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Helvetica Neue"/>
      <p:regular r:id="rId35"/>
      <p:bold r:id="rId36"/>
      <p:italic r:id="rId37"/>
      <p:boldItalic r:id="rId38"/>
    </p:embeddedFont>
    <p:embeddedFont>
      <p:font typeface="Helvetica Neue Light"/>
      <p:regular r:id="rId39"/>
      <p:bold r:id="rId40"/>
      <p:italic r:id="rId41"/>
      <p:boldItalic r:id="rId42"/>
    </p:embeddedFon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48">
          <p15:clr>
            <a:srgbClr val="A4A3A4"/>
          </p15:clr>
        </p15:guide>
        <p15:guide id="2" pos="2880">
          <p15:clr>
            <a:srgbClr val="A4A3A4"/>
          </p15:clr>
        </p15:guide>
        <p15:guide id="3" pos="510">
          <p15:clr>
            <a:srgbClr val="9AA0A6"/>
          </p15:clr>
        </p15:guide>
        <p15:guide id="4" pos="5159">
          <p15:clr>
            <a:srgbClr val="9AA0A6"/>
          </p15:clr>
        </p15:guide>
        <p15:guide id="5" pos="5604">
          <p15:clr>
            <a:srgbClr val="9AA0A6"/>
          </p15:clr>
        </p15:guide>
        <p15:guide id="6" pos="113">
          <p15:clr>
            <a:srgbClr val="9AA0A6"/>
          </p15:clr>
        </p15:guide>
        <p15:guide id="7" orient="horz" pos="3005">
          <p15:clr>
            <a:srgbClr val="9AA0A6"/>
          </p15:clr>
        </p15:guide>
      </p15:sldGuideLst>
    </p:ext>
    <p:ext uri="GoogleSlidesCustomDataVersion2">
      <go:slidesCustomData xmlns:go="http://customooxmlschemas.google.com/" r:id="rId47" roundtripDataSignature="AMtx7mjJwDABSDtqZyowWFxE18wD2SVX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48" orient="horz"/>
        <p:guide pos="2880"/>
        <p:guide pos="510"/>
        <p:guide pos="5159"/>
        <p:guide pos="5604"/>
        <p:guide pos="113"/>
        <p:guide pos="3005"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Light-bold.fntdata"/><Relationship Id="rId20" Type="http://schemas.openxmlformats.org/officeDocument/2006/relationships/slide" Target="slides/slide15.xml"/><Relationship Id="rId42" Type="http://schemas.openxmlformats.org/officeDocument/2006/relationships/font" Target="fonts/HelveticaNeueLight-boldItalic.fntdata"/><Relationship Id="rId41" Type="http://schemas.openxmlformats.org/officeDocument/2006/relationships/font" Target="fonts/HelveticaNeueLight-italic.fntdata"/><Relationship Id="rId22" Type="http://schemas.openxmlformats.org/officeDocument/2006/relationships/slide" Target="slides/slide17.xml"/><Relationship Id="rId44" Type="http://schemas.openxmlformats.org/officeDocument/2006/relationships/font" Target="fonts/RobotoMono-bold.fntdata"/><Relationship Id="rId21" Type="http://schemas.openxmlformats.org/officeDocument/2006/relationships/slide" Target="slides/slide16.xml"/><Relationship Id="rId43" Type="http://schemas.openxmlformats.org/officeDocument/2006/relationships/font" Target="fonts/RobotoMono-regular.fntdata"/><Relationship Id="rId24" Type="http://schemas.openxmlformats.org/officeDocument/2006/relationships/slide" Target="slides/slide19.xml"/><Relationship Id="rId46" Type="http://schemas.openxmlformats.org/officeDocument/2006/relationships/font" Target="fonts/RobotoMono-boldItalic.fntdata"/><Relationship Id="rId23" Type="http://schemas.openxmlformats.org/officeDocument/2006/relationships/slide" Target="slides/slide18.xml"/><Relationship Id="rId45"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HelveticaNeue-italic.fntdata"/><Relationship Id="rId14" Type="http://schemas.openxmlformats.org/officeDocument/2006/relationships/slide" Target="slides/slide9.xml"/><Relationship Id="rId36" Type="http://schemas.openxmlformats.org/officeDocument/2006/relationships/font" Target="fonts/HelveticaNeue-bold.fntdata"/><Relationship Id="rId17" Type="http://schemas.openxmlformats.org/officeDocument/2006/relationships/slide" Target="slides/slide12.xml"/><Relationship Id="rId39" Type="http://schemas.openxmlformats.org/officeDocument/2006/relationships/font" Target="fonts/HelveticaNeueLight-regular.fntdata"/><Relationship Id="rId16" Type="http://schemas.openxmlformats.org/officeDocument/2006/relationships/slide" Target="slides/slide11.xml"/><Relationship Id="rId38" Type="http://schemas.openxmlformats.org/officeDocument/2006/relationships/font" Target="fonts/HelveticaNeue-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30ee7e5a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g30ee7e5a14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cd370798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cd370798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cd370798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cd370798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cd370798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cd370798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cd370798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cd370798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cd370798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cd370798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cd370798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cd370798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cd370798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cd37079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a7f74cd7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a7f74cd7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cf334098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31cf334098f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cf334098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cf334098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31945bf475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g31945bf4759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cd370798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cd370798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cf334098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1cf334098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cf334098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cf334098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cf334098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cf334098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1cf334098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31cf334098f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1cf334098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1cf334098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1cf334098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1cf334098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cf334098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1cf334098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1cf334098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1cf334098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1cf334098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1cf334098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a7f74cd7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1a7f74cd7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a7f74cd7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a7f74cd7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a7f74cd76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a7f74cd76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a7f74cd76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a7f74cd76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a7f74cd76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a7f74cd76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cd370798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cd370798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cf334098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31cf334098f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2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11"/>
          <p:cNvSpPr txBox="1"/>
          <p:nvPr>
            <p:ph type="ctrTitle"/>
          </p:nvPr>
        </p:nvSpPr>
        <p:spPr>
          <a:xfrm>
            <a:off x="1000125" y="1321925"/>
            <a:ext cx="6759900" cy="11898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0" name="Google Shape;10;p11"/>
          <p:cNvSpPr txBox="1"/>
          <p:nvPr>
            <p:ph idx="1" type="subTitle"/>
          </p:nvPr>
        </p:nvSpPr>
        <p:spPr>
          <a:xfrm>
            <a:off x="1602825" y="2644113"/>
            <a:ext cx="5652600" cy="7926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300"/>
              <a:buNone/>
              <a:defRPr sz="23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1" name="Google Shape;11;p11"/>
          <p:cNvPicPr preferRelativeResize="0"/>
          <p:nvPr/>
        </p:nvPicPr>
        <p:blipFill rotWithShape="1">
          <a:blip r:embed="rId3">
            <a:alphaModFix/>
          </a:blip>
          <a:srcRect b="0" l="0" r="0" t="0"/>
          <a:stretch/>
        </p:blipFill>
        <p:spPr>
          <a:xfrm>
            <a:off x="7580325" y="4574713"/>
            <a:ext cx="1144174" cy="392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della sezione 1 1 1">
  <p:cSld name="SECTION_HEADER_1_1_1">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12"/>
          <p:cNvSpPr txBox="1"/>
          <p:nvPr>
            <p:ph type="title"/>
          </p:nvPr>
        </p:nvSpPr>
        <p:spPr>
          <a:xfrm>
            <a:off x="419500" y="372425"/>
            <a:ext cx="8234400" cy="441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500"/>
              <a:buNone/>
              <a:defRPr sz="2500">
                <a:solidFill>
                  <a:schemeClr val="lt1"/>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4" name="Google Shape;14;p12"/>
          <p:cNvSpPr txBox="1"/>
          <p:nvPr>
            <p:ph idx="2" type="title"/>
          </p:nvPr>
        </p:nvSpPr>
        <p:spPr>
          <a:xfrm>
            <a:off x="419500" y="1754325"/>
            <a:ext cx="3579300" cy="294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C01818"/>
              </a:buClr>
              <a:buSzPts val="1500"/>
              <a:buNone/>
              <a:defRPr sz="1500">
                <a:solidFill>
                  <a:srgbClr val="C01818"/>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5" name="Google Shape;15;p12"/>
          <p:cNvSpPr txBox="1"/>
          <p:nvPr>
            <p:ph idx="3" type="title"/>
          </p:nvPr>
        </p:nvSpPr>
        <p:spPr>
          <a:xfrm>
            <a:off x="5153075" y="1754325"/>
            <a:ext cx="3579300" cy="294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C01818"/>
              </a:buClr>
              <a:buSzPts val="1500"/>
              <a:buNone/>
              <a:defRPr sz="1500">
                <a:solidFill>
                  <a:srgbClr val="C01818"/>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2"/>
          <p:cNvSpPr txBox="1"/>
          <p:nvPr>
            <p:ph idx="4" type="title"/>
          </p:nvPr>
        </p:nvSpPr>
        <p:spPr>
          <a:xfrm>
            <a:off x="419500" y="2450175"/>
            <a:ext cx="3579300" cy="1773900"/>
          </a:xfrm>
          <a:prstGeom prst="rect">
            <a:avLst/>
          </a:prstGeom>
          <a:noFill/>
          <a:ln>
            <a:noFill/>
          </a:ln>
        </p:spPr>
        <p:txBody>
          <a:bodyPr anchorCtr="0" anchor="t" bIns="0" lIns="72000" spcFirstLastPara="1" rIns="0" wrap="square" tIns="0">
            <a:noAutofit/>
          </a:bodyPr>
          <a:lstStyle>
            <a:lvl1pPr lvl="0" algn="l">
              <a:lnSpc>
                <a:spcPct val="100000"/>
              </a:lnSpc>
              <a:spcBef>
                <a:spcPts val="0"/>
              </a:spcBef>
              <a:spcAft>
                <a:spcPts val="0"/>
              </a:spcAft>
              <a:buClr>
                <a:srgbClr val="C01818"/>
              </a:buClr>
              <a:buSzPts val="1100"/>
              <a:buFont typeface="Helvetica Neue"/>
              <a:buNone/>
              <a:defRPr b="0" sz="1100">
                <a:solidFill>
                  <a:srgbClr val="000000"/>
                </a:solidFill>
                <a:latin typeface="Helvetica Neue"/>
                <a:ea typeface="Helvetica Neue"/>
                <a:cs typeface="Helvetica Neue"/>
                <a:sym typeface="Helvetica Neue"/>
              </a:defRPr>
            </a:lvl1pPr>
            <a:lvl2pPr lvl="1" algn="l">
              <a:lnSpc>
                <a:spcPct val="100000"/>
              </a:lnSpc>
              <a:spcBef>
                <a:spcPts val="1000"/>
              </a:spcBef>
              <a:spcAft>
                <a:spcPts val="0"/>
              </a:spcAft>
              <a:buClr>
                <a:srgbClr val="000000"/>
              </a:buClr>
              <a:buSzPts val="1100"/>
              <a:buFont typeface="Helvetica Neue"/>
              <a:buNone/>
              <a:defRPr sz="1100">
                <a:solidFill>
                  <a:srgbClr val="000000"/>
                </a:solidFill>
                <a:latin typeface="Helvetica Neue"/>
                <a:ea typeface="Helvetica Neue"/>
                <a:cs typeface="Helvetica Neue"/>
                <a:sym typeface="Helvetica Neue"/>
              </a:defRPr>
            </a:lvl2pPr>
            <a:lvl3pPr lvl="2" algn="l">
              <a:lnSpc>
                <a:spcPct val="100000"/>
              </a:lnSpc>
              <a:spcBef>
                <a:spcPts val="1000"/>
              </a:spcBef>
              <a:spcAft>
                <a:spcPts val="0"/>
              </a:spcAft>
              <a:buClr>
                <a:srgbClr val="000000"/>
              </a:buClr>
              <a:buSzPts val="1100"/>
              <a:buFont typeface="Helvetica Neue"/>
              <a:buNone/>
              <a:defRPr sz="1100">
                <a:solidFill>
                  <a:srgbClr val="000000"/>
                </a:solidFill>
                <a:latin typeface="Helvetica Neue"/>
                <a:ea typeface="Helvetica Neue"/>
                <a:cs typeface="Helvetica Neue"/>
                <a:sym typeface="Helvetica Neue"/>
              </a:defRPr>
            </a:lvl3pPr>
            <a:lvl4pPr lvl="3" algn="l">
              <a:lnSpc>
                <a:spcPct val="100000"/>
              </a:lnSpc>
              <a:spcBef>
                <a:spcPts val="1000"/>
              </a:spcBef>
              <a:spcAft>
                <a:spcPts val="0"/>
              </a:spcAft>
              <a:buClr>
                <a:srgbClr val="000000"/>
              </a:buClr>
              <a:buSzPts val="1100"/>
              <a:buFont typeface="Helvetica Neue"/>
              <a:buNone/>
              <a:defRPr sz="1100">
                <a:solidFill>
                  <a:srgbClr val="000000"/>
                </a:solidFill>
                <a:latin typeface="Helvetica Neue"/>
                <a:ea typeface="Helvetica Neue"/>
                <a:cs typeface="Helvetica Neue"/>
                <a:sym typeface="Helvetica Neue"/>
              </a:defRPr>
            </a:lvl4pPr>
            <a:lvl5pPr lvl="4" algn="l">
              <a:lnSpc>
                <a:spcPct val="100000"/>
              </a:lnSpc>
              <a:spcBef>
                <a:spcPts val="1000"/>
              </a:spcBef>
              <a:spcAft>
                <a:spcPts val="0"/>
              </a:spcAft>
              <a:buClr>
                <a:srgbClr val="000000"/>
              </a:buClr>
              <a:buSzPts val="1100"/>
              <a:buFont typeface="Helvetica Neue"/>
              <a:buNone/>
              <a:defRPr sz="1100">
                <a:solidFill>
                  <a:srgbClr val="000000"/>
                </a:solidFill>
                <a:latin typeface="Helvetica Neue"/>
                <a:ea typeface="Helvetica Neue"/>
                <a:cs typeface="Helvetica Neue"/>
                <a:sym typeface="Helvetica Neue"/>
              </a:defRPr>
            </a:lvl5pPr>
            <a:lvl6pPr lvl="5" algn="l">
              <a:lnSpc>
                <a:spcPct val="100000"/>
              </a:lnSpc>
              <a:spcBef>
                <a:spcPts val="1000"/>
              </a:spcBef>
              <a:spcAft>
                <a:spcPts val="0"/>
              </a:spcAft>
              <a:buClr>
                <a:srgbClr val="000000"/>
              </a:buClr>
              <a:buSzPts val="1100"/>
              <a:buFont typeface="Helvetica Neue"/>
              <a:buNone/>
              <a:defRPr sz="1100">
                <a:solidFill>
                  <a:srgbClr val="000000"/>
                </a:solidFill>
                <a:latin typeface="Helvetica Neue"/>
                <a:ea typeface="Helvetica Neue"/>
                <a:cs typeface="Helvetica Neue"/>
                <a:sym typeface="Helvetica Neue"/>
              </a:defRPr>
            </a:lvl6pPr>
            <a:lvl7pPr lvl="6" algn="l">
              <a:lnSpc>
                <a:spcPct val="100000"/>
              </a:lnSpc>
              <a:spcBef>
                <a:spcPts val="1000"/>
              </a:spcBef>
              <a:spcAft>
                <a:spcPts val="0"/>
              </a:spcAft>
              <a:buClr>
                <a:srgbClr val="000000"/>
              </a:buClr>
              <a:buSzPts val="1100"/>
              <a:buFont typeface="Helvetica Neue"/>
              <a:buNone/>
              <a:defRPr sz="1100">
                <a:solidFill>
                  <a:srgbClr val="000000"/>
                </a:solidFill>
                <a:latin typeface="Helvetica Neue"/>
                <a:ea typeface="Helvetica Neue"/>
                <a:cs typeface="Helvetica Neue"/>
                <a:sym typeface="Helvetica Neue"/>
              </a:defRPr>
            </a:lvl7pPr>
            <a:lvl8pPr lvl="7" algn="l">
              <a:lnSpc>
                <a:spcPct val="100000"/>
              </a:lnSpc>
              <a:spcBef>
                <a:spcPts val="1000"/>
              </a:spcBef>
              <a:spcAft>
                <a:spcPts val="0"/>
              </a:spcAft>
              <a:buClr>
                <a:srgbClr val="000000"/>
              </a:buClr>
              <a:buSzPts val="1100"/>
              <a:buFont typeface="Helvetica Neue"/>
              <a:buNone/>
              <a:defRPr sz="1100">
                <a:solidFill>
                  <a:srgbClr val="000000"/>
                </a:solidFill>
                <a:latin typeface="Helvetica Neue"/>
                <a:ea typeface="Helvetica Neue"/>
                <a:cs typeface="Helvetica Neue"/>
                <a:sym typeface="Helvetica Neue"/>
              </a:defRPr>
            </a:lvl8pPr>
            <a:lvl9pPr lvl="8" algn="l">
              <a:lnSpc>
                <a:spcPct val="100000"/>
              </a:lnSpc>
              <a:spcBef>
                <a:spcPts val="1000"/>
              </a:spcBef>
              <a:spcAft>
                <a:spcPts val="1000"/>
              </a:spcAft>
              <a:buClr>
                <a:srgbClr val="000000"/>
              </a:buClr>
              <a:buSzPts val="1100"/>
              <a:buFont typeface="Helvetica Neue"/>
              <a:buNone/>
              <a:defRPr sz="1100">
                <a:solidFill>
                  <a:srgbClr val="000000"/>
                </a:solidFill>
                <a:latin typeface="Helvetica Neue"/>
                <a:ea typeface="Helvetica Neue"/>
                <a:cs typeface="Helvetica Neue"/>
                <a:sym typeface="Helvetica Neue"/>
              </a:defRPr>
            </a:lvl9pPr>
          </a:lstStyle>
          <a:p/>
        </p:txBody>
      </p:sp>
      <p:sp>
        <p:nvSpPr>
          <p:cNvPr id="17" name="Google Shape;17;p12"/>
          <p:cNvSpPr txBox="1"/>
          <p:nvPr>
            <p:ph idx="5" type="title"/>
          </p:nvPr>
        </p:nvSpPr>
        <p:spPr>
          <a:xfrm>
            <a:off x="5153075" y="2450175"/>
            <a:ext cx="3579300" cy="1773900"/>
          </a:xfrm>
          <a:prstGeom prst="rect">
            <a:avLst/>
          </a:prstGeom>
          <a:noFill/>
          <a:ln>
            <a:noFill/>
          </a:ln>
        </p:spPr>
        <p:txBody>
          <a:bodyPr anchorCtr="0" anchor="t" bIns="0" lIns="72000" spcFirstLastPara="1" rIns="0" wrap="square" tIns="0">
            <a:noAutofit/>
          </a:bodyPr>
          <a:lstStyle>
            <a:lvl1pPr lvl="0" algn="l">
              <a:lnSpc>
                <a:spcPct val="100000"/>
              </a:lnSpc>
              <a:spcBef>
                <a:spcPts val="0"/>
              </a:spcBef>
              <a:spcAft>
                <a:spcPts val="0"/>
              </a:spcAft>
              <a:buClr>
                <a:srgbClr val="C01818"/>
              </a:buClr>
              <a:buSzPts val="1100"/>
              <a:buFont typeface="Helvetica Neue"/>
              <a:buChar char="●"/>
              <a:defRPr b="0" sz="1100">
                <a:solidFill>
                  <a:srgbClr val="000000"/>
                </a:solidFill>
                <a:latin typeface="Helvetica Neue"/>
                <a:ea typeface="Helvetica Neue"/>
                <a:cs typeface="Helvetica Neue"/>
                <a:sym typeface="Helvetica Neue"/>
              </a:defRPr>
            </a:lvl1pPr>
            <a:lvl2pPr lvl="1" algn="l">
              <a:lnSpc>
                <a:spcPct val="100000"/>
              </a:lnSpc>
              <a:spcBef>
                <a:spcPts val="1000"/>
              </a:spcBef>
              <a:spcAft>
                <a:spcPts val="0"/>
              </a:spcAft>
              <a:buClr>
                <a:srgbClr val="000000"/>
              </a:buClr>
              <a:buSzPts val="1100"/>
              <a:buFont typeface="Helvetica Neue"/>
              <a:buChar char="○"/>
              <a:defRPr sz="1100">
                <a:solidFill>
                  <a:srgbClr val="000000"/>
                </a:solidFill>
                <a:latin typeface="Helvetica Neue"/>
                <a:ea typeface="Helvetica Neue"/>
                <a:cs typeface="Helvetica Neue"/>
                <a:sym typeface="Helvetica Neue"/>
              </a:defRPr>
            </a:lvl2pPr>
            <a:lvl3pPr lvl="2" algn="l">
              <a:lnSpc>
                <a:spcPct val="100000"/>
              </a:lnSpc>
              <a:spcBef>
                <a:spcPts val="1000"/>
              </a:spcBef>
              <a:spcAft>
                <a:spcPts val="0"/>
              </a:spcAft>
              <a:buClr>
                <a:srgbClr val="000000"/>
              </a:buClr>
              <a:buSzPts val="1100"/>
              <a:buFont typeface="Helvetica Neue"/>
              <a:buChar char="■"/>
              <a:defRPr sz="1100">
                <a:solidFill>
                  <a:srgbClr val="000000"/>
                </a:solidFill>
                <a:latin typeface="Helvetica Neue"/>
                <a:ea typeface="Helvetica Neue"/>
                <a:cs typeface="Helvetica Neue"/>
                <a:sym typeface="Helvetica Neue"/>
              </a:defRPr>
            </a:lvl3pPr>
            <a:lvl4pPr lvl="3" algn="l">
              <a:lnSpc>
                <a:spcPct val="100000"/>
              </a:lnSpc>
              <a:spcBef>
                <a:spcPts val="1000"/>
              </a:spcBef>
              <a:spcAft>
                <a:spcPts val="0"/>
              </a:spcAft>
              <a:buClr>
                <a:srgbClr val="000000"/>
              </a:buClr>
              <a:buSzPts val="1100"/>
              <a:buFont typeface="Helvetica Neue"/>
              <a:buChar char="●"/>
              <a:defRPr sz="1100">
                <a:solidFill>
                  <a:srgbClr val="000000"/>
                </a:solidFill>
                <a:latin typeface="Helvetica Neue"/>
                <a:ea typeface="Helvetica Neue"/>
                <a:cs typeface="Helvetica Neue"/>
                <a:sym typeface="Helvetica Neue"/>
              </a:defRPr>
            </a:lvl4pPr>
            <a:lvl5pPr lvl="4" algn="l">
              <a:lnSpc>
                <a:spcPct val="100000"/>
              </a:lnSpc>
              <a:spcBef>
                <a:spcPts val="1000"/>
              </a:spcBef>
              <a:spcAft>
                <a:spcPts val="0"/>
              </a:spcAft>
              <a:buClr>
                <a:srgbClr val="000000"/>
              </a:buClr>
              <a:buSzPts val="1100"/>
              <a:buFont typeface="Helvetica Neue"/>
              <a:buChar char="○"/>
              <a:defRPr sz="1100">
                <a:solidFill>
                  <a:srgbClr val="000000"/>
                </a:solidFill>
                <a:latin typeface="Helvetica Neue"/>
                <a:ea typeface="Helvetica Neue"/>
                <a:cs typeface="Helvetica Neue"/>
                <a:sym typeface="Helvetica Neue"/>
              </a:defRPr>
            </a:lvl5pPr>
            <a:lvl6pPr lvl="5" algn="l">
              <a:lnSpc>
                <a:spcPct val="100000"/>
              </a:lnSpc>
              <a:spcBef>
                <a:spcPts val="1000"/>
              </a:spcBef>
              <a:spcAft>
                <a:spcPts val="0"/>
              </a:spcAft>
              <a:buClr>
                <a:srgbClr val="000000"/>
              </a:buClr>
              <a:buSzPts val="1100"/>
              <a:buFont typeface="Helvetica Neue"/>
              <a:buChar char="■"/>
              <a:defRPr sz="1100">
                <a:solidFill>
                  <a:srgbClr val="000000"/>
                </a:solidFill>
                <a:latin typeface="Helvetica Neue"/>
                <a:ea typeface="Helvetica Neue"/>
                <a:cs typeface="Helvetica Neue"/>
                <a:sym typeface="Helvetica Neue"/>
              </a:defRPr>
            </a:lvl6pPr>
            <a:lvl7pPr lvl="6" algn="l">
              <a:lnSpc>
                <a:spcPct val="100000"/>
              </a:lnSpc>
              <a:spcBef>
                <a:spcPts val="1000"/>
              </a:spcBef>
              <a:spcAft>
                <a:spcPts val="0"/>
              </a:spcAft>
              <a:buClr>
                <a:srgbClr val="000000"/>
              </a:buClr>
              <a:buSzPts val="1100"/>
              <a:buFont typeface="Helvetica Neue"/>
              <a:buChar char="●"/>
              <a:defRPr sz="1100">
                <a:solidFill>
                  <a:srgbClr val="000000"/>
                </a:solidFill>
                <a:latin typeface="Helvetica Neue"/>
                <a:ea typeface="Helvetica Neue"/>
                <a:cs typeface="Helvetica Neue"/>
                <a:sym typeface="Helvetica Neue"/>
              </a:defRPr>
            </a:lvl7pPr>
            <a:lvl8pPr lvl="7" algn="l">
              <a:lnSpc>
                <a:spcPct val="100000"/>
              </a:lnSpc>
              <a:spcBef>
                <a:spcPts val="1000"/>
              </a:spcBef>
              <a:spcAft>
                <a:spcPts val="0"/>
              </a:spcAft>
              <a:buClr>
                <a:srgbClr val="000000"/>
              </a:buClr>
              <a:buSzPts val="1100"/>
              <a:buFont typeface="Helvetica Neue"/>
              <a:buChar char="○"/>
              <a:defRPr sz="1100">
                <a:solidFill>
                  <a:srgbClr val="000000"/>
                </a:solidFill>
                <a:latin typeface="Helvetica Neue"/>
                <a:ea typeface="Helvetica Neue"/>
                <a:cs typeface="Helvetica Neue"/>
                <a:sym typeface="Helvetica Neue"/>
              </a:defRPr>
            </a:lvl8pPr>
            <a:lvl9pPr lvl="8" algn="l">
              <a:lnSpc>
                <a:spcPct val="100000"/>
              </a:lnSpc>
              <a:spcBef>
                <a:spcPts val="1000"/>
              </a:spcBef>
              <a:spcAft>
                <a:spcPts val="1000"/>
              </a:spcAft>
              <a:buClr>
                <a:srgbClr val="000000"/>
              </a:buClr>
              <a:buSzPts val="1100"/>
              <a:buFont typeface="Helvetica Neue"/>
              <a:buChar char="■"/>
              <a:defRPr sz="1100">
                <a:solidFill>
                  <a:srgbClr val="000000"/>
                </a:solidFill>
                <a:latin typeface="Helvetica Neue"/>
                <a:ea typeface="Helvetica Neue"/>
                <a:cs typeface="Helvetica Neue"/>
                <a:sym typeface="Helvetica Neue"/>
              </a:defRPr>
            </a:lvl9pPr>
          </a:lstStyle>
          <a:p/>
        </p:txBody>
      </p:sp>
      <p:pic>
        <p:nvPicPr>
          <p:cNvPr id="18" name="Google Shape;18;p12"/>
          <p:cNvPicPr preferRelativeResize="0"/>
          <p:nvPr/>
        </p:nvPicPr>
        <p:blipFill rotWithShape="1">
          <a:blip r:embed="rId3">
            <a:alphaModFix/>
          </a:blip>
          <a:srcRect b="0" l="0" r="0" t="0"/>
          <a:stretch/>
        </p:blipFill>
        <p:spPr>
          <a:xfrm>
            <a:off x="7580325" y="4574713"/>
            <a:ext cx="1144174" cy="392725"/>
          </a:xfrm>
          <a:prstGeom prst="rect">
            <a:avLst/>
          </a:prstGeom>
          <a:noFill/>
          <a:ln>
            <a:noFill/>
          </a:ln>
        </p:spPr>
      </p:pic>
    </p:spTree>
  </p:cSld>
  <p:clrMapOvr>
    <a:masterClrMapping/>
  </p:clrMapOvr>
  <p:extLst>
    <p:ext uri="{DCECCB84-F9BA-43D5-87BE-67443E8EF086}">
      <p15:sldGuideLst>
        <p15:guide id="1" orient="horz" pos="3005">
          <p15:clr>
            <a:srgbClr val="FA7B17"/>
          </p15:clr>
        </p15:guide>
        <p15:guide id="2" pos="259">
          <p15:clr>
            <a:srgbClr val="FA7B17"/>
          </p15:clr>
        </p15:guide>
        <p15:guide id="3" pos="5501">
          <p15:clr>
            <a:srgbClr val="FA7B17"/>
          </p15:clr>
        </p15:guide>
        <p15:guide id="4" orient="horz" pos="235">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13"/>
          <p:cNvSpPr txBox="1"/>
          <p:nvPr>
            <p:ph type="title"/>
          </p:nvPr>
        </p:nvSpPr>
        <p:spPr>
          <a:xfrm>
            <a:off x="419500" y="372425"/>
            <a:ext cx="6950700" cy="441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C01818"/>
              </a:buClr>
              <a:buSzPts val="2500"/>
              <a:buNone/>
              <a:defRPr sz="2500">
                <a:solidFill>
                  <a:srgbClr val="C01818"/>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pic>
        <p:nvPicPr>
          <p:cNvPr id="21" name="Google Shape;21;p13"/>
          <p:cNvPicPr preferRelativeResize="0"/>
          <p:nvPr/>
        </p:nvPicPr>
        <p:blipFill rotWithShape="1">
          <a:blip r:embed="rId3">
            <a:alphaModFix/>
          </a:blip>
          <a:srcRect b="0" l="0" r="0" t="0"/>
          <a:stretch/>
        </p:blipFill>
        <p:spPr>
          <a:xfrm>
            <a:off x="7580325" y="4574713"/>
            <a:ext cx="1144174" cy="392725"/>
          </a:xfrm>
          <a:prstGeom prst="rect">
            <a:avLst/>
          </a:prstGeom>
          <a:noFill/>
          <a:ln>
            <a:noFill/>
          </a:ln>
        </p:spPr>
      </p:pic>
    </p:spTree>
  </p:cSld>
  <p:clrMapOvr>
    <a:masterClrMapping/>
  </p:clrMapOvr>
  <p:extLst>
    <p:ext uri="{DCECCB84-F9BA-43D5-87BE-67443E8EF086}">
      <p15:sldGuideLst>
        <p15:guide id="1" orient="horz" pos="235">
          <p15:clr>
            <a:srgbClr val="FA7B17"/>
          </p15:clr>
        </p15:guide>
        <p15:guide id="2" orient="horz" pos="3005">
          <p15:clr>
            <a:srgbClr val="FA7B17"/>
          </p15:clr>
        </p15:guide>
        <p15:guide id="3" pos="264">
          <p15:clr>
            <a:srgbClr val="FA7B17"/>
          </p15:clr>
        </p15:guide>
        <p15:guide id="4" pos="549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della sezione 1">
  <p:cSld name="SECTION_HEADER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14"/>
          <p:cNvSpPr txBox="1"/>
          <p:nvPr>
            <p:ph type="title"/>
          </p:nvPr>
        </p:nvSpPr>
        <p:spPr>
          <a:xfrm>
            <a:off x="419500" y="372425"/>
            <a:ext cx="8234400" cy="441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C01818"/>
              </a:buClr>
              <a:buSzPts val="2500"/>
              <a:buNone/>
              <a:defRPr sz="2500">
                <a:solidFill>
                  <a:srgbClr val="C01818"/>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pic>
        <p:nvPicPr>
          <p:cNvPr id="24" name="Google Shape;24;p14"/>
          <p:cNvPicPr preferRelativeResize="0"/>
          <p:nvPr/>
        </p:nvPicPr>
        <p:blipFill rotWithShape="1">
          <a:blip r:embed="rId3">
            <a:alphaModFix/>
          </a:blip>
          <a:srcRect b="0" l="0" r="0" t="0"/>
          <a:stretch/>
        </p:blipFill>
        <p:spPr>
          <a:xfrm>
            <a:off x="7580325" y="4574713"/>
            <a:ext cx="1144174" cy="392725"/>
          </a:xfrm>
          <a:prstGeom prst="rect">
            <a:avLst/>
          </a:prstGeom>
          <a:noFill/>
          <a:ln>
            <a:noFill/>
          </a:ln>
        </p:spPr>
      </p:pic>
    </p:spTree>
  </p:cSld>
  <p:clrMapOvr>
    <a:masterClrMapping/>
  </p:clrMapOvr>
  <p:extLst>
    <p:ext uri="{DCECCB84-F9BA-43D5-87BE-67443E8EF086}">
      <p15:sldGuideLst>
        <p15:guide id="1" orient="horz" pos="235">
          <p15:clr>
            <a:srgbClr val="FA7B17"/>
          </p15:clr>
        </p15:guide>
        <p15:guide id="2" pos="264">
          <p15:clr>
            <a:srgbClr val="FA7B17"/>
          </p15:clr>
        </p15:guide>
        <p15:guide id="3" pos="5496">
          <p15:clr>
            <a:srgbClr val="FA7B17"/>
          </p15:clr>
        </p15:guide>
        <p15:guide id="4" orient="horz" pos="3005">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della sezione 1 1">
  <p:cSld name="SECTION_HEADER_1_1">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15"/>
          <p:cNvSpPr txBox="1"/>
          <p:nvPr>
            <p:ph type="title"/>
          </p:nvPr>
        </p:nvSpPr>
        <p:spPr>
          <a:xfrm>
            <a:off x="419500" y="372425"/>
            <a:ext cx="8234400" cy="441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C01818"/>
              </a:buClr>
              <a:buSzPts val="2500"/>
              <a:buNone/>
              <a:defRPr sz="2500">
                <a:solidFill>
                  <a:srgbClr val="C01818"/>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7" name="Google Shape;27;p15"/>
          <p:cNvSpPr txBox="1"/>
          <p:nvPr>
            <p:ph idx="2" type="title"/>
          </p:nvPr>
        </p:nvSpPr>
        <p:spPr>
          <a:xfrm>
            <a:off x="419500" y="1107475"/>
            <a:ext cx="4500300" cy="294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500"/>
              <a:buNone/>
              <a:defRPr sz="15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sp>
        <p:nvSpPr>
          <p:cNvPr id="28" name="Google Shape;28;p15"/>
          <p:cNvSpPr txBox="1"/>
          <p:nvPr>
            <p:ph idx="3" type="title"/>
          </p:nvPr>
        </p:nvSpPr>
        <p:spPr>
          <a:xfrm>
            <a:off x="419500" y="1519125"/>
            <a:ext cx="4128000" cy="294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200"/>
              <a:buFont typeface="Helvetica Neue"/>
              <a:buNone/>
              <a:defRPr b="0" sz="1200">
                <a:latin typeface="Helvetica Neue"/>
                <a:ea typeface="Helvetica Neue"/>
                <a:cs typeface="Helvetica Neue"/>
                <a:sym typeface="Helvetica Neue"/>
              </a:defRPr>
            </a:lvl1pPr>
            <a:lvl2pPr lvl="1" algn="l">
              <a:lnSpc>
                <a:spcPct val="100000"/>
              </a:lnSpc>
              <a:spcBef>
                <a:spcPts val="0"/>
              </a:spcBef>
              <a:spcAft>
                <a:spcPts val="0"/>
              </a:spcAft>
              <a:buSzPts val="1200"/>
              <a:buFont typeface="Helvetica Neue"/>
              <a:buNone/>
              <a:defRPr sz="1200">
                <a:latin typeface="Helvetica Neue"/>
                <a:ea typeface="Helvetica Neue"/>
                <a:cs typeface="Helvetica Neue"/>
                <a:sym typeface="Helvetica Neue"/>
              </a:defRPr>
            </a:lvl2pPr>
            <a:lvl3pPr lvl="2" algn="l">
              <a:lnSpc>
                <a:spcPct val="100000"/>
              </a:lnSpc>
              <a:spcBef>
                <a:spcPts val="0"/>
              </a:spcBef>
              <a:spcAft>
                <a:spcPts val="0"/>
              </a:spcAft>
              <a:buSzPts val="1200"/>
              <a:buFont typeface="Helvetica Neue"/>
              <a:buNone/>
              <a:defRPr sz="1200">
                <a:latin typeface="Helvetica Neue"/>
                <a:ea typeface="Helvetica Neue"/>
                <a:cs typeface="Helvetica Neue"/>
                <a:sym typeface="Helvetica Neue"/>
              </a:defRPr>
            </a:lvl3pPr>
            <a:lvl4pPr lvl="3" algn="l">
              <a:lnSpc>
                <a:spcPct val="100000"/>
              </a:lnSpc>
              <a:spcBef>
                <a:spcPts val="0"/>
              </a:spcBef>
              <a:spcAft>
                <a:spcPts val="0"/>
              </a:spcAft>
              <a:buSzPts val="1200"/>
              <a:buFont typeface="Helvetica Neue"/>
              <a:buNone/>
              <a:defRPr sz="1200">
                <a:latin typeface="Helvetica Neue"/>
                <a:ea typeface="Helvetica Neue"/>
                <a:cs typeface="Helvetica Neue"/>
                <a:sym typeface="Helvetica Neue"/>
              </a:defRPr>
            </a:lvl4pPr>
            <a:lvl5pPr lvl="4" algn="l">
              <a:lnSpc>
                <a:spcPct val="100000"/>
              </a:lnSpc>
              <a:spcBef>
                <a:spcPts val="0"/>
              </a:spcBef>
              <a:spcAft>
                <a:spcPts val="0"/>
              </a:spcAft>
              <a:buSzPts val="1200"/>
              <a:buFont typeface="Helvetica Neue"/>
              <a:buNone/>
              <a:defRPr sz="1200">
                <a:latin typeface="Helvetica Neue"/>
                <a:ea typeface="Helvetica Neue"/>
                <a:cs typeface="Helvetica Neue"/>
                <a:sym typeface="Helvetica Neue"/>
              </a:defRPr>
            </a:lvl5pPr>
            <a:lvl6pPr lvl="5" algn="l">
              <a:lnSpc>
                <a:spcPct val="100000"/>
              </a:lnSpc>
              <a:spcBef>
                <a:spcPts val="0"/>
              </a:spcBef>
              <a:spcAft>
                <a:spcPts val="0"/>
              </a:spcAft>
              <a:buSzPts val="1200"/>
              <a:buFont typeface="Helvetica Neue"/>
              <a:buNone/>
              <a:defRPr sz="1200">
                <a:latin typeface="Helvetica Neue"/>
                <a:ea typeface="Helvetica Neue"/>
                <a:cs typeface="Helvetica Neue"/>
                <a:sym typeface="Helvetica Neue"/>
              </a:defRPr>
            </a:lvl6pPr>
            <a:lvl7pPr lvl="6" algn="l">
              <a:lnSpc>
                <a:spcPct val="100000"/>
              </a:lnSpc>
              <a:spcBef>
                <a:spcPts val="0"/>
              </a:spcBef>
              <a:spcAft>
                <a:spcPts val="0"/>
              </a:spcAft>
              <a:buSzPts val="1200"/>
              <a:buFont typeface="Helvetica Neue"/>
              <a:buNone/>
              <a:defRPr sz="1200">
                <a:latin typeface="Helvetica Neue"/>
                <a:ea typeface="Helvetica Neue"/>
                <a:cs typeface="Helvetica Neue"/>
                <a:sym typeface="Helvetica Neue"/>
              </a:defRPr>
            </a:lvl7pPr>
            <a:lvl8pPr lvl="7" algn="l">
              <a:lnSpc>
                <a:spcPct val="100000"/>
              </a:lnSpc>
              <a:spcBef>
                <a:spcPts val="0"/>
              </a:spcBef>
              <a:spcAft>
                <a:spcPts val="0"/>
              </a:spcAft>
              <a:buSzPts val="1200"/>
              <a:buFont typeface="Helvetica Neue"/>
              <a:buNone/>
              <a:defRPr sz="1200">
                <a:latin typeface="Helvetica Neue"/>
                <a:ea typeface="Helvetica Neue"/>
                <a:cs typeface="Helvetica Neue"/>
                <a:sym typeface="Helvetica Neue"/>
              </a:defRPr>
            </a:lvl8pPr>
            <a:lvl9pPr lvl="8" algn="l">
              <a:lnSpc>
                <a:spcPct val="100000"/>
              </a:lnSpc>
              <a:spcBef>
                <a:spcPts val="0"/>
              </a:spcBef>
              <a:spcAft>
                <a:spcPts val="0"/>
              </a:spcAft>
              <a:buSzPts val="1200"/>
              <a:buFont typeface="Helvetica Neue"/>
              <a:buNone/>
              <a:defRPr sz="1200">
                <a:latin typeface="Helvetica Neue"/>
                <a:ea typeface="Helvetica Neue"/>
                <a:cs typeface="Helvetica Neue"/>
                <a:sym typeface="Helvetica Neue"/>
              </a:defRPr>
            </a:lvl9pPr>
          </a:lstStyle>
          <a:p/>
        </p:txBody>
      </p:sp>
      <p:sp>
        <p:nvSpPr>
          <p:cNvPr id="29" name="Google Shape;29;p15"/>
          <p:cNvSpPr txBox="1"/>
          <p:nvPr>
            <p:ph idx="4" type="title"/>
          </p:nvPr>
        </p:nvSpPr>
        <p:spPr>
          <a:xfrm>
            <a:off x="419500" y="3469425"/>
            <a:ext cx="4500300" cy="294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500"/>
              <a:buNone/>
              <a:defRPr sz="1500">
                <a:solidFill>
                  <a:schemeClr val="lt1"/>
                </a:solidFill>
              </a:defRPr>
            </a:lvl1pPr>
            <a:lvl2pPr lvl="1" algn="l">
              <a:lnSpc>
                <a:spcPct val="100000"/>
              </a:lnSpc>
              <a:spcBef>
                <a:spcPts val="0"/>
              </a:spcBef>
              <a:spcAft>
                <a:spcPts val="0"/>
              </a:spcAft>
              <a:buClr>
                <a:schemeClr val="lt1"/>
              </a:buClr>
              <a:buSzPts val="1500"/>
              <a:buNone/>
              <a:defRPr sz="1500">
                <a:solidFill>
                  <a:schemeClr val="lt1"/>
                </a:solidFill>
              </a:defRPr>
            </a:lvl2pPr>
            <a:lvl3pPr lvl="2" algn="l">
              <a:lnSpc>
                <a:spcPct val="100000"/>
              </a:lnSpc>
              <a:spcBef>
                <a:spcPts val="0"/>
              </a:spcBef>
              <a:spcAft>
                <a:spcPts val="0"/>
              </a:spcAft>
              <a:buClr>
                <a:schemeClr val="lt1"/>
              </a:buClr>
              <a:buSzPts val="1500"/>
              <a:buNone/>
              <a:defRPr sz="1500">
                <a:solidFill>
                  <a:schemeClr val="lt1"/>
                </a:solidFill>
              </a:defRPr>
            </a:lvl3pPr>
            <a:lvl4pPr lvl="3" algn="l">
              <a:lnSpc>
                <a:spcPct val="100000"/>
              </a:lnSpc>
              <a:spcBef>
                <a:spcPts val="0"/>
              </a:spcBef>
              <a:spcAft>
                <a:spcPts val="0"/>
              </a:spcAft>
              <a:buClr>
                <a:schemeClr val="lt1"/>
              </a:buClr>
              <a:buSzPts val="1500"/>
              <a:buNone/>
              <a:defRPr sz="1500">
                <a:solidFill>
                  <a:schemeClr val="lt1"/>
                </a:solidFill>
              </a:defRPr>
            </a:lvl4pPr>
            <a:lvl5pPr lvl="4" algn="l">
              <a:lnSpc>
                <a:spcPct val="100000"/>
              </a:lnSpc>
              <a:spcBef>
                <a:spcPts val="0"/>
              </a:spcBef>
              <a:spcAft>
                <a:spcPts val="0"/>
              </a:spcAft>
              <a:buClr>
                <a:schemeClr val="lt1"/>
              </a:buClr>
              <a:buSzPts val="1500"/>
              <a:buNone/>
              <a:defRPr sz="1500">
                <a:solidFill>
                  <a:schemeClr val="lt1"/>
                </a:solidFill>
              </a:defRPr>
            </a:lvl5pPr>
            <a:lvl6pPr lvl="5" algn="l">
              <a:lnSpc>
                <a:spcPct val="100000"/>
              </a:lnSpc>
              <a:spcBef>
                <a:spcPts val="0"/>
              </a:spcBef>
              <a:spcAft>
                <a:spcPts val="0"/>
              </a:spcAft>
              <a:buClr>
                <a:schemeClr val="lt1"/>
              </a:buClr>
              <a:buSzPts val="1500"/>
              <a:buNone/>
              <a:defRPr sz="1500">
                <a:solidFill>
                  <a:schemeClr val="lt1"/>
                </a:solidFill>
              </a:defRPr>
            </a:lvl6pPr>
            <a:lvl7pPr lvl="6" algn="l">
              <a:lnSpc>
                <a:spcPct val="100000"/>
              </a:lnSpc>
              <a:spcBef>
                <a:spcPts val="0"/>
              </a:spcBef>
              <a:spcAft>
                <a:spcPts val="0"/>
              </a:spcAft>
              <a:buClr>
                <a:schemeClr val="lt1"/>
              </a:buClr>
              <a:buSzPts val="1500"/>
              <a:buNone/>
              <a:defRPr sz="1500">
                <a:solidFill>
                  <a:schemeClr val="lt1"/>
                </a:solidFill>
              </a:defRPr>
            </a:lvl7pPr>
            <a:lvl8pPr lvl="7" algn="l">
              <a:lnSpc>
                <a:spcPct val="100000"/>
              </a:lnSpc>
              <a:spcBef>
                <a:spcPts val="0"/>
              </a:spcBef>
              <a:spcAft>
                <a:spcPts val="0"/>
              </a:spcAft>
              <a:buClr>
                <a:schemeClr val="lt1"/>
              </a:buClr>
              <a:buSzPts val="1500"/>
              <a:buNone/>
              <a:defRPr sz="1500">
                <a:solidFill>
                  <a:schemeClr val="lt1"/>
                </a:solidFill>
              </a:defRPr>
            </a:lvl8pPr>
            <a:lvl9pPr lvl="8" algn="l">
              <a:lnSpc>
                <a:spcPct val="100000"/>
              </a:lnSpc>
              <a:spcBef>
                <a:spcPts val="0"/>
              </a:spcBef>
              <a:spcAft>
                <a:spcPts val="0"/>
              </a:spcAft>
              <a:buClr>
                <a:schemeClr val="lt1"/>
              </a:buClr>
              <a:buSzPts val="1500"/>
              <a:buNone/>
              <a:defRPr sz="1500">
                <a:solidFill>
                  <a:schemeClr val="lt1"/>
                </a:solidFill>
              </a:defRPr>
            </a:lvl9pPr>
          </a:lstStyle>
          <a:p/>
        </p:txBody>
      </p:sp>
      <p:sp>
        <p:nvSpPr>
          <p:cNvPr id="30" name="Google Shape;30;p15"/>
          <p:cNvSpPr txBox="1"/>
          <p:nvPr>
            <p:ph idx="5" type="title"/>
          </p:nvPr>
        </p:nvSpPr>
        <p:spPr>
          <a:xfrm>
            <a:off x="419500" y="3881075"/>
            <a:ext cx="4128000" cy="294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200"/>
              <a:buFont typeface="Helvetica Neue"/>
              <a:buNone/>
              <a:defRPr b="0" sz="1200">
                <a:solidFill>
                  <a:schemeClr val="lt1"/>
                </a:solidFill>
                <a:latin typeface="Helvetica Neue"/>
                <a:ea typeface="Helvetica Neue"/>
                <a:cs typeface="Helvetica Neue"/>
                <a:sym typeface="Helvetica Neue"/>
              </a:defRPr>
            </a:lvl1pPr>
            <a:lvl2pPr lvl="1" algn="l">
              <a:lnSpc>
                <a:spcPct val="100000"/>
              </a:lnSpc>
              <a:spcBef>
                <a:spcPts val="0"/>
              </a:spcBef>
              <a:spcAft>
                <a:spcPts val="0"/>
              </a:spcAft>
              <a:buClr>
                <a:schemeClr val="lt1"/>
              </a:buClr>
              <a:buSzPts val="1200"/>
              <a:buFont typeface="Helvetica Neue"/>
              <a:buNone/>
              <a:defRPr sz="1200">
                <a:solidFill>
                  <a:schemeClr val="lt1"/>
                </a:solidFill>
                <a:latin typeface="Helvetica Neue"/>
                <a:ea typeface="Helvetica Neue"/>
                <a:cs typeface="Helvetica Neue"/>
                <a:sym typeface="Helvetica Neue"/>
              </a:defRPr>
            </a:lvl2pPr>
            <a:lvl3pPr lvl="2" algn="l">
              <a:lnSpc>
                <a:spcPct val="100000"/>
              </a:lnSpc>
              <a:spcBef>
                <a:spcPts val="0"/>
              </a:spcBef>
              <a:spcAft>
                <a:spcPts val="0"/>
              </a:spcAft>
              <a:buClr>
                <a:schemeClr val="lt1"/>
              </a:buClr>
              <a:buSzPts val="1200"/>
              <a:buFont typeface="Helvetica Neue"/>
              <a:buNone/>
              <a:defRPr sz="1200">
                <a:solidFill>
                  <a:schemeClr val="lt1"/>
                </a:solidFill>
                <a:latin typeface="Helvetica Neue"/>
                <a:ea typeface="Helvetica Neue"/>
                <a:cs typeface="Helvetica Neue"/>
                <a:sym typeface="Helvetica Neue"/>
              </a:defRPr>
            </a:lvl3pPr>
            <a:lvl4pPr lvl="3" algn="l">
              <a:lnSpc>
                <a:spcPct val="100000"/>
              </a:lnSpc>
              <a:spcBef>
                <a:spcPts val="0"/>
              </a:spcBef>
              <a:spcAft>
                <a:spcPts val="0"/>
              </a:spcAft>
              <a:buClr>
                <a:schemeClr val="lt1"/>
              </a:buClr>
              <a:buSzPts val="1200"/>
              <a:buFont typeface="Helvetica Neue"/>
              <a:buNone/>
              <a:defRPr sz="1200">
                <a:solidFill>
                  <a:schemeClr val="lt1"/>
                </a:solidFill>
                <a:latin typeface="Helvetica Neue"/>
                <a:ea typeface="Helvetica Neue"/>
                <a:cs typeface="Helvetica Neue"/>
                <a:sym typeface="Helvetica Neue"/>
              </a:defRPr>
            </a:lvl4pPr>
            <a:lvl5pPr lvl="4" algn="l">
              <a:lnSpc>
                <a:spcPct val="100000"/>
              </a:lnSpc>
              <a:spcBef>
                <a:spcPts val="0"/>
              </a:spcBef>
              <a:spcAft>
                <a:spcPts val="0"/>
              </a:spcAft>
              <a:buClr>
                <a:schemeClr val="lt1"/>
              </a:buClr>
              <a:buSzPts val="1200"/>
              <a:buFont typeface="Helvetica Neue"/>
              <a:buNone/>
              <a:defRPr sz="1200">
                <a:solidFill>
                  <a:schemeClr val="lt1"/>
                </a:solidFill>
                <a:latin typeface="Helvetica Neue"/>
                <a:ea typeface="Helvetica Neue"/>
                <a:cs typeface="Helvetica Neue"/>
                <a:sym typeface="Helvetica Neue"/>
              </a:defRPr>
            </a:lvl5pPr>
            <a:lvl6pPr lvl="5" algn="l">
              <a:lnSpc>
                <a:spcPct val="100000"/>
              </a:lnSpc>
              <a:spcBef>
                <a:spcPts val="0"/>
              </a:spcBef>
              <a:spcAft>
                <a:spcPts val="0"/>
              </a:spcAft>
              <a:buClr>
                <a:schemeClr val="lt1"/>
              </a:buClr>
              <a:buSzPts val="1200"/>
              <a:buFont typeface="Helvetica Neue"/>
              <a:buNone/>
              <a:defRPr sz="1200">
                <a:solidFill>
                  <a:schemeClr val="lt1"/>
                </a:solidFill>
                <a:latin typeface="Helvetica Neue"/>
                <a:ea typeface="Helvetica Neue"/>
                <a:cs typeface="Helvetica Neue"/>
                <a:sym typeface="Helvetica Neue"/>
              </a:defRPr>
            </a:lvl6pPr>
            <a:lvl7pPr lvl="6" algn="l">
              <a:lnSpc>
                <a:spcPct val="100000"/>
              </a:lnSpc>
              <a:spcBef>
                <a:spcPts val="0"/>
              </a:spcBef>
              <a:spcAft>
                <a:spcPts val="0"/>
              </a:spcAft>
              <a:buClr>
                <a:schemeClr val="lt1"/>
              </a:buClr>
              <a:buSzPts val="1200"/>
              <a:buFont typeface="Helvetica Neue"/>
              <a:buNone/>
              <a:defRPr sz="1200">
                <a:solidFill>
                  <a:schemeClr val="lt1"/>
                </a:solidFill>
                <a:latin typeface="Helvetica Neue"/>
                <a:ea typeface="Helvetica Neue"/>
                <a:cs typeface="Helvetica Neue"/>
                <a:sym typeface="Helvetica Neue"/>
              </a:defRPr>
            </a:lvl7pPr>
            <a:lvl8pPr lvl="7" algn="l">
              <a:lnSpc>
                <a:spcPct val="100000"/>
              </a:lnSpc>
              <a:spcBef>
                <a:spcPts val="0"/>
              </a:spcBef>
              <a:spcAft>
                <a:spcPts val="0"/>
              </a:spcAft>
              <a:buClr>
                <a:schemeClr val="lt1"/>
              </a:buClr>
              <a:buSzPts val="1200"/>
              <a:buFont typeface="Helvetica Neue"/>
              <a:buNone/>
              <a:defRPr sz="1200">
                <a:solidFill>
                  <a:schemeClr val="lt1"/>
                </a:solidFill>
                <a:latin typeface="Helvetica Neue"/>
                <a:ea typeface="Helvetica Neue"/>
                <a:cs typeface="Helvetica Neue"/>
                <a:sym typeface="Helvetica Neue"/>
              </a:defRPr>
            </a:lvl8pPr>
            <a:lvl9pPr lvl="8" algn="l">
              <a:lnSpc>
                <a:spcPct val="100000"/>
              </a:lnSpc>
              <a:spcBef>
                <a:spcPts val="0"/>
              </a:spcBef>
              <a:spcAft>
                <a:spcPts val="0"/>
              </a:spcAft>
              <a:buClr>
                <a:schemeClr val="lt1"/>
              </a:buClr>
              <a:buSzPts val="1200"/>
              <a:buFont typeface="Helvetica Neue"/>
              <a:buNone/>
              <a:defRPr sz="1200">
                <a:solidFill>
                  <a:schemeClr val="lt1"/>
                </a:solidFill>
                <a:latin typeface="Helvetica Neue"/>
                <a:ea typeface="Helvetica Neue"/>
                <a:cs typeface="Helvetica Neue"/>
                <a:sym typeface="Helvetica Neue"/>
              </a:defRPr>
            </a:lvl9pPr>
          </a:lstStyle>
          <a:p/>
        </p:txBody>
      </p:sp>
      <p:pic>
        <p:nvPicPr>
          <p:cNvPr id="31" name="Google Shape;31;p15"/>
          <p:cNvPicPr preferRelativeResize="0"/>
          <p:nvPr/>
        </p:nvPicPr>
        <p:blipFill rotWithShape="1">
          <a:blip r:embed="rId3">
            <a:alphaModFix/>
          </a:blip>
          <a:srcRect b="0" l="0" r="0" t="0"/>
          <a:stretch/>
        </p:blipFill>
        <p:spPr>
          <a:xfrm>
            <a:off x="7580325" y="4574713"/>
            <a:ext cx="1144174" cy="392725"/>
          </a:xfrm>
          <a:prstGeom prst="rect">
            <a:avLst/>
          </a:prstGeom>
          <a:noFill/>
          <a:ln>
            <a:noFill/>
          </a:ln>
        </p:spPr>
      </p:pic>
    </p:spTree>
  </p:cSld>
  <p:clrMapOvr>
    <a:masterClrMapping/>
  </p:clrMapOvr>
  <p:extLst>
    <p:ext uri="{DCECCB84-F9BA-43D5-87BE-67443E8EF086}">
      <p15:sldGuideLst>
        <p15:guide id="1" orient="horz" pos="235">
          <p15:clr>
            <a:srgbClr val="FA7B17"/>
          </p15:clr>
        </p15:guide>
        <p15:guide id="2" pos="264">
          <p15:clr>
            <a:srgbClr val="FA7B17"/>
          </p15:clr>
        </p15:guide>
        <p15:guide id="3" pos="5496">
          <p15:clr>
            <a:srgbClr val="FA7B17"/>
          </p15:clr>
        </p15:guide>
        <p15:guide id="4" orient="horz" pos="298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zato 1">
  <p:cSld name="CUSTOM">
    <p:spTree>
      <p:nvGrpSpPr>
        <p:cNvPr id="32" name="Shape 32"/>
        <p:cNvGrpSpPr/>
        <p:nvPr/>
      </p:nvGrpSpPr>
      <p:grpSpPr>
        <a:xfrm>
          <a:off x="0" y="0"/>
          <a:ext cx="0" cy="0"/>
          <a:chOff x="0" y="0"/>
          <a:chExt cx="0" cy="0"/>
        </a:xfrm>
      </p:grpSpPr>
      <p:pic>
        <p:nvPicPr>
          <p:cNvPr id="33" name="Google Shape;33;p16"/>
          <p:cNvPicPr preferRelativeResize="0"/>
          <p:nvPr/>
        </p:nvPicPr>
        <p:blipFill rotWithShape="1">
          <a:blip r:embed="rId2">
            <a:alphaModFix/>
          </a:blip>
          <a:srcRect b="0" l="0" r="0" t="0"/>
          <a:stretch/>
        </p:blipFill>
        <p:spPr>
          <a:xfrm>
            <a:off x="7580325" y="4574713"/>
            <a:ext cx="1144174" cy="3927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g31945bf4759_0_15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g31945bf4759_0_1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g31945bf4759_0_1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Helvetica Neue"/>
              <a:buNone/>
              <a:defRPr b="1" i="0" sz="2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rgbClr val="C01818"/>
              </a:buClr>
              <a:buSzPts val="1800"/>
              <a:buFont typeface="Helvetica Neue"/>
              <a:buChar char="●"/>
              <a:defRPr b="1" i="0" sz="1800" u="none" cap="none" strike="noStrike">
                <a:solidFill>
                  <a:srgbClr val="C01818"/>
                </a:solidFill>
                <a:latin typeface="Helvetica Neue"/>
                <a:ea typeface="Helvetica Neue"/>
                <a:cs typeface="Helvetica Neue"/>
                <a:sym typeface="Helvetica Neue"/>
              </a:defRPr>
            </a:lvl1pPr>
            <a:lvl2pPr indent="-317500" lvl="1" marL="914400" marR="0" rtl="0" algn="l">
              <a:lnSpc>
                <a:spcPct val="115000"/>
              </a:lnSpc>
              <a:spcBef>
                <a:spcPts val="0"/>
              </a:spcBef>
              <a:spcAft>
                <a:spcPts val="0"/>
              </a:spcAft>
              <a:buClr>
                <a:schemeClr val="dk2"/>
              </a:buClr>
              <a:buSzPts val="1400"/>
              <a:buFont typeface="Helvetica Neue"/>
              <a:buChar char="○"/>
              <a:defRPr b="1" i="0" sz="1400" u="none" cap="none" strike="noStrike">
                <a:solidFill>
                  <a:schemeClr val="dk2"/>
                </a:solidFill>
                <a:latin typeface="Helvetica Neue"/>
                <a:ea typeface="Helvetica Neue"/>
                <a:cs typeface="Helvetica Neue"/>
                <a:sym typeface="Helvetica Neue"/>
              </a:defRPr>
            </a:lvl2pPr>
            <a:lvl3pPr indent="-317500" lvl="2" marL="1371600" marR="0" rtl="0" algn="l">
              <a:lnSpc>
                <a:spcPct val="115000"/>
              </a:lnSpc>
              <a:spcBef>
                <a:spcPts val="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3pPr>
            <a:lvl4pPr indent="-317500" lvl="3" marL="1828800" marR="0" rtl="0" algn="l">
              <a:lnSpc>
                <a:spcPct val="115000"/>
              </a:lnSpc>
              <a:spcBef>
                <a:spcPts val="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4pPr>
            <a:lvl5pPr indent="-317500" lvl="4" marL="2286000" marR="0" rtl="0" algn="l">
              <a:lnSpc>
                <a:spcPct val="115000"/>
              </a:lnSpc>
              <a:spcBef>
                <a:spcPts val="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5pPr>
            <a:lvl6pPr indent="-317500" lvl="5" marL="2743200" marR="0" rtl="0" algn="l">
              <a:lnSpc>
                <a:spcPct val="115000"/>
              </a:lnSpc>
              <a:spcBef>
                <a:spcPts val="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6pPr>
            <a:lvl7pPr indent="-317500" lvl="6" marL="3200400" marR="0" rtl="0" algn="l">
              <a:lnSpc>
                <a:spcPct val="115000"/>
              </a:lnSpc>
              <a:spcBef>
                <a:spcPts val="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7pPr>
            <a:lvl8pPr indent="-317500" lvl="7" marL="3657600" marR="0" rtl="0" algn="l">
              <a:lnSpc>
                <a:spcPct val="115000"/>
              </a:lnSpc>
              <a:spcBef>
                <a:spcPts val="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8pPr>
            <a:lvl9pPr indent="-317500" lvl="8" marL="4114800" marR="0" rtl="0" algn="l">
              <a:lnSpc>
                <a:spcPct val="115000"/>
              </a:lnSpc>
              <a:spcBef>
                <a:spcPts val="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tabular.io/blog/docker-spark-and-iceberg-the-fastest-way-to-try-iceberg/" TargetMode="External"/><Relationship Id="rId4" Type="http://schemas.openxmlformats.org/officeDocument/2006/relationships/hyperlink" Target="https://iceberg.apache.org/spark-quickstart/#docker-compose" TargetMode="External"/><Relationship Id="rId10" Type="http://schemas.openxmlformats.org/officeDocument/2006/relationships/image" Target="../media/image11.png"/><Relationship Id="rId9" Type="http://schemas.openxmlformats.org/officeDocument/2006/relationships/image" Target="../media/image19.png"/><Relationship Id="rId5" Type="http://schemas.openxmlformats.org/officeDocument/2006/relationships/image" Target="../media/image30.png"/><Relationship Id="rId6" Type="http://schemas.openxmlformats.org/officeDocument/2006/relationships/image" Target="../media/image16.png"/><Relationship Id="rId7" Type="http://schemas.openxmlformats.org/officeDocument/2006/relationships/image" Target="../media/image15.png"/><Relationship Id="rId8"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tabular.io/blog/docker-spark-and-iceberg-the-fastest-way-to-try-iceberg/" TargetMode="External"/><Relationship Id="rId4" Type="http://schemas.openxmlformats.org/officeDocument/2006/relationships/hyperlink" Target="https://iceberg.apache.org/spark-quickstart/#docker-compose" TargetMode="External"/><Relationship Id="rId10" Type="http://schemas.openxmlformats.org/officeDocument/2006/relationships/image" Target="../media/image11.png"/><Relationship Id="rId9" Type="http://schemas.openxmlformats.org/officeDocument/2006/relationships/image" Target="../media/image19.png"/><Relationship Id="rId5" Type="http://schemas.openxmlformats.org/officeDocument/2006/relationships/image" Target="../media/image30.png"/><Relationship Id="rId6" Type="http://schemas.openxmlformats.org/officeDocument/2006/relationships/image" Target="../media/image16.png"/><Relationship Id="rId7" Type="http://schemas.openxmlformats.org/officeDocument/2006/relationships/image" Target="../media/image15.png"/><Relationship Id="rId8"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0.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g30ee7e5a140_0_0"/>
          <p:cNvSpPr txBox="1"/>
          <p:nvPr>
            <p:ph type="ctrTitle"/>
          </p:nvPr>
        </p:nvSpPr>
        <p:spPr>
          <a:xfrm>
            <a:off x="1000125" y="1877975"/>
            <a:ext cx="6759900" cy="62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4000"/>
              <a:buNone/>
            </a:pPr>
            <a:r>
              <a:rPr lang="it"/>
              <a:t>2. Apache Iceberg</a:t>
            </a:r>
            <a:endParaRPr/>
          </a:p>
        </p:txBody>
      </p:sp>
      <p:sp>
        <p:nvSpPr>
          <p:cNvPr id="43" name="Google Shape;43;g30ee7e5a140_0_0"/>
          <p:cNvSpPr txBox="1"/>
          <p:nvPr>
            <p:ph idx="1" type="subTitle"/>
          </p:nvPr>
        </p:nvSpPr>
        <p:spPr>
          <a:xfrm>
            <a:off x="1602825" y="2644113"/>
            <a:ext cx="5652600" cy="7926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300"/>
              <a:buNone/>
            </a:pPr>
            <a:r>
              <a:rPr lang="it"/>
              <a:t>Data Lake</a:t>
            </a:r>
            <a:endParaRPr/>
          </a:p>
        </p:txBody>
      </p:sp>
      <p:pic>
        <p:nvPicPr>
          <p:cNvPr id="44" name="Google Shape;44;g30ee7e5a140_0_0"/>
          <p:cNvPicPr preferRelativeResize="0"/>
          <p:nvPr/>
        </p:nvPicPr>
        <p:blipFill rotWithShape="1">
          <a:blip r:embed="rId3">
            <a:alphaModFix/>
          </a:blip>
          <a:srcRect b="0" l="0" r="0" t="0"/>
          <a:stretch/>
        </p:blipFill>
        <p:spPr>
          <a:xfrm>
            <a:off x="8065501" y="207992"/>
            <a:ext cx="830849" cy="830876"/>
          </a:xfrm>
          <a:prstGeom prst="rect">
            <a:avLst/>
          </a:prstGeom>
          <a:noFill/>
          <a:ln>
            <a:noFill/>
          </a:ln>
        </p:spPr>
      </p:pic>
      <p:sp>
        <p:nvSpPr>
          <p:cNvPr id="45" name="Google Shape;45;g30ee7e5a140_0_0"/>
          <p:cNvSpPr txBox="1"/>
          <p:nvPr/>
        </p:nvSpPr>
        <p:spPr>
          <a:xfrm>
            <a:off x="3388050" y="4610771"/>
            <a:ext cx="2367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chemeClr val="dk1"/>
                </a:solidFill>
                <a:latin typeface="Helvetica Neue Light"/>
                <a:ea typeface="Helvetica Neue Light"/>
                <a:cs typeface="Helvetica Neue Light"/>
                <a:sym typeface="Helvetica Neue Light"/>
              </a:rPr>
              <a:t>Marco Santoni</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1cd370798e_0_50"/>
          <p:cNvSpPr txBox="1"/>
          <p:nvPr>
            <p:ph type="title"/>
          </p:nvPr>
        </p:nvSpPr>
        <p:spPr>
          <a:xfrm>
            <a:off x="419500" y="372425"/>
            <a:ext cx="69507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Key features of Apache Iceberg</a:t>
            </a:r>
            <a:endParaRPr/>
          </a:p>
        </p:txBody>
      </p:sp>
      <p:sp>
        <p:nvSpPr>
          <p:cNvPr id="150" name="Google Shape;150;g31cd370798e_0_50"/>
          <p:cNvSpPr txBox="1"/>
          <p:nvPr/>
        </p:nvSpPr>
        <p:spPr>
          <a:xfrm>
            <a:off x="1307850" y="1730900"/>
            <a:ext cx="3264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1"/>
                </a:solidFill>
                <a:latin typeface="Helvetica Neue"/>
                <a:ea typeface="Helvetica Neue"/>
                <a:cs typeface="Helvetica Neue"/>
                <a:sym typeface="Helvetica Neue"/>
              </a:rPr>
              <a:t>ACID Transactions</a:t>
            </a:r>
            <a:endParaRPr sz="1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it" sz="1800">
                <a:solidFill>
                  <a:schemeClr val="dk1"/>
                </a:solidFill>
                <a:latin typeface="Helvetica Neue"/>
                <a:ea typeface="Helvetica Neue"/>
                <a:cs typeface="Helvetica Neue"/>
                <a:sym typeface="Helvetica Neue"/>
              </a:rPr>
              <a:t>Partition evolution</a:t>
            </a:r>
            <a:endParaRPr sz="1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it" sz="1800">
                <a:solidFill>
                  <a:schemeClr val="dk1"/>
                </a:solidFill>
                <a:latin typeface="Helvetica Neue"/>
                <a:ea typeface="Helvetica Neue"/>
                <a:cs typeface="Helvetica Neue"/>
                <a:sym typeface="Helvetica Neue"/>
              </a:rPr>
              <a:t>Hidden partitioning</a:t>
            </a:r>
            <a:endParaRPr sz="1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it" sz="1800">
                <a:solidFill>
                  <a:schemeClr val="dk1"/>
                </a:solidFill>
                <a:latin typeface="Helvetica Neue"/>
                <a:ea typeface="Helvetica Neue"/>
                <a:cs typeface="Helvetica Neue"/>
                <a:sym typeface="Helvetica Neue"/>
              </a:rPr>
              <a:t>Time travel</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1cd370798e_0_54"/>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ACID transactions</a:t>
            </a:r>
            <a:endParaRPr/>
          </a:p>
        </p:txBody>
      </p:sp>
      <p:sp>
        <p:nvSpPr>
          <p:cNvPr id="156" name="Google Shape;156;g31cd370798e_0_54"/>
          <p:cNvSpPr txBox="1"/>
          <p:nvPr>
            <p:ph idx="2" type="title"/>
          </p:nvPr>
        </p:nvSpPr>
        <p:spPr>
          <a:xfrm>
            <a:off x="419500" y="1754325"/>
            <a:ext cx="35793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Concurrency</a:t>
            </a:r>
            <a:endParaRPr/>
          </a:p>
        </p:txBody>
      </p:sp>
      <p:sp>
        <p:nvSpPr>
          <p:cNvPr id="157" name="Google Shape;157;g31cd370798e_0_54"/>
          <p:cNvSpPr txBox="1"/>
          <p:nvPr>
            <p:ph idx="3" type="title"/>
          </p:nvPr>
        </p:nvSpPr>
        <p:spPr>
          <a:xfrm>
            <a:off x="5153075" y="1754325"/>
            <a:ext cx="35793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Handled by catalog</a:t>
            </a:r>
            <a:endParaRPr/>
          </a:p>
        </p:txBody>
      </p:sp>
      <p:sp>
        <p:nvSpPr>
          <p:cNvPr id="158" name="Google Shape;158;g31cd370798e_0_54"/>
          <p:cNvSpPr txBox="1"/>
          <p:nvPr>
            <p:ph idx="4" type="title"/>
          </p:nvPr>
        </p:nvSpPr>
        <p:spPr>
          <a:xfrm>
            <a:off x="419500" y="2450175"/>
            <a:ext cx="3579300" cy="17739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Apache Iceberg uses </a:t>
            </a:r>
            <a:r>
              <a:rPr b="1" lang="it"/>
              <a:t>optimistic concurrency</a:t>
            </a:r>
            <a:r>
              <a:rPr lang="it"/>
              <a:t> control to enable ACID guarantees, even when you have transactions being handled by multiple readers and writers.</a:t>
            </a:r>
            <a:endParaRPr/>
          </a:p>
        </p:txBody>
      </p:sp>
      <p:sp>
        <p:nvSpPr>
          <p:cNvPr id="159" name="Google Shape;159;g31cd370798e_0_54"/>
          <p:cNvSpPr txBox="1"/>
          <p:nvPr>
            <p:ph idx="5" type="title"/>
          </p:nvPr>
        </p:nvSpPr>
        <p:spPr>
          <a:xfrm>
            <a:off x="5153075" y="2450175"/>
            <a:ext cx="3579300" cy="17739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Concurrency guarantees are handled by the catalog, as it is typically a mechanism that has built-in ACID guarantees. This is what allows transactions on Iceberg tables to be atomic and provide correctness guarantees. If this didn’t exist, two different systems could have conflicting updates, resulting in data loss.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Optimistic concurrency assumes transactions won’t conflict and checks for conflicts only when necessary,</a:t>
            </a:r>
            <a:endParaRPr/>
          </a:p>
        </p:txBody>
      </p:sp>
      <p:pic>
        <p:nvPicPr>
          <p:cNvPr id="160" name="Google Shape;160;g31cd370798e_0_54"/>
          <p:cNvPicPr preferRelativeResize="0"/>
          <p:nvPr/>
        </p:nvPicPr>
        <p:blipFill>
          <a:blip r:embed="rId3">
            <a:alphaModFix/>
          </a:blip>
          <a:stretch>
            <a:fillRect/>
          </a:stretch>
        </p:blipFill>
        <p:spPr>
          <a:xfrm>
            <a:off x="419494" y="3265519"/>
            <a:ext cx="4077400" cy="1773900"/>
          </a:xfrm>
          <a:prstGeom prst="rect">
            <a:avLst/>
          </a:prstGeom>
          <a:noFill/>
          <a:ln>
            <a:noFill/>
          </a:ln>
        </p:spPr>
      </p:pic>
      <p:sp>
        <p:nvSpPr>
          <p:cNvPr id="161" name="Google Shape;161;g31cd370798e_0_54"/>
          <p:cNvSpPr txBox="1"/>
          <p:nvPr/>
        </p:nvSpPr>
        <p:spPr>
          <a:xfrm>
            <a:off x="4096150" y="4743300"/>
            <a:ext cx="21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700"/>
              <a:t>Glas,et al. (2014). Implications and Potential of Real-time Collaboration for the Design Process. </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1cd370798e_0_70"/>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Partition evolution</a:t>
            </a:r>
            <a:endParaRPr/>
          </a:p>
        </p:txBody>
      </p:sp>
      <p:sp>
        <p:nvSpPr>
          <p:cNvPr id="167" name="Google Shape;167;g31cd370798e_0_70"/>
          <p:cNvSpPr txBox="1"/>
          <p:nvPr>
            <p:ph idx="4" type="title"/>
          </p:nvPr>
        </p:nvSpPr>
        <p:spPr>
          <a:xfrm>
            <a:off x="419500" y="2450175"/>
            <a:ext cx="3579300" cy="17739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With Apache Iceberg you can update how the table is partitioned at any time without the need to rewrite the table and all its data. Since partitioning has everything to do with the metadata, the operations needed to make this change to your table’s structure are quick and cheap.</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The previously written data remains in month partitions while new data is written in day partitions, and in a query, the engine makes a plan for each partition based on the partition scheme applied to it.</a:t>
            </a:r>
            <a:endParaRPr/>
          </a:p>
        </p:txBody>
      </p:sp>
      <p:pic>
        <p:nvPicPr>
          <p:cNvPr id="168" name="Google Shape;168;g31cd370798e_0_70"/>
          <p:cNvPicPr preferRelativeResize="0"/>
          <p:nvPr/>
        </p:nvPicPr>
        <p:blipFill>
          <a:blip r:embed="rId3">
            <a:alphaModFix/>
          </a:blip>
          <a:stretch>
            <a:fillRect/>
          </a:stretch>
        </p:blipFill>
        <p:spPr>
          <a:xfrm>
            <a:off x="5169725" y="284675"/>
            <a:ext cx="3287392" cy="4025274"/>
          </a:xfrm>
          <a:prstGeom prst="rect">
            <a:avLst/>
          </a:prstGeom>
          <a:noFill/>
          <a:ln>
            <a:noFill/>
          </a:ln>
        </p:spPr>
      </p:pic>
      <p:sp>
        <p:nvSpPr>
          <p:cNvPr id="169" name="Google Shape;169;g31cd370798e_0_70"/>
          <p:cNvSpPr txBox="1"/>
          <p:nvPr/>
        </p:nvSpPr>
        <p:spPr>
          <a:xfrm>
            <a:off x="4691525" y="4309950"/>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700"/>
              <a:t>Apache Iceberg: The Definitive Guide (p. 56). O'Reilly Media</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1cd370798e_0_84"/>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Hidden partitioning</a:t>
            </a:r>
            <a:endParaRPr/>
          </a:p>
        </p:txBody>
      </p:sp>
      <p:sp>
        <p:nvSpPr>
          <p:cNvPr id="175" name="Google Shape;175;g31cd370798e_0_84"/>
          <p:cNvSpPr txBox="1"/>
          <p:nvPr>
            <p:ph idx="4" type="title"/>
          </p:nvPr>
        </p:nvSpPr>
        <p:spPr>
          <a:xfrm>
            <a:off x="419500" y="2450175"/>
            <a:ext cx="3579300" cy="17739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L</a:t>
            </a:r>
            <a:r>
              <a:rPr lang="it"/>
              <a:t>et’s assume the table is using day partitioning. The query depicted in the figure would result in a full table scan in Hive since another “day” column was probably created for partitioning, while in Iceberg the metadata would track the partitioning as “the transformed value of CURRENT_DATE” and therefore would use the partitioning when filtering by CURRENT_DATE (we will discuss this in more detail later in the book).</a:t>
            </a:r>
            <a:endParaRPr/>
          </a:p>
        </p:txBody>
      </p:sp>
      <p:pic>
        <p:nvPicPr>
          <p:cNvPr id="176" name="Google Shape;176;g31cd370798e_0_84"/>
          <p:cNvPicPr preferRelativeResize="0"/>
          <p:nvPr/>
        </p:nvPicPr>
        <p:blipFill>
          <a:blip r:embed="rId3">
            <a:alphaModFix/>
          </a:blip>
          <a:stretch>
            <a:fillRect/>
          </a:stretch>
        </p:blipFill>
        <p:spPr>
          <a:xfrm>
            <a:off x="4675000" y="1999702"/>
            <a:ext cx="3978900" cy="2511175"/>
          </a:xfrm>
          <a:prstGeom prst="rect">
            <a:avLst/>
          </a:prstGeom>
          <a:noFill/>
          <a:ln>
            <a:noFill/>
          </a:ln>
        </p:spPr>
      </p:pic>
      <p:sp>
        <p:nvSpPr>
          <p:cNvPr id="177" name="Google Shape;177;g31cd370798e_0_84"/>
          <p:cNvSpPr txBox="1"/>
          <p:nvPr/>
        </p:nvSpPr>
        <p:spPr>
          <a:xfrm>
            <a:off x="4042200" y="4624200"/>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700">
                <a:solidFill>
                  <a:schemeClr val="dk1"/>
                </a:solidFill>
                <a:latin typeface="Helvetica Neue"/>
                <a:ea typeface="Helvetica Neue"/>
                <a:cs typeface="Helvetica Neue"/>
                <a:sym typeface="Helvetica Neue"/>
              </a:rPr>
              <a:t>Apache Iceberg: The Definitive Guide (p. 58). O'Reilly Media</a:t>
            </a:r>
            <a:endParaRPr sz="700">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1cd370798e_0_113"/>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Time travel</a:t>
            </a:r>
            <a:endParaRPr/>
          </a:p>
        </p:txBody>
      </p:sp>
      <p:sp>
        <p:nvSpPr>
          <p:cNvPr id="183" name="Google Shape;183;g31cd370798e_0_113"/>
          <p:cNvSpPr txBox="1"/>
          <p:nvPr>
            <p:ph idx="4" type="title"/>
          </p:nvPr>
        </p:nvSpPr>
        <p:spPr>
          <a:xfrm>
            <a:off x="411175" y="2030025"/>
            <a:ext cx="3579300" cy="17739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Apache Iceberg provides immutable snapshots, so the information for the table’s historical state is accessible, allowing you to run queries on the state of the table at a given point in time in the past, or what’s commonly known as time travel. This can help you in situations such as doing </a:t>
            </a:r>
            <a:r>
              <a:rPr b="1" lang="it"/>
              <a:t>end-of-quarter reporting</a:t>
            </a:r>
            <a:r>
              <a:rPr lang="it"/>
              <a:t> without the need for duplicating the table’s data to a separate location or for reproducing the output of an ML model as of a certain point in time.</a:t>
            </a:r>
            <a:endParaRPr/>
          </a:p>
          <a:p>
            <a:pPr indent="0" lvl="0" marL="0" rtl="0" algn="l">
              <a:spcBef>
                <a:spcPts val="0"/>
              </a:spcBef>
              <a:spcAft>
                <a:spcPts val="0"/>
              </a:spcAft>
              <a:buNone/>
            </a:pPr>
            <a:r>
              <a:t/>
            </a:r>
            <a:endParaRPr/>
          </a:p>
          <a:p>
            <a:pPr indent="0" lvl="0" marL="0" rtl="0" algn="l">
              <a:spcBef>
                <a:spcPts val="0"/>
              </a:spcBef>
              <a:spcAft>
                <a:spcPts val="0"/>
              </a:spcAft>
              <a:buNone/>
            </a:pPr>
            <a:r>
              <a:rPr b="1" lang="it"/>
              <a:t>Version rollback. </a:t>
            </a:r>
            <a:r>
              <a:rPr lang="it"/>
              <a:t>Not only does Iceberg’s snapshot isolation allow you to query the data as it is, but it also reverts the table’s current state to any of those previous snapshots. Therefore, undoing mistakes is as easy as rolling back</a:t>
            </a:r>
            <a:endParaRPr/>
          </a:p>
        </p:txBody>
      </p:sp>
      <p:pic>
        <p:nvPicPr>
          <p:cNvPr id="184" name="Google Shape;184;g31cd370798e_0_113"/>
          <p:cNvPicPr preferRelativeResize="0"/>
          <p:nvPr/>
        </p:nvPicPr>
        <p:blipFill>
          <a:blip r:embed="rId3">
            <a:alphaModFix/>
          </a:blip>
          <a:stretch>
            <a:fillRect/>
          </a:stretch>
        </p:blipFill>
        <p:spPr>
          <a:xfrm>
            <a:off x="4656225" y="2131801"/>
            <a:ext cx="4169875" cy="198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1cd370798e_0_124"/>
          <p:cNvSpPr txBox="1"/>
          <p:nvPr>
            <p:ph type="title"/>
          </p:nvPr>
        </p:nvSpPr>
        <p:spPr>
          <a:xfrm>
            <a:off x="419500" y="372425"/>
            <a:ext cx="69507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Hands-on time travel 👩‍💻🧑‍💻</a:t>
            </a:r>
            <a:endParaRPr/>
          </a:p>
        </p:txBody>
      </p:sp>
      <p:sp>
        <p:nvSpPr>
          <p:cNvPr id="190" name="Google Shape;190;g31cd370798e_0_124"/>
          <p:cNvSpPr txBox="1"/>
          <p:nvPr/>
        </p:nvSpPr>
        <p:spPr>
          <a:xfrm>
            <a:off x="475100" y="1960225"/>
            <a:ext cx="3489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latin typeface="Helvetica Neue"/>
                <a:ea typeface="Helvetica Neue"/>
                <a:cs typeface="Helvetica Neue"/>
                <a:sym typeface="Helvetica Neue"/>
              </a:rPr>
              <a:t>We'll query the table back in time pointing at a former snapshot.</a:t>
            </a:r>
            <a:endParaRPr sz="12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it" sz="1200">
                <a:solidFill>
                  <a:schemeClr val="dk1"/>
                </a:solidFill>
                <a:latin typeface="Helvetica Neue"/>
                <a:ea typeface="Helvetica Neue"/>
                <a:cs typeface="Helvetica Neue"/>
                <a:sym typeface="Helvetica Neue"/>
              </a:rPr>
              <a:t>Code: </a:t>
            </a:r>
            <a:r>
              <a:rPr lang="it" sz="1200">
                <a:solidFill>
                  <a:schemeClr val="dk1"/>
                </a:solidFill>
                <a:latin typeface="Courier New"/>
                <a:ea typeface="Courier New"/>
                <a:cs typeface="Courier New"/>
                <a:sym typeface="Courier New"/>
              </a:rPr>
              <a:t>iceberg_features</a:t>
            </a:r>
            <a:r>
              <a:rPr lang="it" sz="1200">
                <a:solidFill>
                  <a:schemeClr val="dk1"/>
                </a:solidFill>
                <a:latin typeface="Courier New"/>
                <a:ea typeface="Courier New"/>
                <a:cs typeface="Courier New"/>
                <a:sym typeface="Courier New"/>
              </a:rPr>
              <a:t>.ipynb</a:t>
            </a:r>
            <a:endParaRPr sz="1200">
              <a:solidFill>
                <a:schemeClr val="dk1"/>
              </a:solidFill>
              <a:latin typeface="Courier New"/>
              <a:ea typeface="Courier New"/>
              <a:cs typeface="Courier New"/>
              <a:sym typeface="Courier New"/>
            </a:endParaRPr>
          </a:p>
        </p:txBody>
      </p:sp>
      <p:pic>
        <p:nvPicPr>
          <p:cNvPr id="191" name="Google Shape;191;g31cd370798e_0_124"/>
          <p:cNvPicPr preferRelativeResize="0"/>
          <p:nvPr/>
        </p:nvPicPr>
        <p:blipFill>
          <a:blip r:embed="rId3">
            <a:alphaModFix/>
          </a:blip>
          <a:stretch>
            <a:fillRect/>
          </a:stretch>
        </p:blipFill>
        <p:spPr>
          <a:xfrm>
            <a:off x="4656225" y="2131801"/>
            <a:ext cx="4169875" cy="198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1cd370798e_0_9"/>
          <p:cNvSpPr txBox="1"/>
          <p:nvPr>
            <p:ph type="title"/>
          </p:nvPr>
        </p:nvSpPr>
        <p:spPr>
          <a:xfrm>
            <a:off x="419500" y="372425"/>
            <a:ext cx="69507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Hands-on - More realistic setup 👩‍💻🧑‍💻</a:t>
            </a:r>
            <a:endParaRPr/>
          </a:p>
        </p:txBody>
      </p:sp>
      <p:sp>
        <p:nvSpPr>
          <p:cNvPr id="197" name="Google Shape;197;g31cd370798e_0_9"/>
          <p:cNvSpPr txBox="1"/>
          <p:nvPr/>
        </p:nvSpPr>
        <p:spPr>
          <a:xfrm>
            <a:off x="475100" y="1598200"/>
            <a:ext cx="3051300" cy="173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solidFill>
                  <a:schemeClr val="dk1"/>
                </a:solidFill>
                <a:latin typeface="Helvetica Neue"/>
                <a:ea typeface="Helvetica Neue"/>
                <a:cs typeface="Helvetica Neue"/>
                <a:sym typeface="Helvetica Neue"/>
              </a:rPr>
              <a:t>We’ll setup a container with a simple local setup to try Iceberg. This includes Spark and a Postgres JDBC Catalog.</a:t>
            </a:r>
            <a:endParaRPr sz="1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it" sz="1100">
                <a:solidFill>
                  <a:schemeClr val="dk1"/>
                </a:solidFill>
                <a:latin typeface="Helvetica Neue"/>
                <a:ea typeface="Helvetica Neue"/>
                <a:cs typeface="Helvetica Neue"/>
                <a:sym typeface="Helvetica Neue"/>
              </a:rPr>
              <a:t>Code: </a:t>
            </a:r>
            <a:r>
              <a:rPr lang="it" sz="1100">
                <a:solidFill>
                  <a:schemeClr val="dk1"/>
                </a:solidFill>
                <a:latin typeface="Courier New"/>
                <a:ea typeface="Courier New"/>
                <a:cs typeface="Courier New"/>
                <a:sym typeface="Courier New"/>
              </a:rPr>
              <a:t>README.md</a:t>
            </a:r>
            <a:endParaRPr sz="1100">
              <a:solidFill>
                <a:schemeClr val="dk1"/>
              </a:solidFill>
              <a:latin typeface="Courier New"/>
              <a:ea typeface="Courier New"/>
              <a:cs typeface="Courier New"/>
              <a:sym typeface="Courier New"/>
            </a:endParaRPr>
          </a:p>
        </p:txBody>
      </p:sp>
      <p:sp>
        <p:nvSpPr>
          <p:cNvPr id="198" name="Google Shape;198;g31cd370798e_0_9"/>
          <p:cNvSpPr txBox="1"/>
          <p:nvPr/>
        </p:nvSpPr>
        <p:spPr>
          <a:xfrm>
            <a:off x="1796850" y="4015100"/>
            <a:ext cx="6276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latin typeface="Helvetica Neue"/>
                <a:ea typeface="Helvetica Neue"/>
                <a:cs typeface="Helvetica Neue"/>
                <a:sym typeface="Helvetica Neue"/>
              </a:rPr>
              <a:t>Reference: </a:t>
            </a:r>
            <a:r>
              <a:rPr lang="it" sz="1000" u="sng">
                <a:solidFill>
                  <a:schemeClr val="hlink"/>
                </a:solidFill>
                <a:latin typeface="Helvetica Neue"/>
                <a:ea typeface="Helvetica Neue"/>
                <a:cs typeface="Helvetica Neue"/>
                <a:sym typeface="Helvetica Neue"/>
                <a:hlinkClick r:id="rId3"/>
              </a:rPr>
              <a:t>https://www.tabular.io/blog/docker-spark-and-iceberg-the-fastest-way-to-try-iceberg/</a:t>
            </a:r>
            <a:endParaRPr sz="1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it" sz="1000" u="sng">
                <a:solidFill>
                  <a:schemeClr val="hlink"/>
                </a:solidFill>
                <a:latin typeface="Helvetica Neue"/>
                <a:ea typeface="Helvetica Neue"/>
                <a:cs typeface="Helvetica Neue"/>
                <a:sym typeface="Helvetica Neue"/>
                <a:hlinkClick r:id="rId4"/>
              </a:rPr>
              <a:t>https://iceberg.apache.org/spark-quickstart/#docker-compose</a:t>
            </a:r>
            <a:endParaRPr sz="1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000">
              <a:solidFill>
                <a:schemeClr val="dk1"/>
              </a:solidFill>
              <a:latin typeface="Helvetica Neue"/>
              <a:ea typeface="Helvetica Neue"/>
              <a:cs typeface="Helvetica Neue"/>
              <a:sym typeface="Helvetica Neue"/>
            </a:endParaRPr>
          </a:p>
        </p:txBody>
      </p:sp>
      <p:pic>
        <p:nvPicPr>
          <p:cNvPr id="199" name="Google Shape;199;g31cd370798e_0_9"/>
          <p:cNvPicPr preferRelativeResize="0"/>
          <p:nvPr/>
        </p:nvPicPr>
        <p:blipFill rotWithShape="1">
          <a:blip r:embed="rId5">
            <a:alphaModFix/>
          </a:blip>
          <a:srcRect b="0" l="0" r="0" t="18546"/>
          <a:stretch/>
        </p:blipFill>
        <p:spPr>
          <a:xfrm>
            <a:off x="5234425" y="1311750"/>
            <a:ext cx="3179775" cy="2188174"/>
          </a:xfrm>
          <a:prstGeom prst="rect">
            <a:avLst/>
          </a:prstGeom>
          <a:noFill/>
          <a:ln>
            <a:noFill/>
          </a:ln>
        </p:spPr>
      </p:pic>
      <p:cxnSp>
        <p:nvCxnSpPr>
          <p:cNvPr id="200" name="Google Shape;200;g31cd370798e_0_9"/>
          <p:cNvCxnSpPr/>
          <p:nvPr/>
        </p:nvCxnSpPr>
        <p:spPr>
          <a:xfrm flipH="1" rot="10800000">
            <a:off x="5477650" y="1355050"/>
            <a:ext cx="637200" cy="552900"/>
          </a:xfrm>
          <a:prstGeom prst="straightConnector1">
            <a:avLst/>
          </a:prstGeom>
          <a:noFill/>
          <a:ln cap="flat" cmpd="sng" w="38100">
            <a:solidFill>
              <a:srgbClr val="C01818"/>
            </a:solidFill>
            <a:prstDash val="solid"/>
            <a:round/>
            <a:headEnd len="med" w="med" type="none"/>
            <a:tailEnd len="med" w="med" type="none"/>
          </a:ln>
        </p:spPr>
      </p:cxnSp>
      <p:cxnSp>
        <p:nvCxnSpPr>
          <p:cNvPr id="201" name="Google Shape;201;g31cd370798e_0_9"/>
          <p:cNvCxnSpPr>
            <a:stCxn id="202" idx="2"/>
          </p:cNvCxnSpPr>
          <p:nvPr/>
        </p:nvCxnSpPr>
        <p:spPr>
          <a:xfrm>
            <a:off x="6712400" y="975200"/>
            <a:ext cx="1200" cy="436200"/>
          </a:xfrm>
          <a:prstGeom prst="straightConnector1">
            <a:avLst/>
          </a:prstGeom>
          <a:noFill/>
          <a:ln cap="flat" cmpd="sng" w="38100">
            <a:solidFill>
              <a:schemeClr val="accent1"/>
            </a:solidFill>
            <a:prstDash val="solid"/>
            <a:round/>
            <a:headEnd len="med" w="med" type="none"/>
            <a:tailEnd len="med" w="med" type="none"/>
          </a:ln>
        </p:spPr>
      </p:cxnSp>
      <p:cxnSp>
        <p:nvCxnSpPr>
          <p:cNvPr id="203" name="Google Shape;203;g31cd370798e_0_9"/>
          <p:cNvCxnSpPr>
            <a:stCxn id="204" idx="2"/>
          </p:cNvCxnSpPr>
          <p:nvPr/>
        </p:nvCxnSpPr>
        <p:spPr>
          <a:xfrm>
            <a:off x="7833688" y="975199"/>
            <a:ext cx="45300" cy="463800"/>
          </a:xfrm>
          <a:prstGeom prst="straightConnector1">
            <a:avLst/>
          </a:prstGeom>
          <a:noFill/>
          <a:ln cap="flat" cmpd="sng" w="38100">
            <a:solidFill>
              <a:schemeClr val="accent1"/>
            </a:solidFill>
            <a:prstDash val="solid"/>
            <a:round/>
            <a:headEnd len="med" w="med" type="none"/>
            <a:tailEnd len="med" w="med" type="none"/>
          </a:ln>
        </p:spPr>
      </p:cxnSp>
      <p:pic>
        <p:nvPicPr>
          <p:cNvPr id="205" name="Google Shape;205;g31cd370798e_0_9"/>
          <p:cNvPicPr preferRelativeResize="0"/>
          <p:nvPr/>
        </p:nvPicPr>
        <p:blipFill>
          <a:blip r:embed="rId6">
            <a:alphaModFix/>
          </a:blip>
          <a:stretch>
            <a:fillRect/>
          </a:stretch>
        </p:blipFill>
        <p:spPr>
          <a:xfrm>
            <a:off x="4397907" y="1907938"/>
            <a:ext cx="561095" cy="598500"/>
          </a:xfrm>
          <a:prstGeom prst="rect">
            <a:avLst/>
          </a:prstGeom>
          <a:noFill/>
          <a:ln>
            <a:noFill/>
          </a:ln>
        </p:spPr>
      </p:pic>
      <p:cxnSp>
        <p:nvCxnSpPr>
          <p:cNvPr id="206" name="Google Shape;206;g31cd370798e_0_9"/>
          <p:cNvCxnSpPr>
            <a:stCxn id="205" idx="3"/>
          </p:cNvCxnSpPr>
          <p:nvPr/>
        </p:nvCxnSpPr>
        <p:spPr>
          <a:xfrm>
            <a:off x="4959002" y="2207188"/>
            <a:ext cx="411300" cy="47400"/>
          </a:xfrm>
          <a:prstGeom prst="straightConnector1">
            <a:avLst/>
          </a:prstGeom>
          <a:noFill/>
          <a:ln cap="flat" cmpd="sng" w="38100">
            <a:solidFill>
              <a:schemeClr val="accent1"/>
            </a:solidFill>
            <a:prstDash val="solid"/>
            <a:round/>
            <a:headEnd len="med" w="med" type="none"/>
            <a:tailEnd len="med" w="med" type="none"/>
          </a:ln>
        </p:spPr>
      </p:cxnSp>
      <p:pic>
        <p:nvPicPr>
          <p:cNvPr id="207" name="Google Shape;207;g31cd370798e_0_9"/>
          <p:cNvPicPr preferRelativeResize="0"/>
          <p:nvPr/>
        </p:nvPicPr>
        <p:blipFill rotWithShape="1">
          <a:blip r:embed="rId7">
            <a:alphaModFix/>
          </a:blip>
          <a:srcRect b="0" l="15097" r="17860" t="0"/>
          <a:stretch/>
        </p:blipFill>
        <p:spPr>
          <a:xfrm>
            <a:off x="4359850" y="2753750"/>
            <a:ext cx="637200" cy="633608"/>
          </a:xfrm>
          <a:prstGeom prst="rect">
            <a:avLst/>
          </a:prstGeom>
          <a:noFill/>
          <a:ln>
            <a:noFill/>
          </a:ln>
        </p:spPr>
      </p:pic>
      <p:cxnSp>
        <p:nvCxnSpPr>
          <p:cNvPr id="208" name="Google Shape;208;g31cd370798e_0_9"/>
          <p:cNvCxnSpPr>
            <a:stCxn id="207" idx="3"/>
          </p:cNvCxnSpPr>
          <p:nvPr/>
        </p:nvCxnSpPr>
        <p:spPr>
          <a:xfrm flipH="1" rot="10800000">
            <a:off x="4997050" y="2768754"/>
            <a:ext cx="366300" cy="301800"/>
          </a:xfrm>
          <a:prstGeom prst="straightConnector1">
            <a:avLst/>
          </a:prstGeom>
          <a:noFill/>
          <a:ln cap="flat" cmpd="sng" w="38100">
            <a:solidFill>
              <a:schemeClr val="accent1"/>
            </a:solidFill>
            <a:prstDash val="solid"/>
            <a:round/>
            <a:headEnd len="med" w="med" type="none"/>
            <a:tailEnd len="med" w="med" type="none"/>
          </a:ln>
        </p:spPr>
      </p:cxnSp>
      <p:sp>
        <p:nvSpPr>
          <p:cNvPr id="209" name="Google Shape;209;g31cd370798e_0_9"/>
          <p:cNvSpPr txBox="1"/>
          <p:nvPr/>
        </p:nvSpPr>
        <p:spPr>
          <a:xfrm>
            <a:off x="7370200" y="3639000"/>
            <a:ext cx="105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1"/>
                </a:solidFill>
                <a:latin typeface="Helvetica Neue"/>
                <a:ea typeface="Helvetica Neue"/>
                <a:cs typeface="Helvetica Neue"/>
                <a:sym typeface="Helvetica Neue"/>
              </a:rPr>
              <a:t>Local</a:t>
            </a:r>
            <a:endParaRPr sz="1500">
              <a:solidFill>
                <a:schemeClr val="dk1"/>
              </a:solidFill>
              <a:latin typeface="Helvetica Neue"/>
              <a:ea typeface="Helvetica Neue"/>
              <a:cs typeface="Helvetica Neue"/>
              <a:sym typeface="Helvetica Neue"/>
            </a:endParaRPr>
          </a:p>
        </p:txBody>
      </p:sp>
      <p:cxnSp>
        <p:nvCxnSpPr>
          <p:cNvPr id="210" name="Google Shape;210;g31cd370798e_0_9"/>
          <p:cNvCxnSpPr>
            <a:stCxn id="209" idx="1"/>
            <a:endCxn id="199" idx="2"/>
          </p:cNvCxnSpPr>
          <p:nvPr/>
        </p:nvCxnSpPr>
        <p:spPr>
          <a:xfrm rot="10800000">
            <a:off x="6824200" y="3499950"/>
            <a:ext cx="546000" cy="346800"/>
          </a:xfrm>
          <a:prstGeom prst="straightConnector1">
            <a:avLst/>
          </a:prstGeom>
          <a:noFill/>
          <a:ln cap="flat" cmpd="sng" w="38100">
            <a:solidFill>
              <a:schemeClr val="accent1"/>
            </a:solidFill>
            <a:prstDash val="solid"/>
            <a:round/>
            <a:headEnd len="med" w="med" type="none"/>
            <a:tailEnd len="med" w="med" type="none"/>
          </a:ln>
        </p:spPr>
      </p:cxnSp>
      <p:pic>
        <p:nvPicPr>
          <p:cNvPr id="211" name="Google Shape;211;g31cd370798e_0_9"/>
          <p:cNvPicPr preferRelativeResize="0"/>
          <p:nvPr/>
        </p:nvPicPr>
        <p:blipFill>
          <a:blip r:embed="rId8">
            <a:alphaModFix/>
          </a:blip>
          <a:stretch>
            <a:fillRect/>
          </a:stretch>
        </p:blipFill>
        <p:spPr>
          <a:xfrm>
            <a:off x="7936583" y="3677825"/>
            <a:ext cx="788317" cy="337850"/>
          </a:xfrm>
          <a:prstGeom prst="rect">
            <a:avLst/>
          </a:prstGeom>
          <a:noFill/>
          <a:ln>
            <a:noFill/>
          </a:ln>
        </p:spPr>
      </p:pic>
      <p:pic>
        <p:nvPicPr>
          <p:cNvPr id="212" name="Google Shape;212;g31cd370798e_0_9"/>
          <p:cNvPicPr preferRelativeResize="0"/>
          <p:nvPr/>
        </p:nvPicPr>
        <p:blipFill rotWithShape="1">
          <a:blip r:embed="rId9">
            <a:alphaModFix/>
          </a:blip>
          <a:srcRect b="0" l="22292" r="17473" t="0"/>
          <a:stretch/>
        </p:blipFill>
        <p:spPr>
          <a:xfrm>
            <a:off x="6169974" y="559700"/>
            <a:ext cx="756425" cy="415500"/>
          </a:xfrm>
          <a:prstGeom prst="rect">
            <a:avLst/>
          </a:prstGeom>
          <a:noFill/>
          <a:ln>
            <a:noFill/>
          </a:ln>
        </p:spPr>
      </p:pic>
      <p:pic>
        <p:nvPicPr>
          <p:cNvPr id="213" name="Google Shape;213;g31cd370798e_0_9"/>
          <p:cNvPicPr preferRelativeResize="0"/>
          <p:nvPr/>
        </p:nvPicPr>
        <p:blipFill>
          <a:blip r:embed="rId10">
            <a:alphaModFix/>
          </a:blip>
          <a:stretch>
            <a:fillRect/>
          </a:stretch>
        </p:blipFill>
        <p:spPr>
          <a:xfrm>
            <a:off x="7166525" y="372424"/>
            <a:ext cx="712476" cy="337849"/>
          </a:xfrm>
          <a:prstGeom prst="rect">
            <a:avLst/>
          </a:prstGeom>
          <a:noFill/>
          <a:ln cap="flat" cmpd="sng" w="9525">
            <a:solidFill>
              <a:schemeClr val="dk1"/>
            </a:solidFill>
            <a:prstDash val="solid"/>
            <a:round/>
            <a:headEnd len="sm" w="sm" type="none"/>
            <a:tailEnd len="sm" w="sm" type="none"/>
          </a:ln>
        </p:spPr>
      </p:pic>
      <p:sp>
        <p:nvSpPr>
          <p:cNvPr id="214" name="Google Shape;214;g31cd370798e_0_9"/>
          <p:cNvSpPr txBox="1"/>
          <p:nvPr/>
        </p:nvSpPr>
        <p:spPr>
          <a:xfrm>
            <a:off x="7084550" y="657400"/>
            <a:ext cx="1283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1"/>
                </a:solidFill>
                <a:latin typeface="Helvetica Neue"/>
                <a:ea typeface="Helvetica Neue"/>
                <a:cs typeface="Helvetica Neue"/>
                <a:sym typeface="Helvetica Neue"/>
              </a:rPr>
              <a:t>Iceberg-REST</a:t>
            </a:r>
            <a:endParaRPr sz="1300">
              <a:solidFill>
                <a:schemeClr val="dk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31a7f74cd76_1_100"/>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About Metadata</a:t>
            </a:r>
            <a:endParaRPr/>
          </a:p>
        </p:txBody>
      </p:sp>
      <p:sp>
        <p:nvSpPr>
          <p:cNvPr id="220" name="Google Shape;220;g31a7f74cd76_1_100"/>
          <p:cNvSpPr txBox="1"/>
          <p:nvPr>
            <p:ph idx="2" type="title"/>
          </p:nvPr>
        </p:nvSpPr>
        <p:spPr>
          <a:xfrm>
            <a:off x="419500" y="1754325"/>
            <a:ext cx="35793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Explore Metadata in Spark SQL</a:t>
            </a:r>
            <a:endParaRPr/>
          </a:p>
        </p:txBody>
      </p:sp>
      <p:sp>
        <p:nvSpPr>
          <p:cNvPr id="221" name="Google Shape;221;g31a7f74cd76_1_100"/>
          <p:cNvSpPr txBox="1"/>
          <p:nvPr>
            <p:ph idx="4" type="title"/>
          </p:nvPr>
        </p:nvSpPr>
        <p:spPr>
          <a:xfrm>
            <a:off x="419500" y="2450175"/>
            <a:ext cx="8234400" cy="1773900"/>
          </a:xfrm>
          <a:prstGeom prst="rect">
            <a:avLst/>
          </a:prstGeom>
        </p:spPr>
        <p:txBody>
          <a:bodyPr anchorCtr="0" anchor="t" bIns="0" lIns="72000" spcFirstLastPara="1" rIns="0" wrap="square" tIns="0">
            <a:noAutofit/>
          </a:bodyPr>
          <a:lstStyle/>
          <a:p>
            <a:pPr indent="0" lvl="0" marL="0" rtl="0" algn="l">
              <a:lnSpc>
                <a:spcPct val="115000"/>
              </a:lnSpc>
              <a:spcBef>
                <a:spcPts val="1800"/>
              </a:spcBef>
              <a:spcAft>
                <a:spcPts val="0"/>
              </a:spcAft>
              <a:buClr>
                <a:schemeClr val="dk1"/>
              </a:buClr>
              <a:buSzPts val="1100"/>
              <a:buFont typeface="Arial"/>
              <a:buNone/>
            </a:pPr>
            <a:r>
              <a:rPr lang="it" sz="1350">
                <a:solidFill>
                  <a:srgbClr val="22282A"/>
                </a:solidFill>
                <a:highlight>
                  <a:srgbClr val="FFFFFF"/>
                </a:highlight>
                <a:latin typeface="Arial"/>
                <a:ea typeface="Arial"/>
                <a:cs typeface="Arial"/>
                <a:sym typeface="Arial"/>
              </a:rPr>
              <a:t>Iceberg table metadata is available through special tables called, unsurprisingly, </a:t>
            </a:r>
            <a:r>
              <a:rPr i="1" lang="it" sz="1350">
                <a:solidFill>
                  <a:srgbClr val="22282A"/>
                </a:solidFill>
                <a:highlight>
                  <a:srgbClr val="FFFFFF"/>
                </a:highlight>
                <a:latin typeface="Arial"/>
                <a:ea typeface="Arial"/>
                <a:cs typeface="Arial"/>
                <a:sym typeface="Arial"/>
              </a:rPr>
              <a:t>metadata tables</a:t>
            </a:r>
            <a:r>
              <a:rPr lang="it" sz="1350">
                <a:solidFill>
                  <a:srgbClr val="22282A"/>
                </a:solidFill>
                <a:highlight>
                  <a:srgbClr val="FFFFFF"/>
                </a:highlight>
                <a:latin typeface="Arial"/>
                <a:ea typeface="Arial"/>
                <a:cs typeface="Arial"/>
                <a:sym typeface="Arial"/>
              </a:rPr>
              <a:t>. Metadata tables are virtual tables that expose metadata in a tabular format.The most commonly used metadata tables show the levels in Iceberg’s metadata tree. These include:</a:t>
            </a:r>
            <a:endParaRPr sz="1350">
              <a:solidFill>
                <a:srgbClr val="22282A"/>
              </a:solidFill>
              <a:highlight>
                <a:srgbClr val="FFFFFF"/>
              </a:highlight>
              <a:latin typeface="Arial"/>
              <a:ea typeface="Arial"/>
              <a:cs typeface="Arial"/>
              <a:sym typeface="Arial"/>
            </a:endParaRPr>
          </a:p>
          <a:p>
            <a:pPr indent="-314325" lvl="0" marL="457200" rtl="0" algn="l">
              <a:lnSpc>
                <a:spcPct val="115000"/>
              </a:lnSpc>
              <a:spcBef>
                <a:spcPts val="1800"/>
              </a:spcBef>
              <a:spcAft>
                <a:spcPts val="0"/>
              </a:spcAft>
              <a:buClr>
                <a:srgbClr val="22282A"/>
              </a:buClr>
              <a:buSzPts val="1350"/>
              <a:buFont typeface="Arial"/>
              <a:buChar char="●"/>
            </a:pPr>
            <a:r>
              <a:rPr lang="it" sz="1350">
                <a:solidFill>
                  <a:srgbClr val="22282A"/>
                </a:solidFill>
                <a:highlight>
                  <a:srgbClr val="FFFFFF"/>
                </a:highlight>
                <a:latin typeface="Roboto Mono"/>
                <a:ea typeface="Roboto Mono"/>
                <a:cs typeface="Roboto Mono"/>
                <a:sym typeface="Roboto Mono"/>
              </a:rPr>
              <a:t>snapshots</a:t>
            </a:r>
            <a:r>
              <a:rPr lang="it" sz="1350">
                <a:solidFill>
                  <a:srgbClr val="22282A"/>
                </a:solidFill>
                <a:highlight>
                  <a:srgbClr val="FFFFFF"/>
                </a:highlight>
                <a:latin typeface="Arial"/>
                <a:ea typeface="Arial"/>
                <a:cs typeface="Arial"/>
                <a:sym typeface="Arial"/>
              </a:rPr>
              <a:t> – known versions of the table, with summary metadata</a:t>
            </a:r>
            <a:endParaRPr sz="1350">
              <a:solidFill>
                <a:srgbClr val="22282A"/>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22282A"/>
              </a:buClr>
              <a:buSzPts val="1350"/>
              <a:buFont typeface="Arial"/>
              <a:buChar char="●"/>
            </a:pPr>
            <a:r>
              <a:rPr lang="it" sz="1350">
                <a:solidFill>
                  <a:srgbClr val="22282A"/>
                </a:solidFill>
                <a:highlight>
                  <a:srgbClr val="FFFFFF"/>
                </a:highlight>
                <a:latin typeface="Roboto Mono"/>
                <a:ea typeface="Roboto Mono"/>
                <a:cs typeface="Roboto Mono"/>
                <a:sym typeface="Roboto Mono"/>
              </a:rPr>
              <a:t>manifests</a:t>
            </a:r>
            <a:r>
              <a:rPr lang="it" sz="1350">
                <a:solidFill>
                  <a:srgbClr val="22282A"/>
                </a:solidFill>
                <a:highlight>
                  <a:srgbClr val="FFFFFF"/>
                </a:highlight>
                <a:latin typeface="Arial"/>
                <a:ea typeface="Arial"/>
                <a:cs typeface="Arial"/>
                <a:sym typeface="Arial"/>
              </a:rPr>
              <a:t> – manifest files in the current snapshot; these track data and delete files</a:t>
            </a:r>
            <a:endParaRPr sz="1350">
              <a:solidFill>
                <a:srgbClr val="22282A"/>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22282A"/>
              </a:buClr>
              <a:buSzPts val="1350"/>
              <a:buFont typeface="Arial"/>
              <a:buChar char="●"/>
            </a:pPr>
            <a:r>
              <a:rPr lang="it" sz="1350">
                <a:solidFill>
                  <a:srgbClr val="22282A"/>
                </a:solidFill>
                <a:highlight>
                  <a:srgbClr val="FFFFFF"/>
                </a:highlight>
                <a:latin typeface="Roboto Mono"/>
                <a:ea typeface="Roboto Mono"/>
                <a:cs typeface="Roboto Mono"/>
                <a:sym typeface="Roboto Mono"/>
              </a:rPr>
              <a:t>data_files</a:t>
            </a:r>
            <a:r>
              <a:rPr lang="it" sz="1350">
                <a:solidFill>
                  <a:srgbClr val="22282A"/>
                </a:solidFill>
                <a:highlight>
                  <a:srgbClr val="FFFFFF"/>
                </a:highlight>
                <a:latin typeface="Arial"/>
                <a:ea typeface="Arial"/>
                <a:cs typeface="Arial"/>
                <a:sym typeface="Arial"/>
              </a:rPr>
              <a:t> – data files in the current snapshot</a:t>
            </a:r>
            <a:endParaRPr sz="1350">
              <a:solidFill>
                <a:srgbClr val="22282A"/>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22282A"/>
              </a:buClr>
              <a:buSzPts val="1350"/>
              <a:buFont typeface="Arial"/>
              <a:buChar char="●"/>
            </a:pPr>
            <a:r>
              <a:rPr lang="it" sz="1350">
                <a:solidFill>
                  <a:srgbClr val="22282A"/>
                </a:solidFill>
                <a:highlight>
                  <a:srgbClr val="FFFFFF"/>
                </a:highlight>
                <a:latin typeface="Roboto Mono"/>
                <a:ea typeface="Roboto Mono"/>
                <a:cs typeface="Roboto Mono"/>
                <a:sym typeface="Roboto Mono"/>
              </a:rPr>
              <a:t>delete_files</a:t>
            </a:r>
            <a:r>
              <a:rPr lang="it" sz="1350">
                <a:solidFill>
                  <a:srgbClr val="22282A"/>
                </a:solidFill>
                <a:highlight>
                  <a:srgbClr val="FFFFFF"/>
                </a:highlight>
                <a:latin typeface="Arial"/>
                <a:ea typeface="Arial"/>
                <a:cs typeface="Arial"/>
                <a:sym typeface="Arial"/>
              </a:rPr>
              <a:t> – delete files in the current snapshot; these store deleted keys or file offsets</a:t>
            </a:r>
            <a:endParaRPr sz="1350">
              <a:solidFill>
                <a:srgbClr val="22282A"/>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1cf334098f_0_149"/>
          <p:cNvSpPr txBox="1"/>
          <p:nvPr>
            <p:ph type="title"/>
          </p:nvPr>
        </p:nvSpPr>
        <p:spPr>
          <a:xfrm>
            <a:off x="419500" y="372425"/>
            <a:ext cx="6950700" cy="441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500"/>
              <a:buNone/>
            </a:pPr>
            <a:r>
              <a:rPr lang="it"/>
              <a:t>Agenda</a:t>
            </a:r>
            <a:endParaRPr/>
          </a:p>
        </p:txBody>
      </p:sp>
      <p:sp>
        <p:nvSpPr>
          <p:cNvPr id="227" name="Google Shape;227;g31cf334098f_0_149"/>
          <p:cNvSpPr txBox="1"/>
          <p:nvPr/>
        </p:nvSpPr>
        <p:spPr>
          <a:xfrm>
            <a:off x="1119600" y="1596250"/>
            <a:ext cx="63849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Intro</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Metadata</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Key features and time-travel</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Table maintenance</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Row-level updates</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1cf334098f_0_46"/>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Table Maintenance </a:t>
            </a:r>
            <a:endParaRPr/>
          </a:p>
        </p:txBody>
      </p:sp>
      <p:sp>
        <p:nvSpPr>
          <p:cNvPr id="233" name="Google Shape;233;g31cf334098f_0_46"/>
          <p:cNvSpPr txBox="1"/>
          <p:nvPr>
            <p:ph idx="2" type="title"/>
          </p:nvPr>
        </p:nvSpPr>
        <p:spPr>
          <a:xfrm>
            <a:off x="5569775" y="3190125"/>
            <a:ext cx="20817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rewrite_manifests</a:t>
            </a:r>
            <a:endParaRPr/>
          </a:p>
        </p:txBody>
      </p:sp>
      <p:sp>
        <p:nvSpPr>
          <p:cNvPr id="234" name="Google Shape;234;g31cf334098f_0_46"/>
          <p:cNvSpPr txBox="1"/>
          <p:nvPr>
            <p:ph idx="3" type="title"/>
          </p:nvPr>
        </p:nvSpPr>
        <p:spPr>
          <a:xfrm>
            <a:off x="5569775" y="2778113"/>
            <a:ext cx="20817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expire_snapshots</a:t>
            </a:r>
            <a:endParaRPr/>
          </a:p>
        </p:txBody>
      </p:sp>
      <p:sp>
        <p:nvSpPr>
          <p:cNvPr id="235" name="Google Shape;235;g31cf334098f_0_46"/>
          <p:cNvSpPr txBox="1"/>
          <p:nvPr>
            <p:ph idx="4" type="title"/>
          </p:nvPr>
        </p:nvSpPr>
        <p:spPr>
          <a:xfrm>
            <a:off x="419500" y="2450175"/>
            <a:ext cx="3579300" cy="17739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W</a:t>
            </a:r>
            <a:r>
              <a:rPr lang="it"/>
              <a:t>ith the increase in the number of datafiles, the number of metadata files also increases. Additionally, streaming-based ingestion jobs can lead to a lot of small files being generated as data is written in smaller chunks as and when they arrive. It is therefore important to have a strategy as part of your organization’s regular maintenance process to remove these unnecessary metadata files or to compact smaller files into larger ones for better read performance.</a:t>
            </a:r>
            <a:endParaRPr/>
          </a:p>
        </p:txBody>
      </p:sp>
      <p:sp>
        <p:nvSpPr>
          <p:cNvPr id="236" name="Google Shape;236;g31cf334098f_0_4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7" name="Google Shape;237;g31cf334098f_0_46"/>
          <p:cNvSpPr txBox="1"/>
          <p:nvPr>
            <p:ph idx="3" type="title"/>
          </p:nvPr>
        </p:nvSpPr>
        <p:spPr>
          <a:xfrm>
            <a:off x="5569775" y="2366100"/>
            <a:ext cx="20817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rewrite_data_files</a:t>
            </a:r>
            <a:endParaRPr/>
          </a:p>
        </p:txBody>
      </p:sp>
      <p:sp>
        <p:nvSpPr>
          <p:cNvPr id="238" name="Google Shape;238;g31cf334098f_0_46"/>
          <p:cNvSpPr txBox="1"/>
          <p:nvPr/>
        </p:nvSpPr>
        <p:spPr>
          <a:xfrm>
            <a:off x="475825" y="1525675"/>
            <a:ext cx="300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latin typeface="Helvetica Neue"/>
                <a:ea typeface="Helvetica Neue"/>
                <a:cs typeface="Helvetica Neue"/>
                <a:sym typeface="Helvetica Neue"/>
              </a:rPr>
              <a:t>🧹</a:t>
            </a:r>
            <a:r>
              <a:rPr b="1" lang="it" sz="2500">
                <a:solidFill>
                  <a:schemeClr val="lt1"/>
                </a:solidFill>
                <a:latin typeface="Helvetica Neue"/>
                <a:ea typeface="Helvetica Neue"/>
                <a:cs typeface="Helvetica Neue"/>
                <a:sym typeface="Helvetica Neue"/>
              </a:rPr>
              <a:t>🧑‍🔧🔧</a:t>
            </a:r>
            <a:endParaRPr/>
          </a:p>
        </p:txBody>
      </p:sp>
      <p:sp>
        <p:nvSpPr>
          <p:cNvPr id="239" name="Google Shape;239;g31cf334098f_0_46"/>
          <p:cNvSpPr txBox="1"/>
          <p:nvPr/>
        </p:nvSpPr>
        <p:spPr>
          <a:xfrm>
            <a:off x="5569775" y="387007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dk1"/>
                </a:solidFill>
                <a:latin typeface="Helvetica Neue"/>
                <a:ea typeface="Helvetica Neue"/>
                <a:cs typeface="Helvetica Neue"/>
                <a:sym typeface="Helvetica Neue"/>
              </a:rPr>
              <a:t> ⚠️Not all available in PyIceberg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g31945bf4759_0_158"/>
          <p:cNvSpPr txBox="1"/>
          <p:nvPr>
            <p:ph type="title"/>
          </p:nvPr>
        </p:nvSpPr>
        <p:spPr>
          <a:xfrm>
            <a:off x="419500" y="372425"/>
            <a:ext cx="6950700" cy="441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500"/>
              <a:buNone/>
            </a:pPr>
            <a:r>
              <a:rPr lang="it"/>
              <a:t>Agenda</a:t>
            </a:r>
            <a:endParaRPr/>
          </a:p>
        </p:txBody>
      </p:sp>
      <p:sp>
        <p:nvSpPr>
          <p:cNvPr id="51" name="Google Shape;51;g31945bf4759_0_158"/>
          <p:cNvSpPr txBox="1"/>
          <p:nvPr/>
        </p:nvSpPr>
        <p:spPr>
          <a:xfrm>
            <a:off x="1119600" y="1596250"/>
            <a:ext cx="63849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Intro</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Metadata</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Key features and time-travel</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Table maintenance</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Row-level updates</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31cd370798e_0_96"/>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Compaction</a:t>
            </a:r>
            <a:endParaRPr/>
          </a:p>
        </p:txBody>
      </p:sp>
      <p:sp>
        <p:nvSpPr>
          <p:cNvPr id="245" name="Google Shape;245;g31cd370798e_0_96"/>
          <p:cNvSpPr txBox="1"/>
          <p:nvPr>
            <p:ph idx="4" type="title"/>
          </p:nvPr>
        </p:nvSpPr>
        <p:spPr>
          <a:xfrm>
            <a:off x="448525" y="1775500"/>
            <a:ext cx="3579300" cy="17739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When you are querying your Apache Iceberg tables, you need to open and scan each file and then close the file when you’re done. The more files you have to scan for a query, the greater the cost these file operations will put on your query. This problem is magnified in the world of streaming or “real-time” data, where data is ingested as it is created, generating lots of files with only a few records in each.</a:t>
            </a:r>
            <a:endParaRPr/>
          </a:p>
          <a:p>
            <a:pPr indent="0" lvl="0" marL="0" rtl="0" algn="l">
              <a:spcBef>
                <a:spcPts val="0"/>
              </a:spcBef>
              <a:spcAft>
                <a:spcPts val="0"/>
              </a:spcAft>
              <a:buNone/>
            </a:pPr>
            <a:r>
              <a:t/>
            </a:r>
            <a:endParaRPr/>
          </a:p>
        </p:txBody>
      </p:sp>
      <p:sp>
        <p:nvSpPr>
          <p:cNvPr id="246" name="Google Shape;246;g31cd370798e_0_96"/>
          <p:cNvSpPr txBox="1"/>
          <p:nvPr/>
        </p:nvSpPr>
        <p:spPr>
          <a:xfrm>
            <a:off x="4996325" y="4160550"/>
            <a:ext cx="3485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dk1"/>
                </a:solidFill>
                <a:latin typeface="Helvetica Neue"/>
                <a:ea typeface="Helvetica Neue"/>
                <a:cs typeface="Helvetica Neue"/>
                <a:sym typeface="Helvetica Neue"/>
              </a:rPr>
              <a:t>Apache Iceberg: The Definitive Guide (pp. 129-130). O'Reilly Media. </a:t>
            </a:r>
            <a:endParaRPr sz="800">
              <a:solidFill>
                <a:schemeClr val="dk1"/>
              </a:solidFill>
              <a:latin typeface="Helvetica Neue"/>
              <a:ea typeface="Helvetica Neue"/>
              <a:cs typeface="Helvetica Neue"/>
              <a:sym typeface="Helvetica Neue"/>
            </a:endParaRPr>
          </a:p>
        </p:txBody>
      </p:sp>
      <p:pic>
        <p:nvPicPr>
          <p:cNvPr id="247" name="Google Shape;247;g31cd370798e_0_96"/>
          <p:cNvPicPr preferRelativeResize="0"/>
          <p:nvPr/>
        </p:nvPicPr>
        <p:blipFill>
          <a:blip r:embed="rId3">
            <a:alphaModFix/>
          </a:blip>
          <a:stretch>
            <a:fillRect/>
          </a:stretch>
        </p:blipFill>
        <p:spPr>
          <a:xfrm>
            <a:off x="4963725" y="1589725"/>
            <a:ext cx="3550592" cy="2414750"/>
          </a:xfrm>
          <a:prstGeom prst="rect">
            <a:avLst/>
          </a:prstGeom>
          <a:noFill/>
          <a:ln>
            <a:noFill/>
          </a:ln>
        </p:spPr>
      </p:pic>
      <p:sp>
        <p:nvSpPr>
          <p:cNvPr id="248" name="Google Shape;248;g31cd370798e_0_96"/>
          <p:cNvSpPr txBox="1"/>
          <p:nvPr/>
        </p:nvSpPr>
        <p:spPr>
          <a:xfrm>
            <a:off x="89800" y="3425975"/>
            <a:ext cx="4644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latin typeface="Courier New"/>
                <a:ea typeface="Courier New"/>
                <a:cs typeface="Courier New"/>
                <a:sym typeface="Courier New"/>
              </a:rPr>
              <a:t># Generic procedure</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CALL catalog_name.system.</a:t>
            </a:r>
            <a:r>
              <a:rPr b="1" lang="it" sz="1100">
                <a:latin typeface="Courier New"/>
                <a:ea typeface="Courier New"/>
                <a:cs typeface="Courier New"/>
                <a:sym typeface="Courier New"/>
              </a:rPr>
              <a:t>rewrite_data_files</a:t>
            </a:r>
            <a:r>
              <a:rPr lang="it" sz="1100">
                <a:latin typeface="Courier New"/>
                <a:ea typeface="Courier New"/>
                <a:cs typeface="Courier New"/>
                <a:sym typeface="Courier New"/>
              </a:rPr>
              <a:t>(table, strategy, sort_order, options)</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spark.sql("CALL glue.system.</a:t>
            </a:r>
            <a:r>
              <a:rPr b="1" lang="it" sz="1100">
                <a:latin typeface="Courier New"/>
                <a:ea typeface="Courier New"/>
                <a:cs typeface="Courier New"/>
                <a:sym typeface="Courier New"/>
              </a:rPr>
              <a:t>rewrite_data_files</a:t>
            </a:r>
            <a:r>
              <a:rPr lang="it" sz="1100">
                <a:latin typeface="Courier New"/>
                <a:ea typeface="Courier New"/>
                <a:cs typeface="Courier New"/>
                <a:sym typeface="Courier New"/>
              </a:rPr>
              <a:t>('test.employee')")</a:t>
            </a:r>
            <a:endParaRPr sz="11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31cf334098f_0_60"/>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Expire Snapshots</a:t>
            </a:r>
            <a:endParaRPr/>
          </a:p>
        </p:txBody>
      </p:sp>
      <p:sp>
        <p:nvSpPr>
          <p:cNvPr id="254" name="Google Shape;254;g31cf334098f_0_60"/>
          <p:cNvSpPr txBox="1"/>
          <p:nvPr>
            <p:ph idx="4" type="title"/>
          </p:nvPr>
        </p:nvSpPr>
        <p:spPr>
          <a:xfrm>
            <a:off x="419500" y="2450175"/>
            <a:ext cx="3579300" cy="17739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Any modification to the data in Iceberg—be it an insert, update, delete, or upsert—generates a new snapshot. These snapshots are retained by Iceberg for supporting capabilities such as time travel. However, over a period of time you might end up with a lot of snapshots and not all of them might be necessary. The expire_snapshots procedure in Spark helps remove these older, unnecessary snapshots along with their datafiles.</a:t>
            </a:r>
            <a:endParaRPr/>
          </a:p>
        </p:txBody>
      </p:sp>
      <p:sp>
        <p:nvSpPr>
          <p:cNvPr id="255" name="Google Shape;255;g31cf334098f_0_60"/>
          <p:cNvSpPr txBox="1"/>
          <p:nvPr>
            <p:ph idx="5" type="title"/>
          </p:nvPr>
        </p:nvSpPr>
        <p:spPr>
          <a:xfrm>
            <a:off x="4410025" y="2450175"/>
            <a:ext cx="4322400" cy="1773900"/>
          </a:xfrm>
          <a:prstGeom prst="rect">
            <a:avLst/>
          </a:prstGeom>
        </p:spPr>
        <p:txBody>
          <a:bodyPr anchorCtr="0" anchor="t" bIns="0" lIns="72000" spcFirstLastPara="1" rIns="0" wrap="square" tIns="0">
            <a:noAutofit/>
          </a:bodyPr>
          <a:lstStyle/>
          <a:p>
            <a:pPr indent="0" lvl="0" marL="0" rtl="0" algn="l">
              <a:spcBef>
                <a:spcPts val="0"/>
              </a:spcBef>
              <a:spcAft>
                <a:spcPts val="0"/>
              </a:spcAft>
              <a:buClr>
                <a:schemeClr val="dk1"/>
              </a:buClr>
              <a:buSzPts val="1100"/>
              <a:buFont typeface="Arial"/>
              <a:buNone/>
            </a:pPr>
            <a:r>
              <a:rPr lang="it">
                <a:latin typeface="Courier New"/>
                <a:ea typeface="Courier New"/>
                <a:cs typeface="Courier New"/>
                <a:sym typeface="Courier New"/>
              </a:rPr>
              <a:t># Generic procedure</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t">
                <a:latin typeface="Courier New"/>
                <a:ea typeface="Courier New"/>
                <a:cs typeface="Courier New"/>
                <a:sym typeface="Courier New"/>
              </a:rPr>
              <a:t>CALL catalog_name.system.</a:t>
            </a:r>
            <a:r>
              <a:rPr b="1" lang="it">
                <a:latin typeface="Courier New"/>
                <a:ea typeface="Courier New"/>
                <a:cs typeface="Courier New"/>
                <a:sym typeface="Courier New"/>
              </a:rPr>
              <a:t>expire_snapshots</a:t>
            </a:r>
            <a:r>
              <a:rPr lang="it">
                <a:latin typeface="Courier New"/>
                <a:ea typeface="Courier New"/>
                <a:cs typeface="Courier New"/>
                <a:sym typeface="Courier New"/>
              </a:rPr>
              <a:t>(table, older_than, retain_last)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t">
                <a:latin typeface="Courier New"/>
                <a:ea typeface="Courier New"/>
                <a:cs typeface="Courier New"/>
                <a:sym typeface="Courier New"/>
              </a:rPr>
              <a:t>spark.sql("CALL glue.system.</a:t>
            </a:r>
            <a:r>
              <a:rPr b="1" lang="it">
                <a:latin typeface="Courier New"/>
                <a:ea typeface="Courier New"/>
                <a:cs typeface="Courier New"/>
                <a:sym typeface="Courier New"/>
              </a:rPr>
              <a:t>expire_snapshots</a:t>
            </a:r>
            <a:r>
              <a:rPr lang="it">
                <a:latin typeface="Courier New"/>
                <a:ea typeface="Courier New"/>
                <a:cs typeface="Courier New"/>
                <a:sym typeface="Courier New"/>
              </a:rPr>
              <a:t>('test.employees', </a:t>
            </a:r>
            <a:endParaRPr>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date_sub(current_date(), 90), 50)")</a:t>
            </a:r>
            <a:endParaRPr>
              <a:latin typeface="Courier New"/>
              <a:ea typeface="Courier New"/>
              <a:cs typeface="Courier New"/>
              <a:sym typeface="Courier New"/>
            </a:endParaRPr>
          </a:p>
        </p:txBody>
      </p:sp>
      <p:pic>
        <p:nvPicPr>
          <p:cNvPr id="256" name="Google Shape;256;g31cf334098f_0_60"/>
          <p:cNvPicPr preferRelativeResize="0"/>
          <p:nvPr/>
        </p:nvPicPr>
        <p:blipFill>
          <a:blip r:embed="rId3">
            <a:alphaModFix/>
          </a:blip>
          <a:stretch>
            <a:fillRect/>
          </a:stretch>
        </p:blipFill>
        <p:spPr>
          <a:xfrm>
            <a:off x="4520275" y="205801"/>
            <a:ext cx="4169875" cy="1985900"/>
          </a:xfrm>
          <a:prstGeom prst="rect">
            <a:avLst/>
          </a:prstGeom>
          <a:noFill/>
          <a:ln>
            <a:noFill/>
          </a:ln>
        </p:spPr>
      </p:pic>
      <p:cxnSp>
        <p:nvCxnSpPr>
          <p:cNvPr id="257" name="Google Shape;257;g31cf334098f_0_60"/>
          <p:cNvCxnSpPr/>
          <p:nvPr/>
        </p:nvCxnSpPr>
        <p:spPr>
          <a:xfrm>
            <a:off x="4629075" y="299100"/>
            <a:ext cx="2424600" cy="1707000"/>
          </a:xfrm>
          <a:prstGeom prst="straightConnector1">
            <a:avLst/>
          </a:prstGeom>
          <a:noFill/>
          <a:ln cap="flat" cmpd="sng" w="38100">
            <a:solidFill>
              <a:srgbClr val="C01818"/>
            </a:solidFill>
            <a:prstDash val="solid"/>
            <a:round/>
            <a:headEnd len="med" w="med" type="none"/>
            <a:tailEnd len="med" w="med" type="none"/>
          </a:ln>
        </p:spPr>
      </p:cxnSp>
      <p:cxnSp>
        <p:nvCxnSpPr>
          <p:cNvPr id="258" name="Google Shape;258;g31cf334098f_0_60"/>
          <p:cNvCxnSpPr/>
          <p:nvPr/>
        </p:nvCxnSpPr>
        <p:spPr>
          <a:xfrm flipH="1">
            <a:off x="4629075" y="373075"/>
            <a:ext cx="2424600" cy="1707000"/>
          </a:xfrm>
          <a:prstGeom prst="straightConnector1">
            <a:avLst/>
          </a:prstGeom>
          <a:noFill/>
          <a:ln cap="flat" cmpd="sng" w="38100">
            <a:solidFill>
              <a:srgbClr val="C01818"/>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31cf334098f_0_78"/>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Rewrite manifests</a:t>
            </a:r>
            <a:endParaRPr/>
          </a:p>
        </p:txBody>
      </p:sp>
      <p:sp>
        <p:nvSpPr>
          <p:cNvPr id="264" name="Google Shape;264;g31cf334098f_0_78"/>
          <p:cNvSpPr txBox="1"/>
          <p:nvPr>
            <p:ph idx="4" type="title"/>
          </p:nvPr>
        </p:nvSpPr>
        <p:spPr>
          <a:xfrm>
            <a:off x="419500" y="2450175"/>
            <a:ext cx="3579300" cy="17739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Manifest files in Iceberg tables play a crucial role in optimizing scan planning as they keep statistical information about the datafiles. The rewrite_manifests procedure allows you to rewrite these manifests in parallel, thereby improving the speed and efficiency of data scans.</a:t>
            </a:r>
            <a:endParaRPr/>
          </a:p>
        </p:txBody>
      </p:sp>
      <p:sp>
        <p:nvSpPr>
          <p:cNvPr id="265" name="Google Shape;265;g31cf334098f_0_78"/>
          <p:cNvSpPr txBox="1"/>
          <p:nvPr>
            <p:ph idx="5" type="title"/>
          </p:nvPr>
        </p:nvSpPr>
        <p:spPr>
          <a:xfrm>
            <a:off x="4342050" y="2450175"/>
            <a:ext cx="4390200" cy="1773900"/>
          </a:xfrm>
          <a:prstGeom prst="rect">
            <a:avLst/>
          </a:prstGeom>
        </p:spPr>
        <p:txBody>
          <a:bodyPr anchorCtr="0" anchor="t" bIns="0" lIns="72000" spcFirstLastPara="1" rIns="0" wrap="square" tIns="0">
            <a:noAutofit/>
          </a:bodyPr>
          <a:lstStyle/>
          <a:p>
            <a:pPr indent="0" lvl="0" marL="0" rtl="0" algn="l">
              <a:spcBef>
                <a:spcPts val="0"/>
              </a:spcBef>
              <a:spcAft>
                <a:spcPts val="0"/>
              </a:spcAft>
              <a:buClr>
                <a:schemeClr val="dk1"/>
              </a:buClr>
              <a:buSzPts val="1100"/>
              <a:buFont typeface="Arial"/>
              <a:buNone/>
            </a:pPr>
            <a:r>
              <a:rPr lang="it">
                <a:latin typeface="Courier New"/>
                <a:ea typeface="Courier New"/>
                <a:cs typeface="Courier New"/>
                <a:sym typeface="Courier New"/>
              </a:rPr>
              <a:t># Generic procedure</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it">
                <a:latin typeface="Courier New"/>
                <a:ea typeface="Courier New"/>
                <a:cs typeface="Courier New"/>
                <a:sym typeface="Courier New"/>
              </a:rPr>
              <a:t>CALL catalog_name.system.</a:t>
            </a:r>
            <a:r>
              <a:rPr b="1" lang="it">
                <a:latin typeface="Courier New"/>
                <a:ea typeface="Courier New"/>
                <a:cs typeface="Courier New"/>
                <a:sym typeface="Courier New"/>
              </a:rPr>
              <a:t>rewrite_manifests</a:t>
            </a:r>
            <a:r>
              <a:rPr lang="it">
                <a:latin typeface="Courier New"/>
                <a:ea typeface="Courier New"/>
                <a:cs typeface="Courier New"/>
                <a:sym typeface="Courier New"/>
              </a:rPr>
              <a:t>(table)</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spark.sql("CALL test.system.</a:t>
            </a:r>
            <a:r>
              <a:rPr b="1" lang="it">
                <a:latin typeface="Courier New"/>
                <a:ea typeface="Courier New"/>
                <a:cs typeface="Courier New"/>
                <a:sym typeface="Courier New"/>
              </a:rPr>
              <a:t>rewrite_manifests</a:t>
            </a:r>
            <a:r>
              <a:rPr lang="it">
                <a:latin typeface="Courier New"/>
                <a:ea typeface="Courier New"/>
                <a:cs typeface="Courier New"/>
                <a:sym typeface="Courier New"/>
              </a:rPr>
              <a:t>('test.employee')")</a:t>
            </a:r>
            <a:endParaRPr>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31cf334098f_0_24"/>
          <p:cNvSpPr txBox="1"/>
          <p:nvPr>
            <p:ph type="title"/>
          </p:nvPr>
        </p:nvSpPr>
        <p:spPr>
          <a:xfrm>
            <a:off x="419500" y="372425"/>
            <a:ext cx="69507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Hands-on - Table maintenance 👩‍💻🧑‍💻</a:t>
            </a:r>
            <a:endParaRPr/>
          </a:p>
        </p:txBody>
      </p:sp>
      <p:sp>
        <p:nvSpPr>
          <p:cNvPr id="271" name="Google Shape;271;g31cf334098f_0_24"/>
          <p:cNvSpPr txBox="1"/>
          <p:nvPr/>
        </p:nvSpPr>
        <p:spPr>
          <a:xfrm>
            <a:off x="135100" y="1598200"/>
            <a:ext cx="4101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dk1"/>
                </a:solidFill>
                <a:latin typeface="Helvetica Neue"/>
                <a:ea typeface="Helvetica Neue"/>
                <a:cs typeface="Helvetica Neue"/>
                <a:sym typeface="Helvetica Neue"/>
              </a:rPr>
              <a:t>Code:</a:t>
            </a:r>
            <a:endParaRPr sz="11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Iceberg - Table Maintenance Spark Procedures.ipynb</a:t>
            </a:r>
            <a:endParaRPr sz="1000">
              <a:solidFill>
                <a:schemeClr val="dk1"/>
              </a:solidFill>
              <a:latin typeface="Courier New"/>
              <a:ea typeface="Courier New"/>
              <a:cs typeface="Courier New"/>
              <a:sym typeface="Courier New"/>
            </a:endParaRPr>
          </a:p>
        </p:txBody>
      </p:sp>
      <p:sp>
        <p:nvSpPr>
          <p:cNvPr id="272" name="Google Shape;272;g31cf334098f_0_24"/>
          <p:cNvSpPr txBox="1"/>
          <p:nvPr/>
        </p:nvSpPr>
        <p:spPr>
          <a:xfrm>
            <a:off x="1796850" y="4015100"/>
            <a:ext cx="6276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latin typeface="Helvetica Neue"/>
                <a:ea typeface="Helvetica Neue"/>
                <a:cs typeface="Helvetica Neue"/>
                <a:sym typeface="Helvetica Neue"/>
              </a:rPr>
              <a:t>Reference: </a:t>
            </a:r>
            <a:r>
              <a:rPr lang="it" sz="1000" u="sng">
                <a:solidFill>
                  <a:schemeClr val="hlink"/>
                </a:solidFill>
                <a:latin typeface="Helvetica Neue"/>
                <a:ea typeface="Helvetica Neue"/>
                <a:cs typeface="Helvetica Neue"/>
                <a:sym typeface="Helvetica Neue"/>
                <a:hlinkClick r:id="rId3"/>
              </a:rPr>
              <a:t>https://www.tabular.io/blog/docker-spark-and-iceberg-the-fastest-way-to-try-iceberg/</a:t>
            </a:r>
            <a:endParaRPr sz="1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it" sz="1000" u="sng">
                <a:solidFill>
                  <a:schemeClr val="hlink"/>
                </a:solidFill>
                <a:latin typeface="Helvetica Neue"/>
                <a:ea typeface="Helvetica Neue"/>
                <a:cs typeface="Helvetica Neue"/>
                <a:sym typeface="Helvetica Neue"/>
                <a:hlinkClick r:id="rId4"/>
              </a:rPr>
              <a:t>https://iceberg.apache.org/spark-quickstart/#docker-compose</a:t>
            </a:r>
            <a:endParaRPr sz="1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000">
              <a:solidFill>
                <a:schemeClr val="dk1"/>
              </a:solidFill>
              <a:latin typeface="Helvetica Neue"/>
              <a:ea typeface="Helvetica Neue"/>
              <a:cs typeface="Helvetica Neue"/>
              <a:sym typeface="Helvetica Neue"/>
            </a:endParaRPr>
          </a:p>
        </p:txBody>
      </p:sp>
      <p:pic>
        <p:nvPicPr>
          <p:cNvPr id="273" name="Google Shape;273;g31cf334098f_0_24"/>
          <p:cNvPicPr preferRelativeResize="0"/>
          <p:nvPr/>
        </p:nvPicPr>
        <p:blipFill rotWithShape="1">
          <a:blip r:embed="rId5">
            <a:alphaModFix/>
          </a:blip>
          <a:srcRect b="0" l="0" r="0" t="18546"/>
          <a:stretch/>
        </p:blipFill>
        <p:spPr>
          <a:xfrm>
            <a:off x="5234425" y="1311750"/>
            <a:ext cx="3179775" cy="2188174"/>
          </a:xfrm>
          <a:prstGeom prst="rect">
            <a:avLst/>
          </a:prstGeom>
          <a:noFill/>
          <a:ln>
            <a:noFill/>
          </a:ln>
        </p:spPr>
      </p:pic>
      <p:cxnSp>
        <p:nvCxnSpPr>
          <p:cNvPr id="274" name="Google Shape;274;g31cf334098f_0_24"/>
          <p:cNvCxnSpPr/>
          <p:nvPr/>
        </p:nvCxnSpPr>
        <p:spPr>
          <a:xfrm flipH="1" rot="10800000">
            <a:off x="5477650" y="1355050"/>
            <a:ext cx="637200" cy="552900"/>
          </a:xfrm>
          <a:prstGeom prst="straightConnector1">
            <a:avLst/>
          </a:prstGeom>
          <a:noFill/>
          <a:ln cap="flat" cmpd="sng" w="38100">
            <a:solidFill>
              <a:srgbClr val="C01818"/>
            </a:solidFill>
            <a:prstDash val="solid"/>
            <a:round/>
            <a:headEnd len="med" w="med" type="none"/>
            <a:tailEnd len="med" w="med" type="none"/>
          </a:ln>
        </p:spPr>
      </p:cxnSp>
      <p:cxnSp>
        <p:nvCxnSpPr>
          <p:cNvPr id="275" name="Google Shape;275;g31cf334098f_0_24"/>
          <p:cNvCxnSpPr>
            <a:stCxn id="276" idx="2"/>
          </p:cNvCxnSpPr>
          <p:nvPr/>
        </p:nvCxnSpPr>
        <p:spPr>
          <a:xfrm>
            <a:off x="6712400" y="975200"/>
            <a:ext cx="1200" cy="436200"/>
          </a:xfrm>
          <a:prstGeom prst="straightConnector1">
            <a:avLst/>
          </a:prstGeom>
          <a:noFill/>
          <a:ln cap="flat" cmpd="sng" w="38100">
            <a:solidFill>
              <a:schemeClr val="accent1"/>
            </a:solidFill>
            <a:prstDash val="solid"/>
            <a:round/>
            <a:headEnd len="med" w="med" type="none"/>
            <a:tailEnd len="med" w="med" type="none"/>
          </a:ln>
        </p:spPr>
      </p:cxnSp>
      <p:cxnSp>
        <p:nvCxnSpPr>
          <p:cNvPr id="277" name="Google Shape;277;g31cf334098f_0_24"/>
          <p:cNvCxnSpPr>
            <a:stCxn id="278" idx="2"/>
          </p:cNvCxnSpPr>
          <p:nvPr/>
        </p:nvCxnSpPr>
        <p:spPr>
          <a:xfrm>
            <a:off x="7833688" y="975199"/>
            <a:ext cx="45300" cy="463800"/>
          </a:xfrm>
          <a:prstGeom prst="straightConnector1">
            <a:avLst/>
          </a:prstGeom>
          <a:noFill/>
          <a:ln cap="flat" cmpd="sng" w="38100">
            <a:solidFill>
              <a:schemeClr val="accent1"/>
            </a:solidFill>
            <a:prstDash val="solid"/>
            <a:round/>
            <a:headEnd len="med" w="med" type="none"/>
            <a:tailEnd len="med" w="med" type="none"/>
          </a:ln>
        </p:spPr>
      </p:cxnSp>
      <p:pic>
        <p:nvPicPr>
          <p:cNvPr id="279" name="Google Shape;279;g31cf334098f_0_24"/>
          <p:cNvPicPr preferRelativeResize="0"/>
          <p:nvPr/>
        </p:nvPicPr>
        <p:blipFill>
          <a:blip r:embed="rId6">
            <a:alphaModFix/>
          </a:blip>
          <a:stretch>
            <a:fillRect/>
          </a:stretch>
        </p:blipFill>
        <p:spPr>
          <a:xfrm>
            <a:off x="4397907" y="1907938"/>
            <a:ext cx="561095" cy="598500"/>
          </a:xfrm>
          <a:prstGeom prst="rect">
            <a:avLst/>
          </a:prstGeom>
          <a:noFill/>
          <a:ln>
            <a:noFill/>
          </a:ln>
        </p:spPr>
      </p:pic>
      <p:cxnSp>
        <p:nvCxnSpPr>
          <p:cNvPr id="280" name="Google Shape;280;g31cf334098f_0_24"/>
          <p:cNvCxnSpPr>
            <a:stCxn id="279" idx="3"/>
          </p:cNvCxnSpPr>
          <p:nvPr/>
        </p:nvCxnSpPr>
        <p:spPr>
          <a:xfrm>
            <a:off x="4959002" y="2207188"/>
            <a:ext cx="411300" cy="47400"/>
          </a:xfrm>
          <a:prstGeom prst="straightConnector1">
            <a:avLst/>
          </a:prstGeom>
          <a:noFill/>
          <a:ln cap="flat" cmpd="sng" w="38100">
            <a:solidFill>
              <a:schemeClr val="accent1"/>
            </a:solidFill>
            <a:prstDash val="solid"/>
            <a:round/>
            <a:headEnd len="med" w="med" type="none"/>
            <a:tailEnd len="med" w="med" type="none"/>
          </a:ln>
        </p:spPr>
      </p:cxnSp>
      <p:pic>
        <p:nvPicPr>
          <p:cNvPr id="281" name="Google Shape;281;g31cf334098f_0_24"/>
          <p:cNvPicPr preferRelativeResize="0"/>
          <p:nvPr/>
        </p:nvPicPr>
        <p:blipFill rotWithShape="1">
          <a:blip r:embed="rId7">
            <a:alphaModFix/>
          </a:blip>
          <a:srcRect b="0" l="15097" r="17860" t="0"/>
          <a:stretch/>
        </p:blipFill>
        <p:spPr>
          <a:xfrm>
            <a:off x="4359850" y="2753750"/>
            <a:ext cx="637200" cy="633608"/>
          </a:xfrm>
          <a:prstGeom prst="rect">
            <a:avLst/>
          </a:prstGeom>
          <a:noFill/>
          <a:ln>
            <a:noFill/>
          </a:ln>
        </p:spPr>
      </p:pic>
      <p:cxnSp>
        <p:nvCxnSpPr>
          <p:cNvPr id="282" name="Google Shape;282;g31cf334098f_0_24"/>
          <p:cNvCxnSpPr>
            <a:stCxn id="281" idx="3"/>
          </p:cNvCxnSpPr>
          <p:nvPr/>
        </p:nvCxnSpPr>
        <p:spPr>
          <a:xfrm flipH="1" rot="10800000">
            <a:off x="4997050" y="2768754"/>
            <a:ext cx="366300" cy="301800"/>
          </a:xfrm>
          <a:prstGeom prst="straightConnector1">
            <a:avLst/>
          </a:prstGeom>
          <a:noFill/>
          <a:ln cap="flat" cmpd="sng" w="38100">
            <a:solidFill>
              <a:schemeClr val="accent1"/>
            </a:solidFill>
            <a:prstDash val="solid"/>
            <a:round/>
            <a:headEnd len="med" w="med" type="none"/>
            <a:tailEnd len="med" w="med" type="none"/>
          </a:ln>
        </p:spPr>
      </p:cxnSp>
      <p:sp>
        <p:nvSpPr>
          <p:cNvPr id="283" name="Google Shape;283;g31cf334098f_0_24"/>
          <p:cNvSpPr txBox="1"/>
          <p:nvPr/>
        </p:nvSpPr>
        <p:spPr>
          <a:xfrm>
            <a:off x="7370200" y="3639000"/>
            <a:ext cx="105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1"/>
                </a:solidFill>
                <a:latin typeface="Helvetica Neue"/>
                <a:ea typeface="Helvetica Neue"/>
                <a:cs typeface="Helvetica Neue"/>
                <a:sym typeface="Helvetica Neue"/>
              </a:rPr>
              <a:t>Local</a:t>
            </a:r>
            <a:endParaRPr sz="1500">
              <a:solidFill>
                <a:schemeClr val="dk1"/>
              </a:solidFill>
              <a:latin typeface="Helvetica Neue"/>
              <a:ea typeface="Helvetica Neue"/>
              <a:cs typeface="Helvetica Neue"/>
              <a:sym typeface="Helvetica Neue"/>
            </a:endParaRPr>
          </a:p>
        </p:txBody>
      </p:sp>
      <p:cxnSp>
        <p:nvCxnSpPr>
          <p:cNvPr id="284" name="Google Shape;284;g31cf334098f_0_24"/>
          <p:cNvCxnSpPr>
            <a:stCxn id="283" idx="1"/>
            <a:endCxn id="273" idx="2"/>
          </p:cNvCxnSpPr>
          <p:nvPr/>
        </p:nvCxnSpPr>
        <p:spPr>
          <a:xfrm rot="10800000">
            <a:off x="6824200" y="3499950"/>
            <a:ext cx="546000" cy="346800"/>
          </a:xfrm>
          <a:prstGeom prst="straightConnector1">
            <a:avLst/>
          </a:prstGeom>
          <a:noFill/>
          <a:ln cap="flat" cmpd="sng" w="38100">
            <a:solidFill>
              <a:schemeClr val="accent1"/>
            </a:solidFill>
            <a:prstDash val="solid"/>
            <a:round/>
            <a:headEnd len="med" w="med" type="none"/>
            <a:tailEnd len="med" w="med" type="none"/>
          </a:ln>
        </p:spPr>
      </p:cxnSp>
      <p:pic>
        <p:nvPicPr>
          <p:cNvPr id="285" name="Google Shape;285;g31cf334098f_0_24"/>
          <p:cNvPicPr preferRelativeResize="0"/>
          <p:nvPr/>
        </p:nvPicPr>
        <p:blipFill>
          <a:blip r:embed="rId8">
            <a:alphaModFix/>
          </a:blip>
          <a:stretch>
            <a:fillRect/>
          </a:stretch>
        </p:blipFill>
        <p:spPr>
          <a:xfrm>
            <a:off x="7936583" y="3677825"/>
            <a:ext cx="788317" cy="337850"/>
          </a:xfrm>
          <a:prstGeom prst="rect">
            <a:avLst/>
          </a:prstGeom>
          <a:noFill/>
          <a:ln>
            <a:noFill/>
          </a:ln>
        </p:spPr>
      </p:pic>
      <p:pic>
        <p:nvPicPr>
          <p:cNvPr id="286" name="Google Shape;286;g31cf334098f_0_24"/>
          <p:cNvPicPr preferRelativeResize="0"/>
          <p:nvPr/>
        </p:nvPicPr>
        <p:blipFill rotWithShape="1">
          <a:blip r:embed="rId9">
            <a:alphaModFix/>
          </a:blip>
          <a:srcRect b="0" l="22292" r="17473" t="0"/>
          <a:stretch/>
        </p:blipFill>
        <p:spPr>
          <a:xfrm>
            <a:off x="6169974" y="559700"/>
            <a:ext cx="756425" cy="415500"/>
          </a:xfrm>
          <a:prstGeom prst="rect">
            <a:avLst/>
          </a:prstGeom>
          <a:noFill/>
          <a:ln>
            <a:noFill/>
          </a:ln>
        </p:spPr>
      </p:pic>
      <p:pic>
        <p:nvPicPr>
          <p:cNvPr id="287" name="Google Shape;287;g31cf334098f_0_24"/>
          <p:cNvPicPr preferRelativeResize="0"/>
          <p:nvPr/>
        </p:nvPicPr>
        <p:blipFill>
          <a:blip r:embed="rId10">
            <a:alphaModFix/>
          </a:blip>
          <a:stretch>
            <a:fillRect/>
          </a:stretch>
        </p:blipFill>
        <p:spPr>
          <a:xfrm>
            <a:off x="7166525" y="372424"/>
            <a:ext cx="712476" cy="337849"/>
          </a:xfrm>
          <a:prstGeom prst="rect">
            <a:avLst/>
          </a:prstGeom>
          <a:noFill/>
          <a:ln cap="flat" cmpd="sng" w="9525">
            <a:solidFill>
              <a:schemeClr val="dk1"/>
            </a:solidFill>
            <a:prstDash val="solid"/>
            <a:round/>
            <a:headEnd len="sm" w="sm" type="none"/>
            <a:tailEnd len="sm" w="sm" type="none"/>
          </a:ln>
        </p:spPr>
      </p:pic>
      <p:sp>
        <p:nvSpPr>
          <p:cNvPr id="288" name="Google Shape;288;g31cf334098f_0_24"/>
          <p:cNvSpPr txBox="1"/>
          <p:nvPr/>
        </p:nvSpPr>
        <p:spPr>
          <a:xfrm>
            <a:off x="7084550" y="657400"/>
            <a:ext cx="1283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1"/>
                </a:solidFill>
                <a:latin typeface="Helvetica Neue"/>
                <a:ea typeface="Helvetica Neue"/>
                <a:cs typeface="Helvetica Neue"/>
                <a:sym typeface="Helvetica Neue"/>
              </a:rPr>
              <a:t>Iceberg-REST</a:t>
            </a:r>
            <a:endParaRPr sz="1300">
              <a:solidFill>
                <a:schemeClr val="dk1"/>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31cf334098f_0_154"/>
          <p:cNvSpPr txBox="1"/>
          <p:nvPr>
            <p:ph type="title"/>
          </p:nvPr>
        </p:nvSpPr>
        <p:spPr>
          <a:xfrm>
            <a:off x="419500" y="372425"/>
            <a:ext cx="6950700" cy="441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500"/>
              <a:buNone/>
            </a:pPr>
            <a:r>
              <a:rPr lang="it"/>
              <a:t>Agenda</a:t>
            </a:r>
            <a:endParaRPr/>
          </a:p>
        </p:txBody>
      </p:sp>
      <p:sp>
        <p:nvSpPr>
          <p:cNvPr id="294" name="Google Shape;294;g31cf334098f_0_154"/>
          <p:cNvSpPr txBox="1"/>
          <p:nvPr/>
        </p:nvSpPr>
        <p:spPr>
          <a:xfrm>
            <a:off x="1119600" y="1596250"/>
            <a:ext cx="63849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Intro</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Metadata</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Key features and time-travel</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Table maintenance</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u="sng">
                <a:solidFill>
                  <a:schemeClr val="dk1"/>
                </a:solidFill>
                <a:latin typeface="Helvetica Neue"/>
                <a:ea typeface="Helvetica Neue"/>
                <a:cs typeface="Helvetica Neue"/>
                <a:sym typeface="Helvetica Neue"/>
              </a:rPr>
              <a:t>Row-level updates</a:t>
            </a:r>
            <a:endParaRPr sz="1800" u="sng">
              <a:solidFill>
                <a:schemeClr val="dk1"/>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31cf334098f_0_96"/>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Row-level updates</a:t>
            </a:r>
            <a:endParaRPr/>
          </a:p>
        </p:txBody>
      </p:sp>
      <p:sp>
        <p:nvSpPr>
          <p:cNvPr id="300" name="Google Shape;300;g31cf334098f_0_96"/>
          <p:cNvSpPr txBox="1"/>
          <p:nvPr>
            <p:ph idx="2" type="title"/>
          </p:nvPr>
        </p:nvSpPr>
        <p:spPr>
          <a:xfrm>
            <a:off x="419500" y="1754325"/>
            <a:ext cx="35793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New record = new datafile</a:t>
            </a:r>
            <a:endParaRPr/>
          </a:p>
        </p:txBody>
      </p:sp>
      <p:sp>
        <p:nvSpPr>
          <p:cNvPr id="301" name="Google Shape;301;g31cf334098f_0_96"/>
          <p:cNvSpPr txBox="1"/>
          <p:nvPr>
            <p:ph idx="3" type="title"/>
          </p:nvPr>
        </p:nvSpPr>
        <p:spPr>
          <a:xfrm>
            <a:off x="419500" y="2048325"/>
            <a:ext cx="35793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Update record = ?</a:t>
            </a:r>
            <a:endParaRPr/>
          </a:p>
        </p:txBody>
      </p:sp>
      <p:sp>
        <p:nvSpPr>
          <p:cNvPr id="302" name="Google Shape;302;g31cf334098f_0_96"/>
          <p:cNvSpPr txBox="1"/>
          <p:nvPr>
            <p:ph idx="4" type="title"/>
          </p:nvPr>
        </p:nvSpPr>
        <p:spPr>
          <a:xfrm>
            <a:off x="419500" y="2450175"/>
            <a:ext cx="4390800" cy="17739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Consider that</a:t>
            </a:r>
            <a:endParaRPr/>
          </a:p>
          <a:p>
            <a:pPr indent="-298450" lvl="0" marL="457200" rtl="0" algn="l">
              <a:spcBef>
                <a:spcPts val="0"/>
              </a:spcBef>
              <a:spcAft>
                <a:spcPts val="0"/>
              </a:spcAft>
              <a:buSzPts val="1100"/>
              <a:buChar char="-"/>
            </a:pPr>
            <a:r>
              <a:rPr lang="it"/>
              <a:t>in data lakes datafiles are immutable (needed for snapshots)</a:t>
            </a:r>
            <a:endParaRPr/>
          </a:p>
          <a:p>
            <a:pPr indent="-298450" lvl="0" marL="457200" rtl="0" algn="l">
              <a:spcBef>
                <a:spcPts val="0"/>
              </a:spcBef>
              <a:spcAft>
                <a:spcPts val="0"/>
              </a:spcAft>
              <a:buSzPts val="1100"/>
              <a:buChar char="-"/>
            </a:pPr>
            <a:r>
              <a:rPr lang="it"/>
              <a:t>consider updating 10 rows. What if they are in 10 different datafiles? Should we rewrite all of them?</a:t>
            </a:r>
            <a:endParaRPr/>
          </a:p>
        </p:txBody>
      </p:sp>
      <p:pic>
        <p:nvPicPr>
          <p:cNvPr id="303" name="Google Shape;303;g31cf334098f_0_96"/>
          <p:cNvPicPr preferRelativeResize="0"/>
          <p:nvPr/>
        </p:nvPicPr>
        <p:blipFill>
          <a:blip r:embed="rId3">
            <a:alphaModFix/>
          </a:blip>
          <a:stretch>
            <a:fillRect/>
          </a:stretch>
        </p:blipFill>
        <p:spPr>
          <a:xfrm>
            <a:off x="5404476" y="1333850"/>
            <a:ext cx="1929375" cy="3504852"/>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31cf334098f_0_120"/>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Row-level updates - Copy on Write</a:t>
            </a:r>
            <a:endParaRPr/>
          </a:p>
        </p:txBody>
      </p:sp>
      <p:pic>
        <p:nvPicPr>
          <p:cNvPr id="309" name="Google Shape;309;g31cf334098f_0_120"/>
          <p:cNvPicPr preferRelativeResize="0"/>
          <p:nvPr/>
        </p:nvPicPr>
        <p:blipFill>
          <a:blip r:embed="rId3">
            <a:alphaModFix/>
          </a:blip>
          <a:stretch>
            <a:fillRect/>
          </a:stretch>
        </p:blipFill>
        <p:spPr>
          <a:xfrm>
            <a:off x="4147428" y="2395170"/>
            <a:ext cx="4748921" cy="1291475"/>
          </a:xfrm>
          <a:prstGeom prst="rect">
            <a:avLst/>
          </a:prstGeom>
          <a:noFill/>
          <a:ln>
            <a:noFill/>
          </a:ln>
        </p:spPr>
      </p:pic>
      <p:sp>
        <p:nvSpPr>
          <p:cNvPr id="310" name="Google Shape;310;g31cf334098f_0_120"/>
          <p:cNvSpPr txBox="1"/>
          <p:nvPr/>
        </p:nvSpPr>
        <p:spPr>
          <a:xfrm>
            <a:off x="234125" y="2228075"/>
            <a:ext cx="34734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t>The default approach is referred to as copy-on-write (COW). In this approach, if even a single row in a datafile is updated or deleted, that datafile is rewritten, and the new file takes its place in the new snapshot.</a:t>
            </a:r>
            <a:endParaRPr sz="1300"/>
          </a:p>
        </p:txBody>
      </p:sp>
      <p:sp>
        <p:nvSpPr>
          <p:cNvPr id="311" name="Google Shape;311;g31cf334098f_0_120"/>
          <p:cNvSpPr txBox="1"/>
          <p:nvPr/>
        </p:nvSpPr>
        <p:spPr>
          <a:xfrm>
            <a:off x="4493950" y="3814175"/>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700">
                <a:solidFill>
                  <a:schemeClr val="dk1"/>
                </a:solidFill>
              </a:rPr>
              <a:t>Apache Iceberg: The Definitive Guide (p. 165). O'Reilly Media.</a:t>
            </a:r>
            <a:endParaRPr sz="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31cf334098f_0_134"/>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Row-level updates - Merge on Read</a:t>
            </a:r>
            <a:endParaRPr/>
          </a:p>
        </p:txBody>
      </p:sp>
      <p:sp>
        <p:nvSpPr>
          <p:cNvPr id="317" name="Google Shape;317;g31cf334098f_0_134"/>
          <p:cNvSpPr txBox="1"/>
          <p:nvPr/>
        </p:nvSpPr>
        <p:spPr>
          <a:xfrm>
            <a:off x="234125" y="2228075"/>
            <a:ext cx="34734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t>Instead of rewriting an entire datafile, you capture in a delete file the records to be updated in the existing file, with the delete file tracking which records should be ignored.</a:t>
            </a:r>
            <a:endParaRPr sz="1300"/>
          </a:p>
        </p:txBody>
      </p:sp>
      <p:sp>
        <p:nvSpPr>
          <p:cNvPr id="318" name="Google Shape;318;g31cf334098f_0_134"/>
          <p:cNvSpPr txBox="1"/>
          <p:nvPr/>
        </p:nvSpPr>
        <p:spPr>
          <a:xfrm>
            <a:off x="4493950" y="3814175"/>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700">
                <a:solidFill>
                  <a:schemeClr val="dk1"/>
                </a:solidFill>
              </a:rPr>
              <a:t>Apache Iceberg: The Definitive Guide (p. 166). O'Reilly Media.</a:t>
            </a:r>
            <a:endParaRPr sz="700"/>
          </a:p>
        </p:txBody>
      </p:sp>
      <p:pic>
        <p:nvPicPr>
          <p:cNvPr id="319" name="Google Shape;319;g31cf334098f_0_134"/>
          <p:cNvPicPr preferRelativeResize="0"/>
          <p:nvPr/>
        </p:nvPicPr>
        <p:blipFill>
          <a:blip r:embed="rId3">
            <a:alphaModFix/>
          </a:blip>
          <a:stretch>
            <a:fillRect/>
          </a:stretch>
        </p:blipFill>
        <p:spPr>
          <a:xfrm>
            <a:off x="3764675" y="1666625"/>
            <a:ext cx="5131674" cy="21475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31cf334098f_0_105"/>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Row-level updates -</a:t>
            </a:r>
            <a:r>
              <a:rPr lang="it"/>
              <a:t> COW vs MOR</a:t>
            </a:r>
            <a:endParaRPr/>
          </a:p>
        </p:txBody>
      </p:sp>
      <p:sp>
        <p:nvSpPr>
          <p:cNvPr id="325" name="Google Shape;325;g31cf334098f_0_105"/>
          <p:cNvSpPr txBox="1"/>
          <p:nvPr/>
        </p:nvSpPr>
        <p:spPr>
          <a:xfrm>
            <a:off x="258125" y="4724800"/>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700"/>
              <a:t>Apache Iceberg: The Definitive Guide</a:t>
            </a:r>
            <a:r>
              <a:rPr lang="it" sz="700"/>
              <a:t> (pp. 164-165). O'Reilly Media. </a:t>
            </a:r>
            <a:endParaRPr sz="700"/>
          </a:p>
        </p:txBody>
      </p:sp>
      <p:pic>
        <p:nvPicPr>
          <p:cNvPr id="326" name="Google Shape;326;g31cf334098f_0_105"/>
          <p:cNvPicPr preferRelativeResize="0"/>
          <p:nvPr/>
        </p:nvPicPr>
        <p:blipFill>
          <a:blip r:embed="rId3">
            <a:alphaModFix/>
          </a:blip>
          <a:stretch>
            <a:fillRect/>
          </a:stretch>
        </p:blipFill>
        <p:spPr>
          <a:xfrm>
            <a:off x="258125" y="2061000"/>
            <a:ext cx="5099676" cy="18036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31cf334098f_0_175"/>
          <p:cNvSpPr txBox="1"/>
          <p:nvPr>
            <p:ph type="title"/>
          </p:nvPr>
        </p:nvSpPr>
        <p:spPr>
          <a:xfrm>
            <a:off x="419500" y="372425"/>
            <a:ext cx="69507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Exam 18th December</a:t>
            </a:r>
            <a:endParaRPr/>
          </a:p>
        </p:txBody>
      </p:sp>
      <p:sp>
        <p:nvSpPr>
          <p:cNvPr id="332" name="Google Shape;332;g31cf334098f_0_175"/>
          <p:cNvSpPr txBox="1"/>
          <p:nvPr/>
        </p:nvSpPr>
        <p:spPr>
          <a:xfrm>
            <a:off x="419500" y="1754325"/>
            <a:ext cx="3579300" cy="294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it" sz="1500">
                <a:solidFill>
                  <a:srgbClr val="C01818"/>
                </a:solidFill>
                <a:latin typeface="Helvetica Neue"/>
                <a:ea typeface="Helvetica Neue"/>
                <a:cs typeface="Helvetica Neue"/>
                <a:sym typeface="Helvetica Neue"/>
              </a:rPr>
              <a:t>40% exercise</a:t>
            </a:r>
            <a:endParaRPr b="1" sz="1500">
              <a:solidFill>
                <a:srgbClr val="C01818"/>
              </a:solidFill>
              <a:latin typeface="Helvetica Neue"/>
              <a:ea typeface="Helvetica Neue"/>
              <a:cs typeface="Helvetica Neue"/>
              <a:sym typeface="Helvetica Neue"/>
            </a:endParaRPr>
          </a:p>
        </p:txBody>
      </p:sp>
      <p:sp>
        <p:nvSpPr>
          <p:cNvPr id="333" name="Google Shape;333;g31cf334098f_0_175"/>
          <p:cNvSpPr txBox="1"/>
          <p:nvPr/>
        </p:nvSpPr>
        <p:spPr>
          <a:xfrm>
            <a:off x="5153075" y="1754325"/>
            <a:ext cx="3579300" cy="294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it" sz="1500">
                <a:solidFill>
                  <a:srgbClr val="C01818"/>
                </a:solidFill>
                <a:latin typeface="Helvetica Neue"/>
                <a:ea typeface="Helvetica Neue"/>
                <a:cs typeface="Helvetica Neue"/>
                <a:sym typeface="Helvetica Neue"/>
              </a:rPr>
              <a:t>60% quiz</a:t>
            </a:r>
            <a:endParaRPr b="1" sz="1500">
              <a:solidFill>
                <a:srgbClr val="C01818"/>
              </a:solidFill>
              <a:latin typeface="Helvetica Neue"/>
              <a:ea typeface="Helvetica Neue"/>
              <a:cs typeface="Helvetica Neue"/>
              <a:sym typeface="Helvetica Neue"/>
            </a:endParaRPr>
          </a:p>
        </p:txBody>
      </p:sp>
      <p:sp>
        <p:nvSpPr>
          <p:cNvPr id="334" name="Google Shape;334;g31cf334098f_0_175"/>
          <p:cNvSpPr txBox="1"/>
          <p:nvPr/>
        </p:nvSpPr>
        <p:spPr>
          <a:xfrm>
            <a:off x="419500" y="2450175"/>
            <a:ext cx="3579300" cy="1773900"/>
          </a:xfrm>
          <a:prstGeom prst="rect">
            <a:avLst/>
          </a:prstGeom>
          <a:noFill/>
          <a:ln>
            <a:noFill/>
          </a:ln>
        </p:spPr>
        <p:txBody>
          <a:bodyPr anchorCtr="0" anchor="t" bIns="0" lIns="72000" spcFirstLastPara="1" rIns="0" wrap="square" tIns="0">
            <a:noAutofit/>
          </a:bodyPr>
          <a:lstStyle/>
          <a:p>
            <a:pPr indent="0" lvl="0" marL="0" rtl="0" algn="l">
              <a:spcBef>
                <a:spcPts val="0"/>
              </a:spcBef>
              <a:spcAft>
                <a:spcPts val="0"/>
              </a:spcAft>
              <a:buNone/>
            </a:pPr>
            <a:r>
              <a:rPr lang="it" sz="1100">
                <a:latin typeface="Helvetica Neue"/>
                <a:ea typeface="Helvetica Neue"/>
                <a:cs typeface="Helvetica Neue"/>
                <a:sym typeface="Helvetica Neue"/>
              </a:rPr>
              <a:t>You’ll be given 90 minutes to write a piece of code. The evaluation will be simple and defined as “completed” or “partially completed”. If “completed”, the score will be 40%, otherwise 20%.</a:t>
            </a:r>
            <a:endParaRPr sz="1100">
              <a:latin typeface="Helvetica Neue"/>
              <a:ea typeface="Helvetica Neue"/>
              <a:cs typeface="Helvetica Neue"/>
              <a:sym typeface="Helvetica Neue"/>
            </a:endParaRPr>
          </a:p>
        </p:txBody>
      </p:sp>
      <p:sp>
        <p:nvSpPr>
          <p:cNvPr id="335" name="Google Shape;335;g31cf334098f_0_175"/>
          <p:cNvSpPr txBox="1"/>
          <p:nvPr/>
        </p:nvSpPr>
        <p:spPr>
          <a:xfrm>
            <a:off x="5153075" y="2450175"/>
            <a:ext cx="3579300" cy="1773900"/>
          </a:xfrm>
          <a:prstGeom prst="rect">
            <a:avLst/>
          </a:prstGeom>
          <a:noFill/>
          <a:ln>
            <a:noFill/>
          </a:ln>
        </p:spPr>
        <p:txBody>
          <a:bodyPr anchorCtr="0" anchor="t" bIns="0" lIns="72000" spcFirstLastPara="1" rIns="0" wrap="square" tIns="0">
            <a:noAutofit/>
          </a:bodyPr>
          <a:lstStyle/>
          <a:p>
            <a:pPr indent="0" lvl="0" marL="0" rtl="0" algn="l">
              <a:spcBef>
                <a:spcPts val="0"/>
              </a:spcBef>
              <a:spcAft>
                <a:spcPts val="0"/>
              </a:spcAft>
              <a:buNone/>
            </a:pPr>
            <a:r>
              <a:rPr lang="it" sz="1100">
                <a:latin typeface="Helvetica Neue"/>
                <a:ea typeface="Helvetica Neue"/>
                <a:cs typeface="Helvetica Neue"/>
                <a:sym typeface="Helvetica Neue"/>
              </a:rPr>
              <a:t>The quiz is composed by 10 multiple-choice questions. Each question that is answered correctly gives +6% points on the final mark.</a:t>
            </a:r>
            <a:endParaRPr sz="11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g31a7f74cd76_1_4"/>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Apache Iceberg</a:t>
            </a:r>
            <a:endParaRPr/>
          </a:p>
        </p:txBody>
      </p:sp>
      <p:sp>
        <p:nvSpPr>
          <p:cNvPr id="57" name="Google Shape;57;g31a7f74cd76_1_4"/>
          <p:cNvSpPr txBox="1"/>
          <p:nvPr>
            <p:ph idx="2" type="title"/>
          </p:nvPr>
        </p:nvSpPr>
        <p:spPr>
          <a:xfrm>
            <a:off x="419500" y="1754325"/>
            <a:ext cx="35793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History</a:t>
            </a:r>
            <a:endParaRPr/>
          </a:p>
        </p:txBody>
      </p:sp>
      <p:sp>
        <p:nvSpPr>
          <p:cNvPr id="58" name="Google Shape;58;g31a7f74cd76_1_4"/>
          <p:cNvSpPr txBox="1"/>
          <p:nvPr>
            <p:ph idx="3" type="title"/>
          </p:nvPr>
        </p:nvSpPr>
        <p:spPr>
          <a:xfrm>
            <a:off x="5153075" y="1754325"/>
            <a:ext cx="35793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Cloud Vendors</a:t>
            </a:r>
            <a:endParaRPr/>
          </a:p>
        </p:txBody>
      </p:sp>
      <p:sp>
        <p:nvSpPr>
          <p:cNvPr id="59" name="Google Shape;59;g31a7f74cd76_1_4"/>
          <p:cNvSpPr txBox="1"/>
          <p:nvPr>
            <p:ph idx="4" type="title"/>
          </p:nvPr>
        </p:nvSpPr>
        <p:spPr>
          <a:xfrm>
            <a:off x="419500" y="2450175"/>
            <a:ext cx="3579300" cy="12477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Apache Iceberg is a table format created in 2017 by Netflix’s Ryan Blue and Daniel Weeks. It arose from the need to overcome challenges with performance, consistency, and many of the challenges previously stated with the Hive table format. In 2018, the project was made open source and was donated to the Apache Software Foundation.</a:t>
            </a:r>
            <a:endParaRPr/>
          </a:p>
        </p:txBody>
      </p:sp>
      <p:pic>
        <p:nvPicPr>
          <p:cNvPr id="60" name="Google Shape;60;g31a7f74cd76_1_4"/>
          <p:cNvPicPr preferRelativeResize="0"/>
          <p:nvPr/>
        </p:nvPicPr>
        <p:blipFill>
          <a:blip r:embed="rId3">
            <a:alphaModFix/>
          </a:blip>
          <a:stretch>
            <a:fillRect/>
          </a:stretch>
        </p:blipFill>
        <p:spPr>
          <a:xfrm>
            <a:off x="1529546" y="1680825"/>
            <a:ext cx="1618330" cy="441000"/>
          </a:xfrm>
          <a:prstGeom prst="rect">
            <a:avLst/>
          </a:prstGeom>
          <a:noFill/>
          <a:ln>
            <a:noFill/>
          </a:ln>
        </p:spPr>
      </p:pic>
      <p:pic>
        <p:nvPicPr>
          <p:cNvPr id="61" name="Google Shape;61;g31a7f74cd76_1_4"/>
          <p:cNvPicPr preferRelativeResize="0"/>
          <p:nvPr/>
        </p:nvPicPr>
        <p:blipFill>
          <a:blip r:embed="rId4">
            <a:alphaModFix/>
          </a:blip>
          <a:stretch>
            <a:fillRect/>
          </a:stretch>
        </p:blipFill>
        <p:spPr>
          <a:xfrm>
            <a:off x="5153075" y="2478138"/>
            <a:ext cx="2361950" cy="187225"/>
          </a:xfrm>
          <a:prstGeom prst="rect">
            <a:avLst/>
          </a:prstGeom>
          <a:noFill/>
          <a:ln>
            <a:noFill/>
          </a:ln>
        </p:spPr>
      </p:pic>
      <p:pic>
        <p:nvPicPr>
          <p:cNvPr id="62" name="Google Shape;62;g31a7f74cd76_1_4"/>
          <p:cNvPicPr preferRelativeResize="0"/>
          <p:nvPr/>
        </p:nvPicPr>
        <p:blipFill>
          <a:blip r:embed="rId5">
            <a:alphaModFix/>
          </a:blip>
          <a:stretch>
            <a:fillRect/>
          </a:stretch>
        </p:blipFill>
        <p:spPr>
          <a:xfrm>
            <a:off x="5153075" y="2770200"/>
            <a:ext cx="904875" cy="285750"/>
          </a:xfrm>
          <a:prstGeom prst="rect">
            <a:avLst/>
          </a:prstGeom>
          <a:noFill/>
          <a:ln>
            <a:noFill/>
          </a:ln>
        </p:spPr>
      </p:pic>
      <p:pic>
        <p:nvPicPr>
          <p:cNvPr id="63" name="Google Shape;63;g31a7f74cd76_1_4"/>
          <p:cNvPicPr preferRelativeResize="0"/>
          <p:nvPr/>
        </p:nvPicPr>
        <p:blipFill>
          <a:blip r:embed="rId6">
            <a:alphaModFix/>
          </a:blip>
          <a:stretch>
            <a:fillRect/>
          </a:stretch>
        </p:blipFill>
        <p:spPr>
          <a:xfrm>
            <a:off x="5153073" y="3095198"/>
            <a:ext cx="1225782" cy="294000"/>
          </a:xfrm>
          <a:prstGeom prst="rect">
            <a:avLst/>
          </a:prstGeom>
          <a:noFill/>
          <a:ln>
            <a:noFill/>
          </a:ln>
        </p:spPr>
      </p:pic>
      <p:sp>
        <p:nvSpPr>
          <p:cNvPr id="64" name="Google Shape;64;g31a7f74cd76_1_4"/>
          <p:cNvSpPr txBox="1"/>
          <p:nvPr/>
        </p:nvSpPr>
        <p:spPr>
          <a:xfrm>
            <a:off x="5157850" y="3614800"/>
            <a:ext cx="1472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dk1"/>
                </a:solidFill>
                <a:latin typeface="Helvetica Neue"/>
                <a:ea typeface="Helvetica Neue"/>
                <a:cs typeface="Helvetica Neue"/>
                <a:sym typeface="Helvetica Neue"/>
              </a:rPr>
              <a:t>and others…</a:t>
            </a:r>
            <a:endParaRPr sz="110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1a7f74cd76_1_32"/>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Why: flaws of Hive</a:t>
            </a:r>
            <a:endParaRPr/>
          </a:p>
        </p:txBody>
      </p:sp>
      <p:sp>
        <p:nvSpPr>
          <p:cNvPr id="70" name="Google Shape;70;g31a7f74cd76_1_32"/>
          <p:cNvSpPr txBox="1"/>
          <p:nvPr>
            <p:ph idx="2" type="title"/>
          </p:nvPr>
        </p:nvSpPr>
        <p:spPr>
          <a:xfrm>
            <a:off x="419500" y="1588175"/>
            <a:ext cx="35793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Partitioning</a:t>
            </a:r>
            <a:endParaRPr/>
          </a:p>
        </p:txBody>
      </p:sp>
      <p:sp>
        <p:nvSpPr>
          <p:cNvPr id="71" name="Google Shape;71;g31a7f74cd76_1_32"/>
          <p:cNvSpPr txBox="1"/>
          <p:nvPr>
            <p:ph idx="4" type="title"/>
          </p:nvPr>
        </p:nvSpPr>
        <p:spPr>
          <a:xfrm>
            <a:off x="419500" y="1921475"/>
            <a:ext cx="3579300" cy="11118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The table should be able to give users the benefits of partitioning based on naturally intuitive queries and not depend on </a:t>
            </a:r>
            <a:r>
              <a:rPr b="1" lang="it"/>
              <a:t>filtering extra partition columns</a:t>
            </a:r>
            <a:r>
              <a:rPr lang="it"/>
              <a:t> derived from a column they are already filtering by (e.g., filtering by a month column when you’ve already filtered the timestamp it is derived from).</a:t>
            </a:r>
            <a:endParaRPr/>
          </a:p>
        </p:txBody>
      </p:sp>
      <p:pic>
        <p:nvPicPr>
          <p:cNvPr id="72" name="Google Shape;72;g31a7f74cd76_1_32"/>
          <p:cNvPicPr preferRelativeResize="0"/>
          <p:nvPr/>
        </p:nvPicPr>
        <p:blipFill>
          <a:blip r:embed="rId3">
            <a:alphaModFix/>
          </a:blip>
          <a:stretch>
            <a:fillRect/>
          </a:stretch>
        </p:blipFill>
        <p:spPr>
          <a:xfrm>
            <a:off x="4572000" y="1700047"/>
            <a:ext cx="2383336" cy="2803475"/>
          </a:xfrm>
          <a:prstGeom prst="rect">
            <a:avLst/>
          </a:prstGeom>
          <a:noFill/>
          <a:ln>
            <a:noFill/>
          </a:ln>
        </p:spPr>
      </p:pic>
      <p:sp>
        <p:nvSpPr>
          <p:cNvPr id="73" name="Google Shape;73;g31a7f74cd76_1_32"/>
          <p:cNvSpPr txBox="1"/>
          <p:nvPr>
            <p:ph idx="2" type="title"/>
          </p:nvPr>
        </p:nvSpPr>
        <p:spPr>
          <a:xfrm>
            <a:off x="419500" y="3175625"/>
            <a:ext cx="35793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Performance</a:t>
            </a:r>
            <a:endParaRPr/>
          </a:p>
        </p:txBody>
      </p:sp>
      <p:sp>
        <p:nvSpPr>
          <p:cNvPr id="74" name="Google Shape;74;g31a7f74cd76_1_32"/>
          <p:cNvSpPr txBox="1"/>
          <p:nvPr>
            <p:ph idx="4" type="title"/>
          </p:nvPr>
        </p:nvSpPr>
        <p:spPr>
          <a:xfrm>
            <a:off x="419500" y="3508925"/>
            <a:ext cx="3579300" cy="11118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With Hive’s file/directory listing bottleneck, query planning would take excessively long to complete before actually executing the query. The table should provide metadata and avoid excessive </a:t>
            </a:r>
            <a:r>
              <a:rPr b="1" lang="it"/>
              <a:t>file listing </a:t>
            </a:r>
            <a:r>
              <a:rPr lang="it"/>
              <a:t>so that not only can query planning be a faster process, but also the resulting plans can be executed more quickly since they scan only the files necessary to satisfy the query.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31a7f74cd76_1_53"/>
          <p:cNvSpPr txBox="1"/>
          <p:nvPr>
            <p:ph type="title"/>
          </p:nvPr>
        </p:nvSpPr>
        <p:spPr>
          <a:xfrm>
            <a:off x="419500" y="372425"/>
            <a:ext cx="69507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Hands-on </a:t>
            </a:r>
            <a:r>
              <a:rPr lang="it"/>
              <a:t>👩‍💻🧑‍💻</a:t>
            </a:r>
            <a:endParaRPr/>
          </a:p>
        </p:txBody>
      </p:sp>
      <p:sp>
        <p:nvSpPr>
          <p:cNvPr id="80" name="Google Shape;80;g31a7f74cd76_1_53"/>
          <p:cNvSpPr txBox="1"/>
          <p:nvPr/>
        </p:nvSpPr>
        <p:spPr>
          <a:xfrm>
            <a:off x="475100" y="1960225"/>
            <a:ext cx="3489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latin typeface="Helvetica Neue"/>
                <a:ea typeface="Helvetica Neue"/>
                <a:cs typeface="Helvetica Neue"/>
                <a:sym typeface="Helvetica Neue"/>
              </a:rPr>
              <a:t>We’ll setup a simple local lakehouse architecture for teaching purposes. This is not a realistic production architecture. We’ll PyIceberg as Python APIs to interact with Iceberg tables that are stored locally. The catalog will be stored in a local SQLite database.</a:t>
            </a:r>
            <a:endParaRPr sz="12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it" sz="1200">
                <a:solidFill>
                  <a:schemeClr val="dk1"/>
                </a:solidFill>
                <a:latin typeface="Helvetica Neue"/>
                <a:ea typeface="Helvetica Neue"/>
                <a:cs typeface="Helvetica Neue"/>
                <a:sym typeface="Helvetica Neue"/>
              </a:rPr>
              <a:t>Code: </a:t>
            </a:r>
            <a:r>
              <a:rPr lang="it" sz="1200">
                <a:solidFill>
                  <a:schemeClr val="dk1"/>
                </a:solidFill>
                <a:latin typeface="Courier New"/>
                <a:ea typeface="Courier New"/>
                <a:cs typeface="Courier New"/>
                <a:sym typeface="Courier New"/>
              </a:rPr>
              <a:t>understand_metadata.ipynb</a:t>
            </a:r>
            <a:endParaRPr sz="1200">
              <a:solidFill>
                <a:schemeClr val="dk1"/>
              </a:solidFill>
              <a:latin typeface="Courier New"/>
              <a:ea typeface="Courier New"/>
              <a:cs typeface="Courier New"/>
              <a:sym typeface="Courier New"/>
            </a:endParaRPr>
          </a:p>
        </p:txBody>
      </p:sp>
      <p:pic>
        <p:nvPicPr>
          <p:cNvPr id="81" name="Google Shape;81;g31a7f74cd76_1_53"/>
          <p:cNvPicPr preferRelativeResize="0"/>
          <p:nvPr/>
        </p:nvPicPr>
        <p:blipFill rotWithShape="1">
          <a:blip r:embed="rId3">
            <a:alphaModFix/>
          </a:blip>
          <a:srcRect b="0" l="0" r="0" t="18546"/>
          <a:stretch/>
        </p:blipFill>
        <p:spPr>
          <a:xfrm>
            <a:off x="5234425" y="1311750"/>
            <a:ext cx="3179775" cy="2188174"/>
          </a:xfrm>
          <a:prstGeom prst="rect">
            <a:avLst/>
          </a:prstGeom>
          <a:noFill/>
          <a:ln>
            <a:noFill/>
          </a:ln>
        </p:spPr>
      </p:pic>
      <p:cxnSp>
        <p:nvCxnSpPr>
          <p:cNvPr id="82" name="Google Shape;82;g31a7f74cd76_1_53"/>
          <p:cNvCxnSpPr/>
          <p:nvPr/>
        </p:nvCxnSpPr>
        <p:spPr>
          <a:xfrm flipH="1" rot="10800000">
            <a:off x="5477650" y="1355050"/>
            <a:ext cx="637200" cy="552900"/>
          </a:xfrm>
          <a:prstGeom prst="straightConnector1">
            <a:avLst/>
          </a:prstGeom>
          <a:noFill/>
          <a:ln cap="flat" cmpd="sng" w="38100">
            <a:solidFill>
              <a:srgbClr val="C01818"/>
            </a:solidFill>
            <a:prstDash val="solid"/>
            <a:round/>
            <a:headEnd len="med" w="med" type="none"/>
            <a:tailEnd len="med" w="med" type="none"/>
          </a:ln>
        </p:spPr>
      </p:cxnSp>
      <p:grpSp>
        <p:nvGrpSpPr>
          <p:cNvPr id="83" name="Google Shape;83;g31a7f74cd76_1_53"/>
          <p:cNvGrpSpPr/>
          <p:nvPr/>
        </p:nvGrpSpPr>
        <p:grpSpPr>
          <a:xfrm>
            <a:off x="5934800" y="559700"/>
            <a:ext cx="1306950" cy="415500"/>
            <a:chOff x="2706300" y="1025825"/>
            <a:chExt cx="1306950" cy="415500"/>
          </a:xfrm>
        </p:grpSpPr>
        <p:pic>
          <p:nvPicPr>
            <p:cNvPr id="84" name="Google Shape;84;g31a7f74cd76_1_53"/>
            <p:cNvPicPr preferRelativeResize="0"/>
            <p:nvPr/>
          </p:nvPicPr>
          <p:blipFill>
            <a:blip r:embed="rId4">
              <a:alphaModFix/>
            </a:blip>
            <a:stretch>
              <a:fillRect/>
            </a:stretch>
          </p:blipFill>
          <p:spPr>
            <a:xfrm>
              <a:off x="2706300" y="1067062"/>
              <a:ext cx="333026" cy="333025"/>
            </a:xfrm>
            <a:prstGeom prst="rect">
              <a:avLst/>
            </a:prstGeom>
            <a:noFill/>
            <a:ln>
              <a:noFill/>
            </a:ln>
          </p:spPr>
        </p:pic>
        <p:sp>
          <p:nvSpPr>
            <p:cNvPr id="85" name="Google Shape;85;g31a7f74cd76_1_53"/>
            <p:cNvSpPr txBox="1"/>
            <p:nvPr/>
          </p:nvSpPr>
          <p:spPr>
            <a:xfrm>
              <a:off x="2954550" y="1025825"/>
              <a:ext cx="105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1"/>
                  </a:solidFill>
                  <a:latin typeface="Helvetica Neue"/>
                  <a:ea typeface="Helvetica Neue"/>
                  <a:cs typeface="Helvetica Neue"/>
                  <a:sym typeface="Helvetica Neue"/>
                </a:rPr>
                <a:t>PyIceberg</a:t>
              </a:r>
              <a:endParaRPr sz="1500">
                <a:solidFill>
                  <a:schemeClr val="dk1"/>
                </a:solidFill>
                <a:latin typeface="Helvetica Neue"/>
                <a:ea typeface="Helvetica Neue"/>
                <a:cs typeface="Helvetica Neue"/>
                <a:sym typeface="Helvetica Neue"/>
              </a:endParaRPr>
            </a:p>
          </p:txBody>
        </p:sp>
      </p:grpSp>
      <p:cxnSp>
        <p:nvCxnSpPr>
          <p:cNvPr id="86" name="Google Shape;86;g31a7f74cd76_1_53"/>
          <p:cNvCxnSpPr>
            <a:stCxn id="85" idx="2"/>
          </p:cNvCxnSpPr>
          <p:nvPr/>
        </p:nvCxnSpPr>
        <p:spPr>
          <a:xfrm>
            <a:off x="6712400" y="975200"/>
            <a:ext cx="1200" cy="436200"/>
          </a:xfrm>
          <a:prstGeom prst="straightConnector1">
            <a:avLst/>
          </a:prstGeom>
          <a:noFill/>
          <a:ln cap="flat" cmpd="sng" w="38100">
            <a:solidFill>
              <a:schemeClr val="accent1"/>
            </a:solidFill>
            <a:prstDash val="solid"/>
            <a:round/>
            <a:headEnd len="med" w="med" type="none"/>
            <a:tailEnd len="med" w="med" type="none"/>
          </a:ln>
        </p:spPr>
      </p:cxnSp>
      <p:pic>
        <p:nvPicPr>
          <p:cNvPr id="87" name="Google Shape;87;g31a7f74cd76_1_53"/>
          <p:cNvPicPr preferRelativeResize="0"/>
          <p:nvPr/>
        </p:nvPicPr>
        <p:blipFill>
          <a:blip r:embed="rId5">
            <a:alphaModFix/>
          </a:blip>
          <a:stretch>
            <a:fillRect/>
          </a:stretch>
        </p:blipFill>
        <p:spPr>
          <a:xfrm>
            <a:off x="7477450" y="637349"/>
            <a:ext cx="712476" cy="337849"/>
          </a:xfrm>
          <a:prstGeom prst="rect">
            <a:avLst/>
          </a:prstGeom>
          <a:noFill/>
          <a:ln>
            <a:noFill/>
          </a:ln>
        </p:spPr>
      </p:pic>
      <p:cxnSp>
        <p:nvCxnSpPr>
          <p:cNvPr id="88" name="Google Shape;88;g31a7f74cd76_1_53"/>
          <p:cNvCxnSpPr>
            <a:stCxn id="87" idx="2"/>
          </p:cNvCxnSpPr>
          <p:nvPr/>
        </p:nvCxnSpPr>
        <p:spPr>
          <a:xfrm>
            <a:off x="7833688" y="975199"/>
            <a:ext cx="45300" cy="463800"/>
          </a:xfrm>
          <a:prstGeom prst="straightConnector1">
            <a:avLst/>
          </a:prstGeom>
          <a:noFill/>
          <a:ln cap="flat" cmpd="sng" w="38100">
            <a:solidFill>
              <a:schemeClr val="accent1"/>
            </a:solidFill>
            <a:prstDash val="solid"/>
            <a:round/>
            <a:headEnd len="med" w="med" type="none"/>
            <a:tailEnd len="med" w="med" type="none"/>
          </a:ln>
        </p:spPr>
      </p:cxnSp>
      <p:pic>
        <p:nvPicPr>
          <p:cNvPr id="89" name="Google Shape;89;g31a7f74cd76_1_53"/>
          <p:cNvPicPr preferRelativeResize="0"/>
          <p:nvPr/>
        </p:nvPicPr>
        <p:blipFill>
          <a:blip r:embed="rId6">
            <a:alphaModFix/>
          </a:blip>
          <a:stretch>
            <a:fillRect/>
          </a:stretch>
        </p:blipFill>
        <p:spPr>
          <a:xfrm>
            <a:off x="4397907" y="1907938"/>
            <a:ext cx="561095" cy="598500"/>
          </a:xfrm>
          <a:prstGeom prst="rect">
            <a:avLst/>
          </a:prstGeom>
          <a:noFill/>
          <a:ln>
            <a:noFill/>
          </a:ln>
        </p:spPr>
      </p:pic>
      <p:cxnSp>
        <p:nvCxnSpPr>
          <p:cNvPr id="90" name="Google Shape;90;g31a7f74cd76_1_53"/>
          <p:cNvCxnSpPr>
            <a:stCxn id="89" idx="3"/>
          </p:cNvCxnSpPr>
          <p:nvPr/>
        </p:nvCxnSpPr>
        <p:spPr>
          <a:xfrm>
            <a:off x="4959002" y="2207188"/>
            <a:ext cx="411300" cy="47400"/>
          </a:xfrm>
          <a:prstGeom prst="straightConnector1">
            <a:avLst/>
          </a:prstGeom>
          <a:noFill/>
          <a:ln cap="flat" cmpd="sng" w="38100">
            <a:solidFill>
              <a:schemeClr val="accent1"/>
            </a:solidFill>
            <a:prstDash val="solid"/>
            <a:round/>
            <a:headEnd len="med" w="med" type="none"/>
            <a:tailEnd len="med" w="med" type="none"/>
          </a:ln>
        </p:spPr>
      </p:cxnSp>
      <p:pic>
        <p:nvPicPr>
          <p:cNvPr id="91" name="Google Shape;91;g31a7f74cd76_1_53"/>
          <p:cNvPicPr preferRelativeResize="0"/>
          <p:nvPr/>
        </p:nvPicPr>
        <p:blipFill rotWithShape="1">
          <a:blip r:embed="rId7">
            <a:alphaModFix/>
          </a:blip>
          <a:srcRect b="0" l="15097" r="17860" t="0"/>
          <a:stretch/>
        </p:blipFill>
        <p:spPr>
          <a:xfrm>
            <a:off x="4359850" y="2753750"/>
            <a:ext cx="637200" cy="633608"/>
          </a:xfrm>
          <a:prstGeom prst="rect">
            <a:avLst/>
          </a:prstGeom>
          <a:noFill/>
          <a:ln>
            <a:noFill/>
          </a:ln>
        </p:spPr>
      </p:pic>
      <p:cxnSp>
        <p:nvCxnSpPr>
          <p:cNvPr id="92" name="Google Shape;92;g31a7f74cd76_1_53"/>
          <p:cNvCxnSpPr>
            <a:stCxn id="91" idx="3"/>
          </p:cNvCxnSpPr>
          <p:nvPr/>
        </p:nvCxnSpPr>
        <p:spPr>
          <a:xfrm flipH="1" rot="10800000">
            <a:off x="4997050" y="2768754"/>
            <a:ext cx="366300" cy="301800"/>
          </a:xfrm>
          <a:prstGeom prst="straightConnector1">
            <a:avLst/>
          </a:prstGeom>
          <a:noFill/>
          <a:ln cap="flat" cmpd="sng" w="38100">
            <a:solidFill>
              <a:schemeClr val="accent1"/>
            </a:solidFill>
            <a:prstDash val="solid"/>
            <a:round/>
            <a:headEnd len="med" w="med" type="none"/>
            <a:tailEnd len="med" w="med" type="none"/>
          </a:ln>
        </p:spPr>
      </p:cxnSp>
      <p:sp>
        <p:nvSpPr>
          <p:cNvPr id="93" name="Google Shape;93;g31a7f74cd76_1_53"/>
          <p:cNvSpPr txBox="1"/>
          <p:nvPr/>
        </p:nvSpPr>
        <p:spPr>
          <a:xfrm>
            <a:off x="7370200" y="3639000"/>
            <a:ext cx="105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1"/>
                </a:solidFill>
                <a:latin typeface="Helvetica Neue"/>
                <a:ea typeface="Helvetica Neue"/>
                <a:cs typeface="Helvetica Neue"/>
                <a:sym typeface="Helvetica Neue"/>
              </a:rPr>
              <a:t>Local 💻</a:t>
            </a:r>
            <a:endParaRPr sz="1500">
              <a:solidFill>
                <a:schemeClr val="dk1"/>
              </a:solidFill>
              <a:latin typeface="Helvetica Neue"/>
              <a:ea typeface="Helvetica Neue"/>
              <a:cs typeface="Helvetica Neue"/>
              <a:sym typeface="Helvetica Neue"/>
            </a:endParaRPr>
          </a:p>
        </p:txBody>
      </p:sp>
      <p:cxnSp>
        <p:nvCxnSpPr>
          <p:cNvPr id="94" name="Google Shape;94;g31a7f74cd76_1_53"/>
          <p:cNvCxnSpPr>
            <a:stCxn id="93" idx="1"/>
            <a:endCxn id="81" idx="2"/>
          </p:cNvCxnSpPr>
          <p:nvPr/>
        </p:nvCxnSpPr>
        <p:spPr>
          <a:xfrm rot="10800000">
            <a:off x="6824200" y="3499950"/>
            <a:ext cx="546000" cy="34680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1a7f74cd76_1_45"/>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Apache Iceberg architecture</a:t>
            </a:r>
            <a:endParaRPr/>
          </a:p>
        </p:txBody>
      </p:sp>
      <p:sp>
        <p:nvSpPr>
          <p:cNvPr id="100" name="Google Shape;100;g31a7f74cd76_1_45"/>
          <p:cNvSpPr txBox="1"/>
          <p:nvPr>
            <p:ph idx="2" type="title"/>
          </p:nvPr>
        </p:nvSpPr>
        <p:spPr>
          <a:xfrm>
            <a:off x="419500" y="1754325"/>
            <a:ext cx="35793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All about Metadata</a:t>
            </a:r>
            <a:endParaRPr/>
          </a:p>
        </p:txBody>
      </p:sp>
      <p:sp>
        <p:nvSpPr>
          <p:cNvPr id="101" name="Google Shape;101;g31a7f74cd76_1_45"/>
          <p:cNvSpPr txBox="1"/>
          <p:nvPr>
            <p:ph idx="4" type="title"/>
          </p:nvPr>
        </p:nvSpPr>
        <p:spPr>
          <a:xfrm>
            <a:off x="419500" y="2450175"/>
            <a:ext cx="3579300" cy="17739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Apache Iceberg tracks a table’s partitioning, sorting, schema over time, and so much more using a tree of metadata that an engine can use to plan queries at a fraction of the time it would take with legacy data lake patterns.</a:t>
            </a:r>
            <a:endParaRPr/>
          </a:p>
        </p:txBody>
      </p:sp>
      <p:pic>
        <p:nvPicPr>
          <p:cNvPr id="102" name="Google Shape;102;g31a7f74cd76_1_45"/>
          <p:cNvPicPr preferRelativeResize="0"/>
          <p:nvPr/>
        </p:nvPicPr>
        <p:blipFill>
          <a:blip r:embed="rId3">
            <a:alphaModFix/>
          </a:blip>
          <a:stretch>
            <a:fillRect/>
          </a:stretch>
        </p:blipFill>
        <p:spPr>
          <a:xfrm>
            <a:off x="5117975" y="813425"/>
            <a:ext cx="2215884" cy="4025275"/>
          </a:xfrm>
          <a:prstGeom prst="rect">
            <a:avLst/>
          </a:prstGeom>
          <a:noFill/>
          <a:ln cap="flat" cmpd="sng" w="9525">
            <a:solidFill>
              <a:schemeClr val="dk1"/>
            </a:solidFill>
            <a:prstDash val="solid"/>
            <a:round/>
            <a:headEnd len="sm" w="sm" type="none"/>
            <a:tailEnd len="sm" w="sm" type="none"/>
          </a:ln>
        </p:spPr>
      </p:pic>
      <p:sp>
        <p:nvSpPr>
          <p:cNvPr id="103" name="Google Shape;103;g31a7f74cd76_1_45"/>
          <p:cNvSpPr txBox="1"/>
          <p:nvPr/>
        </p:nvSpPr>
        <p:spPr>
          <a:xfrm>
            <a:off x="2871425" y="4479850"/>
            <a:ext cx="206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700"/>
              <a:t>Apache Iceberg: The Definitive Guide (p. 54). O'Reilly Media</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1a7f74cd76_1_73"/>
          <p:cNvSpPr txBox="1"/>
          <p:nvPr>
            <p:ph type="title"/>
          </p:nvPr>
        </p:nvSpPr>
        <p:spPr>
          <a:xfrm>
            <a:off x="419500" y="372425"/>
            <a:ext cx="82344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4 components of metadata</a:t>
            </a:r>
            <a:endParaRPr/>
          </a:p>
        </p:txBody>
      </p:sp>
      <p:sp>
        <p:nvSpPr>
          <p:cNvPr id="109" name="Google Shape;109;g31a7f74cd76_1_73"/>
          <p:cNvSpPr txBox="1"/>
          <p:nvPr>
            <p:ph idx="2" type="title"/>
          </p:nvPr>
        </p:nvSpPr>
        <p:spPr>
          <a:xfrm>
            <a:off x="354213" y="4104944"/>
            <a:ext cx="35793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Manifest file</a:t>
            </a:r>
            <a:endParaRPr/>
          </a:p>
        </p:txBody>
      </p:sp>
      <p:sp>
        <p:nvSpPr>
          <p:cNvPr id="110" name="Google Shape;110;g31a7f74cd76_1_73"/>
          <p:cNvSpPr txBox="1"/>
          <p:nvPr>
            <p:ph idx="4" type="title"/>
          </p:nvPr>
        </p:nvSpPr>
        <p:spPr>
          <a:xfrm>
            <a:off x="354213" y="4414457"/>
            <a:ext cx="4768500" cy="5964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A list of datafiles, containing each datafile's location/path and key metadata about those datafiles, which allows for creating more efficient execution plans.</a:t>
            </a:r>
            <a:endParaRPr/>
          </a:p>
        </p:txBody>
      </p:sp>
      <p:pic>
        <p:nvPicPr>
          <p:cNvPr id="111" name="Google Shape;111;g31a7f74cd76_1_73"/>
          <p:cNvPicPr preferRelativeResize="0"/>
          <p:nvPr/>
        </p:nvPicPr>
        <p:blipFill>
          <a:blip r:embed="rId3">
            <a:alphaModFix/>
          </a:blip>
          <a:stretch>
            <a:fillRect/>
          </a:stretch>
        </p:blipFill>
        <p:spPr>
          <a:xfrm>
            <a:off x="5716875" y="389175"/>
            <a:ext cx="2215884" cy="4025275"/>
          </a:xfrm>
          <a:prstGeom prst="rect">
            <a:avLst/>
          </a:prstGeom>
          <a:noFill/>
          <a:ln cap="flat" cmpd="sng" w="9525">
            <a:solidFill>
              <a:schemeClr val="dk1"/>
            </a:solidFill>
            <a:prstDash val="solid"/>
            <a:round/>
            <a:headEnd len="sm" w="sm" type="none"/>
            <a:tailEnd len="sm" w="sm" type="none"/>
          </a:ln>
        </p:spPr>
      </p:pic>
      <p:sp>
        <p:nvSpPr>
          <p:cNvPr id="112" name="Google Shape;112;g31a7f74cd76_1_73"/>
          <p:cNvSpPr txBox="1"/>
          <p:nvPr/>
        </p:nvSpPr>
        <p:spPr>
          <a:xfrm>
            <a:off x="5392250" y="4449825"/>
            <a:ext cx="206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700"/>
              <a:t>Apache Iceberg: The Definitive Guide (p. 54). O'Reilly Media</a:t>
            </a:r>
            <a:endParaRPr sz="700"/>
          </a:p>
        </p:txBody>
      </p:sp>
      <p:sp>
        <p:nvSpPr>
          <p:cNvPr id="113" name="Google Shape;113;g31a7f74cd76_1_73"/>
          <p:cNvSpPr txBox="1"/>
          <p:nvPr>
            <p:ph idx="4" type="title"/>
          </p:nvPr>
        </p:nvSpPr>
        <p:spPr>
          <a:xfrm>
            <a:off x="354213" y="1742581"/>
            <a:ext cx="4768500" cy="7311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Tracks the table location (similar to the Hive Metastore), but instead of containing a mapping of table name -&gt; set of directories, it contains a mapping of table name -&gt; location of the table’s most recent metadata file. Several tools, including a Hive Metastore, can be used as a catalog.</a:t>
            </a:r>
            <a:endParaRPr/>
          </a:p>
        </p:txBody>
      </p:sp>
      <p:sp>
        <p:nvSpPr>
          <p:cNvPr id="114" name="Google Shape;114;g31a7f74cd76_1_73"/>
          <p:cNvSpPr txBox="1"/>
          <p:nvPr>
            <p:ph idx="2" type="title"/>
          </p:nvPr>
        </p:nvSpPr>
        <p:spPr>
          <a:xfrm>
            <a:off x="354213" y="3214419"/>
            <a:ext cx="35793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Manifest list</a:t>
            </a:r>
            <a:endParaRPr/>
          </a:p>
        </p:txBody>
      </p:sp>
      <p:sp>
        <p:nvSpPr>
          <p:cNvPr id="115" name="Google Shape;115;g31a7f74cd76_1_73"/>
          <p:cNvSpPr txBox="1"/>
          <p:nvPr>
            <p:ph idx="4" type="title"/>
          </p:nvPr>
        </p:nvSpPr>
        <p:spPr>
          <a:xfrm>
            <a:off x="354213" y="3523932"/>
            <a:ext cx="4768500" cy="5655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Files that define a single snapshot of the table as a list of manifest files along with stats on those manifests that allow for creating more efficient execution plans.</a:t>
            </a:r>
            <a:endParaRPr/>
          </a:p>
        </p:txBody>
      </p:sp>
      <p:sp>
        <p:nvSpPr>
          <p:cNvPr id="116" name="Google Shape;116;g31a7f74cd76_1_73"/>
          <p:cNvSpPr txBox="1"/>
          <p:nvPr>
            <p:ph idx="2" type="title"/>
          </p:nvPr>
        </p:nvSpPr>
        <p:spPr>
          <a:xfrm>
            <a:off x="354213" y="2489193"/>
            <a:ext cx="35793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Metadata file</a:t>
            </a:r>
            <a:endParaRPr/>
          </a:p>
        </p:txBody>
      </p:sp>
      <p:sp>
        <p:nvSpPr>
          <p:cNvPr id="117" name="Google Shape;117;g31a7f74cd76_1_73"/>
          <p:cNvSpPr txBox="1"/>
          <p:nvPr>
            <p:ph idx="4" type="title"/>
          </p:nvPr>
        </p:nvSpPr>
        <p:spPr>
          <a:xfrm>
            <a:off x="354213" y="2798706"/>
            <a:ext cx="4768500" cy="400200"/>
          </a:xfrm>
          <a:prstGeom prst="rect">
            <a:avLst/>
          </a:prstGeom>
        </p:spPr>
        <p:txBody>
          <a:bodyPr anchorCtr="0" anchor="t" bIns="0" lIns="72000" spcFirstLastPara="1" rIns="0" wrap="square" tIns="0">
            <a:noAutofit/>
          </a:bodyPr>
          <a:lstStyle/>
          <a:p>
            <a:pPr indent="0" lvl="0" marL="0" rtl="0" algn="l">
              <a:spcBef>
                <a:spcPts val="0"/>
              </a:spcBef>
              <a:spcAft>
                <a:spcPts val="0"/>
              </a:spcAft>
              <a:buNone/>
            </a:pPr>
            <a:r>
              <a:rPr lang="it"/>
              <a:t>Files that define a table’s structure, including its schema, partitioning scheme, and a listing of snapshots.</a:t>
            </a:r>
            <a:endParaRPr/>
          </a:p>
        </p:txBody>
      </p:sp>
      <p:sp>
        <p:nvSpPr>
          <p:cNvPr id="118" name="Google Shape;118;g31a7f74cd76_1_73"/>
          <p:cNvSpPr txBox="1"/>
          <p:nvPr>
            <p:ph idx="2" type="title"/>
          </p:nvPr>
        </p:nvSpPr>
        <p:spPr>
          <a:xfrm>
            <a:off x="354213" y="1433068"/>
            <a:ext cx="3579300" cy="2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Catalog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1cd370798e_0_31"/>
          <p:cNvSpPr txBox="1"/>
          <p:nvPr>
            <p:ph type="title"/>
          </p:nvPr>
        </p:nvSpPr>
        <p:spPr>
          <a:xfrm>
            <a:off x="419500" y="372425"/>
            <a:ext cx="6950700" cy="441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it"/>
              <a:t>Let</a:t>
            </a:r>
            <a:r>
              <a:rPr lang="it"/>
              <a:t>'s go back to our work</a:t>
            </a:r>
            <a:r>
              <a:rPr lang="it"/>
              <a:t>👩‍💻🧑‍💻</a:t>
            </a:r>
            <a:endParaRPr/>
          </a:p>
        </p:txBody>
      </p:sp>
      <p:sp>
        <p:nvSpPr>
          <p:cNvPr id="124" name="Google Shape;124;g31cd370798e_0_31"/>
          <p:cNvSpPr txBox="1"/>
          <p:nvPr/>
        </p:nvSpPr>
        <p:spPr>
          <a:xfrm>
            <a:off x="475100" y="1960225"/>
            <a:ext cx="3489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latin typeface="Helvetica Neue"/>
                <a:ea typeface="Helvetica Neue"/>
                <a:cs typeface="Helvetica Neue"/>
                <a:sym typeface="Helvetica Neue"/>
              </a:rPr>
              <a:t>We’ll setup a simple local lakehouse architecture for teaching purposes. This is not a realistic production architecture. We’ll PyIceberg as Python APIs to interact with Iceberg tables that are stored locally. The catalog will be stored in a local SQLite database.</a:t>
            </a:r>
            <a:endParaRPr sz="12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it" sz="1200">
                <a:solidFill>
                  <a:schemeClr val="dk1"/>
                </a:solidFill>
                <a:latin typeface="Helvetica Neue"/>
                <a:ea typeface="Helvetica Neue"/>
                <a:cs typeface="Helvetica Neue"/>
                <a:sym typeface="Helvetica Neue"/>
              </a:rPr>
              <a:t>Code: </a:t>
            </a:r>
            <a:r>
              <a:rPr lang="it" sz="1200">
                <a:solidFill>
                  <a:schemeClr val="dk1"/>
                </a:solidFill>
                <a:latin typeface="Courier New"/>
                <a:ea typeface="Courier New"/>
                <a:cs typeface="Courier New"/>
                <a:sym typeface="Courier New"/>
              </a:rPr>
              <a:t>understand_metadata.ipynb</a:t>
            </a:r>
            <a:endParaRPr sz="1200">
              <a:solidFill>
                <a:schemeClr val="dk1"/>
              </a:solidFill>
              <a:latin typeface="Courier New"/>
              <a:ea typeface="Courier New"/>
              <a:cs typeface="Courier New"/>
              <a:sym typeface="Courier New"/>
            </a:endParaRPr>
          </a:p>
        </p:txBody>
      </p:sp>
      <p:pic>
        <p:nvPicPr>
          <p:cNvPr id="125" name="Google Shape;125;g31cd370798e_0_31"/>
          <p:cNvPicPr preferRelativeResize="0"/>
          <p:nvPr/>
        </p:nvPicPr>
        <p:blipFill rotWithShape="1">
          <a:blip r:embed="rId3">
            <a:alphaModFix/>
          </a:blip>
          <a:srcRect b="0" l="0" r="0" t="18546"/>
          <a:stretch/>
        </p:blipFill>
        <p:spPr>
          <a:xfrm>
            <a:off x="5234425" y="1311750"/>
            <a:ext cx="3179775" cy="2188174"/>
          </a:xfrm>
          <a:prstGeom prst="rect">
            <a:avLst/>
          </a:prstGeom>
          <a:noFill/>
          <a:ln>
            <a:noFill/>
          </a:ln>
        </p:spPr>
      </p:pic>
      <p:cxnSp>
        <p:nvCxnSpPr>
          <p:cNvPr id="126" name="Google Shape;126;g31cd370798e_0_31"/>
          <p:cNvCxnSpPr/>
          <p:nvPr/>
        </p:nvCxnSpPr>
        <p:spPr>
          <a:xfrm flipH="1" rot="10800000">
            <a:off x="5477650" y="1355050"/>
            <a:ext cx="637200" cy="552900"/>
          </a:xfrm>
          <a:prstGeom prst="straightConnector1">
            <a:avLst/>
          </a:prstGeom>
          <a:noFill/>
          <a:ln cap="flat" cmpd="sng" w="38100">
            <a:solidFill>
              <a:srgbClr val="C01818"/>
            </a:solidFill>
            <a:prstDash val="solid"/>
            <a:round/>
            <a:headEnd len="med" w="med" type="none"/>
            <a:tailEnd len="med" w="med" type="none"/>
          </a:ln>
        </p:spPr>
      </p:cxnSp>
      <p:grpSp>
        <p:nvGrpSpPr>
          <p:cNvPr id="127" name="Google Shape;127;g31cd370798e_0_31"/>
          <p:cNvGrpSpPr/>
          <p:nvPr/>
        </p:nvGrpSpPr>
        <p:grpSpPr>
          <a:xfrm>
            <a:off x="5934800" y="559700"/>
            <a:ext cx="1306950" cy="415500"/>
            <a:chOff x="2706300" y="1025825"/>
            <a:chExt cx="1306950" cy="415500"/>
          </a:xfrm>
        </p:grpSpPr>
        <p:pic>
          <p:nvPicPr>
            <p:cNvPr id="128" name="Google Shape;128;g31cd370798e_0_31"/>
            <p:cNvPicPr preferRelativeResize="0"/>
            <p:nvPr/>
          </p:nvPicPr>
          <p:blipFill>
            <a:blip r:embed="rId4">
              <a:alphaModFix/>
            </a:blip>
            <a:stretch>
              <a:fillRect/>
            </a:stretch>
          </p:blipFill>
          <p:spPr>
            <a:xfrm>
              <a:off x="2706300" y="1067062"/>
              <a:ext cx="333026" cy="333025"/>
            </a:xfrm>
            <a:prstGeom prst="rect">
              <a:avLst/>
            </a:prstGeom>
            <a:noFill/>
            <a:ln>
              <a:noFill/>
            </a:ln>
          </p:spPr>
        </p:pic>
        <p:sp>
          <p:nvSpPr>
            <p:cNvPr id="129" name="Google Shape;129;g31cd370798e_0_31"/>
            <p:cNvSpPr txBox="1"/>
            <p:nvPr/>
          </p:nvSpPr>
          <p:spPr>
            <a:xfrm>
              <a:off x="2954550" y="1025825"/>
              <a:ext cx="105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1"/>
                  </a:solidFill>
                  <a:latin typeface="Helvetica Neue"/>
                  <a:ea typeface="Helvetica Neue"/>
                  <a:cs typeface="Helvetica Neue"/>
                  <a:sym typeface="Helvetica Neue"/>
                </a:rPr>
                <a:t>PyIceberg</a:t>
              </a:r>
              <a:endParaRPr sz="1500">
                <a:solidFill>
                  <a:schemeClr val="dk1"/>
                </a:solidFill>
                <a:latin typeface="Helvetica Neue"/>
                <a:ea typeface="Helvetica Neue"/>
                <a:cs typeface="Helvetica Neue"/>
                <a:sym typeface="Helvetica Neue"/>
              </a:endParaRPr>
            </a:p>
          </p:txBody>
        </p:sp>
      </p:grpSp>
      <p:cxnSp>
        <p:nvCxnSpPr>
          <p:cNvPr id="130" name="Google Shape;130;g31cd370798e_0_31"/>
          <p:cNvCxnSpPr>
            <a:stCxn id="129" idx="2"/>
          </p:cNvCxnSpPr>
          <p:nvPr/>
        </p:nvCxnSpPr>
        <p:spPr>
          <a:xfrm>
            <a:off x="6712400" y="975200"/>
            <a:ext cx="1200" cy="436200"/>
          </a:xfrm>
          <a:prstGeom prst="straightConnector1">
            <a:avLst/>
          </a:prstGeom>
          <a:noFill/>
          <a:ln cap="flat" cmpd="sng" w="38100">
            <a:solidFill>
              <a:schemeClr val="accent1"/>
            </a:solidFill>
            <a:prstDash val="solid"/>
            <a:round/>
            <a:headEnd len="med" w="med" type="none"/>
            <a:tailEnd len="med" w="med" type="none"/>
          </a:ln>
        </p:spPr>
      </p:cxnSp>
      <p:pic>
        <p:nvPicPr>
          <p:cNvPr id="131" name="Google Shape;131;g31cd370798e_0_31"/>
          <p:cNvPicPr preferRelativeResize="0"/>
          <p:nvPr/>
        </p:nvPicPr>
        <p:blipFill>
          <a:blip r:embed="rId5">
            <a:alphaModFix/>
          </a:blip>
          <a:stretch>
            <a:fillRect/>
          </a:stretch>
        </p:blipFill>
        <p:spPr>
          <a:xfrm>
            <a:off x="7477450" y="637349"/>
            <a:ext cx="712476" cy="337849"/>
          </a:xfrm>
          <a:prstGeom prst="rect">
            <a:avLst/>
          </a:prstGeom>
          <a:noFill/>
          <a:ln>
            <a:noFill/>
          </a:ln>
        </p:spPr>
      </p:pic>
      <p:cxnSp>
        <p:nvCxnSpPr>
          <p:cNvPr id="132" name="Google Shape;132;g31cd370798e_0_31"/>
          <p:cNvCxnSpPr>
            <a:stCxn id="131" idx="2"/>
          </p:cNvCxnSpPr>
          <p:nvPr/>
        </p:nvCxnSpPr>
        <p:spPr>
          <a:xfrm>
            <a:off x="7833688" y="975199"/>
            <a:ext cx="45300" cy="463800"/>
          </a:xfrm>
          <a:prstGeom prst="straightConnector1">
            <a:avLst/>
          </a:prstGeom>
          <a:noFill/>
          <a:ln cap="flat" cmpd="sng" w="38100">
            <a:solidFill>
              <a:schemeClr val="accent1"/>
            </a:solidFill>
            <a:prstDash val="solid"/>
            <a:round/>
            <a:headEnd len="med" w="med" type="none"/>
            <a:tailEnd len="med" w="med" type="none"/>
          </a:ln>
        </p:spPr>
      </p:cxnSp>
      <p:pic>
        <p:nvPicPr>
          <p:cNvPr id="133" name="Google Shape;133;g31cd370798e_0_31"/>
          <p:cNvPicPr preferRelativeResize="0"/>
          <p:nvPr/>
        </p:nvPicPr>
        <p:blipFill>
          <a:blip r:embed="rId6">
            <a:alphaModFix/>
          </a:blip>
          <a:stretch>
            <a:fillRect/>
          </a:stretch>
        </p:blipFill>
        <p:spPr>
          <a:xfrm>
            <a:off x="4397907" y="1907938"/>
            <a:ext cx="561095" cy="598500"/>
          </a:xfrm>
          <a:prstGeom prst="rect">
            <a:avLst/>
          </a:prstGeom>
          <a:noFill/>
          <a:ln>
            <a:noFill/>
          </a:ln>
        </p:spPr>
      </p:pic>
      <p:cxnSp>
        <p:nvCxnSpPr>
          <p:cNvPr id="134" name="Google Shape;134;g31cd370798e_0_31"/>
          <p:cNvCxnSpPr>
            <a:stCxn id="133" idx="3"/>
          </p:cNvCxnSpPr>
          <p:nvPr/>
        </p:nvCxnSpPr>
        <p:spPr>
          <a:xfrm>
            <a:off x="4959002" y="2207188"/>
            <a:ext cx="411300" cy="47400"/>
          </a:xfrm>
          <a:prstGeom prst="straightConnector1">
            <a:avLst/>
          </a:prstGeom>
          <a:noFill/>
          <a:ln cap="flat" cmpd="sng" w="38100">
            <a:solidFill>
              <a:schemeClr val="accent1"/>
            </a:solidFill>
            <a:prstDash val="solid"/>
            <a:round/>
            <a:headEnd len="med" w="med" type="none"/>
            <a:tailEnd len="med" w="med" type="none"/>
          </a:ln>
        </p:spPr>
      </p:cxnSp>
      <p:pic>
        <p:nvPicPr>
          <p:cNvPr id="135" name="Google Shape;135;g31cd370798e_0_31"/>
          <p:cNvPicPr preferRelativeResize="0"/>
          <p:nvPr/>
        </p:nvPicPr>
        <p:blipFill rotWithShape="1">
          <a:blip r:embed="rId7">
            <a:alphaModFix/>
          </a:blip>
          <a:srcRect b="0" l="15097" r="17860" t="0"/>
          <a:stretch/>
        </p:blipFill>
        <p:spPr>
          <a:xfrm>
            <a:off x="4359850" y="2753750"/>
            <a:ext cx="637200" cy="633608"/>
          </a:xfrm>
          <a:prstGeom prst="rect">
            <a:avLst/>
          </a:prstGeom>
          <a:noFill/>
          <a:ln>
            <a:noFill/>
          </a:ln>
        </p:spPr>
      </p:pic>
      <p:cxnSp>
        <p:nvCxnSpPr>
          <p:cNvPr id="136" name="Google Shape;136;g31cd370798e_0_31"/>
          <p:cNvCxnSpPr>
            <a:stCxn id="135" idx="3"/>
          </p:cNvCxnSpPr>
          <p:nvPr/>
        </p:nvCxnSpPr>
        <p:spPr>
          <a:xfrm flipH="1" rot="10800000">
            <a:off x="4997050" y="2768754"/>
            <a:ext cx="366300" cy="301800"/>
          </a:xfrm>
          <a:prstGeom prst="straightConnector1">
            <a:avLst/>
          </a:prstGeom>
          <a:noFill/>
          <a:ln cap="flat" cmpd="sng" w="38100">
            <a:solidFill>
              <a:schemeClr val="accent1"/>
            </a:solidFill>
            <a:prstDash val="solid"/>
            <a:round/>
            <a:headEnd len="med" w="med" type="none"/>
            <a:tailEnd len="med" w="med" type="none"/>
          </a:ln>
        </p:spPr>
      </p:cxnSp>
      <p:sp>
        <p:nvSpPr>
          <p:cNvPr id="137" name="Google Shape;137;g31cd370798e_0_31"/>
          <p:cNvSpPr txBox="1"/>
          <p:nvPr/>
        </p:nvSpPr>
        <p:spPr>
          <a:xfrm>
            <a:off x="7370200" y="3639000"/>
            <a:ext cx="105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dk1"/>
                </a:solidFill>
                <a:latin typeface="Helvetica Neue"/>
                <a:ea typeface="Helvetica Neue"/>
                <a:cs typeface="Helvetica Neue"/>
                <a:sym typeface="Helvetica Neue"/>
              </a:rPr>
              <a:t>Local</a:t>
            </a:r>
            <a:endParaRPr sz="1500">
              <a:solidFill>
                <a:schemeClr val="dk1"/>
              </a:solidFill>
              <a:latin typeface="Helvetica Neue"/>
              <a:ea typeface="Helvetica Neue"/>
              <a:cs typeface="Helvetica Neue"/>
              <a:sym typeface="Helvetica Neue"/>
            </a:endParaRPr>
          </a:p>
        </p:txBody>
      </p:sp>
      <p:cxnSp>
        <p:nvCxnSpPr>
          <p:cNvPr id="138" name="Google Shape;138;g31cd370798e_0_31"/>
          <p:cNvCxnSpPr>
            <a:stCxn id="137" idx="1"/>
            <a:endCxn id="125" idx="2"/>
          </p:cNvCxnSpPr>
          <p:nvPr/>
        </p:nvCxnSpPr>
        <p:spPr>
          <a:xfrm rot="10800000">
            <a:off x="6824200" y="3499950"/>
            <a:ext cx="546000" cy="34680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1cf334098f_0_144"/>
          <p:cNvSpPr txBox="1"/>
          <p:nvPr>
            <p:ph type="title"/>
          </p:nvPr>
        </p:nvSpPr>
        <p:spPr>
          <a:xfrm>
            <a:off x="419500" y="372425"/>
            <a:ext cx="6950700" cy="441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500"/>
              <a:buNone/>
            </a:pPr>
            <a:r>
              <a:rPr lang="it"/>
              <a:t>Agenda</a:t>
            </a:r>
            <a:endParaRPr/>
          </a:p>
        </p:txBody>
      </p:sp>
      <p:sp>
        <p:nvSpPr>
          <p:cNvPr id="144" name="Google Shape;144;g31cf334098f_0_144"/>
          <p:cNvSpPr txBox="1"/>
          <p:nvPr/>
        </p:nvSpPr>
        <p:spPr>
          <a:xfrm>
            <a:off x="1119600" y="1596250"/>
            <a:ext cx="63849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Intro</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Metadata</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u="sng">
                <a:solidFill>
                  <a:schemeClr val="dk1"/>
                </a:solidFill>
                <a:latin typeface="Helvetica Neue"/>
                <a:ea typeface="Helvetica Neue"/>
                <a:cs typeface="Helvetica Neue"/>
                <a:sym typeface="Helvetica Neue"/>
              </a:rPr>
              <a:t>Key features and time-travel</a:t>
            </a:r>
            <a:endParaRPr sz="1800" u="sng">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Table maintenance</a:t>
            </a:r>
            <a:endParaRPr sz="1800">
              <a:solidFill>
                <a:schemeClr val="dk1"/>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chemeClr val="dk1"/>
              </a:buClr>
              <a:buSzPts val="1800"/>
              <a:buFont typeface="Helvetica Neue"/>
              <a:buAutoNum type="arabicPeriod"/>
            </a:pPr>
            <a:r>
              <a:rPr lang="it" sz="1800">
                <a:solidFill>
                  <a:schemeClr val="dk1"/>
                </a:solidFill>
                <a:latin typeface="Helvetica Neue"/>
                <a:ea typeface="Helvetica Neue"/>
                <a:cs typeface="Helvetica Neue"/>
                <a:sym typeface="Helvetica Neue"/>
              </a:rPr>
              <a:t>Row-level updates</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SAR - Templat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Valentina Miccoli</dc:creator>
</cp:coreProperties>
</file>