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15"/>
  </p:notesMasterIdLst>
  <p:handoutMasterIdLst>
    <p:handoutMasterId r:id="rId16"/>
  </p:handoutMasterIdLst>
  <p:sldIdLst>
    <p:sldId id="257" r:id="rId3"/>
    <p:sldId id="258" r:id="rId4"/>
    <p:sldId id="262" r:id="rId5"/>
    <p:sldId id="264" r:id="rId6"/>
    <p:sldId id="261" r:id="rId7"/>
    <p:sldId id="259" r:id="rId8"/>
    <p:sldId id="265" r:id="rId9"/>
    <p:sldId id="266" r:id="rId10"/>
    <p:sldId id="267" r:id="rId11"/>
    <p:sldId id="268" r:id="rId12"/>
    <p:sldId id="269" r:id="rId13"/>
    <p:sldId id="263"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autoAdjust="0"/>
    <p:restoredTop sz="86066" autoAdjust="0"/>
  </p:normalViewPr>
  <p:slideViewPr>
    <p:cSldViewPr snapToGrid="0" snapToObjects="1">
      <p:cViewPr varScale="1">
        <p:scale>
          <a:sx n="70" d="100"/>
          <a:sy n="70" d="100"/>
        </p:scale>
        <p:origin x="1587" y="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7/16/2022</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Most importantly, it curbs the number of concepts and constructs a developer has to juggle while interacting with Spark.</a:t>
            </a:r>
          </a:p>
          <a:p>
            <a:pPr marL="0" indent="0">
              <a:buNone/>
            </a:pPr>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And through “spark” variable you can access all its public fields and methods.</a:t>
            </a:r>
          </a:p>
          <a:p>
            <a:pPr marL="0" indent="0">
              <a:buNone/>
            </a:pPr>
            <a:endParaRPr lang="en-US" dirty="0"/>
          </a:p>
        </p:txBody>
      </p:sp>
    </p:spTree>
    <p:extLst>
      <p:ext uri="{BB962C8B-B14F-4D97-AF65-F5344CB8AC3E}">
        <p14:creationId xmlns:p14="http://schemas.microsoft.com/office/powerpoint/2010/main" val="3610258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application gets its own executor processes, which stay up for the duration of the whole application and run tasks in multiple threads.</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This has the benefit of isolating applications from each other, on both the scheduling side (each driver schedules its own tasks) and executor side (tasks from different applications run in different JVMs). However, it also means that data cannot be shared across different Spark applications (instances of </a:t>
            </a:r>
            <a:r>
              <a:rPr lang="en-US" dirty="0" err="1"/>
              <a:t>SparkContext</a:t>
            </a:r>
            <a:r>
              <a:rPr lang="en-US" dirty="0"/>
              <a:t>) without writing it to an external storage system.</a:t>
            </a:r>
          </a:p>
          <a:p>
            <a:endParaRPr lang="en-US" dirty="0"/>
          </a:p>
        </p:txBody>
      </p:sp>
    </p:spTree>
    <p:extLst>
      <p:ext uri="{BB962C8B-B14F-4D97-AF65-F5344CB8AC3E}">
        <p14:creationId xmlns:p14="http://schemas.microsoft.com/office/powerpoint/2010/main" val="4076460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16/07/2022</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16/07/2022</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rotechtraining.com/blog/post/tuning-apache-spark-jobs-the-easy-way-web-ui-stage-detail-view-9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youtu.be/Sg032PtRew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OlYKyZvN2F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youtu.be/OlYKyZvN2F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bricks.com/blog/2016/08/15/how-to-use-sparksession-in-apache-spark-2-0.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spark.apache.org/docs/latest/cluster-overview.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674031"/>
          </a:xfrm>
        </p:spPr>
        <p:txBody>
          <a:bodyPr/>
          <a:lstStyle/>
          <a:p>
            <a:r>
              <a:rPr lang="it-IT" dirty="0"/>
              <a:t>Apache Spark</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Tasks and</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Each stage is comprised of Spark tasks (a unit of execution), which are then federated across each Spark executor; each task maps to a single core and works on a single partition of data.</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l="1" r="-1"/>
          <a:stretch/>
        </p:blipFill>
        <p:spPr>
          <a:xfrm>
            <a:off x="0" y="4082095"/>
            <a:ext cx="13004800" cy="3718468"/>
          </a:xfrm>
          <a:prstGeom prst="rect">
            <a:avLst/>
          </a:prstGeom>
        </p:spPr>
      </p:pic>
      <p:sp>
        <p:nvSpPr>
          <p:cNvPr id="9" name="TextBox 8">
            <a:extLst>
              <a:ext uri="{FF2B5EF4-FFF2-40B4-BE49-F238E27FC236}">
                <a16:creationId xmlns:a16="http://schemas.microsoft.com/office/drawing/2014/main" id="{3E9BCE19-1EC4-D977-5F4B-809DAE0D5661}"/>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spTree>
    <p:extLst>
      <p:ext uri="{BB962C8B-B14F-4D97-AF65-F5344CB8AC3E}">
        <p14:creationId xmlns:p14="http://schemas.microsoft.com/office/powerpoint/2010/main" val="57369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2580D-A863-E125-1190-2579A6D22DC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9A9328A-F638-E2AA-83FE-D421DDB79A6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059488A-60A6-9C97-AD81-929BEC06B2E5}"/>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9900C7E-85E2-A13C-CE0C-68D1670164C2}"/>
              </a:ext>
            </a:extLst>
          </p:cNvPr>
          <p:cNvSpPr>
            <a:spLocks noGrp="1"/>
          </p:cNvSpPr>
          <p:nvPr>
            <p:ph type="title"/>
          </p:nvPr>
        </p:nvSpPr>
        <p:spPr/>
        <p:txBody>
          <a:bodyPr/>
          <a:lstStyle/>
          <a:p>
            <a:r>
              <a:rPr lang="en-US" dirty="0"/>
              <a:t>Looking at the Stages</a:t>
            </a:r>
          </a:p>
        </p:txBody>
      </p:sp>
      <p:sp>
        <p:nvSpPr>
          <p:cNvPr id="6" name="Content Placeholder 5">
            <a:extLst>
              <a:ext uri="{FF2B5EF4-FFF2-40B4-BE49-F238E27FC236}">
                <a16:creationId xmlns:a16="http://schemas.microsoft.com/office/drawing/2014/main" id="{82CE2ACA-F471-1A6B-EEB5-05DE0EC00C01}"/>
              </a:ext>
            </a:extLst>
          </p:cNvPr>
          <p:cNvSpPr>
            <a:spLocks noGrp="1"/>
          </p:cNvSpPr>
          <p:nvPr>
            <p:ph idx="1"/>
          </p:nvPr>
        </p:nvSpPr>
        <p:spPr/>
        <p:txBody>
          <a:bodyPr/>
          <a:lstStyle/>
          <a:p>
            <a:r>
              <a:rPr lang="en-US" dirty="0">
                <a:highlight>
                  <a:srgbClr val="FFFF00"/>
                </a:highlight>
                <a:hlinkClick r:id="rId2"/>
              </a:rPr>
              <a:t>https://www.protechtraining.com/blog/post/tuning-apache-spark-jobs-the-easy-way-web-ui-stage-detail-view-911</a:t>
            </a:r>
            <a:endParaRPr lang="en-US" dirty="0">
              <a:highlight>
                <a:srgbClr val="FFFF00"/>
              </a:highlight>
            </a:endParaRPr>
          </a:p>
          <a:p>
            <a:r>
              <a:rPr lang="en-US" dirty="0">
                <a:highlight>
                  <a:srgbClr val="FFFF00"/>
                </a:highlight>
              </a:rPr>
              <a:t>????</a:t>
            </a:r>
          </a:p>
        </p:txBody>
      </p:sp>
    </p:spTree>
    <p:extLst>
      <p:ext uri="{BB962C8B-B14F-4D97-AF65-F5344CB8AC3E}">
        <p14:creationId xmlns:p14="http://schemas.microsoft.com/office/powerpoint/2010/main" val="261134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E6730-C453-78AF-BFFC-C4CBF002870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C20E2107-1A40-1234-2620-0414A75DC1D0}"/>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FE819F6-E0A6-7C58-BE90-059D26D52AB8}"/>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20350B5-D9C9-CB49-D452-CA19A07B0B22}"/>
              </a:ext>
            </a:extLst>
          </p:cNvPr>
          <p:cNvSpPr>
            <a:spLocks noGrp="1"/>
          </p:cNvSpPr>
          <p:nvPr>
            <p:ph type="title"/>
          </p:nvPr>
        </p:nvSpPr>
        <p:spPr/>
        <p:txBody>
          <a:bodyPr/>
          <a:lstStyle/>
          <a:p>
            <a:r>
              <a:rPr lang="en-US" dirty="0" err="1"/>
              <a:t>Dataframes</a:t>
            </a:r>
            <a:r>
              <a:rPr lang="en-US" dirty="0"/>
              <a:t> behind the scene</a:t>
            </a:r>
          </a:p>
        </p:txBody>
      </p:sp>
      <p:sp>
        <p:nvSpPr>
          <p:cNvPr id="6" name="Content Placeholder 5">
            <a:extLst>
              <a:ext uri="{FF2B5EF4-FFF2-40B4-BE49-F238E27FC236}">
                <a16:creationId xmlns:a16="http://schemas.microsoft.com/office/drawing/2014/main" id="{02A47CE1-7014-8961-A712-C0F1A2B9FADD}"/>
              </a:ext>
            </a:extLst>
          </p:cNvPr>
          <p:cNvSpPr>
            <a:spLocks noGrp="1"/>
          </p:cNvSpPr>
          <p:nvPr>
            <p:ph idx="1"/>
          </p:nvPr>
        </p:nvSpPr>
        <p:spPr>
          <a:xfrm>
            <a:off x="893763" y="8293666"/>
            <a:ext cx="11217275" cy="491559"/>
          </a:xfrm>
        </p:spPr>
        <p:txBody>
          <a:bodyPr anchor="ctr">
            <a:normAutofit/>
          </a:bodyPr>
          <a:lstStyle/>
          <a:p>
            <a:pPr marL="0" indent="0">
              <a:buNone/>
            </a:pPr>
            <a:r>
              <a:rPr lang="en-US" sz="1800" dirty="0"/>
              <a:t>Ref: </a:t>
            </a:r>
            <a:r>
              <a:rPr lang="en-US" sz="1800" dirty="0">
                <a:hlinkClick r:id="rId2"/>
              </a:rPr>
              <a:t>Spark APIs</a:t>
            </a:r>
            <a:endParaRPr lang="en-US" sz="1800" dirty="0"/>
          </a:p>
        </p:txBody>
      </p:sp>
      <p:pic>
        <p:nvPicPr>
          <p:cNvPr id="8" name="Picture 7">
            <a:extLst>
              <a:ext uri="{FF2B5EF4-FFF2-40B4-BE49-F238E27FC236}">
                <a16:creationId xmlns:a16="http://schemas.microsoft.com/office/drawing/2014/main" id="{E8BE5E09-535A-BBAC-0612-CCD098AD4560}"/>
              </a:ext>
            </a:extLst>
          </p:cNvPr>
          <p:cNvPicPr>
            <a:picLocks noChangeAspect="1"/>
          </p:cNvPicPr>
          <p:nvPr/>
        </p:nvPicPr>
        <p:blipFill>
          <a:blip r:embed="rId3"/>
          <a:stretch>
            <a:fillRect/>
          </a:stretch>
        </p:blipFill>
        <p:spPr>
          <a:xfrm>
            <a:off x="0" y="3245973"/>
            <a:ext cx="13004800" cy="3261654"/>
          </a:xfrm>
          <a:prstGeom prst="rect">
            <a:avLst/>
          </a:prstGeom>
        </p:spPr>
      </p:pic>
      <p:sp>
        <p:nvSpPr>
          <p:cNvPr id="7" name="Speech Bubble: Rectangle 6">
            <a:extLst>
              <a:ext uri="{FF2B5EF4-FFF2-40B4-BE49-F238E27FC236}">
                <a16:creationId xmlns:a16="http://schemas.microsoft.com/office/drawing/2014/main" id="{119FA4AA-68FD-4006-F1BD-E52E4FCF9925}"/>
              </a:ext>
            </a:extLst>
          </p:cNvPr>
          <p:cNvSpPr/>
          <p:nvPr/>
        </p:nvSpPr>
        <p:spPr>
          <a:xfrm>
            <a:off x="6325744" y="5744001"/>
            <a:ext cx="1453487" cy="570081"/>
          </a:xfrm>
          <a:prstGeom prst="wedgeRectCallout">
            <a:avLst>
              <a:gd name="adj1" fmla="val -45246"/>
              <a:gd name="adj2" fmla="val -983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err="1">
                <a:solidFill>
                  <a:schemeClr val="tx1"/>
                </a:solidFill>
                <a:latin typeface="Avenir Black"/>
              </a:rPr>
              <a:t>Eg</a:t>
            </a:r>
            <a:r>
              <a:rPr lang="en-US" b="0" dirty="0">
                <a:solidFill>
                  <a:schemeClr val="tx1"/>
                </a:solidFill>
                <a:latin typeface="Avenir Black"/>
              </a:rPr>
              <a:t> filters first</a:t>
            </a:r>
          </a:p>
        </p:txBody>
      </p:sp>
      <p:sp>
        <p:nvSpPr>
          <p:cNvPr id="9" name="Speech Bubble: Rectangle 8">
            <a:extLst>
              <a:ext uri="{FF2B5EF4-FFF2-40B4-BE49-F238E27FC236}">
                <a16:creationId xmlns:a16="http://schemas.microsoft.com/office/drawing/2014/main" id="{5C01638E-4767-D9FB-D25C-2D59BA4BA3CE}"/>
              </a:ext>
            </a:extLst>
          </p:cNvPr>
          <p:cNvSpPr/>
          <p:nvPr/>
        </p:nvSpPr>
        <p:spPr>
          <a:xfrm>
            <a:off x="9059630" y="3013042"/>
            <a:ext cx="1758720" cy="570081"/>
          </a:xfrm>
          <a:prstGeom prst="wedgeRectCallout">
            <a:avLst>
              <a:gd name="adj1" fmla="val -37265"/>
              <a:gd name="adj2" fmla="val 932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chemeClr val="tx1"/>
                </a:solidFill>
                <a:latin typeface="Avenir Black"/>
              </a:rPr>
              <a:t>Most efficient?</a:t>
            </a:r>
          </a:p>
        </p:txBody>
      </p:sp>
      <p:sp>
        <p:nvSpPr>
          <p:cNvPr id="10" name="TextBox 9">
            <a:extLst>
              <a:ext uri="{FF2B5EF4-FFF2-40B4-BE49-F238E27FC236}">
                <a16:creationId xmlns:a16="http://schemas.microsoft.com/office/drawing/2014/main" id="{C0ABBF26-9148-3B52-24A5-690DC5776026}"/>
              </a:ext>
            </a:extLst>
          </p:cNvPr>
          <p:cNvSpPr txBox="1"/>
          <p:nvPr/>
        </p:nvSpPr>
        <p:spPr>
          <a:xfrm flipH="1">
            <a:off x="2925397" y="2306472"/>
            <a:ext cx="4533104" cy="369332"/>
          </a:xfrm>
          <a:prstGeom prst="rect">
            <a:avLst/>
          </a:prstGeom>
          <a:noFill/>
        </p:spPr>
        <p:txBody>
          <a:bodyPr wrap="square" rtlCol="0">
            <a:spAutoFit/>
          </a:bodyPr>
          <a:lstStyle/>
          <a:p>
            <a:r>
              <a:rPr lang="en-US" dirty="0" err="1">
                <a:highlight>
                  <a:srgbClr val="FFFF00"/>
                </a:highlight>
              </a:rPr>
              <a:t>Spostare</a:t>
            </a:r>
            <a:r>
              <a:rPr lang="en-US" dirty="0">
                <a:highlight>
                  <a:srgbClr val="FFFF00"/>
                </a:highlight>
              </a:rPr>
              <a:t> in </a:t>
            </a:r>
            <a:r>
              <a:rPr lang="en-US" dirty="0" err="1">
                <a:highlight>
                  <a:srgbClr val="FFFF00"/>
                </a:highlight>
              </a:rPr>
              <a:t>altro</a:t>
            </a:r>
            <a:r>
              <a:rPr lang="en-US" dirty="0">
                <a:highlight>
                  <a:srgbClr val="FFFF00"/>
                </a:highlight>
              </a:rPr>
              <a:t> set di slide?</a:t>
            </a:r>
          </a:p>
        </p:txBody>
      </p:sp>
    </p:spTree>
    <p:extLst>
      <p:ext uri="{BB962C8B-B14F-4D97-AF65-F5344CB8AC3E}">
        <p14:creationId xmlns:p14="http://schemas.microsoft.com/office/powerpoint/2010/main" val="259655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We’ll look at</a:t>
            </a:r>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Clusters, nodes, executors</a:t>
            </a:r>
          </a:p>
          <a:p>
            <a:r>
              <a:rPr lang="en-US" dirty="0"/>
              <a:t>Application, Driver, </a:t>
            </a:r>
            <a:r>
              <a:rPr lang="en-US" dirty="0" err="1"/>
              <a:t>SparkSession</a:t>
            </a:r>
            <a:r>
              <a:rPr lang="en-US" dirty="0"/>
              <a:t>, Job, Stage, Task</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F9552-7E9E-04A0-0403-3B98D9362272}"/>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500BA330-9628-F7F8-62B8-4CBA29E6561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EE39496-A2D3-346A-2C66-536ABAD9009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98D9D83-3654-7D5B-130B-EB4A9E8E0244}"/>
              </a:ext>
            </a:extLst>
          </p:cNvPr>
          <p:cNvSpPr>
            <a:spLocks noGrp="1"/>
          </p:cNvSpPr>
          <p:nvPr>
            <p:ph type="title"/>
          </p:nvPr>
        </p:nvSpPr>
        <p:spPr/>
        <p:txBody>
          <a:bodyPr/>
          <a:lstStyle/>
          <a:p>
            <a:r>
              <a:rPr lang="en-US" dirty="0"/>
              <a:t>How does Spark work?</a:t>
            </a:r>
          </a:p>
        </p:txBody>
      </p:sp>
      <p:sp>
        <p:nvSpPr>
          <p:cNvPr id="6" name="Content Placeholder 5">
            <a:extLst>
              <a:ext uri="{FF2B5EF4-FFF2-40B4-BE49-F238E27FC236}">
                <a16:creationId xmlns:a16="http://schemas.microsoft.com/office/drawing/2014/main" id="{7C5E1E3C-6B7D-D86E-60AC-FEAC3484F451}"/>
              </a:ext>
            </a:extLst>
          </p:cNvPr>
          <p:cNvSpPr>
            <a:spLocks noGrp="1"/>
          </p:cNvSpPr>
          <p:nvPr>
            <p:ph idx="1"/>
          </p:nvPr>
        </p:nvSpPr>
        <p:spPr>
          <a:xfrm>
            <a:off x="893763" y="8212127"/>
            <a:ext cx="11217275" cy="573098"/>
          </a:xfrm>
        </p:spPr>
        <p:txBody>
          <a:bodyPr anchor="ctr">
            <a:normAutofit/>
          </a:bodyPr>
          <a:lstStyle/>
          <a:p>
            <a:pPr marL="0" indent="0">
              <a:buNone/>
            </a:pPr>
            <a:r>
              <a:rPr lang="en-US" sz="1600" dirty="0"/>
              <a:t>Ref: </a:t>
            </a:r>
            <a:r>
              <a:rPr lang="en-US" sz="1600" dirty="0">
                <a:hlinkClick r:id="rId2"/>
              </a:rPr>
              <a:t>Spark Architecture in 3 minutes</a:t>
            </a:r>
            <a:endParaRPr lang="en-US" sz="1600" dirty="0"/>
          </a:p>
        </p:txBody>
      </p:sp>
      <p:sp>
        <p:nvSpPr>
          <p:cNvPr id="7" name="TextBox 6">
            <a:extLst>
              <a:ext uri="{FF2B5EF4-FFF2-40B4-BE49-F238E27FC236}">
                <a16:creationId xmlns:a16="http://schemas.microsoft.com/office/drawing/2014/main" id="{9041E340-70D0-7231-7794-114BA4DCF10A}"/>
              </a:ext>
            </a:extLst>
          </p:cNvPr>
          <p:cNvSpPr txBox="1"/>
          <p:nvPr/>
        </p:nvSpPr>
        <p:spPr>
          <a:xfrm>
            <a:off x="2341330" y="2906278"/>
            <a:ext cx="1804337" cy="646331"/>
          </a:xfrm>
          <a:prstGeom prst="rect">
            <a:avLst/>
          </a:prstGeom>
          <a:solidFill>
            <a:srgbClr val="FFFF00"/>
          </a:solidFill>
        </p:spPr>
        <p:txBody>
          <a:bodyPr wrap="square" rtlCol="0">
            <a:spAutoFit/>
          </a:bodyPr>
          <a:lstStyle/>
          <a:p>
            <a:r>
              <a:rPr lang="en-US" dirty="0"/>
              <a:t>Example as in video</a:t>
            </a:r>
          </a:p>
        </p:txBody>
      </p:sp>
    </p:spTree>
    <p:extLst>
      <p:ext uri="{BB962C8B-B14F-4D97-AF65-F5344CB8AC3E}">
        <p14:creationId xmlns:p14="http://schemas.microsoft.com/office/powerpoint/2010/main" val="118561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FF9552-7E9E-04A0-0403-3B98D9362272}"/>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500BA330-9628-F7F8-62B8-4CBA29E6561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EE39496-A2D3-346A-2C66-536ABAD9009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98D9D83-3654-7D5B-130B-EB4A9E8E0244}"/>
              </a:ext>
            </a:extLst>
          </p:cNvPr>
          <p:cNvSpPr>
            <a:spLocks noGrp="1"/>
          </p:cNvSpPr>
          <p:nvPr>
            <p:ph type="title"/>
          </p:nvPr>
        </p:nvSpPr>
        <p:spPr/>
        <p:txBody>
          <a:bodyPr/>
          <a:lstStyle/>
          <a:p>
            <a:r>
              <a:rPr lang="en-US" dirty="0"/>
              <a:t>How does Spark work?</a:t>
            </a:r>
          </a:p>
        </p:txBody>
      </p:sp>
      <p:sp>
        <p:nvSpPr>
          <p:cNvPr id="6" name="Content Placeholder 5">
            <a:extLst>
              <a:ext uri="{FF2B5EF4-FFF2-40B4-BE49-F238E27FC236}">
                <a16:creationId xmlns:a16="http://schemas.microsoft.com/office/drawing/2014/main" id="{7C5E1E3C-6B7D-D86E-60AC-FEAC3484F451}"/>
              </a:ext>
            </a:extLst>
          </p:cNvPr>
          <p:cNvSpPr>
            <a:spLocks noGrp="1"/>
          </p:cNvSpPr>
          <p:nvPr>
            <p:ph idx="1"/>
          </p:nvPr>
        </p:nvSpPr>
        <p:spPr>
          <a:xfrm>
            <a:off x="893763" y="8212127"/>
            <a:ext cx="11217275" cy="573098"/>
          </a:xfrm>
        </p:spPr>
        <p:txBody>
          <a:bodyPr anchor="ctr">
            <a:normAutofit/>
          </a:bodyPr>
          <a:lstStyle/>
          <a:p>
            <a:pPr marL="0" indent="0">
              <a:buNone/>
            </a:pPr>
            <a:r>
              <a:rPr lang="en-US" sz="1600" dirty="0"/>
              <a:t>Ref: </a:t>
            </a:r>
            <a:r>
              <a:rPr lang="en-US" sz="1600" dirty="0">
                <a:hlinkClick r:id="rId2"/>
              </a:rPr>
              <a:t>Spark Architecture in 3 minutes</a:t>
            </a:r>
            <a:endParaRPr lang="en-US" sz="1600" dirty="0"/>
          </a:p>
        </p:txBody>
      </p:sp>
      <p:pic>
        <p:nvPicPr>
          <p:cNvPr id="9" name="Picture 8">
            <a:extLst>
              <a:ext uri="{FF2B5EF4-FFF2-40B4-BE49-F238E27FC236}">
                <a16:creationId xmlns:a16="http://schemas.microsoft.com/office/drawing/2014/main" id="{4F0C6B81-AF38-7017-2035-EF273655CAA7}"/>
              </a:ext>
            </a:extLst>
          </p:cNvPr>
          <p:cNvPicPr>
            <a:picLocks noChangeAspect="1"/>
          </p:cNvPicPr>
          <p:nvPr/>
        </p:nvPicPr>
        <p:blipFill>
          <a:blip r:embed="rId3"/>
          <a:stretch>
            <a:fillRect/>
          </a:stretch>
        </p:blipFill>
        <p:spPr>
          <a:xfrm>
            <a:off x="3152219" y="3145070"/>
            <a:ext cx="4523433" cy="2618166"/>
          </a:xfrm>
          <a:prstGeom prst="rect">
            <a:avLst/>
          </a:prstGeom>
        </p:spPr>
      </p:pic>
      <p:sp>
        <p:nvSpPr>
          <p:cNvPr id="10" name="TextBox 9">
            <a:extLst>
              <a:ext uri="{FF2B5EF4-FFF2-40B4-BE49-F238E27FC236}">
                <a16:creationId xmlns:a16="http://schemas.microsoft.com/office/drawing/2014/main" id="{BEB114C6-ED32-EC7F-A2BF-A0E027E833D1}"/>
              </a:ext>
            </a:extLst>
          </p:cNvPr>
          <p:cNvSpPr txBox="1"/>
          <p:nvPr/>
        </p:nvSpPr>
        <p:spPr>
          <a:xfrm>
            <a:off x="2341330" y="2906278"/>
            <a:ext cx="1804337" cy="369332"/>
          </a:xfrm>
          <a:prstGeom prst="rect">
            <a:avLst/>
          </a:prstGeom>
          <a:solidFill>
            <a:srgbClr val="FFFF00"/>
          </a:solidFill>
        </p:spPr>
        <p:txBody>
          <a:bodyPr wrap="square" rtlCol="0">
            <a:spAutoFit/>
          </a:bodyPr>
          <a:lstStyle/>
          <a:p>
            <a:r>
              <a:rPr lang="en-US" dirty="0" err="1"/>
              <a:t>rifare</a:t>
            </a:r>
            <a:endParaRPr lang="en-US" dirty="0"/>
          </a:p>
        </p:txBody>
      </p:sp>
    </p:spTree>
    <p:extLst>
      <p:ext uri="{BB962C8B-B14F-4D97-AF65-F5344CB8AC3E}">
        <p14:creationId xmlns:p14="http://schemas.microsoft.com/office/powerpoint/2010/main" val="239749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289A36-E057-855E-81EE-593B2CA02433}"/>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2400882A-BD94-B837-B239-42E54BCFDCDD}"/>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8C59A12-36BF-0420-34AF-D6519F785AC7}"/>
              </a:ext>
            </a:extLst>
          </p:cNvPr>
          <p:cNvSpPr>
            <a:spLocks noGrp="1"/>
          </p:cNvSpPr>
          <p:nvPr>
            <p:ph type="body" sz="quarter" idx="16"/>
          </p:nvPr>
        </p:nvSpPr>
        <p:spPr/>
        <p:txBody>
          <a:bodyPr/>
          <a:lstStyle/>
          <a:p>
            <a:endParaRPr lang="en-US"/>
          </a:p>
        </p:txBody>
      </p:sp>
      <p:sp>
        <p:nvSpPr>
          <p:cNvPr id="6" name="Content Placeholder 5">
            <a:extLst>
              <a:ext uri="{FF2B5EF4-FFF2-40B4-BE49-F238E27FC236}">
                <a16:creationId xmlns:a16="http://schemas.microsoft.com/office/drawing/2014/main" id="{30086250-6F5F-CE38-2D30-BD2619BC1C11}"/>
              </a:ext>
            </a:extLst>
          </p:cNvPr>
          <p:cNvSpPr>
            <a:spLocks noGrp="1"/>
          </p:cNvSpPr>
          <p:nvPr>
            <p:ph idx="1"/>
          </p:nvPr>
        </p:nvSpPr>
        <p:spPr>
          <a:xfrm>
            <a:off x="893763" y="5026212"/>
            <a:ext cx="11217275" cy="3759013"/>
          </a:xfrm>
        </p:spPr>
        <p:txBody>
          <a:bodyPr/>
          <a:lstStyle/>
          <a:p>
            <a:pPr marL="0" indent="0">
              <a:buNone/>
            </a:pPr>
            <a:r>
              <a:rPr lang="en-US" dirty="0"/>
              <a:t>Application: program developed by the user built on Spark.</a:t>
            </a:r>
          </a:p>
          <a:p>
            <a:pPr marL="457200" lvl="1" indent="0">
              <a:buNone/>
            </a:pPr>
            <a:r>
              <a:rPr lang="en-US" dirty="0"/>
              <a:t>Application = Driver Program + Executors</a:t>
            </a:r>
          </a:p>
          <a:p>
            <a:pPr marL="0" indent="0">
              <a:buNone/>
            </a:pPr>
            <a:r>
              <a:rPr lang="en-US" dirty="0"/>
              <a:t>Driver: process running the </a:t>
            </a:r>
            <a:r>
              <a:rPr lang="en-US" dirty="0">
                <a:latin typeface="Consolas" panose="020B0609020204030204" pitchFamily="49" charset="0"/>
              </a:rPr>
              <a:t>main()</a:t>
            </a:r>
            <a:r>
              <a:rPr lang="en-US" dirty="0"/>
              <a:t> function of the Application and creating the </a:t>
            </a:r>
            <a:r>
              <a:rPr lang="en-US" dirty="0" err="1">
                <a:latin typeface="Consolas" panose="020B0609020204030204" pitchFamily="49" charset="0"/>
              </a:rPr>
              <a:t>SparkSession</a:t>
            </a:r>
            <a:r>
              <a:rPr lang="en-US" dirty="0"/>
              <a:t> object.</a:t>
            </a:r>
          </a:p>
          <a:p>
            <a:pPr marL="0" indent="0">
              <a:buNone/>
            </a:pPr>
            <a:r>
              <a:rPr lang="en-US" dirty="0"/>
              <a:t>Executor: process launched for an Application on a worker node, that runs tasks and keeps data in memory or disk storage across them. Each Application has its own Executors.</a:t>
            </a:r>
          </a:p>
        </p:txBody>
      </p:sp>
      <p:pic>
        <p:nvPicPr>
          <p:cNvPr id="8" name="Picture 7">
            <a:extLst>
              <a:ext uri="{FF2B5EF4-FFF2-40B4-BE49-F238E27FC236}">
                <a16:creationId xmlns:a16="http://schemas.microsoft.com/office/drawing/2014/main" id="{D6926394-54B6-8FCA-BAF0-C11D65AAFD4E}"/>
              </a:ext>
            </a:extLst>
          </p:cNvPr>
          <p:cNvPicPr>
            <a:picLocks noChangeAspect="1"/>
          </p:cNvPicPr>
          <p:nvPr/>
        </p:nvPicPr>
        <p:blipFill>
          <a:blip r:embed="rId2"/>
          <a:stretch>
            <a:fillRect/>
          </a:stretch>
        </p:blipFill>
        <p:spPr>
          <a:xfrm>
            <a:off x="4145667" y="255458"/>
            <a:ext cx="7589297" cy="4456632"/>
          </a:xfrm>
          <a:prstGeom prst="rect">
            <a:avLst/>
          </a:prstGeom>
        </p:spPr>
      </p:pic>
      <p:sp>
        <p:nvSpPr>
          <p:cNvPr id="9" name="TextBox 8">
            <a:extLst>
              <a:ext uri="{FF2B5EF4-FFF2-40B4-BE49-F238E27FC236}">
                <a16:creationId xmlns:a16="http://schemas.microsoft.com/office/drawing/2014/main" id="{4378B861-2670-9157-F67D-A015818E1349}"/>
              </a:ext>
            </a:extLst>
          </p:cNvPr>
          <p:cNvSpPr txBox="1"/>
          <p:nvPr/>
        </p:nvSpPr>
        <p:spPr>
          <a:xfrm>
            <a:off x="51961" y="9412245"/>
            <a:ext cx="2673309" cy="246221"/>
          </a:xfrm>
          <a:prstGeom prst="rect">
            <a:avLst/>
          </a:prstGeom>
          <a:noFill/>
        </p:spPr>
        <p:txBody>
          <a:bodyPr wrap="square" rtlCol="0">
            <a:spAutoFit/>
          </a:bodyPr>
          <a:lstStyle/>
          <a:p>
            <a:pPr algn="l"/>
            <a:r>
              <a:rPr lang="en-US" sz="1000" b="0" dirty="0"/>
              <a:t>Image from: Learning Spark, </a:t>
            </a:r>
            <a:r>
              <a:rPr lang="en-US" sz="1000" b="0" dirty="0" err="1"/>
              <a:t>Damji</a:t>
            </a:r>
            <a:r>
              <a:rPr lang="en-US" sz="1000" b="0" dirty="0"/>
              <a:t> et al</a:t>
            </a:r>
          </a:p>
        </p:txBody>
      </p:sp>
    </p:spTree>
    <p:extLst>
      <p:ext uri="{BB962C8B-B14F-4D97-AF65-F5344CB8AC3E}">
        <p14:creationId xmlns:p14="http://schemas.microsoft.com/office/powerpoint/2010/main" val="278115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B4EAA2-7343-9943-F36F-6725A6651C5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659EE6D8-1F4D-F3AE-1382-B08E34CACDA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DDFA1648-AE44-0F86-6783-1D590F943764}"/>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E78A988B-3600-BCB5-254C-78D78DDA0FA2}"/>
              </a:ext>
            </a:extLst>
          </p:cNvPr>
          <p:cNvSpPr>
            <a:spLocks noGrp="1"/>
          </p:cNvSpPr>
          <p:nvPr>
            <p:ph type="title"/>
          </p:nvPr>
        </p:nvSpPr>
        <p:spPr/>
        <p:txBody>
          <a:bodyPr/>
          <a:lstStyle/>
          <a:p>
            <a:r>
              <a:rPr lang="en-US" dirty="0" err="1"/>
              <a:t>SparkSession</a:t>
            </a:r>
            <a:endParaRPr lang="en-US" dirty="0"/>
          </a:p>
        </p:txBody>
      </p:sp>
      <p:sp>
        <p:nvSpPr>
          <p:cNvPr id="6" name="Content Placeholder 5">
            <a:extLst>
              <a:ext uri="{FF2B5EF4-FFF2-40B4-BE49-F238E27FC236}">
                <a16:creationId xmlns:a16="http://schemas.microsoft.com/office/drawing/2014/main" id="{B4A4D567-8422-72F6-0EF4-46D01A8B9D2C}"/>
              </a:ext>
            </a:extLst>
          </p:cNvPr>
          <p:cNvSpPr>
            <a:spLocks noGrp="1"/>
          </p:cNvSpPr>
          <p:nvPr>
            <p:ph idx="1"/>
          </p:nvPr>
        </p:nvSpPr>
        <p:spPr>
          <a:xfrm>
            <a:off x="893763" y="2597150"/>
            <a:ext cx="7240303" cy="6188075"/>
          </a:xfrm>
        </p:spPr>
        <p:txBody>
          <a:bodyPr>
            <a:normAutofit/>
          </a:bodyPr>
          <a:lstStyle/>
          <a:p>
            <a:pPr marL="0" indent="0">
              <a:buNone/>
            </a:pPr>
            <a:r>
              <a:rPr lang="en-US" dirty="0"/>
              <a:t>Single point of entry to interact with underlying Spark functionality</a:t>
            </a:r>
          </a:p>
          <a:p>
            <a:pPr marL="0" indent="0">
              <a:buNone/>
            </a:pPr>
            <a:r>
              <a:rPr lang="en-US" dirty="0"/>
              <a:t>Allows programming Spark with </a:t>
            </a:r>
            <a:r>
              <a:rPr lang="en-US" dirty="0" err="1"/>
              <a:t>DataFrame</a:t>
            </a:r>
            <a:r>
              <a:rPr lang="en-US" dirty="0"/>
              <a:t> and Dataset APIs. </a:t>
            </a:r>
          </a:p>
          <a:p>
            <a:pPr marL="0" indent="0">
              <a:buNone/>
            </a:pPr>
            <a:r>
              <a:rPr lang="en-US" dirty="0"/>
              <a:t>In the Databricks notebook, when you create a cluster, the </a:t>
            </a:r>
            <a:r>
              <a:rPr lang="en-US" dirty="0" err="1"/>
              <a:t>SparkSession</a:t>
            </a:r>
            <a:r>
              <a:rPr lang="en-US" dirty="0"/>
              <a:t> is created for you. In both cases it’s accessible through a variable called </a:t>
            </a:r>
            <a:r>
              <a:rPr lang="en-US" dirty="0">
                <a:latin typeface="Consolas" panose="020B0609020204030204" pitchFamily="49" charset="0"/>
              </a:rPr>
              <a:t>spark</a:t>
            </a:r>
            <a:r>
              <a:rPr lang="en-US" dirty="0"/>
              <a:t>.</a:t>
            </a:r>
          </a:p>
        </p:txBody>
      </p:sp>
      <p:sp>
        <p:nvSpPr>
          <p:cNvPr id="8" name="TextBox 7">
            <a:extLst>
              <a:ext uri="{FF2B5EF4-FFF2-40B4-BE49-F238E27FC236}">
                <a16:creationId xmlns:a16="http://schemas.microsoft.com/office/drawing/2014/main" id="{70C4BFB8-A198-7C5E-AB3B-39DAB4D904CF}"/>
              </a:ext>
            </a:extLst>
          </p:cNvPr>
          <p:cNvSpPr txBox="1"/>
          <p:nvPr/>
        </p:nvSpPr>
        <p:spPr>
          <a:xfrm>
            <a:off x="309104" y="8311216"/>
            <a:ext cx="3033567" cy="338554"/>
          </a:xfrm>
          <a:prstGeom prst="rect">
            <a:avLst/>
          </a:prstGeom>
          <a:noFill/>
        </p:spPr>
        <p:txBody>
          <a:bodyPr wrap="square">
            <a:spAutoFit/>
          </a:bodyPr>
          <a:lstStyle/>
          <a:p>
            <a:pPr algn="l"/>
            <a:r>
              <a:rPr lang="en-US" sz="1600" b="0" dirty="0">
                <a:latin typeface="Avenir Black"/>
              </a:rPr>
              <a:t>Ref: </a:t>
            </a:r>
            <a:r>
              <a:rPr lang="en-US" sz="1600" b="0" dirty="0">
                <a:latin typeface="Avenir Black"/>
                <a:hlinkClick r:id="rId3"/>
              </a:rPr>
              <a:t>How to use </a:t>
            </a:r>
            <a:r>
              <a:rPr lang="en-US" sz="1600" b="0" dirty="0" err="1">
                <a:latin typeface="Avenir Black"/>
                <a:hlinkClick r:id="rId3"/>
              </a:rPr>
              <a:t>SparkSession</a:t>
            </a:r>
            <a:endParaRPr lang="en-US" sz="1600" b="0" dirty="0">
              <a:latin typeface="Avenir Black"/>
            </a:endParaRPr>
          </a:p>
        </p:txBody>
      </p:sp>
      <p:pic>
        <p:nvPicPr>
          <p:cNvPr id="10" name="Picture 9">
            <a:extLst>
              <a:ext uri="{FF2B5EF4-FFF2-40B4-BE49-F238E27FC236}">
                <a16:creationId xmlns:a16="http://schemas.microsoft.com/office/drawing/2014/main" id="{7762A173-2985-E5A0-36F4-54F6EDE6A3C2}"/>
              </a:ext>
            </a:extLst>
          </p:cNvPr>
          <p:cNvPicPr>
            <a:picLocks noChangeAspect="1"/>
          </p:cNvPicPr>
          <p:nvPr/>
        </p:nvPicPr>
        <p:blipFill>
          <a:blip r:embed="rId4"/>
          <a:stretch>
            <a:fillRect/>
          </a:stretch>
        </p:blipFill>
        <p:spPr>
          <a:xfrm>
            <a:off x="8454788" y="2827370"/>
            <a:ext cx="4312061" cy="3405108"/>
          </a:xfrm>
          <a:prstGeom prst="rect">
            <a:avLst/>
          </a:prstGeom>
        </p:spPr>
      </p:pic>
    </p:spTree>
    <p:extLst>
      <p:ext uri="{BB962C8B-B14F-4D97-AF65-F5344CB8AC3E}">
        <p14:creationId xmlns:p14="http://schemas.microsoft.com/office/powerpoint/2010/main" val="304473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F76C5C-28AA-F534-024E-14A4214D08F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AFA8F68-2E5D-DB5B-9F57-84AAAE8DEEF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3FAB5B-C5FF-D564-5B61-8C829B81332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465338D-E88D-C0ED-8C60-015D63F1A727}"/>
              </a:ext>
            </a:extLst>
          </p:cNvPr>
          <p:cNvSpPr>
            <a:spLocks noGrp="1"/>
          </p:cNvSpPr>
          <p:nvPr>
            <p:ph type="title"/>
          </p:nvPr>
        </p:nvSpPr>
        <p:spPr/>
        <p:txBody>
          <a:bodyPr/>
          <a:lstStyle/>
          <a:p>
            <a:r>
              <a:rPr lang="en-US" dirty="0"/>
              <a:t>Applications and Processes</a:t>
            </a:r>
          </a:p>
        </p:txBody>
      </p:sp>
      <p:sp>
        <p:nvSpPr>
          <p:cNvPr id="8" name="TextBox 7">
            <a:extLst>
              <a:ext uri="{FF2B5EF4-FFF2-40B4-BE49-F238E27FC236}">
                <a16:creationId xmlns:a16="http://schemas.microsoft.com/office/drawing/2014/main" id="{4014B9F8-1748-F97F-23EB-A297DFC21389}"/>
              </a:ext>
            </a:extLst>
          </p:cNvPr>
          <p:cNvSpPr txBox="1"/>
          <p:nvPr/>
        </p:nvSpPr>
        <p:spPr>
          <a:xfrm>
            <a:off x="419662" y="8455765"/>
            <a:ext cx="6503158" cy="276999"/>
          </a:xfrm>
          <a:prstGeom prst="rect">
            <a:avLst/>
          </a:prstGeom>
          <a:noFill/>
        </p:spPr>
        <p:txBody>
          <a:bodyPr wrap="square">
            <a:spAutoFit/>
          </a:bodyPr>
          <a:lstStyle/>
          <a:p>
            <a:pPr algn="l"/>
            <a:r>
              <a:rPr lang="en-US" sz="1200" b="0" dirty="0">
                <a:latin typeface="Avenir Black"/>
              </a:rPr>
              <a:t>Ref: </a:t>
            </a:r>
            <a:r>
              <a:rPr lang="en-US" sz="1200" b="0" dirty="0">
                <a:latin typeface="Avenir Black"/>
                <a:hlinkClick r:id="rId3"/>
              </a:rPr>
              <a:t>Cluster Overview</a:t>
            </a:r>
            <a:endParaRPr lang="en-US" sz="1200" b="0" dirty="0">
              <a:latin typeface="Avenir Black"/>
            </a:endParaRPr>
          </a:p>
        </p:txBody>
      </p:sp>
      <p:grpSp>
        <p:nvGrpSpPr>
          <p:cNvPr id="13" name="Group 12">
            <a:extLst>
              <a:ext uri="{FF2B5EF4-FFF2-40B4-BE49-F238E27FC236}">
                <a16:creationId xmlns:a16="http://schemas.microsoft.com/office/drawing/2014/main" id="{8214DA3D-4639-598B-3783-9C973681C870}"/>
              </a:ext>
            </a:extLst>
          </p:cNvPr>
          <p:cNvGrpSpPr/>
          <p:nvPr/>
        </p:nvGrpSpPr>
        <p:grpSpPr>
          <a:xfrm>
            <a:off x="3210796" y="2405063"/>
            <a:ext cx="4657139" cy="2873480"/>
            <a:chOff x="2903721" y="1321471"/>
            <a:chExt cx="7589297" cy="4682638"/>
          </a:xfrm>
        </p:grpSpPr>
        <p:pic>
          <p:nvPicPr>
            <p:cNvPr id="9" name="Picture 8">
              <a:extLst>
                <a:ext uri="{FF2B5EF4-FFF2-40B4-BE49-F238E27FC236}">
                  <a16:creationId xmlns:a16="http://schemas.microsoft.com/office/drawing/2014/main" id="{0371ABC0-174C-DC46-5EDB-5617C4F4FE83}"/>
                </a:ext>
              </a:extLst>
            </p:cNvPr>
            <p:cNvPicPr>
              <a:picLocks noChangeAspect="1"/>
            </p:cNvPicPr>
            <p:nvPr/>
          </p:nvPicPr>
          <p:blipFill>
            <a:blip r:embed="rId4"/>
            <a:stretch>
              <a:fillRect/>
            </a:stretch>
          </p:blipFill>
          <p:spPr>
            <a:xfrm>
              <a:off x="2903721" y="1321471"/>
              <a:ext cx="7589297" cy="4456632"/>
            </a:xfrm>
            <a:prstGeom prst="rect">
              <a:avLst/>
            </a:prstGeom>
          </p:spPr>
        </p:pic>
        <p:sp>
          <p:nvSpPr>
            <p:cNvPr id="10" name="Rectangle 9">
              <a:extLst>
                <a:ext uri="{FF2B5EF4-FFF2-40B4-BE49-F238E27FC236}">
                  <a16:creationId xmlns:a16="http://schemas.microsoft.com/office/drawing/2014/main" id="{8BC6A5A3-3A66-C6D4-4EED-56366A68FC04}"/>
                </a:ext>
              </a:extLst>
            </p:cNvPr>
            <p:cNvSpPr/>
            <p:nvPr/>
          </p:nvSpPr>
          <p:spPr>
            <a:xfrm>
              <a:off x="3548418" y="4707572"/>
              <a:ext cx="1549021" cy="1296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sp>
          <p:nvSpPr>
            <p:cNvPr id="11" name="Rectangle 10">
              <a:extLst>
                <a:ext uri="{FF2B5EF4-FFF2-40B4-BE49-F238E27FC236}">
                  <a16:creationId xmlns:a16="http://schemas.microsoft.com/office/drawing/2014/main" id="{6F2A5EBE-63A9-DEF6-19EE-A772F181EF5C}"/>
                </a:ext>
              </a:extLst>
            </p:cNvPr>
            <p:cNvSpPr/>
            <p:nvPr/>
          </p:nvSpPr>
          <p:spPr>
            <a:xfrm>
              <a:off x="7306317" y="3579527"/>
              <a:ext cx="1280183" cy="604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Executor 2</a:t>
              </a:r>
            </a:p>
          </p:txBody>
        </p:sp>
      </p:grpSp>
      <p:sp>
        <p:nvSpPr>
          <p:cNvPr id="6" name="Content Placeholder 5">
            <a:extLst>
              <a:ext uri="{FF2B5EF4-FFF2-40B4-BE49-F238E27FC236}">
                <a16:creationId xmlns:a16="http://schemas.microsoft.com/office/drawing/2014/main" id="{48A40678-4E05-767E-BE52-874A840467BF}"/>
              </a:ext>
            </a:extLst>
          </p:cNvPr>
          <p:cNvSpPr>
            <a:spLocks noGrp="1"/>
          </p:cNvSpPr>
          <p:nvPr>
            <p:ph idx="1"/>
          </p:nvPr>
        </p:nvSpPr>
        <p:spPr>
          <a:xfrm>
            <a:off x="893763" y="5717040"/>
            <a:ext cx="11402869" cy="2718795"/>
          </a:xfrm>
        </p:spPr>
        <p:txBody>
          <a:bodyPr>
            <a:normAutofit/>
          </a:bodyPr>
          <a:lstStyle/>
          <a:p>
            <a:pPr marL="0" indent="0">
              <a:buNone/>
            </a:pPr>
            <a:r>
              <a:rPr lang="en-US" dirty="0"/>
              <a:t>Each application gets its own executor processes</a:t>
            </a:r>
          </a:p>
          <a:p>
            <a:pPr marL="0" indent="0">
              <a:buNone/>
            </a:pPr>
            <a:endParaRPr lang="en-US" dirty="0"/>
          </a:p>
          <a:p>
            <a:pPr marL="0" indent="0">
              <a:buNone/>
            </a:pPr>
            <a:r>
              <a:rPr lang="en-US" dirty="0"/>
              <a:t>Why? Isolating applications from each other, on both the scheduling side (each driver schedules its own tasks) and executor side (tasks from different applications run in different JVMs)</a:t>
            </a:r>
          </a:p>
        </p:txBody>
      </p:sp>
      <p:sp>
        <p:nvSpPr>
          <p:cNvPr id="14" name="TextBox 13">
            <a:extLst>
              <a:ext uri="{FF2B5EF4-FFF2-40B4-BE49-F238E27FC236}">
                <a16:creationId xmlns:a16="http://schemas.microsoft.com/office/drawing/2014/main" id="{1255DCEA-D707-4527-40B0-4EDBD5355DE2}"/>
              </a:ext>
            </a:extLst>
          </p:cNvPr>
          <p:cNvSpPr txBox="1"/>
          <p:nvPr/>
        </p:nvSpPr>
        <p:spPr>
          <a:xfrm>
            <a:off x="6516806" y="3262860"/>
            <a:ext cx="1351129" cy="369332"/>
          </a:xfrm>
          <a:prstGeom prst="rect">
            <a:avLst/>
          </a:prstGeom>
          <a:noFill/>
        </p:spPr>
        <p:txBody>
          <a:bodyPr wrap="square" rtlCol="0">
            <a:spAutoFit/>
          </a:bodyPr>
          <a:lstStyle/>
          <a:p>
            <a:r>
              <a:rPr lang="en-US" dirty="0" err="1">
                <a:highlight>
                  <a:srgbClr val="FFFF00"/>
                </a:highlight>
              </a:rPr>
              <a:t>rifare</a:t>
            </a:r>
            <a:endParaRPr lang="en-US" dirty="0">
              <a:highlight>
                <a:srgbClr val="FFFF00"/>
              </a:highlight>
            </a:endParaRPr>
          </a:p>
        </p:txBody>
      </p:sp>
    </p:spTree>
    <p:extLst>
      <p:ext uri="{BB962C8B-B14F-4D97-AF65-F5344CB8AC3E}">
        <p14:creationId xmlns:p14="http://schemas.microsoft.com/office/powerpoint/2010/main" val="179245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From Driver to Jobs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Driver converts your Spark application into one or more Spark jobs</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r="57760"/>
          <a:stretch/>
        </p:blipFill>
        <p:spPr>
          <a:xfrm>
            <a:off x="0" y="4082095"/>
            <a:ext cx="5493224" cy="3718468"/>
          </a:xfrm>
          <a:prstGeom prst="rect">
            <a:avLst/>
          </a:prstGeom>
        </p:spPr>
      </p:pic>
      <p:sp>
        <p:nvSpPr>
          <p:cNvPr id="9" name="TextBox 8">
            <a:extLst>
              <a:ext uri="{FF2B5EF4-FFF2-40B4-BE49-F238E27FC236}">
                <a16:creationId xmlns:a16="http://schemas.microsoft.com/office/drawing/2014/main" id="{021B36D9-DEE9-5EDA-7CC5-AF4E84DD62D9}"/>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pic>
        <p:nvPicPr>
          <p:cNvPr id="12" name="Picture 11">
            <a:extLst>
              <a:ext uri="{FF2B5EF4-FFF2-40B4-BE49-F238E27FC236}">
                <a16:creationId xmlns:a16="http://schemas.microsoft.com/office/drawing/2014/main" id="{7486C3E5-D1A8-AF91-9EB4-608928B92995}"/>
              </a:ext>
            </a:extLst>
          </p:cNvPr>
          <p:cNvPicPr>
            <a:picLocks noChangeAspect="1"/>
          </p:cNvPicPr>
          <p:nvPr/>
        </p:nvPicPr>
        <p:blipFill rotWithShape="1">
          <a:blip r:embed="rId3"/>
          <a:srcRect b="42384"/>
          <a:stretch/>
        </p:blipFill>
        <p:spPr>
          <a:xfrm>
            <a:off x="5835536" y="4599624"/>
            <a:ext cx="4677428" cy="554351"/>
          </a:xfrm>
          <a:prstGeom prst="rect">
            <a:avLst/>
          </a:prstGeom>
        </p:spPr>
      </p:pic>
      <p:pic>
        <p:nvPicPr>
          <p:cNvPr id="13" name="Picture 12">
            <a:extLst>
              <a:ext uri="{FF2B5EF4-FFF2-40B4-BE49-F238E27FC236}">
                <a16:creationId xmlns:a16="http://schemas.microsoft.com/office/drawing/2014/main" id="{C80EF27E-1B3B-6220-71B5-A3947CA41DAB}"/>
              </a:ext>
            </a:extLst>
          </p:cNvPr>
          <p:cNvPicPr>
            <a:picLocks noChangeAspect="1"/>
          </p:cNvPicPr>
          <p:nvPr/>
        </p:nvPicPr>
        <p:blipFill rotWithShape="1">
          <a:blip r:embed="rId3"/>
          <a:srcRect t="50288"/>
          <a:stretch/>
        </p:blipFill>
        <p:spPr>
          <a:xfrm>
            <a:off x="5835536" y="5643342"/>
            <a:ext cx="4677428" cy="478309"/>
          </a:xfrm>
          <a:prstGeom prst="rect">
            <a:avLst/>
          </a:prstGeom>
        </p:spPr>
      </p:pic>
    </p:spTree>
    <p:extLst>
      <p:ext uri="{BB962C8B-B14F-4D97-AF65-F5344CB8AC3E}">
        <p14:creationId xmlns:p14="http://schemas.microsoft.com/office/powerpoint/2010/main" val="37906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E16DD-BF30-BD89-4FF6-8C9E304CAC9D}"/>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3247260-3BCF-E841-5693-E916D73ABED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CA2A1045-817D-A69B-05F7-94943C8EAF8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99EB84DA-AEAD-0BC4-7656-5D49752E6712}"/>
              </a:ext>
            </a:extLst>
          </p:cNvPr>
          <p:cNvSpPr>
            <a:spLocks noGrp="1"/>
          </p:cNvSpPr>
          <p:nvPr>
            <p:ph type="title"/>
          </p:nvPr>
        </p:nvSpPr>
        <p:spPr/>
        <p:txBody>
          <a:bodyPr/>
          <a:lstStyle/>
          <a:p>
            <a:r>
              <a:rPr lang="en-US" dirty="0"/>
              <a:t>Jobs and Stages</a:t>
            </a:r>
          </a:p>
        </p:txBody>
      </p:sp>
      <p:sp>
        <p:nvSpPr>
          <p:cNvPr id="6" name="Content Placeholder 5">
            <a:extLst>
              <a:ext uri="{FF2B5EF4-FFF2-40B4-BE49-F238E27FC236}">
                <a16:creationId xmlns:a16="http://schemas.microsoft.com/office/drawing/2014/main" id="{0FE97F48-8517-4C80-D32A-D0AC264F2E09}"/>
              </a:ext>
            </a:extLst>
          </p:cNvPr>
          <p:cNvSpPr>
            <a:spLocks noGrp="1"/>
          </p:cNvSpPr>
          <p:nvPr>
            <p:ph idx="1"/>
          </p:nvPr>
        </p:nvSpPr>
        <p:spPr/>
        <p:txBody>
          <a:bodyPr/>
          <a:lstStyle/>
          <a:p>
            <a:pPr marL="0" indent="0">
              <a:buNone/>
            </a:pPr>
            <a:r>
              <a:rPr lang="en-US" dirty="0"/>
              <a:t>Stages are created based on what operations can be performed serially or in parallel. Not all Spark operations can happen in a single stage, so they may be divided into multiple stages.</a:t>
            </a:r>
          </a:p>
          <a:p>
            <a:pPr marL="0" indent="0">
              <a:buNone/>
            </a:pPr>
            <a:endParaRPr lang="en-US" dirty="0"/>
          </a:p>
          <a:p>
            <a:pPr marL="0" indent="0">
              <a:buNone/>
            </a:pPr>
            <a:r>
              <a:rPr lang="en-US" dirty="0"/>
              <a:t>(Page 28). </a:t>
            </a:r>
          </a:p>
        </p:txBody>
      </p:sp>
      <p:pic>
        <p:nvPicPr>
          <p:cNvPr id="8" name="Picture 7">
            <a:extLst>
              <a:ext uri="{FF2B5EF4-FFF2-40B4-BE49-F238E27FC236}">
                <a16:creationId xmlns:a16="http://schemas.microsoft.com/office/drawing/2014/main" id="{89C86868-A910-AF34-CDC4-DBC4CF34F24F}"/>
              </a:ext>
            </a:extLst>
          </p:cNvPr>
          <p:cNvPicPr>
            <a:picLocks noChangeAspect="1"/>
          </p:cNvPicPr>
          <p:nvPr/>
        </p:nvPicPr>
        <p:blipFill rotWithShape="1">
          <a:blip r:embed="rId2"/>
          <a:srcRect l="1" r="22813"/>
          <a:stretch/>
        </p:blipFill>
        <p:spPr>
          <a:xfrm>
            <a:off x="0" y="4082095"/>
            <a:ext cx="10037928" cy="3718468"/>
          </a:xfrm>
          <a:prstGeom prst="rect">
            <a:avLst/>
          </a:prstGeom>
        </p:spPr>
      </p:pic>
      <p:sp>
        <p:nvSpPr>
          <p:cNvPr id="9" name="TextBox 8">
            <a:extLst>
              <a:ext uri="{FF2B5EF4-FFF2-40B4-BE49-F238E27FC236}">
                <a16:creationId xmlns:a16="http://schemas.microsoft.com/office/drawing/2014/main" id="{A0AF29AA-8D3D-6B73-115A-F3BEDA0BC7E1}"/>
              </a:ext>
            </a:extLst>
          </p:cNvPr>
          <p:cNvSpPr txBox="1"/>
          <p:nvPr/>
        </p:nvSpPr>
        <p:spPr>
          <a:xfrm>
            <a:off x="51961" y="9412245"/>
            <a:ext cx="2673309" cy="246221"/>
          </a:xfrm>
          <a:prstGeom prst="rect">
            <a:avLst/>
          </a:prstGeom>
          <a:noFill/>
        </p:spPr>
        <p:txBody>
          <a:bodyPr wrap="square" rtlCol="0">
            <a:spAutoFit/>
          </a:bodyPr>
          <a:lstStyle/>
          <a:p>
            <a:pPr algn="l"/>
            <a:r>
              <a:rPr lang="en-US" sz="1000" b="0" dirty="0"/>
              <a:t>Ref: Learning Spark, </a:t>
            </a:r>
            <a:r>
              <a:rPr lang="en-US" sz="1000" b="0" dirty="0" err="1"/>
              <a:t>Damji</a:t>
            </a:r>
            <a:r>
              <a:rPr lang="en-US" sz="1000" b="0" dirty="0"/>
              <a:t> et al</a:t>
            </a:r>
          </a:p>
        </p:txBody>
      </p:sp>
    </p:spTree>
    <p:extLst>
      <p:ext uri="{BB962C8B-B14F-4D97-AF65-F5344CB8AC3E}">
        <p14:creationId xmlns:p14="http://schemas.microsoft.com/office/powerpoint/2010/main" val="3499451927"/>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524</Words>
  <Application>Microsoft Office PowerPoint</Application>
  <PresentationFormat>Custom</PresentationFormat>
  <Paragraphs>54</Paragraphs>
  <Slides>12</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Avenir Black</vt:lpstr>
      <vt:lpstr>Avenir Book</vt:lpstr>
      <vt:lpstr>Avenir Medium</vt:lpstr>
      <vt:lpstr>Calibri</vt:lpstr>
      <vt:lpstr>Calibri Light</vt:lpstr>
      <vt:lpstr>Consolas</vt:lpstr>
      <vt:lpstr>Helvetica Neue</vt:lpstr>
      <vt:lpstr>Slide_1</vt:lpstr>
      <vt:lpstr>Slide_2</vt:lpstr>
      <vt:lpstr>PowerPoint Presentation</vt:lpstr>
      <vt:lpstr>We’ll look at</vt:lpstr>
      <vt:lpstr>How does Spark work?</vt:lpstr>
      <vt:lpstr>How does Spark work?</vt:lpstr>
      <vt:lpstr>PowerPoint Presentation</vt:lpstr>
      <vt:lpstr>SparkSession</vt:lpstr>
      <vt:lpstr>Applications and Processes</vt:lpstr>
      <vt:lpstr>From Driver to Jobs</vt:lpstr>
      <vt:lpstr>Jobs and Stages</vt:lpstr>
      <vt:lpstr>Tasks and</vt:lpstr>
      <vt:lpstr>Looking at the Stages</vt:lpstr>
      <vt:lpstr>Dataframes behind the scene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8</cp:revision>
  <dcterms:created xsi:type="dcterms:W3CDTF">2022-07-11T04:17:52Z</dcterms:created>
  <dcterms:modified xsi:type="dcterms:W3CDTF">2022-07-16T06:00:46Z</dcterms:modified>
</cp:coreProperties>
</file>