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  <p:sldMasterId id="2147483659" r:id="rId2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62" r:id="rId5"/>
    <p:sldId id="264" r:id="rId6"/>
    <p:sldId id="261" r:id="rId7"/>
    <p:sldId id="259" r:id="rId8"/>
    <p:sldId id="260" r:id="rId9"/>
    <p:sldId id="263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1" autoAdjust="0"/>
    <p:restoredTop sz="86066" autoAdjust="0"/>
  </p:normalViewPr>
  <p:slideViewPr>
    <p:cSldViewPr snapToGrid="0" snapToObjects="1">
      <p:cViewPr varScale="1">
        <p:scale>
          <a:sx n="70" d="100"/>
          <a:sy n="70" d="100"/>
        </p:scale>
        <p:origin x="1587" y="6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19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0DBD77-CD0B-DA93-D48F-212CA965EF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0A57C-62D0-A4C2-9ABD-2DC91D4FEE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C1C9F-968B-45D4-9FBD-EA39F2175159}" type="datetimeFigureOut">
              <a:rPr lang="en-US" smtClean="0"/>
              <a:t>7/14/2022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E8E72-3F5B-6A4A-CB02-37AF81380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4D1D9-B8D1-5650-AB1B-DA3C339CB4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6AC41-6989-45A1-A24D-4FE902C9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3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56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Most importantly, it curbs the number of concepts and constructs a developer has to juggle while interacting with Spark.</a:t>
            </a:r>
          </a:p>
          <a:p>
            <a:pPr marL="0" indent="0">
              <a:buNone/>
            </a:pPr>
            <a:endParaRPr lang="en-US" dirty="0"/>
          </a:p>
          <a:p>
            <a:pPr marL="0" marR="0" lvl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through “spark” variable you can access all its public fields and methods.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58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olo introdut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ome Presentatore">
            <a:extLst>
              <a:ext uri="{FF2B5EF4-FFF2-40B4-BE49-F238E27FC236}">
                <a16:creationId xmlns:a16="http://schemas.microsoft.com/office/drawing/2014/main" id="{791A7B3E-BEFF-594F-9A63-59B49BA4D7B8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646581" y="5478907"/>
            <a:ext cx="7711638" cy="4605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None/>
              <a:defRPr sz="2600">
                <a:solidFill>
                  <a:srgbClr val="C00D0D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Nome Professore</a:t>
            </a:r>
          </a:p>
        </p:txBody>
      </p:sp>
      <p:sp>
        <p:nvSpPr>
          <p:cNvPr id="9" name="TITOLO">
            <a:extLst>
              <a:ext uri="{FF2B5EF4-FFF2-40B4-BE49-F238E27FC236}">
                <a16:creationId xmlns:a16="http://schemas.microsoft.com/office/drawing/2014/main" id="{DAF6093A-D0BE-954B-852D-01E435A7A4DD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02885" y="4194610"/>
            <a:ext cx="8199030" cy="69018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42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pic>
        <p:nvPicPr>
          <p:cNvPr id="5" name="Immagine 21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A8668FBB-6EAB-54B1-D629-59D1DEF50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518" y="7044417"/>
            <a:ext cx="973763" cy="9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61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oloTestoLu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0/00/0000">
            <a:extLst>
              <a:ext uri="{FF2B5EF4-FFF2-40B4-BE49-F238E27FC236}">
                <a16:creationId xmlns:a16="http://schemas.microsoft.com/office/drawing/2014/main" id="{D311BCF7-F9C6-B24C-9F1F-3FB294CAC1A7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512150" y="8953439"/>
            <a:ext cx="3153032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l">
              <a:buNone/>
              <a:defRPr sz="1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DATA</a:t>
            </a:r>
          </a:p>
        </p:txBody>
      </p:sp>
      <p:sp>
        <p:nvSpPr>
          <p:cNvPr id="11" name="Nome Professore">
            <a:extLst>
              <a:ext uri="{FF2B5EF4-FFF2-40B4-BE49-F238E27FC236}">
                <a16:creationId xmlns:a16="http://schemas.microsoft.com/office/drawing/2014/main" id="{FD10221E-980C-EE4D-9D53-35461BE2D3BC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145667" y="8953439"/>
            <a:ext cx="4713466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Marco Santoni</a:t>
            </a:r>
          </a:p>
        </p:txBody>
      </p:sp>
      <p:sp>
        <p:nvSpPr>
          <p:cNvPr id="14" name="UF_00">
            <a:extLst>
              <a:ext uri="{FF2B5EF4-FFF2-40B4-BE49-F238E27FC236}">
                <a16:creationId xmlns:a16="http://schemas.microsoft.com/office/drawing/2014/main" id="{930DB8AC-BB88-564B-B9EC-338DE4352824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9773735" y="8953439"/>
            <a:ext cx="2630123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UFS 08</a:t>
            </a:r>
          </a:p>
        </p:txBody>
      </p:sp>
      <p:sp>
        <p:nvSpPr>
          <p:cNvPr id="15" name="Segnaposto titolo 1">
            <a:extLst>
              <a:ext uri="{FF2B5EF4-FFF2-40B4-BE49-F238E27FC236}">
                <a16:creationId xmlns:a16="http://schemas.microsoft.com/office/drawing/2014/main" id="{833E69E5-41C2-3445-838C-81A9EA7E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519113"/>
            <a:ext cx="9367838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0" i="0">
                <a:latin typeface="Avenir Medium" panose="02000503020000020003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31BC83E-B08B-E448-BFA2-AA0CBBA0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venir Black"/>
              </a:defRPr>
            </a:lvl1pPr>
            <a:lvl2pPr>
              <a:defRPr>
                <a:latin typeface="Avenir Black"/>
              </a:defRPr>
            </a:lvl2pPr>
            <a:lvl3pPr>
              <a:defRPr>
                <a:latin typeface="Avenir Black"/>
              </a:defRPr>
            </a:lvl3pPr>
            <a:lvl4pPr>
              <a:defRPr>
                <a:latin typeface="Avenir Black"/>
              </a:defRPr>
            </a:lvl4pPr>
            <a:lvl5pPr>
              <a:defRPr>
                <a:latin typeface="Avenir Black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9641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" descr="Immagine">
            <a:extLst>
              <a:ext uri="{FF2B5EF4-FFF2-40B4-BE49-F238E27FC236}">
                <a16:creationId xmlns:a16="http://schemas.microsoft.com/office/drawing/2014/main" id="{34FDCB83-2BA8-1844-B9D5-E3BAE036E7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111250" y="-584290"/>
            <a:ext cx="15227300" cy="10922180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Immagine" descr="Immagine">
            <a:extLst>
              <a:ext uri="{FF2B5EF4-FFF2-40B4-BE49-F238E27FC236}">
                <a16:creationId xmlns:a16="http://schemas.microsoft.com/office/drawing/2014/main" id="{EC72ADE2-F1F2-B042-B1CA-1093414BE7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2146" y="1678728"/>
            <a:ext cx="3240508" cy="766764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F84369-3BE7-FC43-B3AF-47FF431D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258C5E-5408-D644-8D68-CC02F080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DE6A4-C223-704A-9852-67B4D3E7D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7D9C-4F60-C246-8CA4-396C0346DE33}" type="datetimeFigureOut">
              <a:rPr lang="it-IT" smtClean="0"/>
              <a:t>14/07/2022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60A663-BF9C-D94A-9B81-18E7A5628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5436E-67B8-A841-8C36-E31204A47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D3A1-3270-474F-AA5D-5D36C8228E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2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" descr="Immagine">
            <a:extLst>
              <a:ext uri="{FF2B5EF4-FFF2-40B4-BE49-F238E27FC236}">
                <a16:creationId xmlns:a16="http://schemas.microsoft.com/office/drawing/2014/main" id="{B4A1877E-76D1-0542-AC1C-A98919E9E1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4812" t="51635"/>
          <a:stretch/>
        </p:blipFill>
        <p:spPr>
          <a:xfrm>
            <a:off x="0" y="0"/>
            <a:ext cx="2601265" cy="2254520"/>
          </a:xfrm>
          <a:prstGeom prst="rect">
            <a:avLst/>
          </a:prstGeom>
          <a:ln w="3175">
            <a:miter lim="400000"/>
          </a:ln>
        </p:spPr>
      </p:pic>
      <p:pic>
        <p:nvPicPr>
          <p:cNvPr id="14" name="Immagine" descr="Immagine">
            <a:extLst>
              <a:ext uri="{FF2B5EF4-FFF2-40B4-BE49-F238E27FC236}">
                <a16:creationId xmlns:a16="http://schemas.microsoft.com/office/drawing/2014/main" id="{FD88E82C-3F06-384B-A947-A057F90388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7502" y="244998"/>
            <a:ext cx="1108654" cy="766764"/>
          </a:xfrm>
          <a:prstGeom prst="rect">
            <a:avLst/>
          </a:prstGeom>
          <a:ln w="3175">
            <a:miter lim="400000"/>
          </a:ln>
        </p:spPr>
      </p:pic>
      <p:pic>
        <p:nvPicPr>
          <p:cNvPr id="15" name="Immagine" descr="Immagine">
            <a:extLst>
              <a:ext uri="{FF2B5EF4-FFF2-40B4-BE49-F238E27FC236}">
                <a16:creationId xmlns:a16="http://schemas.microsoft.com/office/drawing/2014/main" id="{FBD273E9-5897-9642-B0E9-D92D7626D4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3931" b="51635"/>
          <a:stretch/>
        </p:blipFill>
        <p:spPr>
          <a:xfrm>
            <a:off x="10833339" y="7499080"/>
            <a:ext cx="2171461" cy="2254520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5F839D5-B123-E246-B5E4-E82756A1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265" y="519113"/>
            <a:ext cx="9509773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0CA488-A6F4-C74F-ABEF-9BE5F700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078469-F2BB-054D-B482-A470B9931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F5F4A-4507-894B-98D1-9441DD15C475}" type="datetimeFigureOut">
              <a:rPr lang="it-IT" smtClean="0"/>
              <a:t>14/07/2022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8EFAE-A1C2-5440-86B0-034F95FED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Marco Santoni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ACEC83-3F76-7747-AE3B-CD2F1169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/>
              <a:t>UFS 08</a:t>
            </a:r>
            <a:endParaRPr lang="it-IT" dirty="0"/>
          </a:p>
        </p:txBody>
      </p:sp>
      <p:pic>
        <p:nvPicPr>
          <p:cNvPr id="11" name="Immagine 21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3A93D2F2-F6BF-490A-D2CF-62500F0B13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749" y="93782"/>
            <a:ext cx="973763" cy="9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46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lack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lack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lack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lYKyZvN2F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youtu.be/OlYKyZvN2F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bricks.com/blog/2016/08/15/how-to-use-sparksession-in-apache-spark-2-0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cluster-overview.html" TargetMode="External"/><Relationship Id="rId2" Type="http://schemas.openxmlformats.org/officeDocument/2006/relationships/hyperlink" Target="https://blog.knoldus.com/understanding-the-working-of-spark-driver-and-execu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u.be/Sg032PtRew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B5D34DC-DC01-1143-A90F-A32655350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Marco Santoni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1FFF15-75A8-5244-BF1C-39365AA44C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2885" y="4194610"/>
            <a:ext cx="8199030" cy="674031"/>
          </a:xfrm>
        </p:spPr>
        <p:txBody>
          <a:bodyPr/>
          <a:lstStyle/>
          <a:p>
            <a:r>
              <a:rPr lang="it-IT" dirty="0"/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8684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340C5-CF80-8FFE-5DFE-02045621F0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9C74A-E3DB-854C-5380-51FFFAE309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32687-3B9E-485E-3DF2-64E11A4B82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0CF7FF-C81F-86DE-443D-67FFAFC7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We’ll look 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261DA-650A-8DC6-42A6-7AC49007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r>
              <a:rPr lang="en-US" dirty="0" err="1"/>
              <a:t>SparkSession</a:t>
            </a:r>
            <a:endParaRPr lang="en-US" dirty="0"/>
          </a:p>
          <a:p>
            <a:r>
              <a:rPr lang="en-US" dirty="0"/>
              <a:t>Job</a:t>
            </a:r>
          </a:p>
          <a:p>
            <a:r>
              <a:rPr lang="en-US" dirty="0"/>
              <a:t>Stage</a:t>
            </a:r>
          </a:p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6486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F9552-7E9E-04A0-0403-3B98D93622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A330-9628-F7F8-62B8-4CBA29E656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39496-A2D3-346A-2C66-536ABAD900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8D9D83-3654-7D5B-130B-EB4A9E8E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Spark work?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1E3C-6B7D-D86E-60AC-FEAC3484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8212127"/>
            <a:ext cx="11217275" cy="573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Ref: </a:t>
            </a:r>
            <a:r>
              <a:rPr lang="en-US" sz="1600" dirty="0">
                <a:hlinkClick r:id="rId2"/>
              </a:rPr>
              <a:t>Spark Architecture in 3 minutes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1E340-70D0-7231-7794-114BA4DCF10A}"/>
              </a:ext>
            </a:extLst>
          </p:cNvPr>
          <p:cNvSpPr txBox="1"/>
          <p:nvPr/>
        </p:nvSpPr>
        <p:spPr>
          <a:xfrm>
            <a:off x="2341330" y="2906278"/>
            <a:ext cx="1804337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Example as in video</a:t>
            </a:r>
          </a:p>
        </p:txBody>
      </p:sp>
    </p:spTree>
    <p:extLst>
      <p:ext uri="{BB962C8B-B14F-4D97-AF65-F5344CB8AC3E}">
        <p14:creationId xmlns:p14="http://schemas.microsoft.com/office/powerpoint/2010/main" val="118561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FF9552-7E9E-04A0-0403-3B98D93622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BA330-9628-F7F8-62B8-4CBA29E656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39496-A2D3-346A-2C66-536ABAD900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8D9D83-3654-7D5B-130B-EB4A9E8E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Spark work?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E1E3C-6B7D-D86E-60AC-FEAC3484F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8212127"/>
            <a:ext cx="11217275" cy="5730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Ref: </a:t>
            </a:r>
            <a:r>
              <a:rPr lang="en-US" sz="1600" dirty="0">
                <a:hlinkClick r:id="rId2"/>
              </a:rPr>
              <a:t>Spark Architecture in 3 minutes</a:t>
            </a:r>
            <a:endParaRPr lang="en-US" sz="1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0C6B81-AF38-7017-2035-EF273655C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2219" y="3145070"/>
            <a:ext cx="4523433" cy="2618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B114C6-ED32-EC7F-A2BF-A0E027E833D1}"/>
              </a:ext>
            </a:extLst>
          </p:cNvPr>
          <p:cNvSpPr txBox="1"/>
          <p:nvPr/>
        </p:nvSpPr>
        <p:spPr>
          <a:xfrm>
            <a:off x="2341330" y="2906278"/>
            <a:ext cx="180433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rifare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9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289A36-E057-855E-81EE-593B2CA0243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0882A-BD94-B837-B239-42E54BCFDC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59A12-36BF-0420-34AF-D6519F785A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86250-6F5F-CE38-2D30-BD2619BC1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5026212"/>
            <a:ext cx="11217275" cy="37590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Application: program developed by the user built on Spark.</a:t>
            </a:r>
          </a:p>
          <a:p>
            <a:pPr marL="457200" lvl="1" indent="0">
              <a:buNone/>
            </a:pPr>
            <a:r>
              <a:rPr lang="en-US" dirty="0"/>
              <a:t>Application = Driver Program + Executors</a:t>
            </a:r>
          </a:p>
          <a:p>
            <a:pPr marL="0" indent="0">
              <a:buNone/>
            </a:pPr>
            <a:r>
              <a:rPr lang="en-US" dirty="0"/>
              <a:t>Driver: process running the </a:t>
            </a:r>
            <a:r>
              <a:rPr lang="en-US" dirty="0">
                <a:latin typeface="Consolas" panose="020B0609020204030204" pitchFamily="49" charset="0"/>
              </a:rPr>
              <a:t>main()</a:t>
            </a:r>
            <a:r>
              <a:rPr lang="en-US" dirty="0"/>
              <a:t> function of the Application and creating the </a:t>
            </a:r>
            <a:r>
              <a:rPr lang="en-US" dirty="0" err="1">
                <a:latin typeface="Consolas" panose="020B0609020204030204" pitchFamily="49" charset="0"/>
              </a:rPr>
              <a:t>SparkSession</a:t>
            </a:r>
            <a:r>
              <a:rPr lang="en-US" dirty="0"/>
              <a:t> object.</a:t>
            </a:r>
          </a:p>
          <a:p>
            <a:pPr marL="0" indent="0">
              <a:buNone/>
            </a:pPr>
            <a:r>
              <a:rPr lang="en-US" dirty="0"/>
              <a:t>Executor: process launched for an Application on a worker node, that runs tasks and keeps data in memory or disk storage across them. Each Application has its own Executors.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926394-54B6-8FCA-BAF0-C11D65AA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67" y="330521"/>
            <a:ext cx="7589297" cy="4456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78B861-2670-9157-F67D-A015818E1349}"/>
              </a:ext>
            </a:extLst>
          </p:cNvPr>
          <p:cNvSpPr txBox="1"/>
          <p:nvPr/>
        </p:nvSpPr>
        <p:spPr>
          <a:xfrm>
            <a:off x="51961" y="9412245"/>
            <a:ext cx="26733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b="0" dirty="0"/>
              <a:t>Image from: Learning Spark, </a:t>
            </a:r>
            <a:r>
              <a:rPr lang="en-US" sz="1000" b="0" dirty="0" err="1"/>
              <a:t>Damji</a:t>
            </a:r>
            <a:r>
              <a:rPr lang="en-US" sz="1000" b="0" dirty="0"/>
              <a:t> et al</a:t>
            </a:r>
          </a:p>
        </p:txBody>
      </p:sp>
    </p:spTree>
    <p:extLst>
      <p:ext uri="{BB962C8B-B14F-4D97-AF65-F5344CB8AC3E}">
        <p14:creationId xmlns:p14="http://schemas.microsoft.com/office/powerpoint/2010/main" val="278115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B4EAA2-7343-9943-F36F-6725A6651C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EE6D8-1F4D-F3AE-1382-B08E34CACD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A1648-AE44-0F86-6783-1D590F943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8A988B-3600-BCB5-254C-78D78DDA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SparkSession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4D567-8422-72F6-0EF4-46D01A8B9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7240303" cy="6188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Single point of entry to interact with underlying Spark functionality</a:t>
            </a:r>
          </a:p>
          <a:p>
            <a:pPr marL="0" indent="0">
              <a:buNone/>
            </a:pPr>
            <a:r>
              <a:rPr lang="en-US" dirty="0"/>
              <a:t>Allows programming Spark with </a:t>
            </a:r>
            <a:r>
              <a:rPr lang="en-US" dirty="0" err="1"/>
              <a:t>DataFrame</a:t>
            </a:r>
            <a:r>
              <a:rPr lang="en-US" dirty="0"/>
              <a:t> and Dataset APIs. </a:t>
            </a:r>
          </a:p>
          <a:p>
            <a:pPr marL="0" indent="0">
              <a:buNone/>
            </a:pPr>
            <a:r>
              <a:rPr lang="en-US" dirty="0"/>
              <a:t>In the Databricks notebook, when you create a cluster, the </a:t>
            </a:r>
            <a:r>
              <a:rPr lang="en-US" dirty="0" err="1"/>
              <a:t>SparkSession</a:t>
            </a:r>
            <a:r>
              <a:rPr lang="en-US" dirty="0"/>
              <a:t> is created for you. In both cases it’s accessible through a variable called </a:t>
            </a:r>
            <a:r>
              <a:rPr lang="en-US" dirty="0">
                <a:latin typeface="Consolas" panose="020B0609020204030204" pitchFamily="49" charset="0"/>
              </a:rPr>
              <a:t>spark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C4BFB8-A198-7C5E-AB3B-39DAB4D904CF}"/>
              </a:ext>
            </a:extLst>
          </p:cNvPr>
          <p:cNvSpPr txBox="1"/>
          <p:nvPr/>
        </p:nvSpPr>
        <p:spPr>
          <a:xfrm>
            <a:off x="309104" y="8311216"/>
            <a:ext cx="30335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dirty="0">
                <a:latin typeface="Avenir Black"/>
              </a:rPr>
              <a:t>Ref: </a:t>
            </a:r>
            <a:r>
              <a:rPr lang="en-US" sz="1600" b="0" dirty="0">
                <a:latin typeface="Avenir Black"/>
                <a:hlinkClick r:id="rId3"/>
              </a:rPr>
              <a:t>How to use </a:t>
            </a:r>
            <a:r>
              <a:rPr lang="en-US" sz="1600" b="0" dirty="0" err="1">
                <a:latin typeface="Avenir Black"/>
                <a:hlinkClick r:id="rId3"/>
              </a:rPr>
              <a:t>SparkSession</a:t>
            </a:r>
            <a:endParaRPr lang="en-US" sz="1600" b="0" dirty="0">
              <a:latin typeface="Avenir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62A173-2985-E5A0-36F4-54F6EDE6A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788" y="2827370"/>
            <a:ext cx="4312061" cy="3405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35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23A3A6-27E3-D481-AFE5-545F9D45C5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ED50-69CF-1654-42B4-A67A9602D1A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C2239-60BE-DB50-BFAA-EF17B16CDB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0C9747-D1DC-DA24-55E0-FDC36BD4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Driver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01087B-8123-26B0-C6E1-6B8E1B6A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https://blog.knoldus.com/understanding-the-working-of-spark-driver-and-executor/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https://spark.apache.org/docs/latest/cluster-overview.html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BD8CD8-B173-F227-63CE-D19A9784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950" y="4572560"/>
            <a:ext cx="56769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38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BE6730-C453-78AF-BFFC-C4CBF00287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E2107-1A40-1234-2620-0414A75DC1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819F6-E0A6-7C58-BE90-059D26D52A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0350B5-D9C9-CB49-D452-CA19A07B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Dataframes</a:t>
            </a:r>
            <a:r>
              <a:rPr lang="en-US" dirty="0"/>
              <a:t> behind the scene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47CE1-7014-8961-A712-C0F1A2B9F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8293666"/>
            <a:ext cx="11217275" cy="49155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Ref: </a:t>
            </a:r>
            <a:r>
              <a:rPr lang="en-US" sz="1800" dirty="0">
                <a:hlinkClick r:id="rId2"/>
              </a:rPr>
              <a:t>Spark APIs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E5E09-535A-BBAC-0612-CCD098AD4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45973"/>
            <a:ext cx="13004800" cy="32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52061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1CC121C8-5742-4B46-B7F6-E452DAE0A4BE}" vid="{9347B316-8A00-E84B-BB78-96D323373656}"/>
    </a:ext>
  </a:extLst>
</a:theme>
</file>

<file path=ppt/theme/theme2.xml><?xml version="1.0" encoding="utf-8"?>
<a:theme xmlns:a="http://schemas.openxmlformats.org/drawingml/2006/main" name="Slid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1CC121C8-5742-4B46-B7F6-E452DAE0A4BE}" vid="{B4842980-FC34-974A-BF79-51012BA94D91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431" tIns="21431" rIns="21431" bIns="214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431" tIns="21431" rIns="21431" bIns="214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SlideIniziali+Template_2021-22</Template>
  <TotalTime>0</TotalTime>
  <Words>245</Words>
  <Application>Microsoft Office PowerPoint</Application>
  <PresentationFormat>Custom</PresentationFormat>
  <Paragraphs>32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Avenir Black</vt:lpstr>
      <vt:lpstr>Avenir Book</vt:lpstr>
      <vt:lpstr>Avenir Medium</vt:lpstr>
      <vt:lpstr>Calibri</vt:lpstr>
      <vt:lpstr>Calibri Light</vt:lpstr>
      <vt:lpstr>Consolas</vt:lpstr>
      <vt:lpstr>Helvetica Neue</vt:lpstr>
      <vt:lpstr>Slide_1</vt:lpstr>
      <vt:lpstr>Slide_2</vt:lpstr>
      <vt:lpstr>PowerPoint Presentation</vt:lpstr>
      <vt:lpstr>We’ll look at</vt:lpstr>
      <vt:lpstr>How does Spark work?</vt:lpstr>
      <vt:lpstr>How does Spark work?</vt:lpstr>
      <vt:lpstr>PowerPoint Presentation</vt:lpstr>
      <vt:lpstr>SparkSession</vt:lpstr>
      <vt:lpstr>Spark Driver</vt:lpstr>
      <vt:lpstr>Dataframes behind the scene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Santoni</dc:creator>
  <cp:lastModifiedBy>Marco Santoni</cp:lastModifiedBy>
  <cp:revision>6</cp:revision>
  <dcterms:created xsi:type="dcterms:W3CDTF">2022-07-11T04:17:52Z</dcterms:created>
  <dcterms:modified xsi:type="dcterms:W3CDTF">2022-07-14T05:12:54Z</dcterms:modified>
</cp:coreProperties>
</file>