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5"/>
  </p:notesMasterIdLst>
  <p:handoutMasterIdLst>
    <p:handoutMasterId r:id="rId16"/>
  </p:handoutMasterIdLst>
  <p:sldIdLst>
    <p:sldId id="257" r:id="rId3"/>
    <p:sldId id="258" r:id="rId4"/>
    <p:sldId id="262" r:id="rId5"/>
    <p:sldId id="264" r:id="rId6"/>
    <p:sldId id="261" r:id="rId7"/>
    <p:sldId id="259" r:id="rId8"/>
    <p:sldId id="265" r:id="rId9"/>
    <p:sldId id="266" r:id="rId10"/>
    <p:sldId id="267" r:id="rId11"/>
    <p:sldId id="268" r:id="rId12"/>
    <p:sldId id="269" r:id="rId13"/>
    <p:sldId id="263"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6066" autoAdjust="0"/>
  </p:normalViewPr>
  <p:slideViewPr>
    <p:cSldViewPr snapToGrid="0" snapToObjects="1">
      <p:cViewPr varScale="1">
        <p:scale>
          <a:sx n="70" d="100"/>
          <a:sy n="70" d="100"/>
        </p:scale>
        <p:origin x="158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7/28/2022</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Most importantly, it curbs the number of concepts and constructs a developer has to juggle while interacting with Spark.</a:t>
            </a:r>
          </a:p>
          <a:p>
            <a:pPr marL="0" indent="0">
              <a:buNone/>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And through “spark” variable you can access all its public fields and methods.</a:t>
            </a:r>
          </a:p>
          <a:p>
            <a:pPr marL="0" indent="0">
              <a:buNone/>
            </a:pPr>
            <a:endParaRPr lang="en-US" dirty="0"/>
          </a:p>
        </p:txBody>
      </p:sp>
    </p:spTree>
    <p:extLst>
      <p:ext uri="{BB962C8B-B14F-4D97-AF65-F5344CB8AC3E}">
        <p14:creationId xmlns:p14="http://schemas.microsoft.com/office/powerpoint/2010/main" val="361025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gets its own executor processes, which stay up for the duration of the whole application and run tasks in multiple threads.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dirty="0" err="1"/>
              <a:t>SparkContext</a:t>
            </a:r>
            <a:r>
              <a:rPr lang="en-US" dirty="0"/>
              <a:t>) without writing it to an external storage system.</a:t>
            </a:r>
          </a:p>
          <a:p>
            <a:endParaRPr lang="en-US" dirty="0"/>
          </a:p>
        </p:txBody>
      </p:sp>
    </p:spTree>
    <p:extLst>
      <p:ext uri="{BB962C8B-B14F-4D97-AF65-F5344CB8AC3E}">
        <p14:creationId xmlns:p14="http://schemas.microsoft.com/office/powerpoint/2010/main" val="4076460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28/07/2022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28/07/2022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ww.protechtraining.com/blog/post/tuning-apache-spark-jobs-the-easy-way-web-ui-stage-detail-view-91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youtu.be/Sg032PtRew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bricks.com/blog/2016/08/15/how-to-use-sparksession-in-apache-spark-2-0.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r>
              <a:rPr lang="it-IT" dirty="0"/>
              <a:t>Apache Spark</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Stages and Tasks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Each stage is comprised of Spark tasks (a unit of execution), which are then federated across each Spark executor; each task maps to a single core and works on a single partition of data.</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1"/>
          <a:stretch/>
        </p:blipFill>
        <p:spPr>
          <a:xfrm>
            <a:off x="0" y="4082095"/>
            <a:ext cx="13004800" cy="3718468"/>
          </a:xfrm>
          <a:prstGeom prst="rect">
            <a:avLst/>
          </a:prstGeom>
        </p:spPr>
      </p:pic>
      <p:sp>
        <p:nvSpPr>
          <p:cNvPr id="9" name="TextBox 8">
            <a:extLst>
              <a:ext uri="{FF2B5EF4-FFF2-40B4-BE49-F238E27FC236}">
                <a16:creationId xmlns:a16="http://schemas.microsoft.com/office/drawing/2014/main" id="{3E9BCE19-1EC4-D977-5F4B-809DAE0D566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57369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2580D-A863-E125-1190-2579A6D22DC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9A9328A-F638-E2AA-83FE-D421DDB79A6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059488A-60A6-9C97-AD81-929BEC06B2E5}"/>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9900C7E-85E2-A13C-CE0C-68D1670164C2}"/>
              </a:ext>
            </a:extLst>
          </p:cNvPr>
          <p:cNvSpPr>
            <a:spLocks noGrp="1"/>
          </p:cNvSpPr>
          <p:nvPr>
            <p:ph type="title"/>
          </p:nvPr>
        </p:nvSpPr>
        <p:spPr/>
        <p:txBody>
          <a:bodyPr/>
          <a:lstStyle/>
          <a:p>
            <a:r>
              <a:rPr lang="en-US" dirty="0"/>
              <a:t>Looking at the Stages</a:t>
            </a:r>
          </a:p>
        </p:txBody>
      </p:sp>
      <p:pic>
        <p:nvPicPr>
          <p:cNvPr id="8" name="Picture 7">
            <a:extLst>
              <a:ext uri="{FF2B5EF4-FFF2-40B4-BE49-F238E27FC236}">
                <a16:creationId xmlns:a16="http://schemas.microsoft.com/office/drawing/2014/main" id="{B6985BC8-12E7-4058-94CC-46361C1D5EB8}"/>
              </a:ext>
            </a:extLst>
          </p:cNvPr>
          <p:cNvPicPr>
            <a:picLocks noChangeAspect="1"/>
          </p:cNvPicPr>
          <p:nvPr/>
        </p:nvPicPr>
        <p:blipFill>
          <a:blip r:embed="rId2"/>
          <a:stretch>
            <a:fillRect/>
          </a:stretch>
        </p:blipFill>
        <p:spPr>
          <a:xfrm>
            <a:off x="614149" y="2132282"/>
            <a:ext cx="6590352" cy="4136525"/>
          </a:xfrm>
          <a:prstGeom prst="rect">
            <a:avLst/>
          </a:prstGeom>
        </p:spPr>
      </p:pic>
      <p:pic>
        <p:nvPicPr>
          <p:cNvPr id="10" name="Picture 9">
            <a:extLst>
              <a:ext uri="{FF2B5EF4-FFF2-40B4-BE49-F238E27FC236}">
                <a16:creationId xmlns:a16="http://schemas.microsoft.com/office/drawing/2014/main" id="{589CA34C-7F46-5C75-50FD-D13233D7C7F7}"/>
              </a:ext>
            </a:extLst>
          </p:cNvPr>
          <p:cNvPicPr>
            <a:picLocks noChangeAspect="1"/>
          </p:cNvPicPr>
          <p:nvPr/>
        </p:nvPicPr>
        <p:blipFill>
          <a:blip r:embed="rId3"/>
          <a:stretch>
            <a:fillRect/>
          </a:stretch>
        </p:blipFill>
        <p:spPr>
          <a:xfrm>
            <a:off x="7103658" y="3273429"/>
            <a:ext cx="5621361" cy="2526805"/>
          </a:xfrm>
          <a:prstGeom prst="rect">
            <a:avLst/>
          </a:prstGeom>
        </p:spPr>
      </p:pic>
      <p:sp>
        <p:nvSpPr>
          <p:cNvPr id="12" name="TextBox 11">
            <a:extLst>
              <a:ext uri="{FF2B5EF4-FFF2-40B4-BE49-F238E27FC236}">
                <a16:creationId xmlns:a16="http://schemas.microsoft.com/office/drawing/2014/main" id="{C1F5B651-A5C7-5A5B-72D2-CB66A360F5F8}"/>
              </a:ext>
            </a:extLst>
          </p:cNvPr>
          <p:cNvSpPr txBox="1"/>
          <p:nvPr/>
        </p:nvSpPr>
        <p:spPr>
          <a:xfrm>
            <a:off x="464024" y="6347935"/>
            <a:ext cx="12187451" cy="1384995"/>
          </a:xfrm>
          <a:prstGeom prst="rect">
            <a:avLst/>
          </a:prstGeom>
          <a:noFill/>
        </p:spPr>
        <p:txBody>
          <a:bodyPr wrap="square">
            <a:spAutoFit/>
          </a:bodyPr>
          <a:lstStyle/>
          <a:p>
            <a:pPr algn="l"/>
            <a:r>
              <a:rPr lang="en-US" sz="2800" b="0" i="0" dirty="0">
                <a:solidFill>
                  <a:srgbClr val="343A40"/>
                </a:solidFill>
                <a:effectLst/>
                <a:latin typeface="Avenir Black"/>
              </a:rPr>
              <a:t>Spark's stages represent segments of work that run from data input (or data read from a previous shuffle) through a set of operations called tasks — one task per data partition — all the way to a data output or a write into a subsequent shuffle.</a:t>
            </a:r>
            <a:endParaRPr lang="en-US" sz="2800" dirty="0">
              <a:latin typeface="Avenir Black"/>
            </a:endParaRPr>
          </a:p>
        </p:txBody>
      </p:sp>
      <p:sp>
        <p:nvSpPr>
          <p:cNvPr id="13" name="TextBox 12">
            <a:extLst>
              <a:ext uri="{FF2B5EF4-FFF2-40B4-BE49-F238E27FC236}">
                <a16:creationId xmlns:a16="http://schemas.microsoft.com/office/drawing/2014/main" id="{6DA86AA9-803C-F07A-F0CE-7CCD19C03BD5}"/>
              </a:ext>
            </a:extLst>
          </p:cNvPr>
          <p:cNvSpPr txBox="1"/>
          <p:nvPr/>
        </p:nvSpPr>
        <p:spPr>
          <a:xfrm>
            <a:off x="309104" y="8311216"/>
            <a:ext cx="4508556"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4"/>
              </a:rPr>
              <a:t>Spark Jobs the Easy Way: Web UI Stage View</a:t>
            </a:r>
            <a:endParaRPr lang="en-US" sz="1600" b="0" dirty="0">
              <a:latin typeface="Avenir Black"/>
            </a:endParaRPr>
          </a:p>
        </p:txBody>
      </p:sp>
    </p:spTree>
    <p:extLst>
      <p:ext uri="{BB962C8B-B14F-4D97-AF65-F5344CB8AC3E}">
        <p14:creationId xmlns:p14="http://schemas.microsoft.com/office/powerpoint/2010/main" val="261134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E6730-C453-78AF-BFFC-C4CBF002870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C20E2107-1A40-1234-2620-0414A75DC1D0}"/>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FE819F6-E0A6-7C58-BE90-059D26D52AB8}"/>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20350B5-D9C9-CB49-D452-CA19A07B0B22}"/>
              </a:ext>
            </a:extLst>
          </p:cNvPr>
          <p:cNvSpPr>
            <a:spLocks noGrp="1"/>
          </p:cNvSpPr>
          <p:nvPr>
            <p:ph type="title"/>
          </p:nvPr>
        </p:nvSpPr>
        <p:spPr/>
        <p:txBody>
          <a:bodyPr/>
          <a:lstStyle/>
          <a:p>
            <a:r>
              <a:rPr lang="en-US" dirty="0" err="1"/>
              <a:t>Dataframes</a:t>
            </a:r>
            <a:r>
              <a:rPr lang="en-US" dirty="0"/>
              <a:t> behind the scene</a:t>
            </a:r>
          </a:p>
        </p:txBody>
      </p:sp>
      <p:sp>
        <p:nvSpPr>
          <p:cNvPr id="6" name="Content Placeholder 5">
            <a:extLst>
              <a:ext uri="{FF2B5EF4-FFF2-40B4-BE49-F238E27FC236}">
                <a16:creationId xmlns:a16="http://schemas.microsoft.com/office/drawing/2014/main" id="{02A47CE1-7014-8961-A712-C0F1A2B9FADD}"/>
              </a:ext>
            </a:extLst>
          </p:cNvPr>
          <p:cNvSpPr>
            <a:spLocks noGrp="1"/>
          </p:cNvSpPr>
          <p:nvPr>
            <p:ph idx="1"/>
          </p:nvPr>
        </p:nvSpPr>
        <p:spPr>
          <a:xfrm>
            <a:off x="893763" y="8293666"/>
            <a:ext cx="11217275" cy="491559"/>
          </a:xfrm>
        </p:spPr>
        <p:txBody>
          <a:bodyPr anchor="ctr">
            <a:normAutofit/>
          </a:bodyPr>
          <a:lstStyle/>
          <a:p>
            <a:pPr marL="0" indent="0">
              <a:buNone/>
            </a:pPr>
            <a:r>
              <a:rPr lang="en-US" sz="1800" dirty="0"/>
              <a:t>Ref: </a:t>
            </a:r>
            <a:r>
              <a:rPr lang="en-US" sz="1800" dirty="0">
                <a:hlinkClick r:id="rId2"/>
              </a:rPr>
              <a:t>Spark APIs</a:t>
            </a:r>
            <a:endParaRPr lang="en-US" sz="1800" dirty="0"/>
          </a:p>
        </p:txBody>
      </p:sp>
      <p:pic>
        <p:nvPicPr>
          <p:cNvPr id="8" name="Picture 7">
            <a:extLst>
              <a:ext uri="{FF2B5EF4-FFF2-40B4-BE49-F238E27FC236}">
                <a16:creationId xmlns:a16="http://schemas.microsoft.com/office/drawing/2014/main" id="{E8BE5E09-535A-BBAC-0612-CCD098AD4560}"/>
              </a:ext>
            </a:extLst>
          </p:cNvPr>
          <p:cNvPicPr>
            <a:picLocks noChangeAspect="1"/>
          </p:cNvPicPr>
          <p:nvPr/>
        </p:nvPicPr>
        <p:blipFill>
          <a:blip r:embed="rId3"/>
          <a:stretch>
            <a:fillRect/>
          </a:stretch>
        </p:blipFill>
        <p:spPr>
          <a:xfrm>
            <a:off x="0" y="3245973"/>
            <a:ext cx="13004800" cy="3261654"/>
          </a:xfrm>
          <a:prstGeom prst="rect">
            <a:avLst/>
          </a:prstGeom>
        </p:spPr>
      </p:pic>
      <p:sp>
        <p:nvSpPr>
          <p:cNvPr id="7" name="Speech Bubble: Rectangle 6">
            <a:extLst>
              <a:ext uri="{FF2B5EF4-FFF2-40B4-BE49-F238E27FC236}">
                <a16:creationId xmlns:a16="http://schemas.microsoft.com/office/drawing/2014/main" id="{119FA4AA-68FD-4006-F1BD-E52E4FCF9925}"/>
              </a:ext>
            </a:extLst>
          </p:cNvPr>
          <p:cNvSpPr/>
          <p:nvPr/>
        </p:nvSpPr>
        <p:spPr>
          <a:xfrm>
            <a:off x="6325744" y="5744001"/>
            <a:ext cx="1453487" cy="570081"/>
          </a:xfrm>
          <a:prstGeom prst="wedgeRectCallout">
            <a:avLst>
              <a:gd name="adj1" fmla="val -45246"/>
              <a:gd name="adj2" fmla="val -98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latin typeface="Avenir Black"/>
              </a:rPr>
              <a:t>Eg</a:t>
            </a:r>
            <a:r>
              <a:rPr lang="en-US" b="0" dirty="0">
                <a:solidFill>
                  <a:schemeClr val="tx1"/>
                </a:solidFill>
                <a:latin typeface="Avenir Black"/>
              </a:rPr>
              <a:t> filters first</a:t>
            </a:r>
          </a:p>
        </p:txBody>
      </p:sp>
      <p:sp>
        <p:nvSpPr>
          <p:cNvPr id="9" name="Speech Bubble: Rectangle 8">
            <a:extLst>
              <a:ext uri="{FF2B5EF4-FFF2-40B4-BE49-F238E27FC236}">
                <a16:creationId xmlns:a16="http://schemas.microsoft.com/office/drawing/2014/main" id="{5C01638E-4767-D9FB-D25C-2D59BA4BA3CE}"/>
              </a:ext>
            </a:extLst>
          </p:cNvPr>
          <p:cNvSpPr/>
          <p:nvPr/>
        </p:nvSpPr>
        <p:spPr>
          <a:xfrm>
            <a:off x="9059630" y="3013042"/>
            <a:ext cx="1758720" cy="570081"/>
          </a:xfrm>
          <a:prstGeom prst="wedgeRectCallout">
            <a:avLst>
              <a:gd name="adj1" fmla="val -37265"/>
              <a:gd name="adj2" fmla="val 932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venir Black"/>
              </a:rPr>
              <a:t>Most efficient?</a:t>
            </a:r>
          </a:p>
        </p:txBody>
      </p:sp>
      <p:sp>
        <p:nvSpPr>
          <p:cNvPr id="10" name="TextBox 9">
            <a:extLst>
              <a:ext uri="{FF2B5EF4-FFF2-40B4-BE49-F238E27FC236}">
                <a16:creationId xmlns:a16="http://schemas.microsoft.com/office/drawing/2014/main" id="{C0ABBF26-9148-3B52-24A5-690DC5776026}"/>
              </a:ext>
            </a:extLst>
          </p:cNvPr>
          <p:cNvSpPr txBox="1"/>
          <p:nvPr/>
        </p:nvSpPr>
        <p:spPr>
          <a:xfrm flipH="1">
            <a:off x="2925397" y="2306472"/>
            <a:ext cx="4533104" cy="369332"/>
          </a:xfrm>
          <a:prstGeom prst="rect">
            <a:avLst/>
          </a:prstGeom>
          <a:noFill/>
        </p:spPr>
        <p:txBody>
          <a:bodyPr wrap="square" rtlCol="0">
            <a:spAutoFit/>
          </a:bodyPr>
          <a:lstStyle/>
          <a:p>
            <a:r>
              <a:rPr lang="en-US" dirty="0" err="1">
                <a:highlight>
                  <a:srgbClr val="FFFF00"/>
                </a:highlight>
              </a:rPr>
              <a:t>Spostare</a:t>
            </a:r>
            <a:r>
              <a:rPr lang="en-US" dirty="0">
                <a:highlight>
                  <a:srgbClr val="FFFF00"/>
                </a:highlight>
              </a:rPr>
              <a:t> in </a:t>
            </a:r>
            <a:r>
              <a:rPr lang="en-US" dirty="0" err="1">
                <a:highlight>
                  <a:srgbClr val="FFFF00"/>
                </a:highlight>
              </a:rPr>
              <a:t>altro</a:t>
            </a:r>
            <a:r>
              <a:rPr lang="en-US" dirty="0">
                <a:highlight>
                  <a:srgbClr val="FFFF00"/>
                </a:highlight>
              </a:rPr>
              <a:t> set di slide?</a:t>
            </a:r>
          </a:p>
        </p:txBody>
      </p:sp>
    </p:spTree>
    <p:extLst>
      <p:ext uri="{BB962C8B-B14F-4D97-AF65-F5344CB8AC3E}">
        <p14:creationId xmlns:p14="http://schemas.microsoft.com/office/powerpoint/2010/main" val="259655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We’ll look at</a:t>
            </a:r>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Clusters, nodes, executors</a:t>
            </a:r>
          </a:p>
          <a:p>
            <a:r>
              <a:rPr lang="en-US" dirty="0"/>
              <a:t>Application, Driver, </a:t>
            </a:r>
            <a:r>
              <a:rPr lang="en-US" dirty="0" err="1"/>
              <a:t>SparkSession</a:t>
            </a:r>
            <a:r>
              <a:rPr lang="en-US" dirty="0"/>
              <a:t>, Job, Stage, Task</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sp>
        <p:nvSpPr>
          <p:cNvPr id="7" name="TextBox 6">
            <a:extLst>
              <a:ext uri="{FF2B5EF4-FFF2-40B4-BE49-F238E27FC236}">
                <a16:creationId xmlns:a16="http://schemas.microsoft.com/office/drawing/2014/main" id="{9041E340-70D0-7231-7794-114BA4DCF10A}"/>
              </a:ext>
            </a:extLst>
          </p:cNvPr>
          <p:cNvSpPr txBox="1"/>
          <p:nvPr/>
        </p:nvSpPr>
        <p:spPr>
          <a:xfrm>
            <a:off x="2341330" y="2906278"/>
            <a:ext cx="1804337" cy="646331"/>
          </a:xfrm>
          <a:prstGeom prst="rect">
            <a:avLst/>
          </a:prstGeom>
          <a:solidFill>
            <a:srgbClr val="FFFF00"/>
          </a:solidFill>
        </p:spPr>
        <p:txBody>
          <a:bodyPr wrap="square" rtlCol="0">
            <a:spAutoFit/>
          </a:bodyPr>
          <a:lstStyle/>
          <a:p>
            <a:r>
              <a:rPr lang="en-US" dirty="0"/>
              <a:t>Example as in video</a:t>
            </a:r>
          </a:p>
        </p:txBody>
      </p:sp>
    </p:spTree>
    <p:extLst>
      <p:ext uri="{BB962C8B-B14F-4D97-AF65-F5344CB8AC3E}">
        <p14:creationId xmlns:p14="http://schemas.microsoft.com/office/powerpoint/2010/main" val="118561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pic>
        <p:nvPicPr>
          <p:cNvPr id="9" name="Picture 8">
            <a:extLst>
              <a:ext uri="{FF2B5EF4-FFF2-40B4-BE49-F238E27FC236}">
                <a16:creationId xmlns:a16="http://schemas.microsoft.com/office/drawing/2014/main" id="{4F0C6B81-AF38-7017-2035-EF273655CAA7}"/>
              </a:ext>
            </a:extLst>
          </p:cNvPr>
          <p:cNvPicPr>
            <a:picLocks noChangeAspect="1"/>
          </p:cNvPicPr>
          <p:nvPr/>
        </p:nvPicPr>
        <p:blipFill>
          <a:blip r:embed="rId3"/>
          <a:stretch>
            <a:fillRect/>
          </a:stretch>
        </p:blipFill>
        <p:spPr>
          <a:xfrm>
            <a:off x="3152219" y="3145070"/>
            <a:ext cx="4523433" cy="2618166"/>
          </a:xfrm>
          <a:prstGeom prst="rect">
            <a:avLst/>
          </a:prstGeom>
        </p:spPr>
      </p:pic>
      <p:sp>
        <p:nvSpPr>
          <p:cNvPr id="10" name="TextBox 9">
            <a:extLst>
              <a:ext uri="{FF2B5EF4-FFF2-40B4-BE49-F238E27FC236}">
                <a16:creationId xmlns:a16="http://schemas.microsoft.com/office/drawing/2014/main" id="{BEB114C6-ED32-EC7F-A2BF-A0E027E833D1}"/>
              </a:ext>
            </a:extLst>
          </p:cNvPr>
          <p:cNvSpPr txBox="1"/>
          <p:nvPr/>
        </p:nvSpPr>
        <p:spPr>
          <a:xfrm>
            <a:off x="2341330" y="2906278"/>
            <a:ext cx="1804337" cy="369332"/>
          </a:xfrm>
          <a:prstGeom prst="rect">
            <a:avLst/>
          </a:prstGeom>
          <a:solidFill>
            <a:srgbClr val="FFFF00"/>
          </a:solidFill>
        </p:spPr>
        <p:txBody>
          <a:bodyPr wrap="square" rtlCol="0">
            <a:spAutoFit/>
          </a:bodyPr>
          <a:lstStyle/>
          <a:p>
            <a:r>
              <a:rPr lang="en-US" dirty="0" err="1"/>
              <a:t>rifare</a:t>
            </a:r>
            <a:endParaRPr lang="en-US" dirty="0"/>
          </a:p>
        </p:txBody>
      </p:sp>
    </p:spTree>
    <p:extLst>
      <p:ext uri="{BB962C8B-B14F-4D97-AF65-F5344CB8AC3E}">
        <p14:creationId xmlns:p14="http://schemas.microsoft.com/office/powerpoint/2010/main" val="239749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289A36-E057-855E-81EE-593B2CA02433}"/>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2400882A-BD94-B837-B239-42E54BCFDCDD}"/>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8C59A12-36BF-0420-34AF-D6519F785AC7}"/>
              </a:ext>
            </a:extLst>
          </p:cNvPr>
          <p:cNvSpPr>
            <a:spLocks noGrp="1"/>
          </p:cNvSpPr>
          <p:nvPr>
            <p:ph type="body" sz="quarter" idx="16"/>
          </p:nvPr>
        </p:nvSpPr>
        <p:spPr/>
        <p:txBody>
          <a:bodyPr/>
          <a:lstStyle/>
          <a:p>
            <a:endParaRPr lang="en-US"/>
          </a:p>
        </p:txBody>
      </p:sp>
      <p:sp>
        <p:nvSpPr>
          <p:cNvPr id="6" name="Content Placeholder 5">
            <a:extLst>
              <a:ext uri="{FF2B5EF4-FFF2-40B4-BE49-F238E27FC236}">
                <a16:creationId xmlns:a16="http://schemas.microsoft.com/office/drawing/2014/main" id="{30086250-6F5F-CE38-2D30-BD2619BC1C11}"/>
              </a:ext>
            </a:extLst>
          </p:cNvPr>
          <p:cNvSpPr>
            <a:spLocks noGrp="1"/>
          </p:cNvSpPr>
          <p:nvPr>
            <p:ph idx="1"/>
          </p:nvPr>
        </p:nvSpPr>
        <p:spPr>
          <a:xfrm>
            <a:off x="893763" y="5026212"/>
            <a:ext cx="11217275" cy="3759013"/>
          </a:xfrm>
        </p:spPr>
        <p:txBody>
          <a:bodyPr/>
          <a:lstStyle/>
          <a:p>
            <a:pPr marL="0" indent="0">
              <a:buNone/>
            </a:pPr>
            <a:r>
              <a:rPr lang="en-US" dirty="0"/>
              <a:t>Application: program developed by the user built on Spark.</a:t>
            </a:r>
          </a:p>
          <a:p>
            <a:pPr marL="457200" lvl="1" indent="0">
              <a:buNone/>
            </a:pPr>
            <a:r>
              <a:rPr lang="en-US" dirty="0"/>
              <a:t>Application = Driver Program + Executors</a:t>
            </a:r>
          </a:p>
          <a:p>
            <a:pPr marL="0" indent="0">
              <a:buNone/>
            </a:pPr>
            <a:r>
              <a:rPr lang="en-US" dirty="0"/>
              <a:t>Driver: process running the </a:t>
            </a:r>
            <a:r>
              <a:rPr lang="en-US" dirty="0">
                <a:latin typeface="Consolas" panose="020B0609020204030204" pitchFamily="49" charset="0"/>
              </a:rPr>
              <a:t>main()</a:t>
            </a:r>
            <a:r>
              <a:rPr lang="en-US" dirty="0"/>
              <a:t> function of the Application and creating the </a:t>
            </a:r>
            <a:r>
              <a:rPr lang="en-US" dirty="0" err="1">
                <a:latin typeface="Consolas" panose="020B0609020204030204" pitchFamily="49" charset="0"/>
              </a:rPr>
              <a:t>SparkSession</a:t>
            </a:r>
            <a:r>
              <a:rPr lang="en-US" dirty="0"/>
              <a:t> object.</a:t>
            </a:r>
          </a:p>
          <a:p>
            <a:pPr marL="0" indent="0">
              <a:buNone/>
            </a:pPr>
            <a:r>
              <a:rPr lang="en-US" dirty="0"/>
              <a:t>Executor: process launched for an Application on a worker node, that runs tasks and keeps data in memory or disk storage across them. Each Application has its own Executors.</a:t>
            </a:r>
          </a:p>
        </p:txBody>
      </p:sp>
      <p:pic>
        <p:nvPicPr>
          <p:cNvPr id="8" name="Picture 7">
            <a:extLst>
              <a:ext uri="{FF2B5EF4-FFF2-40B4-BE49-F238E27FC236}">
                <a16:creationId xmlns:a16="http://schemas.microsoft.com/office/drawing/2014/main" id="{D6926394-54B6-8FCA-BAF0-C11D65AAFD4E}"/>
              </a:ext>
            </a:extLst>
          </p:cNvPr>
          <p:cNvPicPr>
            <a:picLocks noChangeAspect="1"/>
          </p:cNvPicPr>
          <p:nvPr/>
        </p:nvPicPr>
        <p:blipFill>
          <a:blip r:embed="rId2"/>
          <a:stretch>
            <a:fillRect/>
          </a:stretch>
        </p:blipFill>
        <p:spPr>
          <a:xfrm>
            <a:off x="4145667" y="255458"/>
            <a:ext cx="7589297" cy="4456632"/>
          </a:xfrm>
          <a:prstGeom prst="rect">
            <a:avLst/>
          </a:prstGeom>
        </p:spPr>
      </p:pic>
      <p:sp>
        <p:nvSpPr>
          <p:cNvPr id="9" name="TextBox 8">
            <a:extLst>
              <a:ext uri="{FF2B5EF4-FFF2-40B4-BE49-F238E27FC236}">
                <a16:creationId xmlns:a16="http://schemas.microsoft.com/office/drawing/2014/main" id="{4378B861-2670-9157-F67D-A015818E1349}"/>
              </a:ext>
            </a:extLst>
          </p:cNvPr>
          <p:cNvSpPr txBox="1"/>
          <p:nvPr/>
        </p:nvSpPr>
        <p:spPr>
          <a:xfrm>
            <a:off x="51961" y="9412245"/>
            <a:ext cx="2673309" cy="246221"/>
          </a:xfrm>
          <a:prstGeom prst="rect">
            <a:avLst/>
          </a:prstGeom>
          <a:noFill/>
        </p:spPr>
        <p:txBody>
          <a:bodyPr wrap="square" rtlCol="0">
            <a:spAutoFit/>
          </a:bodyPr>
          <a:lstStyle/>
          <a:p>
            <a:pPr algn="l"/>
            <a:r>
              <a:rPr lang="en-US" sz="1000" b="0" dirty="0"/>
              <a:t>Image from: Learning Spark, </a:t>
            </a:r>
            <a:r>
              <a:rPr lang="en-US" sz="1000" b="0" dirty="0" err="1"/>
              <a:t>Damji</a:t>
            </a:r>
            <a:r>
              <a:rPr lang="en-US" sz="1000" b="0" dirty="0"/>
              <a:t> et al</a:t>
            </a:r>
          </a:p>
        </p:txBody>
      </p:sp>
    </p:spTree>
    <p:extLst>
      <p:ext uri="{BB962C8B-B14F-4D97-AF65-F5344CB8AC3E}">
        <p14:creationId xmlns:p14="http://schemas.microsoft.com/office/powerpoint/2010/main" val="278115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4EAA2-7343-9943-F36F-6725A6651C5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659EE6D8-1F4D-F3AE-1382-B08E34CACDA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DDFA1648-AE44-0F86-6783-1D590F943764}"/>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E78A988B-3600-BCB5-254C-78D78DDA0FA2}"/>
              </a:ext>
            </a:extLst>
          </p:cNvPr>
          <p:cNvSpPr>
            <a:spLocks noGrp="1"/>
          </p:cNvSpPr>
          <p:nvPr>
            <p:ph type="title"/>
          </p:nvPr>
        </p:nvSpPr>
        <p:spPr/>
        <p:txBody>
          <a:bodyPr/>
          <a:lstStyle/>
          <a:p>
            <a:r>
              <a:rPr lang="en-US" dirty="0" err="1"/>
              <a:t>SparkSession</a:t>
            </a:r>
            <a:endParaRPr lang="en-US" dirty="0"/>
          </a:p>
        </p:txBody>
      </p:sp>
      <p:sp>
        <p:nvSpPr>
          <p:cNvPr id="6" name="Content Placeholder 5">
            <a:extLst>
              <a:ext uri="{FF2B5EF4-FFF2-40B4-BE49-F238E27FC236}">
                <a16:creationId xmlns:a16="http://schemas.microsoft.com/office/drawing/2014/main" id="{B4A4D567-8422-72F6-0EF4-46D01A8B9D2C}"/>
              </a:ext>
            </a:extLst>
          </p:cNvPr>
          <p:cNvSpPr>
            <a:spLocks noGrp="1"/>
          </p:cNvSpPr>
          <p:nvPr>
            <p:ph idx="1"/>
          </p:nvPr>
        </p:nvSpPr>
        <p:spPr>
          <a:xfrm>
            <a:off x="893763" y="2597150"/>
            <a:ext cx="7240303" cy="6188075"/>
          </a:xfrm>
        </p:spPr>
        <p:txBody>
          <a:bodyPr>
            <a:normAutofit/>
          </a:bodyPr>
          <a:lstStyle/>
          <a:p>
            <a:pPr marL="0" indent="0">
              <a:buNone/>
            </a:pPr>
            <a:r>
              <a:rPr lang="en-US" dirty="0"/>
              <a:t>Single point of entry to interact with underlying Spark functionality</a:t>
            </a:r>
          </a:p>
          <a:p>
            <a:pPr marL="0" indent="0">
              <a:buNone/>
            </a:pPr>
            <a:r>
              <a:rPr lang="en-US" dirty="0"/>
              <a:t>Allows programming Spark with </a:t>
            </a:r>
            <a:r>
              <a:rPr lang="en-US" dirty="0" err="1"/>
              <a:t>DataFrame</a:t>
            </a:r>
            <a:r>
              <a:rPr lang="en-US" dirty="0"/>
              <a:t> and Dataset APIs. </a:t>
            </a:r>
          </a:p>
          <a:p>
            <a:pPr marL="0" indent="0">
              <a:buNone/>
            </a:pPr>
            <a:r>
              <a:rPr lang="en-US" dirty="0"/>
              <a:t>In the Databricks notebook, when you create a cluster, the </a:t>
            </a:r>
            <a:r>
              <a:rPr lang="en-US" dirty="0" err="1"/>
              <a:t>SparkSession</a:t>
            </a:r>
            <a:r>
              <a:rPr lang="en-US" dirty="0"/>
              <a:t> is created for you. In both cases it’s accessible through a variable called </a:t>
            </a:r>
            <a:r>
              <a:rPr lang="en-US" dirty="0">
                <a:latin typeface="Consolas" panose="020B0609020204030204" pitchFamily="49" charset="0"/>
              </a:rPr>
              <a:t>spark</a:t>
            </a:r>
            <a:r>
              <a:rPr lang="en-US" dirty="0"/>
              <a:t>.</a:t>
            </a:r>
          </a:p>
        </p:txBody>
      </p:sp>
      <p:sp>
        <p:nvSpPr>
          <p:cNvPr id="8" name="TextBox 7">
            <a:extLst>
              <a:ext uri="{FF2B5EF4-FFF2-40B4-BE49-F238E27FC236}">
                <a16:creationId xmlns:a16="http://schemas.microsoft.com/office/drawing/2014/main" id="{70C4BFB8-A198-7C5E-AB3B-39DAB4D904CF}"/>
              </a:ext>
            </a:extLst>
          </p:cNvPr>
          <p:cNvSpPr txBox="1"/>
          <p:nvPr/>
        </p:nvSpPr>
        <p:spPr>
          <a:xfrm>
            <a:off x="309104" y="8311216"/>
            <a:ext cx="3033567"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3"/>
              </a:rPr>
              <a:t>How to use </a:t>
            </a:r>
            <a:r>
              <a:rPr lang="en-US" sz="1600" b="0" dirty="0" err="1">
                <a:latin typeface="Avenir Black"/>
                <a:hlinkClick r:id="rId3"/>
              </a:rPr>
              <a:t>SparkSession</a:t>
            </a:r>
            <a:endParaRPr lang="en-US" sz="1600" b="0" dirty="0">
              <a:latin typeface="Avenir Black"/>
            </a:endParaRPr>
          </a:p>
        </p:txBody>
      </p:sp>
      <p:pic>
        <p:nvPicPr>
          <p:cNvPr id="10" name="Picture 9">
            <a:extLst>
              <a:ext uri="{FF2B5EF4-FFF2-40B4-BE49-F238E27FC236}">
                <a16:creationId xmlns:a16="http://schemas.microsoft.com/office/drawing/2014/main" id="{7762A173-2985-E5A0-36F4-54F6EDE6A3C2}"/>
              </a:ext>
            </a:extLst>
          </p:cNvPr>
          <p:cNvPicPr>
            <a:picLocks noChangeAspect="1"/>
          </p:cNvPicPr>
          <p:nvPr/>
        </p:nvPicPr>
        <p:blipFill>
          <a:blip r:embed="rId4"/>
          <a:stretch>
            <a:fillRect/>
          </a:stretch>
        </p:blipFill>
        <p:spPr>
          <a:xfrm>
            <a:off x="8454788" y="2827370"/>
            <a:ext cx="4312061" cy="3405108"/>
          </a:xfrm>
          <a:prstGeom prst="rect">
            <a:avLst/>
          </a:prstGeom>
        </p:spPr>
      </p:pic>
    </p:spTree>
    <p:extLst>
      <p:ext uri="{BB962C8B-B14F-4D97-AF65-F5344CB8AC3E}">
        <p14:creationId xmlns:p14="http://schemas.microsoft.com/office/powerpoint/2010/main" val="30447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76C5C-28AA-F534-024E-14A4214D08F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AFA8F68-2E5D-DB5B-9F57-84AAAE8DEEF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3FAB5B-C5FF-D564-5B61-8C829B81332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465338D-E88D-C0ED-8C60-015D63F1A727}"/>
              </a:ext>
            </a:extLst>
          </p:cNvPr>
          <p:cNvSpPr>
            <a:spLocks noGrp="1"/>
          </p:cNvSpPr>
          <p:nvPr>
            <p:ph type="title"/>
          </p:nvPr>
        </p:nvSpPr>
        <p:spPr/>
        <p:txBody>
          <a:bodyPr/>
          <a:lstStyle/>
          <a:p>
            <a:r>
              <a:rPr lang="en-US" dirty="0"/>
              <a:t>Applications and Processes</a:t>
            </a:r>
          </a:p>
        </p:txBody>
      </p:sp>
      <p:sp>
        <p:nvSpPr>
          <p:cNvPr id="8" name="TextBox 7">
            <a:extLst>
              <a:ext uri="{FF2B5EF4-FFF2-40B4-BE49-F238E27FC236}">
                <a16:creationId xmlns:a16="http://schemas.microsoft.com/office/drawing/2014/main" id="{4014B9F8-1748-F97F-23EB-A297DFC21389}"/>
              </a:ext>
            </a:extLst>
          </p:cNvPr>
          <p:cNvSpPr txBox="1"/>
          <p:nvPr/>
        </p:nvSpPr>
        <p:spPr>
          <a:xfrm>
            <a:off x="419662" y="8455765"/>
            <a:ext cx="6503158" cy="276999"/>
          </a:xfrm>
          <a:prstGeom prst="rect">
            <a:avLst/>
          </a:prstGeom>
          <a:noFill/>
        </p:spPr>
        <p:txBody>
          <a:bodyPr wrap="square">
            <a:spAutoFit/>
          </a:bodyPr>
          <a:lstStyle/>
          <a:p>
            <a:pPr algn="l"/>
            <a:r>
              <a:rPr lang="en-US" sz="1200" b="0" dirty="0">
                <a:latin typeface="Avenir Black"/>
              </a:rPr>
              <a:t>Ref: </a:t>
            </a:r>
            <a:r>
              <a:rPr lang="en-US" sz="1200" b="0" dirty="0">
                <a:latin typeface="Avenir Black"/>
                <a:hlinkClick r:id="rId3"/>
              </a:rPr>
              <a:t>Cluster Overview</a:t>
            </a:r>
            <a:endParaRPr lang="en-US" sz="1200" b="0" dirty="0">
              <a:latin typeface="Avenir Black"/>
            </a:endParaRPr>
          </a:p>
        </p:txBody>
      </p:sp>
      <p:grpSp>
        <p:nvGrpSpPr>
          <p:cNvPr id="13" name="Group 12">
            <a:extLst>
              <a:ext uri="{FF2B5EF4-FFF2-40B4-BE49-F238E27FC236}">
                <a16:creationId xmlns:a16="http://schemas.microsoft.com/office/drawing/2014/main" id="{8214DA3D-4639-598B-3783-9C973681C870}"/>
              </a:ext>
            </a:extLst>
          </p:cNvPr>
          <p:cNvGrpSpPr/>
          <p:nvPr/>
        </p:nvGrpSpPr>
        <p:grpSpPr>
          <a:xfrm>
            <a:off x="3210796" y="2405063"/>
            <a:ext cx="4657139" cy="2873480"/>
            <a:chOff x="2903721" y="1321471"/>
            <a:chExt cx="7589297" cy="4682638"/>
          </a:xfrm>
        </p:grpSpPr>
        <p:pic>
          <p:nvPicPr>
            <p:cNvPr id="9" name="Picture 8">
              <a:extLst>
                <a:ext uri="{FF2B5EF4-FFF2-40B4-BE49-F238E27FC236}">
                  <a16:creationId xmlns:a16="http://schemas.microsoft.com/office/drawing/2014/main" id="{0371ABC0-174C-DC46-5EDB-5617C4F4FE83}"/>
                </a:ext>
              </a:extLst>
            </p:cNvPr>
            <p:cNvPicPr>
              <a:picLocks noChangeAspect="1"/>
            </p:cNvPicPr>
            <p:nvPr/>
          </p:nvPicPr>
          <p:blipFill>
            <a:blip r:embed="rId4"/>
            <a:stretch>
              <a:fillRect/>
            </a:stretch>
          </p:blipFill>
          <p:spPr>
            <a:xfrm>
              <a:off x="2903721" y="1321471"/>
              <a:ext cx="7589297" cy="4456632"/>
            </a:xfrm>
            <a:prstGeom prst="rect">
              <a:avLst/>
            </a:prstGeom>
          </p:spPr>
        </p:pic>
        <p:sp>
          <p:nvSpPr>
            <p:cNvPr id="10" name="Rectangle 9">
              <a:extLst>
                <a:ext uri="{FF2B5EF4-FFF2-40B4-BE49-F238E27FC236}">
                  <a16:creationId xmlns:a16="http://schemas.microsoft.com/office/drawing/2014/main" id="{8BC6A5A3-3A66-C6D4-4EED-56366A68FC04}"/>
                </a:ext>
              </a:extLst>
            </p:cNvPr>
            <p:cNvSpPr/>
            <p:nvPr/>
          </p:nvSpPr>
          <p:spPr>
            <a:xfrm>
              <a:off x="3548418" y="4707572"/>
              <a:ext cx="1549021" cy="129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11" name="Rectangle 10">
              <a:extLst>
                <a:ext uri="{FF2B5EF4-FFF2-40B4-BE49-F238E27FC236}">
                  <a16:creationId xmlns:a16="http://schemas.microsoft.com/office/drawing/2014/main" id="{6F2A5EBE-63A9-DEF6-19EE-A772F181EF5C}"/>
                </a:ext>
              </a:extLst>
            </p:cNvPr>
            <p:cNvSpPr/>
            <p:nvPr/>
          </p:nvSpPr>
          <p:spPr>
            <a:xfrm>
              <a:off x="7306317" y="3579527"/>
              <a:ext cx="1280183" cy="60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Executor 2</a:t>
              </a:r>
            </a:p>
          </p:txBody>
        </p:sp>
      </p:grpSp>
      <p:sp>
        <p:nvSpPr>
          <p:cNvPr id="6" name="Content Placeholder 5">
            <a:extLst>
              <a:ext uri="{FF2B5EF4-FFF2-40B4-BE49-F238E27FC236}">
                <a16:creationId xmlns:a16="http://schemas.microsoft.com/office/drawing/2014/main" id="{48A40678-4E05-767E-BE52-874A840467BF}"/>
              </a:ext>
            </a:extLst>
          </p:cNvPr>
          <p:cNvSpPr>
            <a:spLocks noGrp="1"/>
          </p:cNvSpPr>
          <p:nvPr>
            <p:ph idx="1"/>
          </p:nvPr>
        </p:nvSpPr>
        <p:spPr>
          <a:xfrm>
            <a:off x="893763" y="5717040"/>
            <a:ext cx="11402869" cy="2718795"/>
          </a:xfrm>
        </p:spPr>
        <p:txBody>
          <a:bodyPr>
            <a:normAutofit/>
          </a:bodyPr>
          <a:lstStyle/>
          <a:p>
            <a:pPr marL="0" indent="0">
              <a:buNone/>
            </a:pPr>
            <a:r>
              <a:rPr lang="en-US" dirty="0"/>
              <a:t>Each application gets its own executor processes</a:t>
            </a:r>
          </a:p>
          <a:p>
            <a:pPr marL="0" indent="0">
              <a:buNone/>
            </a:pPr>
            <a:endParaRPr lang="en-US" dirty="0"/>
          </a:p>
          <a:p>
            <a:pPr marL="0" indent="0">
              <a:buNone/>
            </a:pPr>
            <a:r>
              <a:rPr lang="en-US" dirty="0"/>
              <a:t>Why? Isolating applications from each other, on both the scheduling side (each driver schedules its own tasks) and executor side (tasks from different applications run in different JVMs)</a:t>
            </a:r>
          </a:p>
        </p:txBody>
      </p:sp>
      <p:sp>
        <p:nvSpPr>
          <p:cNvPr id="14" name="TextBox 13">
            <a:extLst>
              <a:ext uri="{FF2B5EF4-FFF2-40B4-BE49-F238E27FC236}">
                <a16:creationId xmlns:a16="http://schemas.microsoft.com/office/drawing/2014/main" id="{1255DCEA-D707-4527-40B0-4EDBD5355DE2}"/>
              </a:ext>
            </a:extLst>
          </p:cNvPr>
          <p:cNvSpPr txBox="1"/>
          <p:nvPr/>
        </p:nvSpPr>
        <p:spPr>
          <a:xfrm>
            <a:off x="6516806" y="3262860"/>
            <a:ext cx="1351129" cy="369332"/>
          </a:xfrm>
          <a:prstGeom prst="rect">
            <a:avLst/>
          </a:prstGeom>
          <a:noFill/>
        </p:spPr>
        <p:txBody>
          <a:bodyPr wrap="square" rtlCol="0">
            <a:spAutoFit/>
          </a:bodyPr>
          <a:lstStyle/>
          <a:p>
            <a:r>
              <a:rPr lang="en-US" dirty="0" err="1">
                <a:highlight>
                  <a:srgbClr val="FFFF00"/>
                </a:highlight>
              </a:rPr>
              <a:t>rifare</a:t>
            </a:r>
            <a:endParaRPr lang="en-US" dirty="0">
              <a:highlight>
                <a:srgbClr val="FFFF00"/>
              </a:highlight>
            </a:endParaRPr>
          </a:p>
        </p:txBody>
      </p:sp>
    </p:spTree>
    <p:extLst>
      <p:ext uri="{BB962C8B-B14F-4D97-AF65-F5344CB8AC3E}">
        <p14:creationId xmlns:p14="http://schemas.microsoft.com/office/powerpoint/2010/main" val="179245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From Driver to Jobs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Driver converts your Spark application into one or more Spark jobs</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r="57760"/>
          <a:stretch/>
        </p:blipFill>
        <p:spPr>
          <a:xfrm>
            <a:off x="0" y="4082095"/>
            <a:ext cx="5493224" cy="3718468"/>
          </a:xfrm>
          <a:prstGeom prst="rect">
            <a:avLst/>
          </a:prstGeom>
        </p:spPr>
      </p:pic>
      <p:sp>
        <p:nvSpPr>
          <p:cNvPr id="9" name="TextBox 8">
            <a:extLst>
              <a:ext uri="{FF2B5EF4-FFF2-40B4-BE49-F238E27FC236}">
                <a16:creationId xmlns:a16="http://schemas.microsoft.com/office/drawing/2014/main" id="{021B36D9-DEE9-5EDA-7CC5-AF4E84DD62D9}"/>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pic>
        <p:nvPicPr>
          <p:cNvPr id="12" name="Picture 11">
            <a:extLst>
              <a:ext uri="{FF2B5EF4-FFF2-40B4-BE49-F238E27FC236}">
                <a16:creationId xmlns:a16="http://schemas.microsoft.com/office/drawing/2014/main" id="{7486C3E5-D1A8-AF91-9EB4-608928B92995}"/>
              </a:ext>
            </a:extLst>
          </p:cNvPr>
          <p:cNvPicPr>
            <a:picLocks noChangeAspect="1"/>
          </p:cNvPicPr>
          <p:nvPr/>
        </p:nvPicPr>
        <p:blipFill rotWithShape="1">
          <a:blip r:embed="rId3"/>
          <a:srcRect b="42384"/>
          <a:stretch/>
        </p:blipFill>
        <p:spPr>
          <a:xfrm>
            <a:off x="5835536" y="4599624"/>
            <a:ext cx="4677428" cy="554351"/>
          </a:xfrm>
          <a:prstGeom prst="rect">
            <a:avLst/>
          </a:prstGeom>
        </p:spPr>
      </p:pic>
      <p:pic>
        <p:nvPicPr>
          <p:cNvPr id="13" name="Picture 12">
            <a:extLst>
              <a:ext uri="{FF2B5EF4-FFF2-40B4-BE49-F238E27FC236}">
                <a16:creationId xmlns:a16="http://schemas.microsoft.com/office/drawing/2014/main" id="{C80EF27E-1B3B-6220-71B5-A3947CA41DAB}"/>
              </a:ext>
            </a:extLst>
          </p:cNvPr>
          <p:cNvPicPr>
            <a:picLocks noChangeAspect="1"/>
          </p:cNvPicPr>
          <p:nvPr/>
        </p:nvPicPr>
        <p:blipFill rotWithShape="1">
          <a:blip r:embed="rId3"/>
          <a:srcRect t="50288"/>
          <a:stretch/>
        </p:blipFill>
        <p:spPr>
          <a:xfrm>
            <a:off x="5835536" y="5643342"/>
            <a:ext cx="4677428" cy="478309"/>
          </a:xfrm>
          <a:prstGeom prst="rect">
            <a:avLst/>
          </a:prstGeom>
        </p:spPr>
      </p:pic>
    </p:spTree>
    <p:extLst>
      <p:ext uri="{BB962C8B-B14F-4D97-AF65-F5344CB8AC3E}">
        <p14:creationId xmlns:p14="http://schemas.microsoft.com/office/powerpoint/2010/main" val="3790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Jobs and Stages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Stages are created based on what operations can be performed serially or in parallel. Not all Spark operations can happen in a single stage, so they may be divided into multiple stages.</a:t>
            </a:r>
          </a:p>
          <a:p>
            <a:pPr marL="0" indent="0">
              <a:buNone/>
            </a:pPr>
            <a:endParaRPr lang="en-US" dirty="0"/>
          </a:p>
          <a:p>
            <a:pPr marL="0" indent="0">
              <a:buNone/>
            </a:pPr>
            <a:r>
              <a:rPr lang="en-US" dirty="0"/>
              <a:t>(Page 28). </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22813"/>
          <a:stretch/>
        </p:blipFill>
        <p:spPr>
          <a:xfrm>
            <a:off x="0" y="4082095"/>
            <a:ext cx="10037928" cy="3718468"/>
          </a:xfrm>
          <a:prstGeom prst="rect">
            <a:avLst/>
          </a:prstGeom>
        </p:spPr>
      </p:pic>
      <p:sp>
        <p:nvSpPr>
          <p:cNvPr id="9" name="TextBox 8">
            <a:extLst>
              <a:ext uri="{FF2B5EF4-FFF2-40B4-BE49-F238E27FC236}">
                <a16:creationId xmlns:a16="http://schemas.microsoft.com/office/drawing/2014/main" id="{A0AF29AA-8D3D-6B73-115A-F3BEDA0BC7E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3499451927"/>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572</Words>
  <Application>Microsoft Office PowerPoint</Application>
  <PresentationFormat>Custom</PresentationFormat>
  <Paragraphs>54</Paragraphs>
  <Slides>12</Slides>
  <Notes>3</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Avenir Black</vt:lpstr>
      <vt:lpstr>Avenir Book</vt:lpstr>
      <vt:lpstr>Avenir Medium</vt:lpstr>
      <vt:lpstr>Calibri</vt:lpstr>
      <vt:lpstr>Calibri Light</vt:lpstr>
      <vt:lpstr>Consolas</vt:lpstr>
      <vt:lpstr>Helvetica Neue</vt:lpstr>
      <vt:lpstr>Slide_1</vt:lpstr>
      <vt:lpstr>Slide_2</vt:lpstr>
      <vt:lpstr>PowerPoint Presentation</vt:lpstr>
      <vt:lpstr>We’ll look at</vt:lpstr>
      <vt:lpstr>How does Spark work?</vt:lpstr>
      <vt:lpstr>How does Spark work?</vt:lpstr>
      <vt:lpstr>PowerPoint Presentation</vt:lpstr>
      <vt:lpstr>SparkSession</vt:lpstr>
      <vt:lpstr>Applications and Processes</vt:lpstr>
      <vt:lpstr>From Driver to Jobs</vt:lpstr>
      <vt:lpstr>Jobs and Stages</vt:lpstr>
      <vt:lpstr>Stages and Tasks</vt:lpstr>
      <vt:lpstr>Looking at the Stages</vt:lpstr>
      <vt:lpstr>Dataframes behind the scene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10</cp:revision>
  <dcterms:created xsi:type="dcterms:W3CDTF">2022-07-11T04:17:52Z</dcterms:created>
  <dcterms:modified xsi:type="dcterms:W3CDTF">2022-07-28T04:33:07Z</dcterms:modified>
</cp:coreProperties>
</file>