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Lst>
  <p:notesMasterIdLst>
    <p:notesMasterId r:id="rId19"/>
  </p:notesMasterIdLst>
  <p:handoutMasterIdLst>
    <p:handoutMasterId r:id="rId20"/>
  </p:handoutMasterIdLst>
  <p:sldIdLst>
    <p:sldId id="257" r:id="rId3"/>
    <p:sldId id="258" r:id="rId4"/>
    <p:sldId id="259" r:id="rId5"/>
    <p:sldId id="260" r:id="rId6"/>
    <p:sldId id="262" r:id="rId7"/>
    <p:sldId id="263" r:id="rId8"/>
    <p:sldId id="267" r:id="rId9"/>
    <p:sldId id="268" r:id="rId10"/>
    <p:sldId id="264" r:id="rId11"/>
    <p:sldId id="266" r:id="rId12"/>
    <p:sldId id="269" r:id="rId13"/>
    <p:sldId id="270" r:id="rId14"/>
    <p:sldId id="272" r:id="rId15"/>
    <p:sldId id="273" r:id="rId16"/>
    <p:sldId id="274" r:id="rId17"/>
    <p:sldId id="275"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31" autoAdjust="0"/>
    <p:restoredTop sz="81674" autoAdjust="0"/>
  </p:normalViewPr>
  <p:slideViewPr>
    <p:cSldViewPr snapToGrid="0" snapToObjects="1">
      <p:cViewPr varScale="1">
        <p:scale>
          <a:sx n="67" d="100"/>
          <a:sy n="67" d="100"/>
        </p:scale>
        <p:origin x="1716" y="4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DBD77-CD0B-DA93-D48F-212CA965E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0A57C-62D0-A4C2-9ABD-2DC91D4FE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C1C9F-968B-45D4-9FBD-EA39F2175159}" type="datetimeFigureOut">
              <a:rPr lang="en-US" smtClean="0"/>
              <a:t>2022-09-03</a:t>
            </a:fld>
            <a:endParaRPr lang="en-US"/>
          </a:p>
        </p:txBody>
      </p:sp>
      <p:sp>
        <p:nvSpPr>
          <p:cNvPr id="4" name="Footer Placeholder 3">
            <a:extLst>
              <a:ext uri="{FF2B5EF4-FFF2-40B4-BE49-F238E27FC236}">
                <a16:creationId xmlns:a16="http://schemas.microsoft.com/office/drawing/2014/main" id="{B79E8E72-3F5B-6A4A-CB02-37AF81380F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D4D1D9-B8D1-5650-AB1B-DA3C339CB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6AC41-6989-45A1-A24D-4FE902C9AF19}" type="slidenum">
              <a:rPr lang="en-US" smtClean="0"/>
              <a:t>‹#›</a:t>
            </a:fld>
            <a:endParaRPr lang="en-US"/>
          </a:p>
        </p:txBody>
      </p:sp>
    </p:spTree>
    <p:extLst>
      <p:ext uri="{BB962C8B-B14F-4D97-AF65-F5344CB8AC3E}">
        <p14:creationId xmlns:p14="http://schemas.microsoft.com/office/powerpoint/2010/main" val="3494143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Simplicity: Spark’s capabilities are accessible via a set of rich APIs, all designed specifically for interacting quickly and easily with data at scale. These APIs are well-documented and structured in a way that makes it straightforward for data scientists and application developers to quickly put Spark to work.</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Speed: Spark is designed for speed, operating both in memory and on disk. Using Spark, a team from Databricks tied for first place with a team from the University of California, San Diego, in the 2014 Daytona </a:t>
            </a:r>
            <a:r>
              <a:rPr lang="en-US" sz="2400" dirty="0" err="1">
                <a:solidFill>
                  <a:srgbClr val="FFFFFF"/>
                </a:solidFill>
                <a:latin typeface="Libre Franklin Light"/>
                <a:sym typeface="Libre Franklin Light"/>
              </a:rPr>
              <a:t>GraySort</a:t>
            </a:r>
            <a:r>
              <a:rPr lang="en-US" sz="2400" dirty="0">
                <a:solidFill>
                  <a:srgbClr val="FFFFFF"/>
                </a:solidFill>
                <a:latin typeface="Libre Franklin Light"/>
                <a:sym typeface="Libre Franklin Light"/>
              </a:rPr>
              <a:t> benchmarking challenge (https://spark.apache.org/news/spark-wins-daytona-gray-sort-100tb-benchmark.html). The challenge involves processing a static data set; the Databricks team was able to process 100 terabytes of data stored on solid-state drives in just 23 minutes, and the previous winner took 72 minutes by using Hadoop and a different cluster configuration. Spark can perform even better when supporting interactive queries of data stored in memory. In those situations, there are claims that Spark can be 100 times faster than Hadoop’s MapReduce.</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Support: Spark supports a range of programming languages, including Java, Python, R, and Scala. Spark includes support for tight integration with a number of leading storage solutions in the Hadoop ecosystem and beyond, including HPE </a:t>
            </a:r>
            <a:r>
              <a:rPr lang="en-US" sz="2400" dirty="0" err="1">
                <a:solidFill>
                  <a:srgbClr val="FFFFFF"/>
                </a:solidFill>
                <a:latin typeface="Libre Franklin Light"/>
                <a:sym typeface="Libre Franklin Light"/>
              </a:rPr>
              <a:t>Ezmeral</a:t>
            </a:r>
            <a:r>
              <a:rPr lang="en-US" sz="2400" dirty="0">
                <a:solidFill>
                  <a:srgbClr val="FFFFFF"/>
                </a:solidFill>
                <a:latin typeface="Libre Franklin Light"/>
                <a:sym typeface="Libre Franklin Light"/>
              </a:rPr>
              <a:t> Data Fabric (file system, database, and event store), Apache Hadoop (HDFS), Apache HBase, and Apache Cassandra. Furthermore, the Apache Spark community is large, active, and international. A growing set of commercial providers, including Databricks, IBM, and all of the main Hadoop vendors, deliver comprehensive support for Spark-based solutions.</a:t>
            </a:r>
          </a:p>
        </p:txBody>
      </p:sp>
    </p:spTree>
    <p:extLst>
      <p:ext uri="{BB962C8B-B14F-4D97-AF65-F5344CB8AC3E}">
        <p14:creationId xmlns:p14="http://schemas.microsoft.com/office/powerpoint/2010/main" val="687881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data scientist is way lower</a:t>
            </a:r>
          </a:p>
        </p:txBody>
      </p:sp>
    </p:spTree>
    <p:extLst>
      <p:ext uri="{BB962C8B-B14F-4D97-AF65-F5344CB8AC3E}">
        <p14:creationId xmlns:p14="http://schemas.microsoft.com/office/powerpoint/2010/main" val="3281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pic>
        <p:nvPicPr>
          <p:cNvPr id="5" name="Immagine 21" descr="Immagine che contiene freccia&#10;&#10;Descrizione generata automaticamente">
            <a:extLst>
              <a:ext uri="{FF2B5EF4-FFF2-40B4-BE49-F238E27FC236}">
                <a16:creationId xmlns:a16="http://schemas.microsoft.com/office/drawing/2014/main" id="{A8668FBB-6EAB-54B1-D629-59D1DEF50D4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5518" y="7044417"/>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DATA</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dirty="0"/>
              <a:t>Marco Santoni</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UFS 08</a:t>
            </a:r>
          </a:p>
        </p:txBody>
      </p:sp>
      <p:sp>
        <p:nvSpPr>
          <p:cNvPr id="15" name="Segnaposto titolo 1">
            <a:extLst>
              <a:ext uri="{FF2B5EF4-FFF2-40B4-BE49-F238E27FC236}">
                <a16:creationId xmlns:a16="http://schemas.microsoft.com/office/drawing/2014/main" id="{833E69E5-41C2-3445-838C-81A9EA7E555C}"/>
              </a:ext>
            </a:extLst>
          </p:cNvPr>
          <p:cNvSpPr>
            <a:spLocks noGrp="1"/>
          </p:cNvSpPr>
          <p:nvPr>
            <p:ph type="title"/>
          </p:nvPr>
        </p:nvSpPr>
        <p:spPr>
          <a:xfrm>
            <a:off x="2743200" y="519113"/>
            <a:ext cx="9367838" cy="1885950"/>
          </a:xfrm>
          <a:prstGeom prst="rect">
            <a:avLst/>
          </a:prstGeom>
        </p:spPr>
        <p:txBody>
          <a:bodyPr vert="horz" lIns="91440" tIns="45720" rIns="91440" bIns="45720" rtlCol="0" anchor="ctr">
            <a:normAutofit/>
          </a:bodyPr>
          <a:lstStyle>
            <a:lvl1pPr>
              <a:defRPr sz="4800" b="0" i="0">
                <a:latin typeface="Avenir Medium" panose="02000503020000020003" pitchFamily="2" charset="0"/>
              </a:defRPr>
            </a:lvl1pPr>
          </a:lstStyle>
          <a:p>
            <a:r>
              <a:rPr lang="it-IT" dirty="0"/>
              <a:t>Fare clic per modificare lo stile del titolo dello schema</a:t>
            </a:r>
          </a:p>
        </p:txBody>
      </p:sp>
      <p:sp>
        <p:nvSpPr>
          <p:cNvPr id="16" name="Segnaposto testo 2">
            <a:extLst>
              <a:ext uri="{FF2B5EF4-FFF2-40B4-BE49-F238E27FC236}">
                <a16:creationId xmlns:a16="http://schemas.microsoft.com/office/drawing/2014/main" id="{C31BC83E-B08B-E448-BFA2-AA0CBBA0CF59}"/>
              </a:ext>
            </a:extLst>
          </p:cNvPr>
          <p:cNvSpPr>
            <a:spLocks noGrp="1"/>
          </p:cNvSpPr>
          <p:nvPr>
            <p:ph idx="1"/>
          </p:nvPr>
        </p:nvSpPr>
        <p:spPr>
          <a:xfrm>
            <a:off x="893763" y="2597150"/>
            <a:ext cx="11217275" cy="6188075"/>
          </a:xfrm>
          <a:prstGeom prst="rect">
            <a:avLst/>
          </a:prstGeom>
        </p:spPr>
        <p:txBody>
          <a:bodyPr vert="horz" lIns="91440" tIns="45720" rIns="91440" bIns="45720" rtlCol="0">
            <a:normAutofit/>
          </a:bodyPr>
          <a:lstStyle>
            <a:lvl1pPr>
              <a:defRPr>
                <a:latin typeface="Avenir Black"/>
              </a:defRPr>
            </a:lvl1pPr>
            <a:lvl2pPr>
              <a:defRPr>
                <a:latin typeface="Avenir Black"/>
              </a:defRPr>
            </a:lvl2pPr>
            <a:lvl3pPr>
              <a:defRPr>
                <a:latin typeface="Avenir Black"/>
              </a:defRPr>
            </a:lvl3pPr>
            <a:lvl4pPr>
              <a:defRPr>
                <a:latin typeface="Avenir Black"/>
              </a:defRPr>
            </a:lvl4pPr>
            <a:lvl5pPr>
              <a:defRPr>
                <a:latin typeface="Avenir Black"/>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9641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03/09/2022</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rotWithShape="1">
          <a:blip r:embed="rId3"/>
          <a:srcRect l="44812" t="51635"/>
          <a:stretch/>
        </p:blipFill>
        <p:spPr>
          <a:xfrm>
            <a:off x="0" y="0"/>
            <a:ext cx="2601265" cy="225452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4"/>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rotWithShape="1">
          <a:blip r:embed="rId3"/>
          <a:srcRect r="53931" b="51635"/>
          <a:stretch/>
        </p:blipFill>
        <p:spPr>
          <a:xfrm>
            <a:off x="10833339" y="7499080"/>
            <a:ext cx="2171461" cy="225452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2601265" y="519113"/>
            <a:ext cx="9509773"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03/09/2022</a:t>
            </a:fld>
            <a:endParaRPr lang="it-IT" dirty="0"/>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Marco Santoni</a:t>
            </a:r>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bg1"/>
                </a:solidFill>
              </a:defRPr>
            </a:lvl1pPr>
          </a:lstStyle>
          <a:p>
            <a:r>
              <a:rPr lang="it-IT"/>
              <a:t>UFS 08</a:t>
            </a:r>
            <a:endParaRPr lang="it-IT" dirty="0"/>
          </a:p>
        </p:txBody>
      </p:sp>
      <p:pic>
        <p:nvPicPr>
          <p:cNvPr id="11" name="Immagine 21" descr="Immagine che contiene freccia&#10;&#10;Descrizione generata automaticamente">
            <a:extLst>
              <a:ext uri="{FF2B5EF4-FFF2-40B4-BE49-F238E27FC236}">
                <a16:creationId xmlns:a16="http://schemas.microsoft.com/office/drawing/2014/main" id="{3A93D2F2-F6BF-490A-D2CF-62500F0B13A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908749" y="93782"/>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800" b="0" i="0" kern="1200">
          <a:solidFill>
            <a:schemeClr val="tx1"/>
          </a:solidFill>
          <a:latin typeface="Avenir Medium"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rvey.stackoverflow.co/2022/#top-paying-technologies-other-frameworks-and-librari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twrites.com/react-native-for-web/talk-is-cheap-show-me-the-code/"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WkK8bfFMwY3cYIK2LbmuzsQAYkrydb8pRAF7a1w2-N0/edit"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ages.databricks.com/rs/094-YMS-629/images/LearningSpark2.0.pdf" TargetMode="External"/><Relationship Id="rId2" Type="http://schemas.openxmlformats.org/officeDocument/2006/relationships/hyperlink" Target="https://github.com/Marco-Santoni/databricks-from-scrat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9.jpeg"/><Relationship Id="rId12"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intervistapythonista.com/" TargetMode="External"/><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hyperlink" Target="https://milano.python.it/" TargetMode="External"/><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trends.google.com/trends/explore?date=all&amp;q=%2Fm%2F0ndhxqz" TargetMode="Externa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atabricks.com/spark/getting-started-with-apache-spa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mgflip.com/i/5h1pmx"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urvey.stackoverflow.co/2022/#work-salar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Marco Santoni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1079270"/>
          </a:xfrm>
        </p:spPr>
        <p:txBody>
          <a:bodyPr/>
          <a:lstStyle/>
          <a:p>
            <a:r>
              <a:rPr lang="it-IT" dirty="0"/>
              <a:t>Apache Spark per l’Analisi dei Dati</a:t>
            </a:r>
          </a:p>
          <a:p>
            <a:r>
              <a:rPr lang="it-IT" sz="2000" dirty="0"/>
              <a:t>Introduzione al corso</a:t>
            </a:r>
          </a:p>
        </p:txBody>
      </p:sp>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4CFC6-F6BD-6BA7-D5A2-DA58DE9435E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0048C55-9E5D-975C-9A00-5341FC2834A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C2865EB-7A0E-465E-D128-F672CFD4C3D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B9C9E08-39B4-0FA8-659D-E5A795C6923E}"/>
              </a:ext>
            </a:extLst>
          </p:cNvPr>
          <p:cNvSpPr>
            <a:spLocks noGrp="1"/>
          </p:cNvSpPr>
          <p:nvPr>
            <p:ph type="title"/>
          </p:nvPr>
        </p:nvSpPr>
        <p:spPr/>
        <p:txBody>
          <a:bodyPr/>
          <a:lstStyle/>
          <a:p>
            <a:r>
              <a:rPr lang="en-US" dirty="0"/>
              <a:t>Why is this course relevant?</a:t>
            </a:r>
          </a:p>
        </p:txBody>
      </p:sp>
      <p:pic>
        <p:nvPicPr>
          <p:cNvPr id="8" name="Picture 7">
            <a:extLst>
              <a:ext uri="{FF2B5EF4-FFF2-40B4-BE49-F238E27FC236}">
                <a16:creationId xmlns:a16="http://schemas.microsoft.com/office/drawing/2014/main" id="{6D30D27C-A0BF-F8DC-2996-732950BBBB91}"/>
              </a:ext>
            </a:extLst>
          </p:cNvPr>
          <p:cNvPicPr>
            <a:picLocks noChangeAspect="1"/>
          </p:cNvPicPr>
          <p:nvPr/>
        </p:nvPicPr>
        <p:blipFill>
          <a:blip r:embed="rId2"/>
          <a:stretch>
            <a:fillRect/>
          </a:stretch>
        </p:blipFill>
        <p:spPr>
          <a:xfrm>
            <a:off x="484762" y="2380405"/>
            <a:ext cx="9210972" cy="5747302"/>
          </a:xfrm>
          <a:prstGeom prst="rect">
            <a:avLst/>
          </a:prstGeom>
        </p:spPr>
      </p:pic>
      <p:sp>
        <p:nvSpPr>
          <p:cNvPr id="11" name="Content Placeholder 5">
            <a:extLst>
              <a:ext uri="{FF2B5EF4-FFF2-40B4-BE49-F238E27FC236}">
                <a16:creationId xmlns:a16="http://schemas.microsoft.com/office/drawing/2014/main" id="{F997C307-337D-442E-4C56-AA679A5D0D64}"/>
              </a:ext>
            </a:extLst>
          </p:cNvPr>
          <p:cNvSpPr>
            <a:spLocks noGrp="1"/>
          </p:cNvSpPr>
          <p:nvPr>
            <p:ph idx="1"/>
          </p:nvPr>
        </p:nvSpPr>
        <p:spPr>
          <a:xfrm>
            <a:off x="9889741" y="4408890"/>
            <a:ext cx="2932331" cy="466772"/>
          </a:xfrm>
        </p:spPr>
        <p:txBody>
          <a:bodyPr>
            <a:normAutofit fontScale="92500" lnSpcReduction="20000"/>
          </a:bodyPr>
          <a:lstStyle/>
          <a:p>
            <a:pPr marL="0" indent="0">
              <a:buNone/>
            </a:pPr>
            <a:r>
              <a:rPr lang="en-US" sz="1800" dirty="0"/>
              <a:t>Ref: Top paying technologies, </a:t>
            </a:r>
            <a:r>
              <a:rPr lang="en-US" sz="1800" dirty="0" err="1">
                <a:hlinkClick r:id="rId3"/>
              </a:rPr>
              <a:t>Stackoverflow</a:t>
            </a:r>
            <a:r>
              <a:rPr lang="en-US" sz="1800" dirty="0">
                <a:hlinkClick r:id="rId3"/>
              </a:rPr>
              <a:t> Survey 2022</a:t>
            </a:r>
            <a:endParaRPr lang="en-US" sz="1800" dirty="0"/>
          </a:p>
        </p:txBody>
      </p:sp>
      <p:sp>
        <p:nvSpPr>
          <p:cNvPr id="12" name="Rectangle 11">
            <a:extLst>
              <a:ext uri="{FF2B5EF4-FFF2-40B4-BE49-F238E27FC236}">
                <a16:creationId xmlns:a16="http://schemas.microsoft.com/office/drawing/2014/main" id="{C309AFE6-AE35-2CA3-C9C3-AE1D3D88B999}"/>
              </a:ext>
            </a:extLst>
          </p:cNvPr>
          <p:cNvSpPr/>
          <p:nvPr/>
        </p:nvSpPr>
        <p:spPr>
          <a:xfrm>
            <a:off x="1125941" y="2477068"/>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14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6258C-933B-D1D8-ED9E-2C3E2F03828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679E646-5470-CFE6-40AB-9A715881D7B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9A5F7E7-D97A-FF28-AD45-4BF0A8C575AB}"/>
              </a:ext>
            </a:extLst>
          </p:cNvPr>
          <p:cNvSpPr>
            <a:spLocks noGrp="1"/>
          </p:cNvSpPr>
          <p:nvPr>
            <p:ph type="body" sz="quarter" idx="16"/>
          </p:nvPr>
        </p:nvSpPr>
        <p:spPr/>
        <p:txBody>
          <a:bodyPr/>
          <a:lstStyle/>
          <a:p>
            <a:endParaRPr lang="en-US"/>
          </a:p>
        </p:txBody>
      </p:sp>
      <p:grpSp>
        <p:nvGrpSpPr>
          <p:cNvPr id="8" name="Group 7">
            <a:extLst>
              <a:ext uri="{FF2B5EF4-FFF2-40B4-BE49-F238E27FC236}">
                <a16:creationId xmlns:a16="http://schemas.microsoft.com/office/drawing/2014/main" id="{0A018893-8435-4E10-A519-AD4F5F7200B6}"/>
              </a:ext>
            </a:extLst>
          </p:cNvPr>
          <p:cNvGrpSpPr/>
          <p:nvPr/>
        </p:nvGrpSpPr>
        <p:grpSpPr>
          <a:xfrm>
            <a:off x="3604418" y="1557684"/>
            <a:ext cx="5896769" cy="6638231"/>
            <a:chOff x="7940675" y="3154332"/>
            <a:chExt cx="3810000" cy="4289071"/>
          </a:xfrm>
        </p:grpSpPr>
        <p:pic>
          <p:nvPicPr>
            <p:cNvPr id="2050" name="Picture 2">
              <a:extLst>
                <a:ext uri="{FF2B5EF4-FFF2-40B4-BE49-F238E27FC236}">
                  <a16:creationId xmlns:a16="http://schemas.microsoft.com/office/drawing/2014/main" id="{113C656B-B0DC-F4CE-15E1-A18585C9F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675" y="3154332"/>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1FFD94-1154-58D0-EC36-159C29D50234}"/>
                </a:ext>
              </a:extLst>
            </p:cNvPr>
            <p:cNvSpPr txBox="1"/>
            <p:nvPr/>
          </p:nvSpPr>
          <p:spPr>
            <a:xfrm>
              <a:off x="8635445" y="7074071"/>
              <a:ext cx="2276585"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rPr>
                <a:t>matwrites</a:t>
              </a:r>
              <a:endParaRPr lang="en-US" b="0" dirty="0">
                <a:solidFill>
                  <a:schemeClr val="tx1"/>
                </a:solidFill>
                <a:latin typeface="Avenir Black"/>
              </a:endParaRPr>
            </a:p>
          </p:txBody>
        </p:sp>
      </p:grpSp>
    </p:spTree>
    <p:extLst>
      <p:ext uri="{BB962C8B-B14F-4D97-AF65-F5344CB8AC3E}">
        <p14:creationId xmlns:p14="http://schemas.microsoft.com/office/powerpoint/2010/main" val="300363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pic>
        <p:nvPicPr>
          <p:cNvPr id="8" name="Picture 7">
            <a:extLst>
              <a:ext uri="{FF2B5EF4-FFF2-40B4-BE49-F238E27FC236}">
                <a16:creationId xmlns:a16="http://schemas.microsoft.com/office/drawing/2014/main" id="{081DDD2C-BB40-C473-7382-DA91D9BE0335}"/>
              </a:ext>
            </a:extLst>
          </p:cNvPr>
          <p:cNvPicPr>
            <a:picLocks noChangeAspect="1"/>
          </p:cNvPicPr>
          <p:nvPr/>
        </p:nvPicPr>
        <p:blipFill>
          <a:blip r:embed="rId2"/>
          <a:stretch>
            <a:fillRect/>
          </a:stretch>
        </p:blipFill>
        <p:spPr>
          <a:xfrm>
            <a:off x="2893218" y="3351748"/>
            <a:ext cx="9765109" cy="4564393"/>
          </a:xfrm>
          <a:prstGeom prst="rect">
            <a:avLst/>
          </a:prstGeom>
        </p:spPr>
      </p:pic>
      <p:sp>
        <p:nvSpPr>
          <p:cNvPr id="9" name="TextBox 8">
            <a:extLst>
              <a:ext uri="{FF2B5EF4-FFF2-40B4-BE49-F238E27FC236}">
                <a16:creationId xmlns:a16="http://schemas.microsoft.com/office/drawing/2014/main" id="{6F897F41-FAD2-AA5C-343A-8A814B9EC400}"/>
              </a:ext>
            </a:extLst>
          </p:cNvPr>
          <p:cNvSpPr txBox="1"/>
          <p:nvPr/>
        </p:nvSpPr>
        <p:spPr>
          <a:xfrm>
            <a:off x="512150" y="8357281"/>
            <a:ext cx="4277133" cy="369332"/>
          </a:xfrm>
          <a:prstGeom prst="rect">
            <a:avLst/>
          </a:prstGeom>
          <a:noFill/>
        </p:spPr>
        <p:txBody>
          <a:bodyPr wrap="none" rtlCol="0">
            <a:spAutoFit/>
          </a:bodyPr>
          <a:lstStyle/>
          <a:p>
            <a:r>
              <a:rPr lang="en-US" b="0" dirty="0">
                <a:latin typeface="Avenir Black"/>
              </a:rPr>
              <a:t>Guide: create a </a:t>
            </a:r>
            <a:r>
              <a:rPr lang="en-US" b="0" dirty="0">
                <a:latin typeface="Avenir Black"/>
                <a:hlinkClick r:id="rId3"/>
              </a:rPr>
              <a:t>Community Edition</a:t>
            </a:r>
            <a:r>
              <a:rPr lang="en-US" b="0" dirty="0">
                <a:latin typeface="Avenir Black"/>
              </a:rPr>
              <a:t> account</a:t>
            </a:r>
          </a:p>
        </p:txBody>
      </p:sp>
    </p:spTree>
    <p:extLst>
      <p:ext uri="{BB962C8B-B14F-4D97-AF65-F5344CB8AC3E}">
        <p14:creationId xmlns:p14="http://schemas.microsoft.com/office/powerpoint/2010/main" val="365611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grpSp>
        <p:nvGrpSpPr>
          <p:cNvPr id="10" name="Group 9">
            <a:extLst>
              <a:ext uri="{FF2B5EF4-FFF2-40B4-BE49-F238E27FC236}">
                <a16:creationId xmlns:a16="http://schemas.microsoft.com/office/drawing/2014/main" id="{ACE1FF4C-5933-A2E5-CCF7-B6AE85DE3073}"/>
              </a:ext>
            </a:extLst>
          </p:cNvPr>
          <p:cNvGrpSpPr/>
          <p:nvPr/>
        </p:nvGrpSpPr>
        <p:grpSpPr>
          <a:xfrm>
            <a:off x="3494208" y="2064543"/>
            <a:ext cx="6016383" cy="6758617"/>
            <a:chOff x="3494208" y="2064543"/>
            <a:chExt cx="6016383" cy="6758617"/>
          </a:xfrm>
        </p:grpSpPr>
        <p:pic>
          <p:nvPicPr>
            <p:cNvPr id="7" name="Picture 6">
              <a:extLst>
                <a:ext uri="{FF2B5EF4-FFF2-40B4-BE49-F238E27FC236}">
                  <a16:creationId xmlns:a16="http://schemas.microsoft.com/office/drawing/2014/main" id="{17D84044-A16F-4214-91EF-533B73CA2B40}"/>
                </a:ext>
              </a:extLst>
            </p:cNvPr>
            <p:cNvPicPr>
              <a:picLocks noChangeAspect="1"/>
            </p:cNvPicPr>
            <p:nvPr/>
          </p:nvPicPr>
          <p:blipFill>
            <a:blip r:embed="rId2"/>
            <a:stretch>
              <a:fillRect/>
            </a:stretch>
          </p:blipFill>
          <p:spPr>
            <a:xfrm>
              <a:off x="3494208" y="2064543"/>
              <a:ext cx="6016383" cy="6758617"/>
            </a:xfrm>
            <a:prstGeom prst="rect">
              <a:avLst/>
            </a:prstGeom>
          </p:spPr>
        </p:pic>
        <p:sp>
          <p:nvSpPr>
            <p:cNvPr id="9" name="Oval 8">
              <a:extLst>
                <a:ext uri="{FF2B5EF4-FFF2-40B4-BE49-F238E27FC236}">
                  <a16:creationId xmlns:a16="http://schemas.microsoft.com/office/drawing/2014/main" id="{2EB9310D-1D31-8EA2-8BAA-D2477834CC62}"/>
                </a:ext>
              </a:extLst>
            </p:cNvPr>
            <p:cNvSpPr/>
            <p:nvPr/>
          </p:nvSpPr>
          <p:spPr>
            <a:xfrm>
              <a:off x="7522369" y="7643813"/>
              <a:ext cx="1528762" cy="950118"/>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564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pic>
        <p:nvPicPr>
          <p:cNvPr id="8" name="Picture 7">
            <a:extLst>
              <a:ext uri="{FF2B5EF4-FFF2-40B4-BE49-F238E27FC236}">
                <a16:creationId xmlns:a16="http://schemas.microsoft.com/office/drawing/2014/main" id="{AD13B4F9-472C-ADD3-AFCA-463F5B97AD67}"/>
              </a:ext>
            </a:extLst>
          </p:cNvPr>
          <p:cNvPicPr>
            <a:picLocks noChangeAspect="1"/>
          </p:cNvPicPr>
          <p:nvPr/>
        </p:nvPicPr>
        <p:blipFill>
          <a:blip r:embed="rId2"/>
          <a:stretch>
            <a:fillRect/>
          </a:stretch>
        </p:blipFill>
        <p:spPr>
          <a:xfrm>
            <a:off x="4560555" y="2137803"/>
            <a:ext cx="3883690" cy="5965590"/>
          </a:xfrm>
          <a:prstGeom prst="rect">
            <a:avLst/>
          </a:prstGeom>
        </p:spPr>
      </p:pic>
      <p:sp>
        <p:nvSpPr>
          <p:cNvPr id="11" name="Oval 10">
            <a:extLst>
              <a:ext uri="{FF2B5EF4-FFF2-40B4-BE49-F238E27FC236}">
                <a16:creationId xmlns:a16="http://schemas.microsoft.com/office/drawing/2014/main" id="{7C900FAA-835C-23A0-8855-643615C4E330}"/>
              </a:ext>
            </a:extLst>
          </p:cNvPr>
          <p:cNvSpPr/>
          <p:nvPr/>
        </p:nvSpPr>
        <p:spPr>
          <a:xfrm>
            <a:off x="4704312" y="4324175"/>
            <a:ext cx="1325012" cy="620035"/>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CC0FFDF-0A9A-F63F-6303-70F59F3FC444}"/>
              </a:ext>
            </a:extLst>
          </p:cNvPr>
          <p:cNvSpPr/>
          <p:nvPr/>
        </p:nvSpPr>
        <p:spPr>
          <a:xfrm>
            <a:off x="4411419" y="3713735"/>
            <a:ext cx="1325012" cy="620035"/>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001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DB1D77-A3DA-D4B4-57AF-A2D1772D5718}"/>
              </a:ext>
            </a:extLst>
          </p:cNvPr>
          <p:cNvPicPr>
            <a:picLocks noChangeAspect="1"/>
          </p:cNvPicPr>
          <p:nvPr/>
        </p:nvPicPr>
        <p:blipFill>
          <a:blip r:embed="rId2"/>
          <a:stretch>
            <a:fillRect/>
          </a:stretch>
        </p:blipFill>
        <p:spPr>
          <a:xfrm>
            <a:off x="4361684" y="2100263"/>
            <a:ext cx="3721612" cy="6646067"/>
          </a:xfrm>
          <a:prstGeom prst="rect">
            <a:avLst/>
          </a:prstGeom>
        </p:spPr>
      </p:pic>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sp>
        <p:nvSpPr>
          <p:cNvPr id="11" name="Oval 10">
            <a:extLst>
              <a:ext uri="{FF2B5EF4-FFF2-40B4-BE49-F238E27FC236}">
                <a16:creationId xmlns:a16="http://schemas.microsoft.com/office/drawing/2014/main" id="{7C900FAA-835C-23A0-8855-643615C4E330}"/>
              </a:ext>
            </a:extLst>
          </p:cNvPr>
          <p:cNvSpPr/>
          <p:nvPr/>
        </p:nvSpPr>
        <p:spPr>
          <a:xfrm>
            <a:off x="4704312" y="7117381"/>
            <a:ext cx="2382288" cy="776463"/>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267FDC7-1EB8-10D6-49C8-46134A3C4B00}"/>
              </a:ext>
            </a:extLst>
          </p:cNvPr>
          <p:cNvSpPr txBox="1"/>
          <p:nvPr/>
        </p:nvSpPr>
        <p:spPr>
          <a:xfrm>
            <a:off x="8876972" y="6815138"/>
            <a:ext cx="2334292" cy="369332"/>
          </a:xfrm>
          <a:prstGeom prst="rect">
            <a:avLst/>
          </a:prstGeom>
          <a:noFill/>
        </p:spPr>
        <p:txBody>
          <a:bodyPr wrap="none" rtlCol="0">
            <a:spAutoFit/>
          </a:bodyPr>
          <a:lstStyle/>
          <a:p>
            <a:r>
              <a:rPr lang="en-US" b="0" dirty="0">
                <a:latin typeface="Avenir Black"/>
              </a:rPr>
              <a:t>… and open your email</a:t>
            </a:r>
          </a:p>
        </p:txBody>
      </p:sp>
    </p:spTree>
    <p:extLst>
      <p:ext uri="{BB962C8B-B14F-4D97-AF65-F5344CB8AC3E}">
        <p14:creationId xmlns:p14="http://schemas.microsoft.com/office/powerpoint/2010/main" val="3508673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BFF98B-858A-4CFE-5DB0-03A4BEB534B2}"/>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2DE2DC7-1989-646D-8801-82A0CB37AD5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8B08E89-DCD8-8779-AB8F-59449010C42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46871AD-072B-A585-A134-997FB319D572}"/>
              </a:ext>
            </a:extLst>
          </p:cNvPr>
          <p:cNvSpPr>
            <a:spLocks noGrp="1"/>
          </p:cNvSpPr>
          <p:nvPr>
            <p:ph type="title"/>
          </p:nvPr>
        </p:nvSpPr>
        <p:spPr/>
        <p:txBody>
          <a:bodyPr/>
          <a:lstStyle/>
          <a:p>
            <a:r>
              <a:rPr lang="en-US" dirty="0"/>
              <a:t>Our first coding session…</a:t>
            </a:r>
          </a:p>
        </p:txBody>
      </p:sp>
      <p:sp>
        <p:nvSpPr>
          <p:cNvPr id="6" name="Content Placeholder 5">
            <a:extLst>
              <a:ext uri="{FF2B5EF4-FFF2-40B4-BE49-F238E27FC236}">
                <a16:creationId xmlns:a16="http://schemas.microsoft.com/office/drawing/2014/main" id="{4A34C27A-6DE0-D887-D260-A6C96B21681E}"/>
              </a:ext>
            </a:extLst>
          </p:cNvPr>
          <p:cNvSpPr>
            <a:spLocks noGrp="1"/>
          </p:cNvSpPr>
          <p:nvPr>
            <p:ph idx="1"/>
          </p:nvPr>
        </p:nvSpPr>
        <p:spPr/>
        <p:txBody>
          <a:bodyPr/>
          <a:lstStyle/>
          <a:p>
            <a:pPr marL="0" indent="0">
              <a:buNone/>
            </a:pPr>
            <a:r>
              <a:rPr lang="en-US" dirty="0"/>
              <a:t>… an introduction to Databricks</a:t>
            </a:r>
          </a:p>
        </p:txBody>
      </p:sp>
    </p:spTree>
    <p:extLst>
      <p:ext uri="{BB962C8B-B14F-4D97-AF65-F5344CB8AC3E}">
        <p14:creationId xmlns:p14="http://schemas.microsoft.com/office/powerpoint/2010/main" val="248408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340C5-CF80-8FFE-5DFE-02045621F0A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1D9C74A-E3DB-854C-5380-51FFFAE309A8}"/>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AB32687-3B9E-485E-3DF2-64E11A4B825E}"/>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60CF7FF-C81F-86DE-443D-67FFAFC7AC6B}"/>
              </a:ext>
            </a:extLst>
          </p:cNvPr>
          <p:cNvSpPr>
            <a:spLocks noGrp="1"/>
          </p:cNvSpPr>
          <p:nvPr>
            <p:ph type="title"/>
          </p:nvPr>
        </p:nvSpPr>
        <p:spPr/>
        <p:txBody>
          <a:bodyPr/>
          <a:lstStyle/>
          <a:p>
            <a:r>
              <a:rPr lang="en-US" dirty="0"/>
              <a:t>Cosa </a:t>
            </a:r>
            <a:r>
              <a:rPr lang="en-US" dirty="0" err="1"/>
              <a:t>impareremo</a:t>
            </a:r>
            <a:endParaRPr lang="en-US" dirty="0"/>
          </a:p>
        </p:txBody>
      </p:sp>
      <p:sp>
        <p:nvSpPr>
          <p:cNvPr id="6" name="Content Placeholder 5">
            <a:extLst>
              <a:ext uri="{FF2B5EF4-FFF2-40B4-BE49-F238E27FC236}">
                <a16:creationId xmlns:a16="http://schemas.microsoft.com/office/drawing/2014/main" id="{8BC261DA-650A-8DC6-42A6-7AC49007D3C7}"/>
              </a:ext>
            </a:extLst>
          </p:cNvPr>
          <p:cNvSpPr>
            <a:spLocks noGrp="1"/>
          </p:cNvSpPr>
          <p:nvPr>
            <p:ph idx="1"/>
          </p:nvPr>
        </p:nvSpPr>
        <p:spPr/>
        <p:txBody>
          <a:bodyPr/>
          <a:lstStyle/>
          <a:p>
            <a:r>
              <a:rPr lang="en-US" dirty="0"/>
              <a:t>Core concepts behind Apache Spark</a:t>
            </a:r>
          </a:p>
          <a:p>
            <a:r>
              <a:rPr lang="en-US" dirty="0"/>
              <a:t>Spark APIs and </a:t>
            </a:r>
            <a:r>
              <a:rPr lang="en-US" dirty="0" err="1"/>
              <a:t>DataFrames</a:t>
            </a:r>
            <a:endParaRPr lang="en-US" dirty="0"/>
          </a:p>
          <a:p>
            <a:r>
              <a:rPr lang="en-US" dirty="0"/>
              <a:t>Spark SQL</a:t>
            </a:r>
          </a:p>
          <a:p>
            <a:r>
              <a:rPr lang="en-US" dirty="0"/>
              <a:t>Structured Streaming</a:t>
            </a:r>
          </a:p>
          <a:p>
            <a:r>
              <a:rPr lang="en-US" dirty="0"/>
              <a:t>Machine Learning with Spark</a:t>
            </a:r>
          </a:p>
          <a:p>
            <a:endParaRPr lang="en-US" dirty="0"/>
          </a:p>
          <a:p>
            <a:pPr marL="0" indent="0">
              <a:buNone/>
            </a:pPr>
            <a:r>
              <a:rPr lang="en-US" dirty="0" err="1"/>
              <a:t>Durata</a:t>
            </a:r>
            <a:r>
              <a:rPr lang="en-US" dirty="0"/>
              <a:t>: 44h dal 12 </a:t>
            </a:r>
            <a:r>
              <a:rPr lang="en-US" dirty="0" err="1"/>
              <a:t>settembre</a:t>
            </a:r>
            <a:r>
              <a:rPr lang="en-US" dirty="0"/>
              <a:t> 2022 all’8 </a:t>
            </a:r>
            <a:r>
              <a:rPr lang="en-US" dirty="0" err="1"/>
              <a:t>novembre</a:t>
            </a:r>
            <a:r>
              <a:rPr lang="en-US" dirty="0"/>
              <a:t> 2022</a:t>
            </a:r>
          </a:p>
        </p:txBody>
      </p:sp>
    </p:spTree>
    <p:extLst>
      <p:ext uri="{BB962C8B-B14F-4D97-AF65-F5344CB8AC3E}">
        <p14:creationId xmlns:p14="http://schemas.microsoft.com/office/powerpoint/2010/main" val="364865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2E9DDA-B2A7-3FD6-40A1-2F2AD6ABB99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242E79AC-7DE8-E333-CF2E-7A14EFBAC7B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B6B37258-47B5-CACA-F8DF-90576E4F5290}"/>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55CFE46-A166-7B93-A937-B9828A28FD5D}"/>
              </a:ext>
            </a:extLst>
          </p:cNvPr>
          <p:cNvSpPr>
            <a:spLocks noGrp="1"/>
          </p:cNvSpPr>
          <p:nvPr>
            <p:ph type="title"/>
          </p:nvPr>
        </p:nvSpPr>
        <p:spPr/>
        <p:txBody>
          <a:bodyPr/>
          <a:lstStyle/>
          <a:p>
            <a:r>
              <a:rPr lang="en-US" dirty="0" err="1"/>
              <a:t>L’esame</a:t>
            </a:r>
            <a:r>
              <a:rPr lang="en-US" dirty="0"/>
              <a:t> 😱</a:t>
            </a:r>
          </a:p>
        </p:txBody>
      </p:sp>
      <p:sp>
        <p:nvSpPr>
          <p:cNvPr id="6" name="Content Placeholder 5">
            <a:extLst>
              <a:ext uri="{FF2B5EF4-FFF2-40B4-BE49-F238E27FC236}">
                <a16:creationId xmlns:a16="http://schemas.microsoft.com/office/drawing/2014/main" id="{0B2572AB-FB60-BF00-783E-8AF94B0575B6}"/>
              </a:ext>
            </a:extLst>
          </p:cNvPr>
          <p:cNvSpPr>
            <a:spLocks noGrp="1"/>
          </p:cNvSpPr>
          <p:nvPr>
            <p:ph idx="1"/>
          </p:nvPr>
        </p:nvSpPr>
        <p:spPr/>
        <p:txBody>
          <a:bodyPr/>
          <a:lstStyle/>
          <a:p>
            <a:r>
              <a:rPr lang="en-US" dirty="0"/>
              <a:t>Prima </a:t>
            </a:r>
            <a:r>
              <a:rPr lang="en-US" dirty="0" err="1"/>
              <a:t>prova</a:t>
            </a:r>
            <a:r>
              <a:rPr lang="en-US" dirty="0"/>
              <a:t>: </a:t>
            </a:r>
            <a:r>
              <a:rPr lang="en-US" strike="sngStrike" dirty="0"/>
              <a:t>28 </a:t>
            </a:r>
            <a:r>
              <a:rPr lang="en-US" strike="sngStrike" dirty="0" err="1"/>
              <a:t>settembre</a:t>
            </a:r>
            <a:r>
              <a:rPr lang="en-US" dirty="0"/>
              <a:t> TBD</a:t>
            </a:r>
          </a:p>
          <a:p>
            <a:r>
              <a:rPr lang="en-US" dirty="0" err="1"/>
              <a:t>Prova</a:t>
            </a:r>
            <a:r>
              <a:rPr lang="en-US" dirty="0"/>
              <a:t> finale: </a:t>
            </a:r>
            <a:r>
              <a:rPr lang="en-US" strike="sngStrike" dirty="0"/>
              <a:t>8 </a:t>
            </a:r>
            <a:r>
              <a:rPr lang="en-US" strike="sngStrike" dirty="0" err="1"/>
              <a:t>novembre</a:t>
            </a:r>
            <a:r>
              <a:rPr lang="en-US" dirty="0"/>
              <a:t> TBD</a:t>
            </a:r>
          </a:p>
          <a:p>
            <a:endParaRPr lang="en-US" dirty="0"/>
          </a:p>
          <a:p>
            <a:pPr marL="0" indent="0">
              <a:buNone/>
            </a:pPr>
            <a:r>
              <a:rPr lang="en-US" dirty="0"/>
              <a:t>Cosa</a:t>
            </a:r>
          </a:p>
          <a:p>
            <a:r>
              <a:rPr lang="en-US" dirty="0" err="1"/>
              <a:t>Esercizio</a:t>
            </a:r>
            <a:r>
              <a:rPr lang="en-US" dirty="0"/>
              <a:t> di </a:t>
            </a:r>
            <a:r>
              <a:rPr lang="en-US" dirty="0" err="1"/>
              <a:t>programmazione</a:t>
            </a:r>
            <a:r>
              <a:rPr lang="en-US" dirty="0"/>
              <a:t> in </a:t>
            </a:r>
            <a:r>
              <a:rPr lang="en-US" dirty="0" err="1"/>
              <a:t>PySpark</a:t>
            </a:r>
            <a:endParaRPr lang="en-US" dirty="0"/>
          </a:p>
          <a:p>
            <a:r>
              <a:rPr lang="en-US" dirty="0" err="1"/>
              <a:t>Domande</a:t>
            </a:r>
            <a:r>
              <a:rPr lang="en-US" dirty="0"/>
              <a:t> a </a:t>
            </a:r>
            <a:r>
              <a:rPr lang="en-US" dirty="0" err="1"/>
              <a:t>scelta</a:t>
            </a:r>
            <a:r>
              <a:rPr lang="en-US" dirty="0"/>
              <a:t> </a:t>
            </a:r>
            <a:r>
              <a:rPr lang="en-US" dirty="0" err="1"/>
              <a:t>multipla</a:t>
            </a:r>
            <a:r>
              <a:rPr lang="en-US" dirty="0"/>
              <a:t> </a:t>
            </a:r>
            <a:r>
              <a:rPr lang="en-US" dirty="0" err="1"/>
              <a:t>su</a:t>
            </a:r>
            <a:r>
              <a:rPr lang="en-US" dirty="0"/>
              <a:t> </a:t>
            </a:r>
            <a:r>
              <a:rPr lang="en-US" dirty="0" err="1"/>
              <a:t>concetti</a:t>
            </a:r>
            <a:r>
              <a:rPr lang="en-US" dirty="0"/>
              <a:t> base </a:t>
            </a:r>
            <a:r>
              <a:rPr lang="en-US" dirty="0" err="1"/>
              <a:t>teorici</a:t>
            </a:r>
            <a:r>
              <a:rPr lang="en-US" dirty="0"/>
              <a:t> di Spark</a:t>
            </a:r>
          </a:p>
        </p:txBody>
      </p:sp>
    </p:spTree>
    <p:extLst>
      <p:ext uri="{BB962C8B-B14F-4D97-AF65-F5344CB8AC3E}">
        <p14:creationId xmlns:p14="http://schemas.microsoft.com/office/powerpoint/2010/main" val="28155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C68EDB-44BB-3490-630F-80BF8888CC7A}"/>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FEE071F-3332-E4CF-1F5D-A5C84774268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64C50117-2C87-4E98-9D92-D9F81830EC39}"/>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53FD183-83CC-95C3-72C4-76CCCC4720E8}"/>
              </a:ext>
            </a:extLst>
          </p:cNvPr>
          <p:cNvSpPr>
            <a:spLocks noGrp="1"/>
          </p:cNvSpPr>
          <p:nvPr>
            <p:ph type="title"/>
          </p:nvPr>
        </p:nvSpPr>
        <p:spPr/>
        <p:txBody>
          <a:bodyPr/>
          <a:lstStyle/>
          <a:p>
            <a:r>
              <a:rPr lang="en-US" dirty="0" err="1"/>
              <a:t>Materiale</a:t>
            </a:r>
            <a:endParaRPr lang="en-US" dirty="0"/>
          </a:p>
        </p:txBody>
      </p:sp>
      <p:sp>
        <p:nvSpPr>
          <p:cNvPr id="6" name="Content Placeholder 5">
            <a:extLst>
              <a:ext uri="{FF2B5EF4-FFF2-40B4-BE49-F238E27FC236}">
                <a16:creationId xmlns:a16="http://schemas.microsoft.com/office/drawing/2014/main" id="{5C210B7F-792B-664A-4C18-F2C02865FB22}"/>
              </a:ext>
            </a:extLst>
          </p:cNvPr>
          <p:cNvSpPr>
            <a:spLocks noGrp="1"/>
          </p:cNvSpPr>
          <p:nvPr>
            <p:ph idx="1"/>
          </p:nvPr>
        </p:nvSpPr>
        <p:spPr/>
        <p:txBody>
          <a:bodyPr/>
          <a:lstStyle/>
          <a:p>
            <a:r>
              <a:rPr lang="en-US" dirty="0"/>
              <a:t>Slide and Notebook: </a:t>
            </a:r>
            <a:r>
              <a:rPr lang="en-US" dirty="0">
                <a:hlinkClick r:id="rId2"/>
              </a:rPr>
              <a:t>https://github.com/Marco-Santoni/databricks-from-scratch</a:t>
            </a:r>
            <a:r>
              <a:rPr lang="en-US" dirty="0"/>
              <a:t> </a:t>
            </a:r>
          </a:p>
          <a:p>
            <a:r>
              <a:rPr lang="en-US" dirty="0"/>
              <a:t>Libro: Learning Spark, 2</a:t>
            </a:r>
            <a:r>
              <a:rPr lang="en-US" baseline="30000" dirty="0"/>
              <a:t>nd</a:t>
            </a:r>
            <a:r>
              <a:rPr lang="en-US" dirty="0"/>
              <a:t> edition (</a:t>
            </a:r>
            <a:r>
              <a:rPr lang="en-US" dirty="0">
                <a:hlinkClick r:id="rId3"/>
              </a:rPr>
              <a:t>PDF</a:t>
            </a:r>
            <a:r>
              <a:rPr lang="en-US" dirty="0"/>
              <a:t>)</a:t>
            </a:r>
          </a:p>
        </p:txBody>
      </p:sp>
    </p:spTree>
    <p:extLst>
      <p:ext uri="{BB962C8B-B14F-4D97-AF65-F5344CB8AC3E}">
        <p14:creationId xmlns:p14="http://schemas.microsoft.com/office/powerpoint/2010/main" val="362639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C65A8-4FFD-AB34-62B2-396A6952D9A0}"/>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345283F-BE36-D39B-AB95-083F52032B95}"/>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69A7DC9-C969-3C7E-A5F2-205A4582888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5B504F6-F09A-7AEA-70F7-63B9D4356AD4}"/>
              </a:ext>
            </a:extLst>
          </p:cNvPr>
          <p:cNvSpPr>
            <a:spLocks noGrp="1"/>
          </p:cNvSpPr>
          <p:nvPr>
            <p:ph type="title"/>
          </p:nvPr>
        </p:nvSpPr>
        <p:spPr/>
        <p:txBody>
          <a:bodyPr/>
          <a:lstStyle/>
          <a:p>
            <a:r>
              <a:rPr lang="en-US" dirty="0"/>
              <a:t>About me</a:t>
            </a:r>
          </a:p>
        </p:txBody>
      </p:sp>
      <p:sp>
        <p:nvSpPr>
          <p:cNvPr id="6" name="Content Placeholder 5">
            <a:extLst>
              <a:ext uri="{FF2B5EF4-FFF2-40B4-BE49-F238E27FC236}">
                <a16:creationId xmlns:a16="http://schemas.microsoft.com/office/drawing/2014/main" id="{A78FCC9B-D81F-6D3E-4C66-D644E46DEDFD}"/>
              </a:ext>
            </a:extLst>
          </p:cNvPr>
          <p:cNvSpPr>
            <a:spLocks noGrp="1"/>
          </p:cNvSpPr>
          <p:nvPr>
            <p:ph idx="1"/>
          </p:nvPr>
        </p:nvSpPr>
        <p:spPr>
          <a:xfrm>
            <a:off x="893763" y="2645563"/>
            <a:ext cx="5608637" cy="896677"/>
          </a:xfrm>
        </p:spPr>
        <p:txBody>
          <a:bodyPr/>
          <a:lstStyle/>
          <a:p>
            <a:pPr marL="0" indent="0">
              <a:buNone/>
            </a:pPr>
            <a:r>
              <a:rPr lang="en-US" dirty="0"/>
              <a:t>Head of Data at</a:t>
            </a:r>
          </a:p>
        </p:txBody>
      </p:sp>
      <p:pic>
        <p:nvPicPr>
          <p:cNvPr id="7" name="Picture 2">
            <a:extLst>
              <a:ext uri="{FF2B5EF4-FFF2-40B4-BE49-F238E27FC236}">
                <a16:creationId xmlns:a16="http://schemas.microsoft.com/office/drawing/2014/main" id="{247969C7-3673-8F5A-154C-F3B5924148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3763" y="3306781"/>
            <a:ext cx="4449336" cy="20522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con&#10;&#10;Description automatically generated">
            <a:extLst>
              <a:ext uri="{FF2B5EF4-FFF2-40B4-BE49-F238E27FC236}">
                <a16:creationId xmlns:a16="http://schemas.microsoft.com/office/drawing/2014/main" id="{D17A5403-5CBA-690C-915B-4AEFF41D19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3206" y="2709795"/>
            <a:ext cx="1039250" cy="311691"/>
          </a:xfrm>
          <a:prstGeom prst="rect">
            <a:avLst/>
          </a:prstGeom>
        </p:spPr>
      </p:pic>
      <p:grpSp>
        <p:nvGrpSpPr>
          <p:cNvPr id="15" name="Group 14">
            <a:extLst>
              <a:ext uri="{FF2B5EF4-FFF2-40B4-BE49-F238E27FC236}">
                <a16:creationId xmlns:a16="http://schemas.microsoft.com/office/drawing/2014/main" id="{95301720-0A2F-2B65-C71B-C9D6D95E254B}"/>
              </a:ext>
            </a:extLst>
          </p:cNvPr>
          <p:cNvGrpSpPr/>
          <p:nvPr/>
        </p:nvGrpSpPr>
        <p:grpSpPr>
          <a:xfrm>
            <a:off x="6502400" y="2597150"/>
            <a:ext cx="5608637" cy="5079264"/>
            <a:chOff x="6502400" y="2597150"/>
            <a:chExt cx="5608637" cy="5079264"/>
          </a:xfrm>
        </p:grpSpPr>
        <p:sp>
          <p:nvSpPr>
            <p:cNvPr id="8" name="Content Placeholder 5">
              <a:extLst>
                <a:ext uri="{FF2B5EF4-FFF2-40B4-BE49-F238E27FC236}">
                  <a16:creationId xmlns:a16="http://schemas.microsoft.com/office/drawing/2014/main" id="{2C4FEB6E-51FB-7756-3F71-52D99C06D52E}"/>
                </a:ext>
              </a:extLst>
            </p:cNvPr>
            <p:cNvSpPr txBox="1">
              <a:spLocks/>
            </p:cNvSpPr>
            <p:nvPr/>
          </p:nvSpPr>
          <p:spPr>
            <a:xfrm>
              <a:off x="6502400" y="2597150"/>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Organizer of </a:t>
              </a:r>
              <a:r>
                <a:rPr lang="en-US" b="0" dirty="0">
                  <a:hlinkClick r:id="rId4"/>
                </a:rPr>
                <a:t>Python Milano</a:t>
              </a:r>
              <a:endParaRPr lang="en-US" b="0" dirty="0"/>
            </a:p>
          </p:txBody>
        </p:sp>
        <p:pic>
          <p:nvPicPr>
            <p:cNvPr id="11" name="Picture 4" descr="PyMi Logo">
              <a:extLst>
                <a:ext uri="{FF2B5EF4-FFF2-40B4-BE49-F238E27FC236}">
                  <a16:creationId xmlns:a16="http://schemas.microsoft.com/office/drawing/2014/main" id="{4F7E3797-CBD7-0711-5708-7167CD03F7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2400" y="3258368"/>
              <a:ext cx="2071303" cy="205911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D6427FF0-5961-012F-9FC7-89A997AC3391}"/>
                </a:ext>
              </a:extLst>
            </p:cNvPr>
            <p:cNvSpPr txBox="1">
              <a:spLocks/>
            </p:cNvSpPr>
            <p:nvPr/>
          </p:nvSpPr>
          <p:spPr>
            <a:xfrm>
              <a:off x="6502400" y="6200688"/>
              <a:ext cx="3642868" cy="1475726"/>
            </a:xfrm>
            <a:prstGeom prst="rect">
              <a:avLst/>
            </a:prstGeom>
            <a:solidFill>
              <a:schemeClr val="tx1"/>
            </a:solidFill>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4000" b="1" dirty="0">
                  <a:solidFill>
                    <a:schemeClr val="bg1"/>
                  </a:solidFill>
                  <a:latin typeface="Consolas" panose="020B0609020204030204" pitchFamily="49" charset="0"/>
                </a:rPr>
                <a:t>intervista</a:t>
              </a:r>
              <a:br>
                <a:rPr lang="it-IT" sz="4000" b="1" dirty="0">
                  <a:solidFill>
                    <a:schemeClr val="bg1"/>
                  </a:solidFill>
                  <a:latin typeface="Consolas" panose="020B0609020204030204" pitchFamily="49" charset="0"/>
                </a:rPr>
              </a:br>
              <a:r>
                <a:rPr lang="it-IT" sz="4000" b="1" dirty="0">
                  <a:solidFill>
                    <a:schemeClr val="bg1"/>
                  </a:solidFill>
                  <a:latin typeface="Consolas" panose="020B0609020204030204" pitchFamily="49" charset="0"/>
                </a:rPr>
                <a:t>  </a:t>
              </a:r>
              <a:r>
                <a:rPr lang="it-IT" sz="4000" b="1" dirty="0">
                  <a:solidFill>
                    <a:srgbClr val="FFC000"/>
                  </a:solidFill>
                  <a:latin typeface="Consolas" panose="020B0609020204030204" pitchFamily="49" charset="0"/>
                </a:rPr>
                <a:t>py</a:t>
              </a:r>
              <a:r>
                <a:rPr lang="it-IT" sz="4000" b="1" dirty="0">
                  <a:solidFill>
                    <a:schemeClr val="bg1"/>
                  </a:solidFill>
                  <a:latin typeface="Consolas" panose="020B0609020204030204" pitchFamily="49" charset="0"/>
                </a:rPr>
                <a:t>thonista</a:t>
              </a:r>
            </a:p>
          </p:txBody>
        </p:sp>
        <p:sp>
          <p:nvSpPr>
            <p:cNvPr id="13" name="Content Placeholder 5">
              <a:extLst>
                <a:ext uri="{FF2B5EF4-FFF2-40B4-BE49-F238E27FC236}">
                  <a16:creationId xmlns:a16="http://schemas.microsoft.com/office/drawing/2014/main" id="{26A27C34-D0F6-A0A0-580A-E65E6EDF8905}"/>
                </a:ext>
              </a:extLst>
            </p:cNvPr>
            <p:cNvSpPr txBox="1">
              <a:spLocks/>
            </p:cNvSpPr>
            <p:nvPr/>
          </p:nvSpPr>
          <p:spPr>
            <a:xfrm>
              <a:off x="6502400" y="5599538"/>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Host of </a:t>
              </a:r>
              <a:r>
                <a:rPr lang="en-US" b="0" dirty="0" err="1">
                  <a:hlinkClick r:id="rId6"/>
                </a:rPr>
                <a:t>Intervista</a:t>
              </a:r>
              <a:r>
                <a:rPr lang="en-US" b="0" dirty="0">
                  <a:hlinkClick r:id="rId6"/>
                </a:rPr>
                <a:t> Pythonista </a:t>
              </a:r>
              <a:endParaRPr lang="en-US" b="0" dirty="0"/>
            </a:p>
          </p:txBody>
        </p:sp>
        <p:pic>
          <p:nvPicPr>
            <p:cNvPr id="1026" name="Picture 2" descr="No alternative text description for this image">
              <a:extLst>
                <a:ext uri="{FF2B5EF4-FFF2-40B4-BE49-F238E27FC236}">
                  <a16:creationId xmlns:a16="http://schemas.microsoft.com/office/drawing/2014/main" id="{C52BEAB0-611F-B4C1-7AC7-34642BDEDAB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01899" y="3306781"/>
              <a:ext cx="2680942" cy="2010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CFF99C-C900-6482-5211-F36AA5D744A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10548" y="623389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7AEB66B-C263-4FAD-C99D-16F2ACE1C3C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642860" y="6680832"/>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0FC1A7-C2A2-862C-EA6C-78DD97558F5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134201" y="7127774"/>
              <a:ext cx="548640" cy="54864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5">
            <a:extLst>
              <a:ext uri="{FF2B5EF4-FFF2-40B4-BE49-F238E27FC236}">
                <a16:creationId xmlns:a16="http://schemas.microsoft.com/office/drawing/2014/main" id="{2BE13111-67A0-513C-A3C7-5F13910ADEA6}"/>
              </a:ext>
            </a:extLst>
          </p:cNvPr>
          <p:cNvSpPr txBox="1">
            <a:spLocks/>
          </p:cNvSpPr>
          <p:nvPr/>
        </p:nvSpPr>
        <p:spPr>
          <a:xfrm>
            <a:off x="893763" y="5647951"/>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Previously…</a:t>
            </a:r>
          </a:p>
        </p:txBody>
      </p:sp>
      <p:pic>
        <p:nvPicPr>
          <p:cNvPr id="1036" name="Picture 12">
            <a:extLst>
              <a:ext uri="{FF2B5EF4-FFF2-40B4-BE49-F238E27FC236}">
                <a16:creationId xmlns:a16="http://schemas.microsoft.com/office/drawing/2014/main" id="{C2EFCB67-C996-1AB5-8E6E-9361F32D8D5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82981" y="6169725"/>
            <a:ext cx="1460638" cy="3389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8510AD2-95C3-2C14-4F0B-184251F4BBE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57552" y="6593041"/>
            <a:ext cx="1003960" cy="7620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lectricFeel | The All-in-One Solution for Shared Mobility">
            <a:extLst>
              <a:ext uri="{FF2B5EF4-FFF2-40B4-BE49-F238E27FC236}">
                <a16:creationId xmlns:a16="http://schemas.microsoft.com/office/drawing/2014/main" id="{90E05E77-54DC-9515-C4FA-412C6B2D3C60}"/>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3619" t="30090" r="20918" b="30138"/>
          <a:stretch/>
        </p:blipFill>
        <p:spPr bwMode="auto">
          <a:xfrm>
            <a:off x="3361512" y="7355046"/>
            <a:ext cx="1357952" cy="511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5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C184-69B3-CDE4-5BFF-E49D7660CE41}"/>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D976ECC-7EAE-B099-7551-CE67155E9A1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8D272DA9-B9C4-6975-4308-251E05D866A2}"/>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085A703-AA6D-5D69-7802-845759264914}"/>
              </a:ext>
            </a:extLst>
          </p:cNvPr>
          <p:cNvSpPr>
            <a:spLocks noGrp="1"/>
          </p:cNvSpPr>
          <p:nvPr>
            <p:ph type="title"/>
          </p:nvPr>
        </p:nvSpPr>
        <p:spPr/>
        <p:txBody>
          <a:bodyPr/>
          <a:lstStyle/>
          <a:p>
            <a:r>
              <a:rPr lang="en-US" dirty="0"/>
              <a:t>Why is this course relevant?</a:t>
            </a:r>
          </a:p>
        </p:txBody>
      </p:sp>
      <p:grpSp>
        <p:nvGrpSpPr>
          <p:cNvPr id="13" name="Group 12">
            <a:extLst>
              <a:ext uri="{FF2B5EF4-FFF2-40B4-BE49-F238E27FC236}">
                <a16:creationId xmlns:a16="http://schemas.microsoft.com/office/drawing/2014/main" id="{9A72BCEA-EFDE-4495-4760-9830DD0857E3}"/>
              </a:ext>
            </a:extLst>
          </p:cNvPr>
          <p:cNvGrpSpPr/>
          <p:nvPr/>
        </p:nvGrpSpPr>
        <p:grpSpPr>
          <a:xfrm>
            <a:off x="1184857" y="4257757"/>
            <a:ext cx="10872940" cy="1836472"/>
            <a:chOff x="727656" y="3918405"/>
            <a:chExt cx="16544710" cy="2794453"/>
          </a:xfrm>
        </p:grpSpPr>
        <p:sp>
          <p:nvSpPr>
            <p:cNvPr id="7" name="Arrow: Right 6">
              <a:extLst>
                <a:ext uri="{FF2B5EF4-FFF2-40B4-BE49-F238E27FC236}">
                  <a16:creationId xmlns:a16="http://schemas.microsoft.com/office/drawing/2014/main" id="{3D618D1F-F521-C700-E9E5-B6694C4A9A7B}"/>
                </a:ext>
              </a:extLst>
            </p:cNvPr>
            <p:cNvSpPr/>
            <p:nvPr/>
          </p:nvSpPr>
          <p:spPr>
            <a:xfrm>
              <a:off x="727656" y="4876263"/>
              <a:ext cx="16446321" cy="53447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 name="Google Shape;100;g10902ae59ed_0_0">
              <a:extLst>
                <a:ext uri="{FF2B5EF4-FFF2-40B4-BE49-F238E27FC236}">
                  <a16:creationId xmlns:a16="http://schemas.microsoft.com/office/drawing/2014/main" id="{05B08C00-A7B2-AB63-20AB-CE4A5538019F}"/>
                </a:ext>
              </a:extLst>
            </p:cNvPr>
            <p:cNvSpPr txBox="1"/>
            <p:nvPr/>
          </p:nvSpPr>
          <p:spPr>
            <a:xfrm>
              <a:off x="727656" y="5541766"/>
              <a:ext cx="2793159"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DWH (late 90s)</a:t>
              </a:r>
            </a:p>
          </p:txBody>
        </p:sp>
        <p:sp>
          <p:nvSpPr>
            <p:cNvPr id="9" name="Google Shape;100;g10902ae59ed_0_0">
              <a:extLst>
                <a:ext uri="{FF2B5EF4-FFF2-40B4-BE49-F238E27FC236}">
                  <a16:creationId xmlns:a16="http://schemas.microsoft.com/office/drawing/2014/main" id="{9EF126B2-6A44-0DB1-62DF-28BEDFB5476A}"/>
                </a:ext>
              </a:extLst>
            </p:cNvPr>
            <p:cNvSpPr txBox="1"/>
            <p:nvPr/>
          </p:nvSpPr>
          <p:spPr>
            <a:xfrm>
              <a:off x="2314799" y="3930246"/>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3V (2001)</a:t>
              </a:r>
            </a:p>
          </p:txBody>
        </p:sp>
        <p:sp>
          <p:nvSpPr>
            <p:cNvPr id="10" name="Google Shape;100;g10902ae59ed_0_0">
              <a:extLst>
                <a:ext uri="{FF2B5EF4-FFF2-40B4-BE49-F238E27FC236}">
                  <a16:creationId xmlns:a16="http://schemas.microsoft.com/office/drawing/2014/main" id="{359BB16F-D0CB-0623-F693-EC0ECF44C63F}"/>
                </a:ext>
              </a:extLst>
            </p:cNvPr>
            <p:cNvSpPr txBox="1"/>
            <p:nvPr/>
          </p:nvSpPr>
          <p:spPr>
            <a:xfrm>
              <a:off x="5143120" y="5541763"/>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HADOOP (2005)</a:t>
              </a:r>
            </a:p>
          </p:txBody>
        </p:sp>
        <p:sp>
          <p:nvSpPr>
            <p:cNvPr id="11" name="Google Shape;100;g10902ae59ed_0_0">
              <a:extLst>
                <a:ext uri="{FF2B5EF4-FFF2-40B4-BE49-F238E27FC236}">
                  <a16:creationId xmlns:a16="http://schemas.microsoft.com/office/drawing/2014/main" id="{0100E3AB-E097-8BEE-45FE-AF3DCC800967}"/>
                </a:ext>
              </a:extLst>
            </p:cNvPr>
            <p:cNvSpPr txBox="1"/>
            <p:nvPr/>
          </p:nvSpPr>
          <p:spPr>
            <a:xfrm>
              <a:off x="7971441" y="3918405"/>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SPARK (2009)</a:t>
              </a:r>
            </a:p>
          </p:txBody>
        </p:sp>
        <p:sp>
          <p:nvSpPr>
            <p:cNvPr id="12" name="Google Shape;100;g10902ae59ed_0_0">
              <a:extLst>
                <a:ext uri="{FF2B5EF4-FFF2-40B4-BE49-F238E27FC236}">
                  <a16:creationId xmlns:a16="http://schemas.microsoft.com/office/drawing/2014/main" id="{7CC7488C-F56F-1200-14B1-D514728327EC}"/>
                </a:ext>
              </a:extLst>
            </p:cNvPr>
            <p:cNvSpPr txBox="1"/>
            <p:nvPr/>
          </p:nvSpPr>
          <p:spPr>
            <a:xfrm>
              <a:off x="10799759" y="5513944"/>
              <a:ext cx="6472607" cy="1198914"/>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CLOUD</a:t>
              </a:r>
            </a:p>
            <a:p>
              <a:pPr marL="0" marR="0" lvl="0" indent="0" algn="ctr" rtl="0">
                <a:lnSpc>
                  <a:spcPct val="160000"/>
                </a:lnSpc>
                <a:spcBef>
                  <a:spcPts val="0"/>
                </a:spcBef>
                <a:spcAft>
                  <a:spcPts val="0"/>
                </a:spcAft>
                <a:buNone/>
              </a:pPr>
              <a:r>
                <a:rPr lang="en-US" sz="1200" dirty="0">
                  <a:solidFill>
                    <a:schemeClr val="tx1"/>
                  </a:solidFill>
                  <a:latin typeface="Libre Franklin Light"/>
                  <a:sym typeface="Libre Franklin Light"/>
                </a:rPr>
                <a:t>(BIG QUERY 2011, SNOWFLAKE 2012, DATABRICKS 2013)</a:t>
              </a:r>
            </a:p>
          </p:txBody>
        </p:sp>
      </p:grpSp>
      <p:grpSp>
        <p:nvGrpSpPr>
          <p:cNvPr id="29" name="Group 28">
            <a:extLst>
              <a:ext uri="{FF2B5EF4-FFF2-40B4-BE49-F238E27FC236}">
                <a16:creationId xmlns:a16="http://schemas.microsoft.com/office/drawing/2014/main" id="{107AB3DE-3AE2-F87F-D92B-7C0B93C45990}"/>
              </a:ext>
            </a:extLst>
          </p:cNvPr>
          <p:cNvGrpSpPr/>
          <p:nvPr/>
        </p:nvGrpSpPr>
        <p:grpSpPr>
          <a:xfrm>
            <a:off x="504044" y="2062855"/>
            <a:ext cx="11811544" cy="6853577"/>
            <a:chOff x="504044" y="2062855"/>
            <a:chExt cx="11811544" cy="6853577"/>
          </a:xfrm>
        </p:grpSpPr>
        <p:sp>
          <p:nvSpPr>
            <p:cNvPr id="23" name="TextBox 22">
              <a:extLst>
                <a:ext uri="{FF2B5EF4-FFF2-40B4-BE49-F238E27FC236}">
                  <a16:creationId xmlns:a16="http://schemas.microsoft.com/office/drawing/2014/main" id="{6B83C0BA-BA8A-640D-2A81-CB0DB3D2040F}"/>
                </a:ext>
              </a:extLst>
            </p:cNvPr>
            <p:cNvSpPr txBox="1"/>
            <p:nvPr/>
          </p:nvSpPr>
          <p:spPr>
            <a:xfrm>
              <a:off x="504044" y="8547100"/>
              <a:ext cx="1972015" cy="369332"/>
            </a:xfrm>
            <a:prstGeom prst="rect">
              <a:avLst/>
            </a:prstGeom>
            <a:noFill/>
          </p:spPr>
          <p:txBody>
            <a:bodyPr wrap="none" rtlCol="0">
              <a:spAutoFit/>
            </a:bodyPr>
            <a:lstStyle/>
            <a:p>
              <a:r>
                <a:rPr lang="en-US" b="0" dirty="0">
                  <a:latin typeface="Avenir Black"/>
                </a:rPr>
                <a:t>Ref: </a:t>
              </a:r>
              <a:r>
                <a:rPr lang="en-US" b="0" dirty="0">
                  <a:latin typeface="Avenir Black"/>
                  <a:hlinkClick r:id="rId2"/>
                </a:rPr>
                <a:t>Google Trends</a:t>
              </a:r>
              <a:endParaRPr lang="en-US" b="0" dirty="0">
                <a:latin typeface="Avenir Black"/>
              </a:endParaRPr>
            </a:p>
          </p:txBody>
        </p:sp>
        <p:grpSp>
          <p:nvGrpSpPr>
            <p:cNvPr id="28" name="Group 27">
              <a:extLst>
                <a:ext uri="{FF2B5EF4-FFF2-40B4-BE49-F238E27FC236}">
                  <a16:creationId xmlns:a16="http://schemas.microsoft.com/office/drawing/2014/main" id="{83602B27-9ADB-9D2D-6C4A-F06B90EFFEEC}"/>
                </a:ext>
              </a:extLst>
            </p:cNvPr>
            <p:cNvGrpSpPr/>
            <p:nvPr/>
          </p:nvGrpSpPr>
          <p:grpSpPr>
            <a:xfrm>
              <a:off x="670657" y="2062855"/>
              <a:ext cx="11644931" cy="6402901"/>
              <a:chOff x="670657" y="2062855"/>
              <a:chExt cx="11644931" cy="6402901"/>
            </a:xfrm>
          </p:grpSpPr>
          <p:pic>
            <p:nvPicPr>
              <p:cNvPr id="15" name="Picture 14">
                <a:extLst>
                  <a:ext uri="{FF2B5EF4-FFF2-40B4-BE49-F238E27FC236}">
                    <a16:creationId xmlns:a16="http://schemas.microsoft.com/office/drawing/2014/main" id="{104B111F-6405-508A-C352-41EDEFB62806}"/>
                  </a:ext>
                </a:extLst>
              </p:cNvPr>
              <p:cNvPicPr>
                <a:picLocks noChangeAspect="1"/>
              </p:cNvPicPr>
              <p:nvPr/>
            </p:nvPicPr>
            <p:blipFill>
              <a:blip r:embed="rId3"/>
              <a:stretch>
                <a:fillRect/>
              </a:stretch>
            </p:blipFill>
            <p:spPr>
              <a:xfrm>
                <a:off x="7502932" y="6707875"/>
                <a:ext cx="4812656" cy="1757269"/>
              </a:xfrm>
              <a:prstGeom prst="rect">
                <a:avLst/>
              </a:prstGeom>
              <a:ln>
                <a:solidFill>
                  <a:schemeClr val="tx1"/>
                </a:solidFill>
              </a:ln>
            </p:spPr>
          </p:pic>
          <p:sp>
            <p:nvSpPr>
              <p:cNvPr id="16" name="Arrow: Down 15">
                <a:extLst>
                  <a:ext uri="{FF2B5EF4-FFF2-40B4-BE49-F238E27FC236}">
                    <a16:creationId xmlns:a16="http://schemas.microsoft.com/office/drawing/2014/main" id="{F3F4E1E0-C048-880F-3B3A-EAF51B237457}"/>
                  </a:ext>
                </a:extLst>
              </p:cNvPr>
              <p:cNvSpPr/>
              <p:nvPr/>
            </p:nvSpPr>
            <p:spPr>
              <a:xfrm>
                <a:off x="11049748" y="6128142"/>
                <a:ext cx="218436" cy="54582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96B3815-F0A6-2C74-3273-8290875ECF5E}"/>
                  </a:ext>
                </a:extLst>
              </p:cNvPr>
              <p:cNvPicPr>
                <a:picLocks noChangeAspect="1"/>
              </p:cNvPicPr>
              <p:nvPr/>
            </p:nvPicPr>
            <p:blipFill>
              <a:blip r:embed="rId4"/>
              <a:stretch>
                <a:fillRect/>
              </a:stretch>
            </p:blipFill>
            <p:spPr>
              <a:xfrm>
                <a:off x="1000532" y="6707875"/>
                <a:ext cx="5203418" cy="1757881"/>
              </a:xfrm>
              <a:prstGeom prst="rect">
                <a:avLst/>
              </a:prstGeom>
              <a:ln>
                <a:solidFill>
                  <a:schemeClr val="tx1"/>
                </a:solidFill>
              </a:ln>
            </p:spPr>
          </p:pic>
          <p:sp>
            <p:nvSpPr>
              <p:cNvPr id="19" name="Arrow: Down 18">
                <a:extLst>
                  <a:ext uri="{FF2B5EF4-FFF2-40B4-BE49-F238E27FC236}">
                    <a16:creationId xmlns:a16="http://schemas.microsoft.com/office/drawing/2014/main" id="{0D5F2E11-1F7E-0F2B-E571-2F7FA9E7C0F3}"/>
                  </a:ext>
                </a:extLst>
              </p:cNvPr>
              <p:cNvSpPr/>
              <p:nvPr/>
            </p:nvSpPr>
            <p:spPr>
              <a:xfrm>
                <a:off x="5412288" y="5817048"/>
                <a:ext cx="218436" cy="85691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B5E54C0-E97F-FC9C-9E02-5240EA2FD3F2}"/>
                  </a:ext>
                </a:extLst>
              </p:cNvPr>
              <p:cNvPicPr>
                <a:picLocks noChangeAspect="1"/>
              </p:cNvPicPr>
              <p:nvPr/>
            </p:nvPicPr>
            <p:blipFill>
              <a:blip r:embed="rId5"/>
              <a:stretch>
                <a:fillRect/>
              </a:stretch>
            </p:blipFill>
            <p:spPr>
              <a:xfrm>
                <a:off x="6922035" y="2062855"/>
                <a:ext cx="5135762" cy="1757269"/>
              </a:xfrm>
              <a:prstGeom prst="rect">
                <a:avLst/>
              </a:prstGeom>
              <a:ln>
                <a:solidFill>
                  <a:schemeClr val="tx1"/>
                </a:solidFill>
              </a:ln>
            </p:spPr>
          </p:pic>
          <p:sp>
            <p:nvSpPr>
              <p:cNvPr id="22" name="Arrow: Down 21">
                <a:extLst>
                  <a:ext uri="{FF2B5EF4-FFF2-40B4-BE49-F238E27FC236}">
                    <a16:creationId xmlns:a16="http://schemas.microsoft.com/office/drawing/2014/main" id="{75ED5F80-283C-6ABB-9233-12D03C9B0CFD}"/>
                  </a:ext>
                </a:extLst>
              </p:cNvPr>
              <p:cNvSpPr/>
              <p:nvPr/>
            </p:nvSpPr>
            <p:spPr>
              <a:xfrm rot="10800000">
                <a:off x="7161801" y="3893343"/>
                <a:ext cx="218436" cy="36919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40EB56A-B8E9-3799-73D5-7D132F9B63E6}"/>
                  </a:ext>
                </a:extLst>
              </p:cNvPr>
              <p:cNvPicPr>
                <a:picLocks noChangeAspect="1"/>
              </p:cNvPicPr>
              <p:nvPr/>
            </p:nvPicPr>
            <p:blipFill>
              <a:blip r:embed="rId6"/>
              <a:stretch>
                <a:fillRect/>
              </a:stretch>
            </p:blipFill>
            <p:spPr>
              <a:xfrm>
                <a:off x="670657" y="2062855"/>
                <a:ext cx="5638068" cy="1753075"/>
              </a:xfrm>
              <a:prstGeom prst="rect">
                <a:avLst/>
              </a:prstGeom>
              <a:ln>
                <a:solidFill>
                  <a:schemeClr val="tx1"/>
                </a:solidFill>
              </a:ln>
            </p:spPr>
          </p:pic>
          <p:sp>
            <p:nvSpPr>
              <p:cNvPr id="27" name="Arrow: Down 26">
                <a:extLst>
                  <a:ext uri="{FF2B5EF4-FFF2-40B4-BE49-F238E27FC236}">
                    <a16:creationId xmlns:a16="http://schemas.microsoft.com/office/drawing/2014/main" id="{748B0CB4-4189-4478-2857-688A466B3FB2}"/>
                  </a:ext>
                </a:extLst>
              </p:cNvPr>
              <p:cNvSpPr/>
              <p:nvPr/>
            </p:nvSpPr>
            <p:spPr>
              <a:xfrm rot="10800000">
                <a:off x="1654929" y="3893342"/>
                <a:ext cx="218436" cy="1431262"/>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039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AE741-C774-9C85-9678-990AA392709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4713B84-5FF6-8D06-498D-A409AF10422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F64B6580-1BD7-1715-DB3D-DFD89189F1E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972CFC6-25BD-EAE0-510B-4296F9B25743}"/>
              </a:ext>
            </a:extLst>
          </p:cNvPr>
          <p:cNvSpPr>
            <a:spLocks noGrp="1"/>
          </p:cNvSpPr>
          <p:nvPr>
            <p:ph type="title"/>
          </p:nvPr>
        </p:nvSpPr>
        <p:spPr/>
        <p:txBody>
          <a:bodyPr/>
          <a:lstStyle/>
          <a:p>
            <a:r>
              <a:rPr lang="en-US" dirty="0"/>
              <a:t>Why Spark?</a:t>
            </a:r>
          </a:p>
        </p:txBody>
      </p:sp>
      <p:pic>
        <p:nvPicPr>
          <p:cNvPr id="7" name="Picture 2" descr="spark SQL + &#10;DataFrames &#10;Streaming &#10;MLlib &#10;Machine &#10;Learning &#10;SOL &#10;Spark Core API &#10;Python &#10;Scala &#10;GraphX &#10;Graph &#10;Computation &#10;Java ">
            <a:extLst>
              <a:ext uri="{FF2B5EF4-FFF2-40B4-BE49-F238E27FC236}">
                <a16:creationId xmlns:a16="http://schemas.microsoft.com/office/drawing/2014/main" id="{37B4D2C0-95D6-DBC7-E9CB-553D05C35E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83224" y="3326593"/>
            <a:ext cx="7167615" cy="35147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39CBCA-0ACF-0D46-428D-67D754500035}"/>
              </a:ext>
            </a:extLst>
          </p:cNvPr>
          <p:cNvSpPr txBox="1"/>
          <p:nvPr/>
        </p:nvSpPr>
        <p:spPr>
          <a:xfrm>
            <a:off x="7663066" y="6910196"/>
            <a:ext cx="3207930" cy="369332"/>
          </a:xfrm>
          <a:prstGeom prst="rect">
            <a:avLst/>
          </a:prstGeom>
          <a:noFill/>
        </p:spPr>
        <p:txBody>
          <a:bodyPr wrap="none" rtlCol="0">
            <a:spAutoFit/>
          </a:bodyPr>
          <a:lstStyle/>
          <a:p>
            <a:r>
              <a:rPr lang="en-US" b="0" dirty="0">
                <a:solidFill>
                  <a:schemeClr val="tx1"/>
                </a:solidFill>
                <a:latin typeface="Avenir Black"/>
              </a:rPr>
              <a:t>Ref: </a:t>
            </a:r>
            <a:r>
              <a:rPr lang="en-US" b="0" dirty="0" err="1">
                <a:solidFill>
                  <a:schemeClr val="tx1"/>
                </a:solidFill>
                <a:latin typeface="Avenir Black"/>
                <a:hlinkClick r:id="rId4">
                  <a:extLst>
                    <a:ext uri="{A12FA001-AC4F-418D-AE19-62706E023703}">
                      <ahyp:hlinkClr xmlns:ahyp="http://schemas.microsoft.com/office/drawing/2018/hyperlinkcolor" val="tx"/>
                    </a:ext>
                  </a:extLst>
                </a:hlinkClick>
              </a:rPr>
              <a:t>Gettting</a:t>
            </a:r>
            <a:r>
              <a:rPr lang="en-US" b="0" dirty="0">
                <a:solidFill>
                  <a:schemeClr val="tx1"/>
                </a:solidFill>
                <a:latin typeface="Avenir Black"/>
                <a:hlinkClick r:id="rId4">
                  <a:extLst>
                    <a:ext uri="{A12FA001-AC4F-418D-AE19-62706E023703}">
                      <ahyp:hlinkClr xmlns:ahyp="http://schemas.microsoft.com/office/drawing/2018/hyperlinkcolor" val="tx"/>
                    </a:ext>
                  </a:extLst>
                </a:hlinkClick>
              </a:rPr>
              <a:t> Started with Spark</a:t>
            </a:r>
            <a:endParaRPr lang="en-US" b="0" dirty="0">
              <a:solidFill>
                <a:schemeClr val="tx1"/>
              </a:solidFill>
              <a:latin typeface="Avenir Black"/>
            </a:endParaRPr>
          </a:p>
        </p:txBody>
      </p:sp>
      <p:sp>
        <p:nvSpPr>
          <p:cNvPr id="10" name="TextBox 9">
            <a:extLst>
              <a:ext uri="{FF2B5EF4-FFF2-40B4-BE49-F238E27FC236}">
                <a16:creationId xmlns:a16="http://schemas.microsoft.com/office/drawing/2014/main" id="{7C4ABA6E-652C-6B03-869B-587D2110E5EE}"/>
              </a:ext>
            </a:extLst>
          </p:cNvPr>
          <p:cNvSpPr txBox="1"/>
          <p:nvPr/>
        </p:nvSpPr>
        <p:spPr>
          <a:xfrm>
            <a:off x="260869" y="3375808"/>
            <a:ext cx="5422355" cy="3416320"/>
          </a:xfrm>
          <a:prstGeom prst="rect">
            <a:avLst/>
          </a:prstGeom>
          <a:noFill/>
        </p:spPr>
        <p:txBody>
          <a:bodyPr wrap="square" rtlCol="0">
            <a:spAutoFit/>
          </a:bodyPr>
          <a:lstStyle/>
          <a:p>
            <a:pPr algn="l"/>
            <a:r>
              <a:rPr lang="en-US" sz="2400" dirty="0">
                <a:latin typeface="Avenir Black"/>
              </a:rPr>
              <a:t>Simplicity.</a:t>
            </a:r>
            <a:r>
              <a:rPr lang="en-US" sz="2400" b="0" dirty="0">
                <a:latin typeface="Avenir Black"/>
              </a:rPr>
              <a:t> Rich API for quick and easy interaction with data at scale.</a:t>
            </a:r>
          </a:p>
          <a:p>
            <a:pPr algn="l"/>
            <a:endParaRPr lang="en-US" sz="2400" b="0" dirty="0">
              <a:latin typeface="Avenir Black"/>
            </a:endParaRPr>
          </a:p>
          <a:p>
            <a:pPr algn="l"/>
            <a:r>
              <a:rPr lang="en-US" sz="2400" dirty="0">
                <a:latin typeface="Avenir Black"/>
              </a:rPr>
              <a:t>Speed.</a:t>
            </a:r>
            <a:r>
              <a:rPr lang="en-US" sz="2400" b="0" dirty="0">
                <a:latin typeface="Avenir Black"/>
              </a:rPr>
              <a:t> Designed for speed outperforming Hadoop’s MapReduce</a:t>
            </a:r>
          </a:p>
          <a:p>
            <a:pPr algn="l"/>
            <a:endParaRPr lang="en-US" sz="2400" b="0" dirty="0">
              <a:latin typeface="Avenir Black"/>
            </a:endParaRPr>
          </a:p>
          <a:p>
            <a:pPr algn="l"/>
            <a:r>
              <a:rPr lang="en-US" sz="2400" dirty="0">
                <a:latin typeface="Avenir Black"/>
              </a:rPr>
              <a:t>Support. </a:t>
            </a:r>
            <a:r>
              <a:rPr lang="en-US" sz="2400" b="0" dirty="0">
                <a:latin typeface="Avenir Black"/>
              </a:rPr>
              <a:t>Wide range of programming languages (</a:t>
            </a:r>
            <a:r>
              <a:rPr lang="en-US" sz="2400" b="0" dirty="0" err="1">
                <a:latin typeface="Avenir Black"/>
              </a:rPr>
              <a:t>eg</a:t>
            </a:r>
            <a:r>
              <a:rPr lang="en-US" sz="2400" b="0" dirty="0">
                <a:latin typeface="Avenir Black"/>
              </a:rPr>
              <a:t> Java, Python, Scala, R) and integration with storage solutions.</a:t>
            </a:r>
            <a:endParaRPr lang="en-US" sz="2400" dirty="0">
              <a:latin typeface="Avenir Black"/>
            </a:endParaRPr>
          </a:p>
        </p:txBody>
      </p:sp>
    </p:spTree>
    <p:extLst>
      <p:ext uri="{BB962C8B-B14F-4D97-AF65-F5344CB8AC3E}">
        <p14:creationId xmlns:p14="http://schemas.microsoft.com/office/powerpoint/2010/main" val="381121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07863-A849-A4E0-9544-4771FC80BDAC}"/>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BCBE49E-3D86-3D1C-4E1E-F6C13B0CA15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44C8656-2DF7-2F63-E343-3264E1B6B6C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E4721E3-6AC5-EFA6-54F5-26820AA694EA}"/>
              </a:ext>
            </a:extLst>
          </p:cNvPr>
          <p:cNvSpPr>
            <a:spLocks noGrp="1"/>
          </p:cNvSpPr>
          <p:nvPr>
            <p:ph type="title"/>
          </p:nvPr>
        </p:nvSpPr>
        <p:spPr/>
        <p:txBody>
          <a:bodyPr/>
          <a:lstStyle/>
          <a:p>
            <a:r>
              <a:rPr lang="en-US" dirty="0"/>
              <a:t>Why Databricks?</a:t>
            </a:r>
          </a:p>
        </p:txBody>
      </p:sp>
      <p:pic>
        <p:nvPicPr>
          <p:cNvPr id="7" name="Picture 2" descr="Me to DataBricks: Start [the cluster] up and take my money! - Imgflip">
            <a:extLst>
              <a:ext uri="{FF2B5EF4-FFF2-40B4-BE49-F238E27FC236}">
                <a16:creationId xmlns:a16="http://schemas.microsoft.com/office/drawing/2014/main" id="{56677A78-EA72-5990-E12C-206A3D565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103" y="2947348"/>
            <a:ext cx="6343650" cy="3562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29CECCF-E7D6-A10A-BD5C-CA42DE1D6655}"/>
              </a:ext>
            </a:extLst>
          </p:cNvPr>
          <p:cNvSpPr txBox="1"/>
          <p:nvPr/>
        </p:nvSpPr>
        <p:spPr>
          <a:xfrm>
            <a:off x="8438524" y="6728863"/>
            <a:ext cx="1968808"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extLst>
                    <a:ext uri="{A12FA001-AC4F-418D-AE19-62706E023703}">
                      <ahyp:hlinkClr xmlns:ahyp="http://schemas.microsoft.com/office/drawing/2018/hyperlinkcolor" val="tx"/>
                    </a:ext>
                  </a:extLst>
                </a:hlinkClick>
              </a:rPr>
              <a:t>imgflip</a:t>
            </a:r>
            <a:endParaRPr lang="en-US" b="0" dirty="0">
              <a:solidFill>
                <a:schemeClr val="tx1"/>
              </a:solidFill>
              <a:latin typeface="Avenir Black"/>
            </a:endParaRPr>
          </a:p>
        </p:txBody>
      </p:sp>
      <p:sp>
        <p:nvSpPr>
          <p:cNvPr id="9" name="Google Shape;100;g10902ae59ed_0_0">
            <a:extLst>
              <a:ext uri="{FF2B5EF4-FFF2-40B4-BE49-F238E27FC236}">
                <a16:creationId xmlns:a16="http://schemas.microsoft.com/office/drawing/2014/main" id="{22EBDD5E-4B2C-7257-09E6-981D913BB48C}"/>
              </a:ext>
            </a:extLst>
          </p:cNvPr>
          <p:cNvSpPr txBox="1"/>
          <p:nvPr/>
        </p:nvSpPr>
        <p:spPr>
          <a:xfrm>
            <a:off x="248162" y="3682892"/>
            <a:ext cx="5702582" cy="2659190"/>
          </a:xfrm>
          <a:prstGeom prst="rect">
            <a:avLst/>
          </a:prstGeom>
          <a:noFill/>
          <a:ln>
            <a:noFill/>
          </a:ln>
        </p:spPr>
        <p:txBody>
          <a:bodyPr spcFirstLastPara="1" wrap="square" lIns="0" tIns="0" rIns="0" bIns="0" anchor="t" anchorCtr="0">
            <a:spAutoFit/>
          </a:bodyPr>
          <a:lstStyle/>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By creators of Apache Spark™</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Easy to setup clusters</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One platform for DE and DS</a:t>
            </a:r>
          </a:p>
        </p:txBody>
      </p:sp>
    </p:spTree>
    <p:extLst>
      <p:ext uri="{BB962C8B-B14F-4D97-AF65-F5344CB8AC3E}">
        <p14:creationId xmlns:p14="http://schemas.microsoft.com/office/powerpoint/2010/main" val="4743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359CF4-76EC-A8A4-9F59-B1F29A4C028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44FBF4E9-7196-F7F5-C0F1-81A4367DA48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753780CC-530C-81FB-EDF2-0472A21DD54B}"/>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55BFBC5-499D-13CA-A683-09238438F4DF}"/>
              </a:ext>
            </a:extLst>
          </p:cNvPr>
          <p:cNvSpPr>
            <a:spLocks noGrp="1"/>
          </p:cNvSpPr>
          <p:nvPr>
            <p:ph type="title"/>
          </p:nvPr>
        </p:nvSpPr>
        <p:spPr/>
        <p:txBody>
          <a:bodyPr/>
          <a:lstStyle/>
          <a:p>
            <a:r>
              <a:rPr lang="en-US" dirty="0"/>
              <a:t>Why is this course relevant?</a:t>
            </a:r>
          </a:p>
        </p:txBody>
      </p:sp>
      <p:sp>
        <p:nvSpPr>
          <p:cNvPr id="6" name="Content Placeholder 5">
            <a:extLst>
              <a:ext uri="{FF2B5EF4-FFF2-40B4-BE49-F238E27FC236}">
                <a16:creationId xmlns:a16="http://schemas.microsoft.com/office/drawing/2014/main" id="{77C26B52-BA80-470A-7CF7-8A9EA9067493}"/>
              </a:ext>
            </a:extLst>
          </p:cNvPr>
          <p:cNvSpPr>
            <a:spLocks noGrp="1"/>
          </p:cNvSpPr>
          <p:nvPr>
            <p:ph idx="1"/>
          </p:nvPr>
        </p:nvSpPr>
        <p:spPr>
          <a:xfrm>
            <a:off x="9205322" y="4787284"/>
            <a:ext cx="3534936" cy="466772"/>
          </a:xfrm>
        </p:spPr>
        <p:txBody>
          <a:bodyPr>
            <a:normAutofit fontScale="92500" lnSpcReduction="20000"/>
          </a:bodyPr>
          <a:lstStyle/>
          <a:p>
            <a:pPr marL="0" indent="0">
              <a:buNone/>
            </a:pPr>
            <a:r>
              <a:rPr lang="en-US" sz="1800" dirty="0"/>
              <a:t>Ref: Salary by Developer Type, </a:t>
            </a:r>
            <a:r>
              <a:rPr lang="en-US" sz="1800" dirty="0" err="1">
                <a:hlinkClick r:id="rId3"/>
              </a:rPr>
              <a:t>Stackoverflow</a:t>
            </a:r>
            <a:r>
              <a:rPr lang="en-US" sz="1800" dirty="0">
                <a:hlinkClick r:id="rId3"/>
              </a:rPr>
              <a:t> Survey 2022</a:t>
            </a:r>
            <a:endParaRPr lang="en-US" sz="1800" dirty="0"/>
          </a:p>
        </p:txBody>
      </p:sp>
      <p:pic>
        <p:nvPicPr>
          <p:cNvPr id="8" name="Picture 7">
            <a:extLst>
              <a:ext uri="{FF2B5EF4-FFF2-40B4-BE49-F238E27FC236}">
                <a16:creationId xmlns:a16="http://schemas.microsoft.com/office/drawing/2014/main" id="{1800A4F1-3E71-5D2D-D733-F1AAEC7039FA}"/>
              </a:ext>
            </a:extLst>
          </p:cNvPr>
          <p:cNvPicPr>
            <a:picLocks noChangeAspect="1"/>
          </p:cNvPicPr>
          <p:nvPr/>
        </p:nvPicPr>
        <p:blipFill>
          <a:blip r:embed="rId4"/>
          <a:stretch>
            <a:fillRect/>
          </a:stretch>
        </p:blipFill>
        <p:spPr>
          <a:xfrm>
            <a:off x="1437780" y="2174883"/>
            <a:ext cx="7607181" cy="6668866"/>
          </a:xfrm>
          <a:prstGeom prst="rect">
            <a:avLst/>
          </a:prstGeom>
        </p:spPr>
      </p:pic>
      <p:sp>
        <p:nvSpPr>
          <p:cNvPr id="10" name="Rectangle 9">
            <a:extLst>
              <a:ext uri="{FF2B5EF4-FFF2-40B4-BE49-F238E27FC236}">
                <a16:creationId xmlns:a16="http://schemas.microsoft.com/office/drawing/2014/main" id="{3F4331F4-CB5C-8FFC-7FAA-E576B3E6F07A}"/>
              </a:ext>
            </a:extLst>
          </p:cNvPr>
          <p:cNvSpPr/>
          <p:nvPr/>
        </p:nvSpPr>
        <p:spPr>
          <a:xfrm>
            <a:off x="2518012" y="3575713"/>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10">
            <a:extLst>
              <a:ext uri="{FF2B5EF4-FFF2-40B4-BE49-F238E27FC236}">
                <a16:creationId xmlns:a16="http://schemas.microsoft.com/office/drawing/2014/main" id="{5D3E8F25-0671-4B34-A805-76457C972C03}"/>
              </a:ext>
            </a:extLst>
          </p:cNvPr>
          <p:cNvSpPr/>
          <p:nvPr/>
        </p:nvSpPr>
        <p:spPr>
          <a:xfrm>
            <a:off x="9894617" y="1895104"/>
            <a:ext cx="2388358" cy="845348"/>
          </a:xfrm>
          <a:prstGeom prst="wedgeRectCallout">
            <a:avLst>
              <a:gd name="adj1" fmla="val -59684"/>
              <a:gd name="adj2" fmla="val 803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ysClr val="windowText" lastClr="000000"/>
                </a:solidFill>
                <a:latin typeface="Avenir Black"/>
              </a:rPr>
              <a:t>Is there anything you did not expect?</a:t>
            </a:r>
          </a:p>
        </p:txBody>
      </p:sp>
    </p:spTree>
    <p:extLst>
      <p:ext uri="{BB962C8B-B14F-4D97-AF65-F5344CB8AC3E}">
        <p14:creationId xmlns:p14="http://schemas.microsoft.com/office/powerpoint/2010/main" val="226847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9347B316-8A00-E84B-BB78-96D323373656}"/>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B4842980-FC34-974A-BF79-51012BA94D91}"/>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SlideIniziali+Template_2021-22</Template>
  <TotalTime>0</TotalTime>
  <Words>611</Words>
  <Application>Microsoft Office PowerPoint</Application>
  <PresentationFormat>Custom</PresentationFormat>
  <Paragraphs>67</Paragraphs>
  <Slides>16</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Avenir Black</vt:lpstr>
      <vt:lpstr>Avenir Book</vt:lpstr>
      <vt:lpstr>Avenir Medium</vt:lpstr>
      <vt:lpstr>Calibri</vt:lpstr>
      <vt:lpstr>Calibri Light</vt:lpstr>
      <vt:lpstr>Consolas</vt:lpstr>
      <vt:lpstr>Helvetica Neue</vt:lpstr>
      <vt:lpstr>Libre Franklin Light</vt:lpstr>
      <vt:lpstr>Slide_1</vt:lpstr>
      <vt:lpstr>Slide_2</vt:lpstr>
      <vt:lpstr>PowerPoint Presentation</vt:lpstr>
      <vt:lpstr>Cosa impareremo</vt:lpstr>
      <vt:lpstr>L’esame 😱</vt:lpstr>
      <vt:lpstr>Materiale</vt:lpstr>
      <vt:lpstr>About me</vt:lpstr>
      <vt:lpstr>Why is this course relevant?</vt:lpstr>
      <vt:lpstr>Why Spark?</vt:lpstr>
      <vt:lpstr>Why Databricks?</vt:lpstr>
      <vt:lpstr>Why is this course relevant?</vt:lpstr>
      <vt:lpstr>Why is this course relevant?</vt:lpstr>
      <vt:lpstr>PowerPoint Presentation</vt:lpstr>
      <vt:lpstr>Setup Databricks Community</vt:lpstr>
      <vt:lpstr>Setup Databricks Community</vt:lpstr>
      <vt:lpstr>Setup Databricks Community</vt:lpstr>
      <vt:lpstr>Setup Databricks Community</vt:lpstr>
      <vt:lpstr>Our first coding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Santoni</dc:creator>
  <cp:lastModifiedBy>Marco Santoni</cp:lastModifiedBy>
  <cp:revision>14</cp:revision>
  <dcterms:created xsi:type="dcterms:W3CDTF">2022-07-11T04:17:52Z</dcterms:created>
  <dcterms:modified xsi:type="dcterms:W3CDTF">2022-09-03T06:40:13Z</dcterms:modified>
</cp:coreProperties>
</file>