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Lst>
  <p:notesMasterIdLst>
    <p:notesMasterId r:id="rId14"/>
  </p:notesMasterIdLst>
  <p:handoutMasterIdLst>
    <p:handoutMasterId r:id="rId15"/>
  </p:handoutMasterIdLst>
  <p:sldIdLst>
    <p:sldId id="257" r:id="rId3"/>
    <p:sldId id="258" r:id="rId4"/>
    <p:sldId id="262" r:id="rId5"/>
    <p:sldId id="264" r:id="rId6"/>
    <p:sldId id="261" r:id="rId7"/>
    <p:sldId id="259" r:id="rId8"/>
    <p:sldId id="265" r:id="rId9"/>
    <p:sldId id="266" r:id="rId10"/>
    <p:sldId id="267" r:id="rId11"/>
    <p:sldId id="268" r:id="rId12"/>
    <p:sldId id="269"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1" autoAdjust="0"/>
    <p:restoredTop sz="86066" autoAdjust="0"/>
  </p:normalViewPr>
  <p:slideViewPr>
    <p:cSldViewPr snapToGrid="0" snapToObjects="1">
      <p:cViewPr>
        <p:scale>
          <a:sx n="66" d="100"/>
          <a:sy n="66" d="100"/>
        </p:scale>
        <p:origin x="1758" y="18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19"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0DBD77-CD0B-DA93-D48F-212CA965EF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D0A57C-62D0-A4C2-9ABD-2DC91D4FEE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C1C9F-968B-45D4-9FBD-EA39F2175159}" type="datetimeFigureOut">
              <a:rPr lang="en-US" smtClean="0"/>
              <a:t>2022-09-11</a:t>
            </a:fld>
            <a:endParaRPr lang="en-US"/>
          </a:p>
        </p:txBody>
      </p:sp>
      <p:sp>
        <p:nvSpPr>
          <p:cNvPr id="4" name="Footer Placeholder 3">
            <a:extLst>
              <a:ext uri="{FF2B5EF4-FFF2-40B4-BE49-F238E27FC236}">
                <a16:creationId xmlns:a16="http://schemas.microsoft.com/office/drawing/2014/main" id="{B79E8E72-3F5B-6A4A-CB02-37AF81380F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D4D1D9-B8D1-5650-AB1B-DA3C339CB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D6AC41-6989-45A1-A24D-4FE902C9AF19}" type="slidenum">
              <a:rPr lang="en-US" smtClean="0"/>
              <a:t>‹#›</a:t>
            </a:fld>
            <a:endParaRPr lang="en-US"/>
          </a:p>
        </p:txBody>
      </p:sp>
    </p:spTree>
    <p:extLst>
      <p:ext uri="{BB962C8B-B14F-4D97-AF65-F5344CB8AC3E}">
        <p14:creationId xmlns:p14="http://schemas.microsoft.com/office/powerpoint/2010/main" val="3494143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Example as in video</a:t>
            </a:r>
          </a:p>
          <a:p>
            <a:endParaRPr lang="en-US" dirty="0"/>
          </a:p>
        </p:txBody>
      </p:sp>
    </p:spTree>
    <p:extLst>
      <p:ext uri="{BB962C8B-B14F-4D97-AF65-F5344CB8AC3E}">
        <p14:creationId xmlns:p14="http://schemas.microsoft.com/office/powerpoint/2010/main" val="36713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Most importantly, it curbs the number of concepts and constructs a developer has to juggle while interacting with Spark.</a:t>
            </a:r>
          </a:p>
          <a:p>
            <a:pPr marL="0" indent="0">
              <a:buNone/>
            </a:pPr>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And through “spark” variable you can access all its public fields and methods.</a:t>
            </a:r>
          </a:p>
          <a:p>
            <a:pPr marL="0" indent="0">
              <a:buNone/>
            </a:pPr>
            <a:endParaRPr lang="en-US" dirty="0"/>
          </a:p>
        </p:txBody>
      </p:sp>
    </p:spTree>
    <p:extLst>
      <p:ext uri="{BB962C8B-B14F-4D97-AF65-F5344CB8AC3E}">
        <p14:creationId xmlns:p14="http://schemas.microsoft.com/office/powerpoint/2010/main" val="3610258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application gets its own executor processes, which stay up for the duration of the whole application and run tasks in multiple threads.</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This has the benefit of isolating applications from each other, on both the scheduling side (each driver schedules its own tasks) and executor side (tasks from different applications run in different JVMs). However, it also means that data cannot be shared across different Spark applications (instances of </a:t>
            </a:r>
            <a:r>
              <a:rPr lang="en-US" dirty="0" err="1"/>
              <a:t>SparkContext</a:t>
            </a:r>
            <a:r>
              <a:rPr lang="en-US" dirty="0"/>
              <a:t>) without writing it to an external storage system.</a:t>
            </a:r>
          </a:p>
          <a:p>
            <a:endParaRPr lang="en-US" dirty="0"/>
          </a:p>
        </p:txBody>
      </p:sp>
    </p:spTree>
    <p:extLst>
      <p:ext uri="{BB962C8B-B14F-4D97-AF65-F5344CB8AC3E}">
        <p14:creationId xmlns:p14="http://schemas.microsoft.com/office/powerpoint/2010/main" val="4076460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pic>
        <p:nvPicPr>
          <p:cNvPr id="5" name="Immagine 21" descr="Immagine che contiene freccia&#10;&#10;Descrizione generata automaticamente">
            <a:extLst>
              <a:ext uri="{FF2B5EF4-FFF2-40B4-BE49-F238E27FC236}">
                <a16:creationId xmlns:a16="http://schemas.microsoft.com/office/drawing/2014/main" id="{A8668FBB-6EAB-54B1-D629-59D1DEF50D4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5518" y="7044417"/>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6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DATA</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dirty="0"/>
              <a:t>Marco Santoni</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UFS 08</a:t>
            </a:r>
          </a:p>
        </p:txBody>
      </p:sp>
      <p:sp>
        <p:nvSpPr>
          <p:cNvPr id="15" name="Segnaposto titolo 1">
            <a:extLst>
              <a:ext uri="{FF2B5EF4-FFF2-40B4-BE49-F238E27FC236}">
                <a16:creationId xmlns:a16="http://schemas.microsoft.com/office/drawing/2014/main" id="{833E69E5-41C2-3445-838C-81A9EA7E555C}"/>
              </a:ext>
            </a:extLst>
          </p:cNvPr>
          <p:cNvSpPr>
            <a:spLocks noGrp="1"/>
          </p:cNvSpPr>
          <p:nvPr>
            <p:ph type="title"/>
          </p:nvPr>
        </p:nvSpPr>
        <p:spPr>
          <a:xfrm>
            <a:off x="2743200" y="519113"/>
            <a:ext cx="9367838" cy="1885950"/>
          </a:xfrm>
          <a:prstGeom prst="rect">
            <a:avLst/>
          </a:prstGeom>
        </p:spPr>
        <p:txBody>
          <a:bodyPr vert="horz" lIns="91440" tIns="45720" rIns="91440" bIns="45720" rtlCol="0" anchor="ctr">
            <a:normAutofit/>
          </a:bodyPr>
          <a:lstStyle>
            <a:lvl1pPr>
              <a:defRPr sz="4800" b="0" i="0">
                <a:latin typeface="Avenir Medium" panose="02000503020000020003" pitchFamily="2" charset="0"/>
              </a:defRPr>
            </a:lvl1pPr>
          </a:lstStyle>
          <a:p>
            <a:r>
              <a:rPr lang="it-IT" dirty="0"/>
              <a:t>Fare clic per modificare lo stile del titolo dello schema</a:t>
            </a:r>
          </a:p>
        </p:txBody>
      </p:sp>
      <p:sp>
        <p:nvSpPr>
          <p:cNvPr id="16" name="Segnaposto testo 2">
            <a:extLst>
              <a:ext uri="{FF2B5EF4-FFF2-40B4-BE49-F238E27FC236}">
                <a16:creationId xmlns:a16="http://schemas.microsoft.com/office/drawing/2014/main" id="{C31BC83E-B08B-E448-BFA2-AA0CBBA0CF59}"/>
              </a:ext>
            </a:extLst>
          </p:cNvPr>
          <p:cNvSpPr>
            <a:spLocks noGrp="1"/>
          </p:cNvSpPr>
          <p:nvPr>
            <p:ph idx="1"/>
          </p:nvPr>
        </p:nvSpPr>
        <p:spPr>
          <a:xfrm>
            <a:off x="893763" y="2597150"/>
            <a:ext cx="11217275" cy="6188075"/>
          </a:xfrm>
          <a:prstGeom prst="rect">
            <a:avLst/>
          </a:prstGeom>
        </p:spPr>
        <p:txBody>
          <a:bodyPr vert="horz" lIns="91440" tIns="45720" rIns="91440" bIns="45720" rtlCol="0">
            <a:normAutofit/>
          </a:bodyPr>
          <a:lstStyle>
            <a:lvl1pPr>
              <a:defRPr>
                <a:latin typeface="Avenir Black"/>
              </a:defRPr>
            </a:lvl1pPr>
            <a:lvl2pPr>
              <a:defRPr>
                <a:latin typeface="Avenir Black"/>
              </a:defRPr>
            </a:lvl2pPr>
            <a:lvl3pPr>
              <a:defRPr>
                <a:latin typeface="Avenir Black"/>
              </a:defRPr>
            </a:lvl3pPr>
            <a:lvl4pPr>
              <a:defRPr>
                <a:latin typeface="Avenir Black"/>
              </a:defRPr>
            </a:lvl4pPr>
            <a:lvl5pPr>
              <a:defRPr>
                <a:latin typeface="Avenir Black"/>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9641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11/09/2022</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rotWithShape="1">
          <a:blip r:embed="rId3"/>
          <a:srcRect l="44812" t="51635"/>
          <a:stretch/>
        </p:blipFill>
        <p:spPr>
          <a:xfrm>
            <a:off x="0" y="0"/>
            <a:ext cx="2601265" cy="225452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4"/>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rotWithShape="1">
          <a:blip r:embed="rId3"/>
          <a:srcRect r="53931" b="51635"/>
          <a:stretch/>
        </p:blipFill>
        <p:spPr>
          <a:xfrm>
            <a:off x="10833339" y="7499080"/>
            <a:ext cx="2171461" cy="225452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2601265" y="519113"/>
            <a:ext cx="9509773"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11/09/2022</a:t>
            </a:fld>
            <a:endParaRPr lang="it-IT" dirty="0"/>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dirty="0"/>
              <a:t>Marco Santoni</a:t>
            </a:r>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bg1"/>
                </a:solidFill>
              </a:defRPr>
            </a:lvl1pPr>
          </a:lstStyle>
          <a:p>
            <a:r>
              <a:rPr lang="it-IT"/>
              <a:t>UFS 08</a:t>
            </a:r>
            <a:endParaRPr lang="it-IT" dirty="0"/>
          </a:p>
        </p:txBody>
      </p:sp>
      <p:pic>
        <p:nvPicPr>
          <p:cNvPr id="11" name="Immagine 21" descr="Immagine che contiene freccia&#10;&#10;Descrizione generata automaticamente">
            <a:extLst>
              <a:ext uri="{FF2B5EF4-FFF2-40B4-BE49-F238E27FC236}">
                <a16:creationId xmlns:a16="http://schemas.microsoft.com/office/drawing/2014/main" id="{3A93D2F2-F6BF-490A-D2CF-62500F0B13A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908749" y="93782"/>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800" b="0" i="0" kern="1200">
          <a:solidFill>
            <a:schemeClr val="tx1"/>
          </a:solidFill>
          <a:latin typeface="Avenir Medium"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www.protechtraining.com/blog/post/tuning-apache-spark-jobs-the-easy-way-web-ui-stage-detail-view-91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OlYKyZvN2F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OlYKyZvN2F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bricks.com/blog/2016/08/15/how-to-use-sparksession-in-apache-spark-2-0.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spark.apache.org/docs/latest/cluster-overview.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a:t>Marco Santoni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674031"/>
          </a:xfrm>
        </p:spPr>
        <p:txBody>
          <a:bodyPr/>
          <a:lstStyle/>
          <a:p>
            <a:r>
              <a:rPr lang="it-IT" dirty="0"/>
              <a:t>Apache Spark</a:t>
            </a:r>
          </a:p>
        </p:txBody>
      </p:sp>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E16DD-BF30-BD89-4FF6-8C9E304CAC9D}"/>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3247260-3BCF-E841-5693-E916D73ABED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CA2A1045-817D-A69B-05F7-94943C8EAF8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9EB84DA-AEAD-0BC4-7656-5D49752E6712}"/>
              </a:ext>
            </a:extLst>
          </p:cNvPr>
          <p:cNvSpPr>
            <a:spLocks noGrp="1"/>
          </p:cNvSpPr>
          <p:nvPr>
            <p:ph type="title"/>
          </p:nvPr>
        </p:nvSpPr>
        <p:spPr/>
        <p:txBody>
          <a:bodyPr/>
          <a:lstStyle/>
          <a:p>
            <a:r>
              <a:rPr lang="en-US" dirty="0"/>
              <a:t>Stages and Tasks</a:t>
            </a:r>
          </a:p>
        </p:txBody>
      </p:sp>
      <p:sp>
        <p:nvSpPr>
          <p:cNvPr id="6" name="Content Placeholder 5">
            <a:extLst>
              <a:ext uri="{FF2B5EF4-FFF2-40B4-BE49-F238E27FC236}">
                <a16:creationId xmlns:a16="http://schemas.microsoft.com/office/drawing/2014/main" id="{0FE97F48-8517-4C80-D32A-D0AC264F2E09}"/>
              </a:ext>
            </a:extLst>
          </p:cNvPr>
          <p:cNvSpPr>
            <a:spLocks noGrp="1"/>
          </p:cNvSpPr>
          <p:nvPr>
            <p:ph idx="1"/>
          </p:nvPr>
        </p:nvSpPr>
        <p:spPr/>
        <p:txBody>
          <a:bodyPr/>
          <a:lstStyle/>
          <a:p>
            <a:pPr marL="0" indent="0">
              <a:buNone/>
            </a:pPr>
            <a:r>
              <a:rPr lang="en-US" dirty="0"/>
              <a:t>Each stage is comprised of Spark tasks (a unit of execution), which are then federated across each Spark executor; each task maps to a single core and works on a single partition of data.</a:t>
            </a:r>
          </a:p>
        </p:txBody>
      </p:sp>
      <p:pic>
        <p:nvPicPr>
          <p:cNvPr id="8" name="Picture 7">
            <a:extLst>
              <a:ext uri="{FF2B5EF4-FFF2-40B4-BE49-F238E27FC236}">
                <a16:creationId xmlns:a16="http://schemas.microsoft.com/office/drawing/2014/main" id="{89C86868-A910-AF34-CDC4-DBC4CF34F24F}"/>
              </a:ext>
            </a:extLst>
          </p:cNvPr>
          <p:cNvPicPr>
            <a:picLocks noChangeAspect="1"/>
          </p:cNvPicPr>
          <p:nvPr/>
        </p:nvPicPr>
        <p:blipFill rotWithShape="1">
          <a:blip r:embed="rId2"/>
          <a:srcRect l="1" r="-1"/>
          <a:stretch/>
        </p:blipFill>
        <p:spPr>
          <a:xfrm>
            <a:off x="0" y="4082095"/>
            <a:ext cx="13004800" cy="3718468"/>
          </a:xfrm>
          <a:prstGeom prst="rect">
            <a:avLst/>
          </a:prstGeom>
        </p:spPr>
      </p:pic>
      <p:sp>
        <p:nvSpPr>
          <p:cNvPr id="9" name="TextBox 8">
            <a:extLst>
              <a:ext uri="{FF2B5EF4-FFF2-40B4-BE49-F238E27FC236}">
                <a16:creationId xmlns:a16="http://schemas.microsoft.com/office/drawing/2014/main" id="{3E9BCE19-1EC4-D977-5F4B-809DAE0D5661}"/>
              </a:ext>
            </a:extLst>
          </p:cNvPr>
          <p:cNvSpPr txBox="1"/>
          <p:nvPr/>
        </p:nvSpPr>
        <p:spPr>
          <a:xfrm>
            <a:off x="51961" y="9412245"/>
            <a:ext cx="2673309" cy="246221"/>
          </a:xfrm>
          <a:prstGeom prst="rect">
            <a:avLst/>
          </a:prstGeom>
          <a:noFill/>
        </p:spPr>
        <p:txBody>
          <a:bodyPr wrap="square" rtlCol="0">
            <a:spAutoFit/>
          </a:bodyPr>
          <a:lstStyle/>
          <a:p>
            <a:pPr algn="l"/>
            <a:r>
              <a:rPr lang="en-US" sz="1000" b="0" dirty="0"/>
              <a:t>Ref: Learning Spark, </a:t>
            </a:r>
            <a:r>
              <a:rPr lang="en-US" sz="1000" b="0" dirty="0" err="1"/>
              <a:t>Damji</a:t>
            </a:r>
            <a:r>
              <a:rPr lang="en-US" sz="1000" b="0" dirty="0"/>
              <a:t> et al</a:t>
            </a:r>
          </a:p>
        </p:txBody>
      </p:sp>
    </p:spTree>
    <p:extLst>
      <p:ext uri="{BB962C8B-B14F-4D97-AF65-F5344CB8AC3E}">
        <p14:creationId xmlns:p14="http://schemas.microsoft.com/office/powerpoint/2010/main" val="57369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62580D-A863-E125-1190-2579A6D22DC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9A9328A-F638-E2AA-83FE-D421DDB79A6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6059488A-60A6-9C97-AD81-929BEC06B2E5}"/>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9900C7E-85E2-A13C-CE0C-68D1670164C2}"/>
              </a:ext>
            </a:extLst>
          </p:cNvPr>
          <p:cNvSpPr>
            <a:spLocks noGrp="1"/>
          </p:cNvSpPr>
          <p:nvPr>
            <p:ph type="title"/>
          </p:nvPr>
        </p:nvSpPr>
        <p:spPr/>
        <p:txBody>
          <a:bodyPr/>
          <a:lstStyle/>
          <a:p>
            <a:r>
              <a:rPr lang="en-US" dirty="0"/>
              <a:t>Looking at the Stages</a:t>
            </a:r>
          </a:p>
        </p:txBody>
      </p:sp>
      <p:pic>
        <p:nvPicPr>
          <p:cNvPr id="8" name="Picture 7">
            <a:extLst>
              <a:ext uri="{FF2B5EF4-FFF2-40B4-BE49-F238E27FC236}">
                <a16:creationId xmlns:a16="http://schemas.microsoft.com/office/drawing/2014/main" id="{B6985BC8-12E7-4058-94CC-46361C1D5EB8}"/>
              </a:ext>
            </a:extLst>
          </p:cNvPr>
          <p:cNvPicPr>
            <a:picLocks noChangeAspect="1"/>
          </p:cNvPicPr>
          <p:nvPr/>
        </p:nvPicPr>
        <p:blipFill>
          <a:blip r:embed="rId2"/>
          <a:stretch>
            <a:fillRect/>
          </a:stretch>
        </p:blipFill>
        <p:spPr>
          <a:xfrm>
            <a:off x="614149" y="2132282"/>
            <a:ext cx="6590352" cy="4136525"/>
          </a:xfrm>
          <a:prstGeom prst="rect">
            <a:avLst/>
          </a:prstGeom>
        </p:spPr>
      </p:pic>
      <p:pic>
        <p:nvPicPr>
          <p:cNvPr id="10" name="Picture 9">
            <a:extLst>
              <a:ext uri="{FF2B5EF4-FFF2-40B4-BE49-F238E27FC236}">
                <a16:creationId xmlns:a16="http://schemas.microsoft.com/office/drawing/2014/main" id="{589CA34C-7F46-5C75-50FD-D13233D7C7F7}"/>
              </a:ext>
            </a:extLst>
          </p:cNvPr>
          <p:cNvPicPr>
            <a:picLocks noChangeAspect="1"/>
          </p:cNvPicPr>
          <p:nvPr/>
        </p:nvPicPr>
        <p:blipFill>
          <a:blip r:embed="rId3"/>
          <a:stretch>
            <a:fillRect/>
          </a:stretch>
        </p:blipFill>
        <p:spPr>
          <a:xfrm>
            <a:off x="7103658" y="3273429"/>
            <a:ext cx="5621361" cy="2526805"/>
          </a:xfrm>
          <a:prstGeom prst="rect">
            <a:avLst/>
          </a:prstGeom>
        </p:spPr>
      </p:pic>
      <p:sp>
        <p:nvSpPr>
          <p:cNvPr id="12" name="TextBox 11">
            <a:extLst>
              <a:ext uri="{FF2B5EF4-FFF2-40B4-BE49-F238E27FC236}">
                <a16:creationId xmlns:a16="http://schemas.microsoft.com/office/drawing/2014/main" id="{C1F5B651-A5C7-5A5B-72D2-CB66A360F5F8}"/>
              </a:ext>
            </a:extLst>
          </p:cNvPr>
          <p:cNvSpPr txBox="1"/>
          <p:nvPr/>
        </p:nvSpPr>
        <p:spPr>
          <a:xfrm>
            <a:off x="464024" y="6347935"/>
            <a:ext cx="12187451" cy="1384995"/>
          </a:xfrm>
          <a:prstGeom prst="rect">
            <a:avLst/>
          </a:prstGeom>
          <a:noFill/>
        </p:spPr>
        <p:txBody>
          <a:bodyPr wrap="square">
            <a:spAutoFit/>
          </a:bodyPr>
          <a:lstStyle/>
          <a:p>
            <a:pPr algn="l"/>
            <a:r>
              <a:rPr lang="en-US" sz="2800" b="0" i="0" dirty="0">
                <a:solidFill>
                  <a:srgbClr val="343A40"/>
                </a:solidFill>
                <a:effectLst/>
                <a:latin typeface="Avenir Black"/>
              </a:rPr>
              <a:t>Spark's stages represent segments of work that run from data input (or data read from a previous shuffle) through a set of operations called tasks — one task per data partition — all the way to a data output or a write into a subsequent shuffle.</a:t>
            </a:r>
            <a:endParaRPr lang="en-US" sz="2800" dirty="0">
              <a:latin typeface="Avenir Black"/>
            </a:endParaRPr>
          </a:p>
        </p:txBody>
      </p:sp>
      <p:sp>
        <p:nvSpPr>
          <p:cNvPr id="13" name="TextBox 12">
            <a:extLst>
              <a:ext uri="{FF2B5EF4-FFF2-40B4-BE49-F238E27FC236}">
                <a16:creationId xmlns:a16="http://schemas.microsoft.com/office/drawing/2014/main" id="{6DA86AA9-803C-F07A-F0CE-7CCD19C03BD5}"/>
              </a:ext>
            </a:extLst>
          </p:cNvPr>
          <p:cNvSpPr txBox="1"/>
          <p:nvPr/>
        </p:nvSpPr>
        <p:spPr>
          <a:xfrm>
            <a:off x="309104" y="8311216"/>
            <a:ext cx="4508556" cy="338554"/>
          </a:xfrm>
          <a:prstGeom prst="rect">
            <a:avLst/>
          </a:prstGeom>
          <a:noFill/>
        </p:spPr>
        <p:txBody>
          <a:bodyPr wrap="square">
            <a:spAutoFit/>
          </a:bodyPr>
          <a:lstStyle/>
          <a:p>
            <a:pPr algn="l"/>
            <a:r>
              <a:rPr lang="en-US" sz="1600" b="0" dirty="0">
                <a:latin typeface="Avenir Black"/>
              </a:rPr>
              <a:t>Ref: </a:t>
            </a:r>
            <a:r>
              <a:rPr lang="en-US" sz="1600" b="0" dirty="0">
                <a:latin typeface="Avenir Black"/>
                <a:hlinkClick r:id="rId4"/>
              </a:rPr>
              <a:t>Spark Jobs the Easy Way: Web UI Stage View</a:t>
            </a:r>
            <a:endParaRPr lang="en-US" sz="1600" b="0" dirty="0">
              <a:latin typeface="Avenir Black"/>
            </a:endParaRPr>
          </a:p>
        </p:txBody>
      </p:sp>
    </p:spTree>
    <p:extLst>
      <p:ext uri="{BB962C8B-B14F-4D97-AF65-F5344CB8AC3E}">
        <p14:creationId xmlns:p14="http://schemas.microsoft.com/office/powerpoint/2010/main" val="261134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6340C5-CF80-8FFE-5DFE-02045621F0A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1D9C74A-E3DB-854C-5380-51FFFAE309A8}"/>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AB32687-3B9E-485E-3DF2-64E11A4B825E}"/>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60CF7FF-C81F-86DE-443D-67FFAFC7AC6B}"/>
              </a:ext>
            </a:extLst>
          </p:cNvPr>
          <p:cNvSpPr>
            <a:spLocks noGrp="1"/>
          </p:cNvSpPr>
          <p:nvPr>
            <p:ph type="title"/>
          </p:nvPr>
        </p:nvSpPr>
        <p:spPr/>
        <p:txBody>
          <a:bodyPr/>
          <a:lstStyle/>
          <a:p>
            <a:r>
              <a:rPr lang="en-US" dirty="0"/>
              <a:t>We’ll look at</a:t>
            </a:r>
          </a:p>
        </p:txBody>
      </p:sp>
      <p:sp>
        <p:nvSpPr>
          <p:cNvPr id="6" name="Content Placeholder 5">
            <a:extLst>
              <a:ext uri="{FF2B5EF4-FFF2-40B4-BE49-F238E27FC236}">
                <a16:creationId xmlns:a16="http://schemas.microsoft.com/office/drawing/2014/main" id="{8BC261DA-650A-8DC6-42A6-7AC49007D3C7}"/>
              </a:ext>
            </a:extLst>
          </p:cNvPr>
          <p:cNvSpPr>
            <a:spLocks noGrp="1"/>
          </p:cNvSpPr>
          <p:nvPr>
            <p:ph idx="1"/>
          </p:nvPr>
        </p:nvSpPr>
        <p:spPr/>
        <p:txBody>
          <a:bodyPr/>
          <a:lstStyle/>
          <a:p>
            <a:r>
              <a:rPr lang="en-US" dirty="0"/>
              <a:t>Clusters, nodes, executors</a:t>
            </a:r>
          </a:p>
          <a:p>
            <a:r>
              <a:rPr lang="en-US" dirty="0"/>
              <a:t>Application, Driver, </a:t>
            </a:r>
            <a:r>
              <a:rPr lang="en-US" dirty="0" err="1"/>
              <a:t>SparkSession</a:t>
            </a:r>
            <a:r>
              <a:rPr lang="en-US" dirty="0"/>
              <a:t>, Job, Stage, Task</a:t>
            </a:r>
          </a:p>
        </p:txBody>
      </p:sp>
    </p:spTree>
    <p:extLst>
      <p:ext uri="{BB962C8B-B14F-4D97-AF65-F5344CB8AC3E}">
        <p14:creationId xmlns:p14="http://schemas.microsoft.com/office/powerpoint/2010/main" val="364865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F9552-7E9E-04A0-0403-3B98D9362272}"/>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500BA330-9628-F7F8-62B8-4CBA29E6561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AEE39496-A2D3-346A-2C66-536ABAD9009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98D9D83-3654-7D5B-130B-EB4A9E8E0244}"/>
              </a:ext>
            </a:extLst>
          </p:cNvPr>
          <p:cNvSpPr>
            <a:spLocks noGrp="1"/>
          </p:cNvSpPr>
          <p:nvPr>
            <p:ph type="title"/>
          </p:nvPr>
        </p:nvSpPr>
        <p:spPr/>
        <p:txBody>
          <a:bodyPr/>
          <a:lstStyle/>
          <a:p>
            <a:r>
              <a:rPr lang="en-US" dirty="0"/>
              <a:t>How does Spark work?</a:t>
            </a:r>
          </a:p>
        </p:txBody>
      </p:sp>
      <p:sp>
        <p:nvSpPr>
          <p:cNvPr id="6" name="Content Placeholder 5">
            <a:extLst>
              <a:ext uri="{FF2B5EF4-FFF2-40B4-BE49-F238E27FC236}">
                <a16:creationId xmlns:a16="http://schemas.microsoft.com/office/drawing/2014/main" id="{7C5E1E3C-6B7D-D86E-60AC-FEAC3484F451}"/>
              </a:ext>
            </a:extLst>
          </p:cNvPr>
          <p:cNvSpPr>
            <a:spLocks noGrp="1"/>
          </p:cNvSpPr>
          <p:nvPr>
            <p:ph idx="1"/>
          </p:nvPr>
        </p:nvSpPr>
        <p:spPr>
          <a:xfrm>
            <a:off x="893763" y="8212127"/>
            <a:ext cx="11217275" cy="573098"/>
          </a:xfrm>
        </p:spPr>
        <p:txBody>
          <a:bodyPr anchor="ctr">
            <a:normAutofit/>
          </a:bodyPr>
          <a:lstStyle/>
          <a:p>
            <a:pPr marL="0" indent="0">
              <a:buNone/>
            </a:pPr>
            <a:r>
              <a:rPr lang="en-US" sz="1600" dirty="0"/>
              <a:t>Ref: </a:t>
            </a:r>
            <a:r>
              <a:rPr lang="en-US" sz="1600" dirty="0">
                <a:hlinkClick r:id="rId3"/>
              </a:rPr>
              <a:t>Spark Architecture in 3 minutes</a:t>
            </a:r>
            <a:endParaRPr lang="en-US" sz="1600" dirty="0"/>
          </a:p>
        </p:txBody>
      </p:sp>
    </p:spTree>
    <p:extLst>
      <p:ext uri="{BB962C8B-B14F-4D97-AF65-F5344CB8AC3E}">
        <p14:creationId xmlns:p14="http://schemas.microsoft.com/office/powerpoint/2010/main" val="118561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F9552-7E9E-04A0-0403-3B98D9362272}"/>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500BA330-9628-F7F8-62B8-4CBA29E6561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AEE39496-A2D3-346A-2C66-536ABAD9009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98D9D83-3654-7D5B-130B-EB4A9E8E0244}"/>
              </a:ext>
            </a:extLst>
          </p:cNvPr>
          <p:cNvSpPr>
            <a:spLocks noGrp="1"/>
          </p:cNvSpPr>
          <p:nvPr>
            <p:ph type="title"/>
          </p:nvPr>
        </p:nvSpPr>
        <p:spPr/>
        <p:txBody>
          <a:bodyPr/>
          <a:lstStyle/>
          <a:p>
            <a:r>
              <a:rPr lang="en-US" dirty="0"/>
              <a:t>How does Spark work?</a:t>
            </a:r>
          </a:p>
        </p:txBody>
      </p:sp>
      <p:sp>
        <p:nvSpPr>
          <p:cNvPr id="6" name="Content Placeholder 5">
            <a:extLst>
              <a:ext uri="{FF2B5EF4-FFF2-40B4-BE49-F238E27FC236}">
                <a16:creationId xmlns:a16="http://schemas.microsoft.com/office/drawing/2014/main" id="{7C5E1E3C-6B7D-D86E-60AC-FEAC3484F451}"/>
              </a:ext>
            </a:extLst>
          </p:cNvPr>
          <p:cNvSpPr>
            <a:spLocks noGrp="1"/>
          </p:cNvSpPr>
          <p:nvPr>
            <p:ph idx="1"/>
          </p:nvPr>
        </p:nvSpPr>
        <p:spPr>
          <a:xfrm>
            <a:off x="893763" y="8212127"/>
            <a:ext cx="11217275" cy="573098"/>
          </a:xfrm>
        </p:spPr>
        <p:txBody>
          <a:bodyPr anchor="ctr">
            <a:normAutofit/>
          </a:bodyPr>
          <a:lstStyle/>
          <a:p>
            <a:pPr marL="0" indent="0">
              <a:buNone/>
            </a:pPr>
            <a:r>
              <a:rPr lang="en-US" sz="1600" dirty="0"/>
              <a:t>Ref: </a:t>
            </a:r>
            <a:r>
              <a:rPr lang="en-US" sz="1600" dirty="0">
                <a:hlinkClick r:id="rId2"/>
              </a:rPr>
              <a:t>Spark Architecture in 3 minutes</a:t>
            </a:r>
            <a:endParaRPr lang="en-US" sz="1600" dirty="0"/>
          </a:p>
        </p:txBody>
      </p:sp>
      <p:sp>
        <p:nvSpPr>
          <p:cNvPr id="7" name="Rectangle 6">
            <a:extLst>
              <a:ext uri="{FF2B5EF4-FFF2-40B4-BE49-F238E27FC236}">
                <a16:creationId xmlns:a16="http://schemas.microsoft.com/office/drawing/2014/main" id="{FA7F332B-5BA4-0FFC-1B40-5438E516CAE9}"/>
              </a:ext>
            </a:extLst>
          </p:cNvPr>
          <p:cNvSpPr/>
          <p:nvPr/>
        </p:nvSpPr>
        <p:spPr>
          <a:xfrm>
            <a:off x="968991" y="2524836"/>
            <a:ext cx="10699845" cy="573888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8" name="TextBox 7">
            <a:extLst>
              <a:ext uri="{FF2B5EF4-FFF2-40B4-BE49-F238E27FC236}">
                <a16:creationId xmlns:a16="http://schemas.microsoft.com/office/drawing/2014/main" id="{8D9FC02E-3369-2F5F-A6F8-D5CAA6CAD9A2}"/>
              </a:ext>
            </a:extLst>
          </p:cNvPr>
          <p:cNvSpPr txBox="1"/>
          <p:nvPr/>
        </p:nvSpPr>
        <p:spPr>
          <a:xfrm>
            <a:off x="968991" y="2129051"/>
            <a:ext cx="920445" cy="400110"/>
          </a:xfrm>
          <a:prstGeom prst="rect">
            <a:avLst/>
          </a:prstGeom>
          <a:noFill/>
        </p:spPr>
        <p:txBody>
          <a:bodyPr wrap="none" rtlCol="0">
            <a:spAutoFit/>
          </a:bodyPr>
          <a:lstStyle/>
          <a:p>
            <a:r>
              <a:rPr lang="en-US" sz="2000" b="0" dirty="0">
                <a:latin typeface="Avenir Black"/>
              </a:rPr>
              <a:t>Cluster</a:t>
            </a:r>
          </a:p>
        </p:txBody>
      </p:sp>
      <p:grpSp>
        <p:nvGrpSpPr>
          <p:cNvPr id="72" name="Group 71">
            <a:extLst>
              <a:ext uri="{FF2B5EF4-FFF2-40B4-BE49-F238E27FC236}">
                <a16:creationId xmlns:a16="http://schemas.microsoft.com/office/drawing/2014/main" id="{9E744ED4-1A74-6CA8-0140-FB83891B4640}"/>
              </a:ext>
            </a:extLst>
          </p:cNvPr>
          <p:cNvGrpSpPr/>
          <p:nvPr/>
        </p:nvGrpSpPr>
        <p:grpSpPr>
          <a:xfrm>
            <a:off x="1134640" y="2829262"/>
            <a:ext cx="10348371" cy="5136628"/>
            <a:chOff x="1134640" y="2829262"/>
            <a:chExt cx="10348371" cy="5136628"/>
          </a:xfrm>
        </p:grpSpPr>
        <p:sp>
          <p:nvSpPr>
            <p:cNvPr id="16" name="TextBox 15">
              <a:extLst>
                <a:ext uri="{FF2B5EF4-FFF2-40B4-BE49-F238E27FC236}">
                  <a16:creationId xmlns:a16="http://schemas.microsoft.com/office/drawing/2014/main" id="{98B98A53-DA90-077D-C6C6-C046CF228FBB}"/>
                </a:ext>
              </a:extLst>
            </p:cNvPr>
            <p:cNvSpPr txBox="1"/>
            <p:nvPr/>
          </p:nvSpPr>
          <p:spPr>
            <a:xfrm>
              <a:off x="1161008" y="2829262"/>
              <a:ext cx="934871" cy="400110"/>
            </a:xfrm>
            <a:prstGeom prst="rect">
              <a:avLst/>
            </a:prstGeom>
            <a:noFill/>
          </p:spPr>
          <p:txBody>
            <a:bodyPr wrap="none" rtlCol="0">
              <a:spAutoFit/>
            </a:bodyPr>
            <a:lstStyle/>
            <a:p>
              <a:r>
                <a:rPr lang="en-US" sz="2000" b="0" dirty="0">
                  <a:latin typeface="Avenir Black"/>
                </a:rPr>
                <a:t>Node 1</a:t>
              </a:r>
            </a:p>
          </p:txBody>
        </p:sp>
        <p:sp>
          <p:nvSpPr>
            <p:cNvPr id="17" name="TextBox 16">
              <a:extLst>
                <a:ext uri="{FF2B5EF4-FFF2-40B4-BE49-F238E27FC236}">
                  <a16:creationId xmlns:a16="http://schemas.microsoft.com/office/drawing/2014/main" id="{63F17F15-A290-FD24-2554-16DE6FE8CA90}"/>
                </a:ext>
              </a:extLst>
            </p:cNvPr>
            <p:cNvSpPr txBox="1"/>
            <p:nvPr/>
          </p:nvSpPr>
          <p:spPr>
            <a:xfrm>
              <a:off x="3779637" y="2829262"/>
              <a:ext cx="934871" cy="400110"/>
            </a:xfrm>
            <a:prstGeom prst="rect">
              <a:avLst/>
            </a:prstGeom>
            <a:noFill/>
          </p:spPr>
          <p:txBody>
            <a:bodyPr wrap="none" rtlCol="0">
              <a:spAutoFit/>
            </a:bodyPr>
            <a:lstStyle/>
            <a:p>
              <a:r>
                <a:rPr lang="en-US" sz="2000" b="0" dirty="0">
                  <a:latin typeface="Avenir Black"/>
                </a:rPr>
                <a:t>Node 2</a:t>
              </a:r>
            </a:p>
          </p:txBody>
        </p:sp>
        <p:sp>
          <p:nvSpPr>
            <p:cNvPr id="18" name="TextBox 17">
              <a:extLst>
                <a:ext uri="{FF2B5EF4-FFF2-40B4-BE49-F238E27FC236}">
                  <a16:creationId xmlns:a16="http://schemas.microsoft.com/office/drawing/2014/main" id="{87494D8A-C457-D94A-9EE9-674D61C7FFD7}"/>
                </a:ext>
              </a:extLst>
            </p:cNvPr>
            <p:cNvSpPr txBox="1"/>
            <p:nvPr/>
          </p:nvSpPr>
          <p:spPr>
            <a:xfrm>
              <a:off x="6414922" y="2829262"/>
              <a:ext cx="934871" cy="400110"/>
            </a:xfrm>
            <a:prstGeom prst="rect">
              <a:avLst/>
            </a:prstGeom>
            <a:noFill/>
          </p:spPr>
          <p:txBody>
            <a:bodyPr wrap="none" rtlCol="0">
              <a:spAutoFit/>
            </a:bodyPr>
            <a:lstStyle/>
            <a:p>
              <a:r>
                <a:rPr lang="en-US" sz="2000" b="0" dirty="0">
                  <a:latin typeface="Avenir Black"/>
                </a:rPr>
                <a:t>Node 3</a:t>
              </a:r>
            </a:p>
          </p:txBody>
        </p:sp>
        <p:sp>
          <p:nvSpPr>
            <p:cNvPr id="19" name="TextBox 18">
              <a:extLst>
                <a:ext uri="{FF2B5EF4-FFF2-40B4-BE49-F238E27FC236}">
                  <a16:creationId xmlns:a16="http://schemas.microsoft.com/office/drawing/2014/main" id="{60666A9E-922D-98C0-3979-8E210163B328}"/>
                </a:ext>
              </a:extLst>
            </p:cNvPr>
            <p:cNvSpPr txBox="1"/>
            <p:nvPr/>
          </p:nvSpPr>
          <p:spPr>
            <a:xfrm>
              <a:off x="9069632" y="2829262"/>
              <a:ext cx="934871" cy="400110"/>
            </a:xfrm>
            <a:prstGeom prst="rect">
              <a:avLst/>
            </a:prstGeom>
            <a:noFill/>
          </p:spPr>
          <p:txBody>
            <a:bodyPr wrap="none" rtlCol="0">
              <a:spAutoFit/>
            </a:bodyPr>
            <a:lstStyle/>
            <a:p>
              <a:r>
                <a:rPr lang="en-US" sz="2000" b="0" dirty="0">
                  <a:latin typeface="Avenir Black"/>
                </a:rPr>
                <a:t>Node 4</a:t>
              </a:r>
            </a:p>
          </p:txBody>
        </p:sp>
        <p:sp>
          <p:nvSpPr>
            <p:cNvPr id="12" name="Rectangle 11">
              <a:extLst>
                <a:ext uri="{FF2B5EF4-FFF2-40B4-BE49-F238E27FC236}">
                  <a16:creationId xmlns:a16="http://schemas.microsoft.com/office/drawing/2014/main" id="{6CC463B1-A028-F81E-E1D2-C302B555E38C}"/>
                </a:ext>
              </a:extLst>
            </p:cNvPr>
            <p:cNvSpPr/>
            <p:nvPr/>
          </p:nvSpPr>
          <p:spPr>
            <a:xfrm>
              <a:off x="1134640" y="3289258"/>
              <a:ext cx="2413379" cy="46766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13" name="Rectangle 12">
              <a:extLst>
                <a:ext uri="{FF2B5EF4-FFF2-40B4-BE49-F238E27FC236}">
                  <a16:creationId xmlns:a16="http://schemas.microsoft.com/office/drawing/2014/main" id="{A6910B6C-34AD-9F57-E1C2-F3CDB7553066}"/>
                </a:ext>
              </a:extLst>
            </p:cNvPr>
            <p:cNvSpPr/>
            <p:nvPr/>
          </p:nvSpPr>
          <p:spPr>
            <a:xfrm>
              <a:off x="3779637" y="3289258"/>
              <a:ext cx="2413379" cy="46766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14" name="Rectangle 13">
              <a:extLst>
                <a:ext uri="{FF2B5EF4-FFF2-40B4-BE49-F238E27FC236}">
                  <a16:creationId xmlns:a16="http://schemas.microsoft.com/office/drawing/2014/main" id="{C3EE64CB-EB9F-012D-81EB-D098C90EB335}"/>
                </a:ext>
              </a:extLst>
            </p:cNvPr>
            <p:cNvSpPr/>
            <p:nvPr/>
          </p:nvSpPr>
          <p:spPr>
            <a:xfrm>
              <a:off x="6424634" y="3289258"/>
              <a:ext cx="2413379" cy="46766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15" name="Rectangle 14">
              <a:extLst>
                <a:ext uri="{FF2B5EF4-FFF2-40B4-BE49-F238E27FC236}">
                  <a16:creationId xmlns:a16="http://schemas.microsoft.com/office/drawing/2014/main" id="{82F039FF-4FA6-F7BA-D36B-2EAD55888F40}"/>
                </a:ext>
              </a:extLst>
            </p:cNvPr>
            <p:cNvSpPr/>
            <p:nvPr/>
          </p:nvSpPr>
          <p:spPr>
            <a:xfrm>
              <a:off x="9069632" y="3289258"/>
              <a:ext cx="2413379" cy="46766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73" name="Group 72">
            <a:extLst>
              <a:ext uri="{FF2B5EF4-FFF2-40B4-BE49-F238E27FC236}">
                <a16:creationId xmlns:a16="http://schemas.microsoft.com/office/drawing/2014/main" id="{814B07C0-26FD-2E92-0F44-917FAC0269D6}"/>
              </a:ext>
            </a:extLst>
          </p:cNvPr>
          <p:cNvGrpSpPr/>
          <p:nvPr/>
        </p:nvGrpSpPr>
        <p:grpSpPr>
          <a:xfrm>
            <a:off x="9180959" y="3445419"/>
            <a:ext cx="2183642" cy="1731083"/>
            <a:chOff x="9180959" y="3445419"/>
            <a:chExt cx="2183642" cy="1731083"/>
          </a:xfrm>
        </p:grpSpPr>
        <p:sp>
          <p:nvSpPr>
            <p:cNvPr id="33" name="TextBox 32">
              <a:extLst>
                <a:ext uri="{FF2B5EF4-FFF2-40B4-BE49-F238E27FC236}">
                  <a16:creationId xmlns:a16="http://schemas.microsoft.com/office/drawing/2014/main" id="{9F23A9FC-3119-E902-8617-947B88996AB6}"/>
                </a:ext>
              </a:extLst>
            </p:cNvPr>
            <p:cNvSpPr txBox="1"/>
            <p:nvPr/>
          </p:nvSpPr>
          <p:spPr>
            <a:xfrm>
              <a:off x="9284031" y="3445419"/>
              <a:ext cx="824265" cy="400110"/>
            </a:xfrm>
            <a:prstGeom prst="rect">
              <a:avLst/>
            </a:prstGeom>
            <a:noFill/>
          </p:spPr>
          <p:txBody>
            <a:bodyPr wrap="none" rtlCol="0">
              <a:spAutoFit/>
            </a:bodyPr>
            <a:lstStyle/>
            <a:p>
              <a:r>
                <a:rPr lang="en-US" sz="2000" b="0" dirty="0">
                  <a:latin typeface="Avenir Black"/>
                </a:rPr>
                <a:t>Driver</a:t>
              </a:r>
            </a:p>
          </p:txBody>
        </p:sp>
        <p:sp>
          <p:nvSpPr>
            <p:cNvPr id="34" name="Rectangle 33">
              <a:extLst>
                <a:ext uri="{FF2B5EF4-FFF2-40B4-BE49-F238E27FC236}">
                  <a16:creationId xmlns:a16="http://schemas.microsoft.com/office/drawing/2014/main" id="{CA12398B-0B19-0986-162A-1B7790C89FC2}"/>
                </a:ext>
              </a:extLst>
            </p:cNvPr>
            <p:cNvSpPr/>
            <p:nvPr/>
          </p:nvSpPr>
          <p:spPr>
            <a:xfrm>
              <a:off x="9180959"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71" name="Group 70">
            <a:extLst>
              <a:ext uri="{FF2B5EF4-FFF2-40B4-BE49-F238E27FC236}">
                <a16:creationId xmlns:a16="http://schemas.microsoft.com/office/drawing/2014/main" id="{9DB62862-BF6C-52E2-91BE-26E36DCC783F}"/>
              </a:ext>
            </a:extLst>
          </p:cNvPr>
          <p:cNvGrpSpPr/>
          <p:nvPr/>
        </p:nvGrpSpPr>
        <p:grpSpPr>
          <a:xfrm>
            <a:off x="1245893" y="3445419"/>
            <a:ext cx="7441393" cy="3642998"/>
            <a:chOff x="1245893" y="3445419"/>
            <a:chExt cx="7441393" cy="3642998"/>
          </a:xfrm>
        </p:grpSpPr>
        <p:grpSp>
          <p:nvGrpSpPr>
            <p:cNvPr id="35" name="Group 34">
              <a:extLst>
                <a:ext uri="{FF2B5EF4-FFF2-40B4-BE49-F238E27FC236}">
                  <a16:creationId xmlns:a16="http://schemas.microsoft.com/office/drawing/2014/main" id="{E96E776C-D101-FB05-1A6E-FBE212C7D360}"/>
                </a:ext>
              </a:extLst>
            </p:cNvPr>
            <p:cNvGrpSpPr/>
            <p:nvPr/>
          </p:nvGrpSpPr>
          <p:grpSpPr>
            <a:xfrm>
              <a:off x="1245893" y="3445419"/>
              <a:ext cx="2183642" cy="1731083"/>
              <a:chOff x="1245893" y="3445419"/>
              <a:chExt cx="2183642" cy="1731083"/>
            </a:xfrm>
          </p:grpSpPr>
          <p:sp>
            <p:nvSpPr>
              <p:cNvPr id="21" name="TextBox 20">
                <a:extLst>
                  <a:ext uri="{FF2B5EF4-FFF2-40B4-BE49-F238E27FC236}">
                    <a16:creationId xmlns:a16="http://schemas.microsoft.com/office/drawing/2014/main" id="{54A48114-823E-62AA-CE94-8AE65D178B6B}"/>
                  </a:ext>
                </a:extLst>
              </p:cNvPr>
              <p:cNvSpPr txBox="1"/>
              <p:nvPr/>
            </p:nvSpPr>
            <p:spPr>
              <a:xfrm>
                <a:off x="1257271" y="3445419"/>
                <a:ext cx="1103187" cy="562787"/>
              </a:xfrm>
              <a:prstGeom prst="rect">
                <a:avLst/>
              </a:prstGeom>
              <a:noFill/>
            </p:spPr>
            <p:txBody>
              <a:bodyPr wrap="none" rtlCol="0">
                <a:spAutoFit/>
              </a:bodyPr>
              <a:lstStyle/>
              <a:p>
                <a:r>
                  <a:rPr lang="en-US" sz="2000" b="0" dirty="0">
                    <a:latin typeface="Avenir Black"/>
                  </a:rPr>
                  <a:t>Executor</a:t>
                </a:r>
              </a:p>
            </p:txBody>
          </p:sp>
          <p:sp>
            <p:nvSpPr>
              <p:cNvPr id="20" name="Rectangle 19">
                <a:extLst>
                  <a:ext uri="{FF2B5EF4-FFF2-40B4-BE49-F238E27FC236}">
                    <a16:creationId xmlns:a16="http://schemas.microsoft.com/office/drawing/2014/main" id="{093F8B17-1EDE-EF6A-A612-9FFA13DF2114}"/>
                  </a:ext>
                </a:extLst>
              </p:cNvPr>
              <p:cNvSpPr/>
              <p:nvPr/>
            </p:nvSpPr>
            <p:spPr>
              <a:xfrm>
                <a:off x="1245893"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29" name="TextBox 28">
                <a:extLst>
                  <a:ext uri="{FF2B5EF4-FFF2-40B4-BE49-F238E27FC236}">
                    <a16:creationId xmlns:a16="http://schemas.microsoft.com/office/drawing/2014/main" id="{3A4BBC37-2E59-A9BB-E0FA-A6B8839F2672}"/>
                  </a:ext>
                </a:extLst>
              </p:cNvPr>
              <p:cNvSpPr txBox="1"/>
              <p:nvPr/>
            </p:nvSpPr>
            <p:spPr>
              <a:xfrm>
                <a:off x="1383362" y="3840606"/>
                <a:ext cx="673582" cy="400110"/>
              </a:xfrm>
              <a:prstGeom prst="rect">
                <a:avLst/>
              </a:prstGeom>
              <a:noFill/>
            </p:spPr>
            <p:txBody>
              <a:bodyPr wrap="none" rtlCol="0">
                <a:spAutoFit/>
              </a:bodyPr>
              <a:lstStyle/>
              <a:p>
                <a:r>
                  <a:rPr lang="en-US" sz="2000" b="0" dirty="0">
                    <a:latin typeface="Avenir Black"/>
                  </a:rPr>
                  <a:t>Core</a:t>
                </a:r>
              </a:p>
            </p:txBody>
          </p:sp>
          <p:sp>
            <p:nvSpPr>
              <p:cNvPr id="30" name="Rectangle 29">
                <a:extLst>
                  <a:ext uri="{FF2B5EF4-FFF2-40B4-BE49-F238E27FC236}">
                    <a16:creationId xmlns:a16="http://schemas.microsoft.com/office/drawing/2014/main" id="{BC095773-B8AB-4287-CE81-639BC2A07468}"/>
                  </a:ext>
                </a:extLst>
              </p:cNvPr>
              <p:cNvSpPr/>
              <p:nvPr/>
            </p:nvSpPr>
            <p:spPr>
              <a:xfrm>
                <a:off x="2755764"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31" name="Rectangle 30">
                <a:extLst>
                  <a:ext uri="{FF2B5EF4-FFF2-40B4-BE49-F238E27FC236}">
                    <a16:creationId xmlns:a16="http://schemas.microsoft.com/office/drawing/2014/main" id="{CC2744D0-01AE-D10F-499E-195548A67F0B}"/>
                  </a:ext>
                </a:extLst>
              </p:cNvPr>
              <p:cNvSpPr/>
              <p:nvPr/>
            </p:nvSpPr>
            <p:spPr>
              <a:xfrm>
                <a:off x="1493176"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32" name="Rectangle 31">
                <a:extLst>
                  <a:ext uri="{FF2B5EF4-FFF2-40B4-BE49-F238E27FC236}">
                    <a16:creationId xmlns:a16="http://schemas.microsoft.com/office/drawing/2014/main" id="{ED9AE3FE-DD3F-5220-A9D6-FFA5D04EA92D}"/>
                  </a:ext>
                </a:extLst>
              </p:cNvPr>
              <p:cNvSpPr/>
              <p:nvPr/>
            </p:nvSpPr>
            <p:spPr>
              <a:xfrm>
                <a:off x="2124470"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36" name="Group 35">
              <a:extLst>
                <a:ext uri="{FF2B5EF4-FFF2-40B4-BE49-F238E27FC236}">
                  <a16:creationId xmlns:a16="http://schemas.microsoft.com/office/drawing/2014/main" id="{640711EA-2E6A-0A93-748D-B1D8514380DA}"/>
                </a:ext>
              </a:extLst>
            </p:cNvPr>
            <p:cNvGrpSpPr/>
            <p:nvPr/>
          </p:nvGrpSpPr>
          <p:grpSpPr>
            <a:xfrm>
              <a:off x="1245893" y="5357334"/>
              <a:ext cx="2183642" cy="1731083"/>
              <a:chOff x="1245893" y="3445419"/>
              <a:chExt cx="2183642" cy="1731083"/>
            </a:xfrm>
          </p:grpSpPr>
          <p:sp>
            <p:nvSpPr>
              <p:cNvPr id="37" name="TextBox 36">
                <a:extLst>
                  <a:ext uri="{FF2B5EF4-FFF2-40B4-BE49-F238E27FC236}">
                    <a16:creationId xmlns:a16="http://schemas.microsoft.com/office/drawing/2014/main" id="{F33EE8CF-925E-CD90-5A7C-FC3C2DB203F0}"/>
                  </a:ext>
                </a:extLst>
              </p:cNvPr>
              <p:cNvSpPr txBox="1"/>
              <p:nvPr/>
            </p:nvSpPr>
            <p:spPr>
              <a:xfrm>
                <a:off x="1257271" y="3445419"/>
                <a:ext cx="1103187" cy="562787"/>
              </a:xfrm>
              <a:prstGeom prst="rect">
                <a:avLst/>
              </a:prstGeom>
              <a:noFill/>
            </p:spPr>
            <p:txBody>
              <a:bodyPr wrap="none" rtlCol="0">
                <a:spAutoFit/>
              </a:bodyPr>
              <a:lstStyle/>
              <a:p>
                <a:r>
                  <a:rPr lang="en-US" sz="2000" b="0" dirty="0">
                    <a:latin typeface="Avenir Black"/>
                  </a:rPr>
                  <a:t>Executor</a:t>
                </a:r>
              </a:p>
            </p:txBody>
          </p:sp>
          <p:sp>
            <p:nvSpPr>
              <p:cNvPr id="38" name="Rectangle 37">
                <a:extLst>
                  <a:ext uri="{FF2B5EF4-FFF2-40B4-BE49-F238E27FC236}">
                    <a16:creationId xmlns:a16="http://schemas.microsoft.com/office/drawing/2014/main" id="{58740253-C06E-DD49-6D35-195D5E58A5F6}"/>
                  </a:ext>
                </a:extLst>
              </p:cNvPr>
              <p:cNvSpPr/>
              <p:nvPr/>
            </p:nvSpPr>
            <p:spPr>
              <a:xfrm>
                <a:off x="1245893"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39" name="TextBox 38">
                <a:extLst>
                  <a:ext uri="{FF2B5EF4-FFF2-40B4-BE49-F238E27FC236}">
                    <a16:creationId xmlns:a16="http://schemas.microsoft.com/office/drawing/2014/main" id="{6CBE9F30-33FD-A828-CDCF-F5F22222AABC}"/>
                  </a:ext>
                </a:extLst>
              </p:cNvPr>
              <p:cNvSpPr txBox="1"/>
              <p:nvPr/>
            </p:nvSpPr>
            <p:spPr>
              <a:xfrm>
                <a:off x="1383362" y="3840606"/>
                <a:ext cx="673582" cy="400110"/>
              </a:xfrm>
              <a:prstGeom prst="rect">
                <a:avLst/>
              </a:prstGeom>
              <a:noFill/>
            </p:spPr>
            <p:txBody>
              <a:bodyPr wrap="none" rtlCol="0">
                <a:spAutoFit/>
              </a:bodyPr>
              <a:lstStyle/>
              <a:p>
                <a:r>
                  <a:rPr lang="en-US" sz="2000" b="0" dirty="0">
                    <a:latin typeface="Avenir Black"/>
                  </a:rPr>
                  <a:t>Core</a:t>
                </a:r>
              </a:p>
            </p:txBody>
          </p:sp>
          <p:sp>
            <p:nvSpPr>
              <p:cNvPr id="40" name="Rectangle 39">
                <a:extLst>
                  <a:ext uri="{FF2B5EF4-FFF2-40B4-BE49-F238E27FC236}">
                    <a16:creationId xmlns:a16="http://schemas.microsoft.com/office/drawing/2014/main" id="{04A4845D-27B7-B436-33C3-36D61524C9AB}"/>
                  </a:ext>
                </a:extLst>
              </p:cNvPr>
              <p:cNvSpPr/>
              <p:nvPr/>
            </p:nvSpPr>
            <p:spPr>
              <a:xfrm>
                <a:off x="2755764"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41" name="Rectangle 40">
                <a:extLst>
                  <a:ext uri="{FF2B5EF4-FFF2-40B4-BE49-F238E27FC236}">
                    <a16:creationId xmlns:a16="http://schemas.microsoft.com/office/drawing/2014/main" id="{C3B20979-DC1C-1EAE-5536-5E635A696E42}"/>
                  </a:ext>
                </a:extLst>
              </p:cNvPr>
              <p:cNvSpPr/>
              <p:nvPr/>
            </p:nvSpPr>
            <p:spPr>
              <a:xfrm>
                <a:off x="1493176"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42" name="Rectangle 41">
                <a:extLst>
                  <a:ext uri="{FF2B5EF4-FFF2-40B4-BE49-F238E27FC236}">
                    <a16:creationId xmlns:a16="http://schemas.microsoft.com/office/drawing/2014/main" id="{93CCBF8D-8453-2B38-64B3-EBEEA89CD45D}"/>
                  </a:ext>
                </a:extLst>
              </p:cNvPr>
              <p:cNvSpPr/>
              <p:nvPr/>
            </p:nvSpPr>
            <p:spPr>
              <a:xfrm>
                <a:off x="2124470"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43" name="Group 42">
              <a:extLst>
                <a:ext uri="{FF2B5EF4-FFF2-40B4-BE49-F238E27FC236}">
                  <a16:creationId xmlns:a16="http://schemas.microsoft.com/office/drawing/2014/main" id="{7A5971E7-B925-C6C7-F880-35815E1D678E}"/>
                </a:ext>
              </a:extLst>
            </p:cNvPr>
            <p:cNvGrpSpPr/>
            <p:nvPr/>
          </p:nvGrpSpPr>
          <p:grpSpPr>
            <a:xfrm>
              <a:off x="3890891" y="3445419"/>
              <a:ext cx="2183642" cy="1731083"/>
              <a:chOff x="1245893" y="3445419"/>
              <a:chExt cx="2183642" cy="1731083"/>
            </a:xfrm>
          </p:grpSpPr>
          <p:sp>
            <p:nvSpPr>
              <p:cNvPr id="44" name="TextBox 43">
                <a:extLst>
                  <a:ext uri="{FF2B5EF4-FFF2-40B4-BE49-F238E27FC236}">
                    <a16:creationId xmlns:a16="http://schemas.microsoft.com/office/drawing/2014/main" id="{208B6980-0A6A-2B86-E84B-0682C51B116C}"/>
                  </a:ext>
                </a:extLst>
              </p:cNvPr>
              <p:cNvSpPr txBox="1"/>
              <p:nvPr/>
            </p:nvSpPr>
            <p:spPr>
              <a:xfrm>
                <a:off x="1257271" y="3445419"/>
                <a:ext cx="1103187" cy="562787"/>
              </a:xfrm>
              <a:prstGeom prst="rect">
                <a:avLst/>
              </a:prstGeom>
              <a:noFill/>
            </p:spPr>
            <p:txBody>
              <a:bodyPr wrap="none" rtlCol="0">
                <a:spAutoFit/>
              </a:bodyPr>
              <a:lstStyle/>
              <a:p>
                <a:r>
                  <a:rPr lang="en-US" sz="2000" b="0" dirty="0">
                    <a:latin typeface="Avenir Black"/>
                  </a:rPr>
                  <a:t>Executor</a:t>
                </a:r>
              </a:p>
            </p:txBody>
          </p:sp>
          <p:sp>
            <p:nvSpPr>
              <p:cNvPr id="45" name="Rectangle 44">
                <a:extLst>
                  <a:ext uri="{FF2B5EF4-FFF2-40B4-BE49-F238E27FC236}">
                    <a16:creationId xmlns:a16="http://schemas.microsoft.com/office/drawing/2014/main" id="{C31AA61D-9621-BE91-2522-7486C0825969}"/>
                  </a:ext>
                </a:extLst>
              </p:cNvPr>
              <p:cNvSpPr/>
              <p:nvPr/>
            </p:nvSpPr>
            <p:spPr>
              <a:xfrm>
                <a:off x="1245893"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46" name="TextBox 45">
                <a:extLst>
                  <a:ext uri="{FF2B5EF4-FFF2-40B4-BE49-F238E27FC236}">
                    <a16:creationId xmlns:a16="http://schemas.microsoft.com/office/drawing/2014/main" id="{171A0EA8-CF46-C398-69A0-E7FB1E7966B2}"/>
                  </a:ext>
                </a:extLst>
              </p:cNvPr>
              <p:cNvSpPr txBox="1"/>
              <p:nvPr/>
            </p:nvSpPr>
            <p:spPr>
              <a:xfrm>
                <a:off x="1383362" y="3840606"/>
                <a:ext cx="673582" cy="400110"/>
              </a:xfrm>
              <a:prstGeom prst="rect">
                <a:avLst/>
              </a:prstGeom>
              <a:noFill/>
            </p:spPr>
            <p:txBody>
              <a:bodyPr wrap="none" rtlCol="0">
                <a:spAutoFit/>
              </a:bodyPr>
              <a:lstStyle/>
              <a:p>
                <a:r>
                  <a:rPr lang="en-US" sz="2000" b="0" dirty="0">
                    <a:latin typeface="Avenir Black"/>
                  </a:rPr>
                  <a:t>Core</a:t>
                </a:r>
              </a:p>
            </p:txBody>
          </p:sp>
          <p:sp>
            <p:nvSpPr>
              <p:cNvPr id="47" name="Rectangle 46">
                <a:extLst>
                  <a:ext uri="{FF2B5EF4-FFF2-40B4-BE49-F238E27FC236}">
                    <a16:creationId xmlns:a16="http://schemas.microsoft.com/office/drawing/2014/main" id="{3D70768C-C0FB-6264-438D-5AA8FBBADF31}"/>
                  </a:ext>
                </a:extLst>
              </p:cNvPr>
              <p:cNvSpPr/>
              <p:nvPr/>
            </p:nvSpPr>
            <p:spPr>
              <a:xfrm>
                <a:off x="2755764"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48" name="Rectangle 47">
                <a:extLst>
                  <a:ext uri="{FF2B5EF4-FFF2-40B4-BE49-F238E27FC236}">
                    <a16:creationId xmlns:a16="http://schemas.microsoft.com/office/drawing/2014/main" id="{2EFBB5FD-A848-09BD-7B02-918013BB873B}"/>
                  </a:ext>
                </a:extLst>
              </p:cNvPr>
              <p:cNvSpPr/>
              <p:nvPr/>
            </p:nvSpPr>
            <p:spPr>
              <a:xfrm>
                <a:off x="1493176"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49" name="Rectangle 48">
                <a:extLst>
                  <a:ext uri="{FF2B5EF4-FFF2-40B4-BE49-F238E27FC236}">
                    <a16:creationId xmlns:a16="http://schemas.microsoft.com/office/drawing/2014/main" id="{56A86BEA-2AD1-476C-8109-5937D8F16486}"/>
                  </a:ext>
                </a:extLst>
              </p:cNvPr>
              <p:cNvSpPr/>
              <p:nvPr/>
            </p:nvSpPr>
            <p:spPr>
              <a:xfrm>
                <a:off x="2124470"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50" name="Group 49">
              <a:extLst>
                <a:ext uri="{FF2B5EF4-FFF2-40B4-BE49-F238E27FC236}">
                  <a16:creationId xmlns:a16="http://schemas.microsoft.com/office/drawing/2014/main" id="{287FB0EA-DB08-132E-6E32-1F45D2A8EE10}"/>
                </a:ext>
              </a:extLst>
            </p:cNvPr>
            <p:cNvGrpSpPr/>
            <p:nvPr/>
          </p:nvGrpSpPr>
          <p:grpSpPr>
            <a:xfrm>
              <a:off x="3890891" y="5357334"/>
              <a:ext cx="2183642" cy="1731083"/>
              <a:chOff x="1245893" y="3445419"/>
              <a:chExt cx="2183642" cy="1731083"/>
            </a:xfrm>
          </p:grpSpPr>
          <p:sp>
            <p:nvSpPr>
              <p:cNvPr id="51" name="TextBox 50">
                <a:extLst>
                  <a:ext uri="{FF2B5EF4-FFF2-40B4-BE49-F238E27FC236}">
                    <a16:creationId xmlns:a16="http://schemas.microsoft.com/office/drawing/2014/main" id="{7D13652A-C633-13C8-6C14-AEE7136E2A11}"/>
                  </a:ext>
                </a:extLst>
              </p:cNvPr>
              <p:cNvSpPr txBox="1"/>
              <p:nvPr/>
            </p:nvSpPr>
            <p:spPr>
              <a:xfrm>
                <a:off x="1257271" y="3445419"/>
                <a:ext cx="1103187" cy="562787"/>
              </a:xfrm>
              <a:prstGeom prst="rect">
                <a:avLst/>
              </a:prstGeom>
              <a:noFill/>
            </p:spPr>
            <p:txBody>
              <a:bodyPr wrap="none" rtlCol="0">
                <a:spAutoFit/>
              </a:bodyPr>
              <a:lstStyle/>
              <a:p>
                <a:r>
                  <a:rPr lang="en-US" sz="2000" b="0" dirty="0">
                    <a:latin typeface="Avenir Black"/>
                  </a:rPr>
                  <a:t>Executor</a:t>
                </a:r>
              </a:p>
            </p:txBody>
          </p:sp>
          <p:sp>
            <p:nvSpPr>
              <p:cNvPr id="52" name="Rectangle 51">
                <a:extLst>
                  <a:ext uri="{FF2B5EF4-FFF2-40B4-BE49-F238E27FC236}">
                    <a16:creationId xmlns:a16="http://schemas.microsoft.com/office/drawing/2014/main" id="{DDA9256B-02D8-C9EB-E2B5-43C060BB3EAA}"/>
                  </a:ext>
                </a:extLst>
              </p:cNvPr>
              <p:cNvSpPr/>
              <p:nvPr/>
            </p:nvSpPr>
            <p:spPr>
              <a:xfrm>
                <a:off x="1245893"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53" name="TextBox 52">
                <a:extLst>
                  <a:ext uri="{FF2B5EF4-FFF2-40B4-BE49-F238E27FC236}">
                    <a16:creationId xmlns:a16="http://schemas.microsoft.com/office/drawing/2014/main" id="{D95AC27D-A822-547F-8368-4882A88D0CF3}"/>
                  </a:ext>
                </a:extLst>
              </p:cNvPr>
              <p:cNvSpPr txBox="1"/>
              <p:nvPr/>
            </p:nvSpPr>
            <p:spPr>
              <a:xfrm>
                <a:off x="1383362" y="3840606"/>
                <a:ext cx="673582" cy="400110"/>
              </a:xfrm>
              <a:prstGeom prst="rect">
                <a:avLst/>
              </a:prstGeom>
              <a:noFill/>
            </p:spPr>
            <p:txBody>
              <a:bodyPr wrap="none" rtlCol="0">
                <a:spAutoFit/>
              </a:bodyPr>
              <a:lstStyle/>
              <a:p>
                <a:r>
                  <a:rPr lang="en-US" sz="2000" b="0" dirty="0">
                    <a:latin typeface="Avenir Black"/>
                  </a:rPr>
                  <a:t>Core</a:t>
                </a:r>
              </a:p>
            </p:txBody>
          </p:sp>
          <p:sp>
            <p:nvSpPr>
              <p:cNvPr id="54" name="Rectangle 53">
                <a:extLst>
                  <a:ext uri="{FF2B5EF4-FFF2-40B4-BE49-F238E27FC236}">
                    <a16:creationId xmlns:a16="http://schemas.microsoft.com/office/drawing/2014/main" id="{7EDC33AC-4852-9073-96A6-57DF8E1F14E1}"/>
                  </a:ext>
                </a:extLst>
              </p:cNvPr>
              <p:cNvSpPr/>
              <p:nvPr/>
            </p:nvSpPr>
            <p:spPr>
              <a:xfrm>
                <a:off x="2755764"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55" name="Rectangle 54">
                <a:extLst>
                  <a:ext uri="{FF2B5EF4-FFF2-40B4-BE49-F238E27FC236}">
                    <a16:creationId xmlns:a16="http://schemas.microsoft.com/office/drawing/2014/main" id="{BD399F0B-55E1-7BAC-7461-A856E4AD5A1D}"/>
                  </a:ext>
                </a:extLst>
              </p:cNvPr>
              <p:cNvSpPr/>
              <p:nvPr/>
            </p:nvSpPr>
            <p:spPr>
              <a:xfrm>
                <a:off x="1493176"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56" name="Rectangle 55">
                <a:extLst>
                  <a:ext uri="{FF2B5EF4-FFF2-40B4-BE49-F238E27FC236}">
                    <a16:creationId xmlns:a16="http://schemas.microsoft.com/office/drawing/2014/main" id="{69362F87-8CA8-97FD-F435-FFCD317B093C}"/>
                  </a:ext>
                </a:extLst>
              </p:cNvPr>
              <p:cNvSpPr/>
              <p:nvPr/>
            </p:nvSpPr>
            <p:spPr>
              <a:xfrm>
                <a:off x="2124470"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57" name="Group 56">
              <a:extLst>
                <a:ext uri="{FF2B5EF4-FFF2-40B4-BE49-F238E27FC236}">
                  <a16:creationId xmlns:a16="http://schemas.microsoft.com/office/drawing/2014/main" id="{6FFEE798-9CE9-AB28-2E1C-DA0D000D30E6}"/>
                </a:ext>
              </a:extLst>
            </p:cNvPr>
            <p:cNvGrpSpPr/>
            <p:nvPr/>
          </p:nvGrpSpPr>
          <p:grpSpPr>
            <a:xfrm>
              <a:off x="6503644" y="3445419"/>
              <a:ext cx="2183642" cy="1731083"/>
              <a:chOff x="1245893" y="3445419"/>
              <a:chExt cx="2183642" cy="1731083"/>
            </a:xfrm>
          </p:grpSpPr>
          <p:sp>
            <p:nvSpPr>
              <p:cNvPr id="58" name="TextBox 57">
                <a:extLst>
                  <a:ext uri="{FF2B5EF4-FFF2-40B4-BE49-F238E27FC236}">
                    <a16:creationId xmlns:a16="http://schemas.microsoft.com/office/drawing/2014/main" id="{71E47B59-7974-83CB-5D06-9E87B5E843C8}"/>
                  </a:ext>
                </a:extLst>
              </p:cNvPr>
              <p:cNvSpPr txBox="1"/>
              <p:nvPr/>
            </p:nvSpPr>
            <p:spPr>
              <a:xfrm>
                <a:off x="1257271" y="3445419"/>
                <a:ext cx="1103187" cy="562787"/>
              </a:xfrm>
              <a:prstGeom prst="rect">
                <a:avLst/>
              </a:prstGeom>
              <a:noFill/>
            </p:spPr>
            <p:txBody>
              <a:bodyPr wrap="none" rtlCol="0">
                <a:spAutoFit/>
              </a:bodyPr>
              <a:lstStyle/>
              <a:p>
                <a:r>
                  <a:rPr lang="en-US" sz="2000" b="0" dirty="0">
                    <a:latin typeface="Avenir Black"/>
                  </a:rPr>
                  <a:t>Executor</a:t>
                </a:r>
              </a:p>
            </p:txBody>
          </p:sp>
          <p:sp>
            <p:nvSpPr>
              <p:cNvPr id="59" name="Rectangle 58">
                <a:extLst>
                  <a:ext uri="{FF2B5EF4-FFF2-40B4-BE49-F238E27FC236}">
                    <a16:creationId xmlns:a16="http://schemas.microsoft.com/office/drawing/2014/main" id="{F439A885-7127-42C8-95B9-DA20B863FF69}"/>
                  </a:ext>
                </a:extLst>
              </p:cNvPr>
              <p:cNvSpPr/>
              <p:nvPr/>
            </p:nvSpPr>
            <p:spPr>
              <a:xfrm>
                <a:off x="1245893"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60" name="TextBox 59">
                <a:extLst>
                  <a:ext uri="{FF2B5EF4-FFF2-40B4-BE49-F238E27FC236}">
                    <a16:creationId xmlns:a16="http://schemas.microsoft.com/office/drawing/2014/main" id="{930BE569-D2D4-AA58-A2C6-0D044628F9C2}"/>
                  </a:ext>
                </a:extLst>
              </p:cNvPr>
              <p:cNvSpPr txBox="1"/>
              <p:nvPr/>
            </p:nvSpPr>
            <p:spPr>
              <a:xfrm>
                <a:off x="1383362" y="3840606"/>
                <a:ext cx="673582" cy="400110"/>
              </a:xfrm>
              <a:prstGeom prst="rect">
                <a:avLst/>
              </a:prstGeom>
              <a:noFill/>
            </p:spPr>
            <p:txBody>
              <a:bodyPr wrap="none" rtlCol="0">
                <a:spAutoFit/>
              </a:bodyPr>
              <a:lstStyle/>
              <a:p>
                <a:r>
                  <a:rPr lang="en-US" sz="2000" b="0" dirty="0">
                    <a:latin typeface="Avenir Black"/>
                  </a:rPr>
                  <a:t>Core</a:t>
                </a:r>
              </a:p>
            </p:txBody>
          </p:sp>
          <p:sp>
            <p:nvSpPr>
              <p:cNvPr id="61" name="Rectangle 60">
                <a:extLst>
                  <a:ext uri="{FF2B5EF4-FFF2-40B4-BE49-F238E27FC236}">
                    <a16:creationId xmlns:a16="http://schemas.microsoft.com/office/drawing/2014/main" id="{32372D7A-319E-CAE1-7988-5FE9C1F93E08}"/>
                  </a:ext>
                </a:extLst>
              </p:cNvPr>
              <p:cNvSpPr/>
              <p:nvPr/>
            </p:nvSpPr>
            <p:spPr>
              <a:xfrm>
                <a:off x="2755764"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62" name="Rectangle 61">
                <a:extLst>
                  <a:ext uri="{FF2B5EF4-FFF2-40B4-BE49-F238E27FC236}">
                    <a16:creationId xmlns:a16="http://schemas.microsoft.com/office/drawing/2014/main" id="{91020D34-DF9A-02CB-2E6B-F044C3AF61E8}"/>
                  </a:ext>
                </a:extLst>
              </p:cNvPr>
              <p:cNvSpPr/>
              <p:nvPr/>
            </p:nvSpPr>
            <p:spPr>
              <a:xfrm>
                <a:off x="1493176"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63" name="Rectangle 62">
                <a:extLst>
                  <a:ext uri="{FF2B5EF4-FFF2-40B4-BE49-F238E27FC236}">
                    <a16:creationId xmlns:a16="http://schemas.microsoft.com/office/drawing/2014/main" id="{7EADDEB5-1BA1-4E2A-9D67-61D6EA76D438}"/>
                  </a:ext>
                </a:extLst>
              </p:cNvPr>
              <p:cNvSpPr/>
              <p:nvPr/>
            </p:nvSpPr>
            <p:spPr>
              <a:xfrm>
                <a:off x="2124470"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nvGrpSpPr>
            <p:cNvPr id="64" name="Group 63">
              <a:extLst>
                <a:ext uri="{FF2B5EF4-FFF2-40B4-BE49-F238E27FC236}">
                  <a16:creationId xmlns:a16="http://schemas.microsoft.com/office/drawing/2014/main" id="{6307F371-53C0-0EBA-558E-3ABEFA553B92}"/>
                </a:ext>
              </a:extLst>
            </p:cNvPr>
            <p:cNvGrpSpPr/>
            <p:nvPr/>
          </p:nvGrpSpPr>
          <p:grpSpPr>
            <a:xfrm>
              <a:off x="6503644" y="5357334"/>
              <a:ext cx="2183642" cy="1731083"/>
              <a:chOff x="1245893" y="3445419"/>
              <a:chExt cx="2183642" cy="1731083"/>
            </a:xfrm>
          </p:grpSpPr>
          <p:sp>
            <p:nvSpPr>
              <p:cNvPr id="65" name="TextBox 64">
                <a:extLst>
                  <a:ext uri="{FF2B5EF4-FFF2-40B4-BE49-F238E27FC236}">
                    <a16:creationId xmlns:a16="http://schemas.microsoft.com/office/drawing/2014/main" id="{A5AB50CB-5DF0-890F-53B7-AD4C1A07B0D8}"/>
                  </a:ext>
                </a:extLst>
              </p:cNvPr>
              <p:cNvSpPr txBox="1"/>
              <p:nvPr/>
            </p:nvSpPr>
            <p:spPr>
              <a:xfrm>
                <a:off x="1257271" y="3445419"/>
                <a:ext cx="1103187" cy="562787"/>
              </a:xfrm>
              <a:prstGeom prst="rect">
                <a:avLst/>
              </a:prstGeom>
              <a:noFill/>
            </p:spPr>
            <p:txBody>
              <a:bodyPr wrap="none" rtlCol="0">
                <a:spAutoFit/>
              </a:bodyPr>
              <a:lstStyle/>
              <a:p>
                <a:r>
                  <a:rPr lang="en-US" sz="2000" b="0" dirty="0">
                    <a:latin typeface="Avenir Black"/>
                  </a:rPr>
                  <a:t>Executor</a:t>
                </a:r>
              </a:p>
            </p:txBody>
          </p:sp>
          <p:sp>
            <p:nvSpPr>
              <p:cNvPr id="66" name="Rectangle 65">
                <a:extLst>
                  <a:ext uri="{FF2B5EF4-FFF2-40B4-BE49-F238E27FC236}">
                    <a16:creationId xmlns:a16="http://schemas.microsoft.com/office/drawing/2014/main" id="{2DD7CC16-71D9-C7A2-5AEC-70A4AE47F9B8}"/>
                  </a:ext>
                </a:extLst>
              </p:cNvPr>
              <p:cNvSpPr/>
              <p:nvPr/>
            </p:nvSpPr>
            <p:spPr>
              <a:xfrm>
                <a:off x="1245893" y="3835021"/>
                <a:ext cx="2183642" cy="1341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67" name="TextBox 66">
                <a:extLst>
                  <a:ext uri="{FF2B5EF4-FFF2-40B4-BE49-F238E27FC236}">
                    <a16:creationId xmlns:a16="http://schemas.microsoft.com/office/drawing/2014/main" id="{FDFF9D6E-9111-BA78-59EA-46F0C71472FA}"/>
                  </a:ext>
                </a:extLst>
              </p:cNvPr>
              <p:cNvSpPr txBox="1"/>
              <p:nvPr/>
            </p:nvSpPr>
            <p:spPr>
              <a:xfrm>
                <a:off x="1383362" y="3840606"/>
                <a:ext cx="673582" cy="400110"/>
              </a:xfrm>
              <a:prstGeom prst="rect">
                <a:avLst/>
              </a:prstGeom>
              <a:noFill/>
            </p:spPr>
            <p:txBody>
              <a:bodyPr wrap="none" rtlCol="0">
                <a:spAutoFit/>
              </a:bodyPr>
              <a:lstStyle/>
              <a:p>
                <a:r>
                  <a:rPr lang="en-US" sz="2000" b="0" dirty="0">
                    <a:latin typeface="Avenir Black"/>
                  </a:rPr>
                  <a:t>Core</a:t>
                </a:r>
              </a:p>
            </p:txBody>
          </p:sp>
          <p:sp>
            <p:nvSpPr>
              <p:cNvPr id="68" name="Rectangle 67">
                <a:extLst>
                  <a:ext uri="{FF2B5EF4-FFF2-40B4-BE49-F238E27FC236}">
                    <a16:creationId xmlns:a16="http://schemas.microsoft.com/office/drawing/2014/main" id="{EE69225C-B7F7-2F75-EAAE-D46172502731}"/>
                  </a:ext>
                </a:extLst>
              </p:cNvPr>
              <p:cNvSpPr/>
              <p:nvPr/>
            </p:nvSpPr>
            <p:spPr>
              <a:xfrm>
                <a:off x="2755764"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69" name="Rectangle 68">
                <a:extLst>
                  <a:ext uri="{FF2B5EF4-FFF2-40B4-BE49-F238E27FC236}">
                    <a16:creationId xmlns:a16="http://schemas.microsoft.com/office/drawing/2014/main" id="{F1C0C52D-7280-EB10-C821-A08E63A98A03}"/>
                  </a:ext>
                </a:extLst>
              </p:cNvPr>
              <p:cNvSpPr/>
              <p:nvPr/>
            </p:nvSpPr>
            <p:spPr>
              <a:xfrm>
                <a:off x="1493176"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sp>
            <p:nvSpPr>
              <p:cNvPr id="70" name="Rectangle 69">
                <a:extLst>
                  <a:ext uri="{FF2B5EF4-FFF2-40B4-BE49-F238E27FC236}">
                    <a16:creationId xmlns:a16="http://schemas.microsoft.com/office/drawing/2014/main" id="{26F86B05-46DE-698E-F761-ADBF23108A10}"/>
                  </a:ext>
                </a:extLst>
              </p:cNvPr>
              <p:cNvSpPr/>
              <p:nvPr/>
            </p:nvSpPr>
            <p:spPr>
              <a:xfrm>
                <a:off x="2124470" y="4240716"/>
                <a:ext cx="510197" cy="69294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2400" b="0" dirty="0">
                  <a:solidFill>
                    <a:schemeClr val="tx1"/>
                  </a:solidFill>
                  <a:latin typeface="Avenir Black"/>
                </a:endParaRPr>
              </a:p>
            </p:txBody>
          </p:sp>
        </p:grpSp>
      </p:grpSp>
    </p:spTree>
    <p:extLst>
      <p:ext uri="{BB962C8B-B14F-4D97-AF65-F5344CB8AC3E}">
        <p14:creationId xmlns:p14="http://schemas.microsoft.com/office/powerpoint/2010/main" val="239749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289A36-E057-855E-81EE-593B2CA02433}"/>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2400882A-BD94-B837-B239-42E54BCFDCDD}"/>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78C59A12-36BF-0420-34AF-D6519F785AC7}"/>
              </a:ext>
            </a:extLst>
          </p:cNvPr>
          <p:cNvSpPr>
            <a:spLocks noGrp="1"/>
          </p:cNvSpPr>
          <p:nvPr>
            <p:ph type="body" sz="quarter" idx="16"/>
          </p:nvPr>
        </p:nvSpPr>
        <p:spPr/>
        <p:txBody>
          <a:bodyPr/>
          <a:lstStyle/>
          <a:p>
            <a:endParaRPr lang="en-US"/>
          </a:p>
        </p:txBody>
      </p:sp>
      <p:sp>
        <p:nvSpPr>
          <p:cNvPr id="6" name="Content Placeholder 5">
            <a:extLst>
              <a:ext uri="{FF2B5EF4-FFF2-40B4-BE49-F238E27FC236}">
                <a16:creationId xmlns:a16="http://schemas.microsoft.com/office/drawing/2014/main" id="{30086250-6F5F-CE38-2D30-BD2619BC1C11}"/>
              </a:ext>
            </a:extLst>
          </p:cNvPr>
          <p:cNvSpPr>
            <a:spLocks noGrp="1"/>
          </p:cNvSpPr>
          <p:nvPr>
            <p:ph idx="1"/>
          </p:nvPr>
        </p:nvSpPr>
        <p:spPr>
          <a:xfrm>
            <a:off x="893763" y="5026212"/>
            <a:ext cx="11217275" cy="3759013"/>
          </a:xfrm>
        </p:spPr>
        <p:txBody>
          <a:bodyPr/>
          <a:lstStyle/>
          <a:p>
            <a:pPr marL="0" indent="0">
              <a:buNone/>
            </a:pPr>
            <a:r>
              <a:rPr lang="en-US" dirty="0"/>
              <a:t>Application: program developed by the user built on Spark.</a:t>
            </a:r>
          </a:p>
          <a:p>
            <a:pPr marL="457200" lvl="1" indent="0">
              <a:buNone/>
            </a:pPr>
            <a:r>
              <a:rPr lang="en-US" dirty="0"/>
              <a:t>Application = Driver Program + Executors</a:t>
            </a:r>
          </a:p>
          <a:p>
            <a:pPr marL="0" indent="0">
              <a:buNone/>
            </a:pPr>
            <a:r>
              <a:rPr lang="en-US" dirty="0"/>
              <a:t>Driver: process running the </a:t>
            </a:r>
            <a:r>
              <a:rPr lang="en-US" dirty="0">
                <a:latin typeface="Consolas" panose="020B0609020204030204" pitchFamily="49" charset="0"/>
              </a:rPr>
              <a:t>main()</a:t>
            </a:r>
            <a:r>
              <a:rPr lang="en-US" dirty="0"/>
              <a:t> function of the Application and creating the </a:t>
            </a:r>
            <a:r>
              <a:rPr lang="en-US" dirty="0" err="1">
                <a:latin typeface="Consolas" panose="020B0609020204030204" pitchFamily="49" charset="0"/>
              </a:rPr>
              <a:t>SparkSession</a:t>
            </a:r>
            <a:r>
              <a:rPr lang="en-US" dirty="0"/>
              <a:t> object.</a:t>
            </a:r>
          </a:p>
          <a:p>
            <a:pPr marL="0" indent="0">
              <a:buNone/>
            </a:pPr>
            <a:r>
              <a:rPr lang="en-US" dirty="0"/>
              <a:t>Executor: process launched for an Application on a worker node, that runs tasks and keeps data in memory or disk storage across them. Each Application has its own Executors.</a:t>
            </a:r>
          </a:p>
        </p:txBody>
      </p:sp>
      <p:pic>
        <p:nvPicPr>
          <p:cNvPr id="8" name="Picture 7">
            <a:extLst>
              <a:ext uri="{FF2B5EF4-FFF2-40B4-BE49-F238E27FC236}">
                <a16:creationId xmlns:a16="http://schemas.microsoft.com/office/drawing/2014/main" id="{D6926394-54B6-8FCA-BAF0-C11D65AAFD4E}"/>
              </a:ext>
            </a:extLst>
          </p:cNvPr>
          <p:cNvPicPr>
            <a:picLocks noChangeAspect="1"/>
          </p:cNvPicPr>
          <p:nvPr/>
        </p:nvPicPr>
        <p:blipFill>
          <a:blip r:embed="rId2"/>
          <a:stretch>
            <a:fillRect/>
          </a:stretch>
        </p:blipFill>
        <p:spPr>
          <a:xfrm>
            <a:off x="4145667" y="255458"/>
            <a:ext cx="7589297" cy="4456632"/>
          </a:xfrm>
          <a:prstGeom prst="rect">
            <a:avLst/>
          </a:prstGeom>
        </p:spPr>
      </p:pic>
      <p:sp>
        <p:nvSpPr>
          <p:cNvPr id="9" name="TextBox 8">
            <a:extLst>
              <a:ext uri="{FF2B5EF4-FFF2-40B4-BE49-F238E27FC236}">
                <a16:creationId xmlns:a16="http://schemas.microsoft.com/office/drawing/2014/main" id="{4378B861-2670-9157-F67D-A015818E1349}"/>
              </a:ext>
            </a:extLst>
          </p:cNvPr>
          <p:cNvSpPr txBox="1"/>
          <p:nvPr/>
        </p:nvSpPr>
        <p:spPr>
          <a:xfrm>
            <a:off x="51961" y="9412245"/>
            <a:ext cx="2673309" cy="246221"/>
          </a:xfrm>
          <a:prstGeom prst="rect">
            <a:avLst/>
          </a:prstGeom>
          <a:noFill/>
        </p:spPr>
        <p:txBody>
          <a:bodyPr wrap="square" rtlCol="0">
            <a:spAutoFit/>
          </a:bodyPr>
          <a:lstStyle/>
          <a:p>
            <a:pPr algn="l"/>
            <a:r>
              <a:rPr lang="en-US" sz="1000" b="0" dirty="0"/>
              <a:t>Image from: Learning Spark, </a:t>
            </a:r>
            <a:r>
              <a:rPr lang="en-US" sz="1000" b="0" dirty="0" err="1"/>
              <a:t>Damji</a:t>
            </a:r>
            <a:r>
              <a:rPr lang="en-US" sz="1000" b="0" dirty="0"/>
              <a:t> et al</a:t>
            </a:r>
          </a:p>
        </p:txBody>
      </p:sp>
    </p:spTree>
    <p:extLst>
      <p:ext uri="{BB962C8B-B14F-4D97-AF65-F5344CB8AC3E}">
        <p14:creationId xmlns:p14="http://schemas.microsoft.com/office/powerpoint/2010/main" val="278115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B4EAA2-7343-9943-F36F-6725A6651C50}"/>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659EE6D8-1F4D-F3AE-1382-B08E34CACDA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DDFA1648-AE44-0F86-6783-1D590F943764}"/>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E78A988B-3600-BCB5-254C-78D78DDA0FA2}"/>
              </a:ext>
            </a:extLst>
          </p:cNvPr>
          <p:cNvSpPr>
            <a:spLocks noGrp="1"/>
          </p:cNvSpPr>
          <p:nvPr>
            <p:ph type="title"/>
          </p:nvPr>
        </p:nvSpPr>
        <p:spPr/>
        <p:txBody>
          <a:bodyPr/>
          <a:lstStyle/>
          <a:p>
            <a:r>
              <a:rPr lang="en-US" dirty="0" err="1"/>
              <a:t>SparkSession</a:t>
            </a:r>
            <a:endParaRPr lang="en-US" dirty="0"/>
          </a:p>
        </p:txBody>
      </p:sp>
      <p:sp>
        <p:nvSpPr>
          <p:cNvPr id="6" name="Content Placeholder 5">
            <a:extLst>
              <a:ext uri="{FF2B5EF4-FFF2-40B4-BE49-F238E27FC236}">
                <a16:creationId xmlns:a16="http://schemas.microsoft.com/office/drawing/2014/main" id="{B4A4D567-8422-72F6-0EF4-46D01A8B9D2C}"/>
              </a:ext>
            </a:extLst>
          </p:cNvPr>
          <p:cNvSpPr>
            <a:spLocks noGrp="1"/>
          </p:cNvSpPr>
          <p:nvPr>
            <p:ph idx="1"/>
          </p:nvPr>
        </p:nvSpPr>
        <p:spPr>
          <a:xfrm>
            <a:off x="893763" y="2597150"/>
            <a:ext cx="7240303" cy="6188075"/>
          </a:xfrm>
        </p:spPr>
        <p:txBody>
          <a:bodyPr>
            <a:normAutofit/>
          </a:bodyPr>
          <a:lstStyle/>
          <a:p>
            <a:pPr marL="0" indent="0">
              <a:buNone/>
            </a:pPr>
            <a:r>
              <a:rPr lang="en-US" dirty="0"/>
              <a:t>Single point of entry to interact with underlying Spark functionality</a:t>
            </a:r>
          </a:p>
          <a:p>
            <a:pPr marL="0" indent="0">
              <a:buNone/>
            </a:pPr>
            <a:r>
              <a:rPr lang="en-US" dirty="0"/>
              <a:t>Allows programming Spark with </a:t>
            </a:r>
            <a:r>
              <a:rPr lang="en-US" dirty="0" err="1"/>
              <a:t>DataFrame</a:t>
            </a:r>
            <a:r>
              <a:rPr lang="en-US" dirty="0"/>
              <a:t> and Dataset APIs. </a:t>
            </a:r>
          </a:p>
          <a:p>
            <a:pPr marL="0" indent="0">
              <a:buNone/>
            </a:pPr>
            <a:r>
              <a:rPr lang="en-US" dirty="0"/>
              <a:t>In the Databricks notebook, when you create a cluster, the </a:t>
            </a:r>
            <a:r>
              <a:rPr lang="en-US" dirty="0" err="1"/>
              <a:t>SparkSession</a:t>
            </a:r>
            <a:r>
              <a:rPr lang="en-US" dirty="0"/>
              <a:t> is created for you. In both cases it’s accessible through a variable called </a:t>
            </a:r>
            <a:r>
              <a:rPr lang="en-US" dirty="0">
                <a:latin typeface="Consolas" panose="020B0609020204030204" pitchFamily="49" charset="0"/>
              </a:rPr>
              <a:t>spark</a:t>
            </a:r>
            <a:r>
              <a:rPr lang="en-US" dirty="0"/>
              <a:t>.</a:t>
            </a:r>
          </a:p>
        </p:txBody>
      </p:sp>
      <p:sp>
        <p:nvSpPr>
          <p:cNvPr id="8" name="TextBox 7">
            <a:extLst>
              <a:ext uri="{FF2B5EF4-FFF2-40B4-BE49-F238E27FC236}">
                <a16:creationId xmlns:a16="http://schemas.microsoft.com/office/drawing/2014/main" id="{70C4BFB8-A198-7C5E-AB3B-39DAB4D904CF}"/>
              </a:ext>
            </a:extLst>
          </p:cNvPr>
          <p:cNvSpPr txBox="1"/>
          <p:nvPr/>
        </p:nvSpPr>
        <p:spPr>
          <a:xfrm>
            <a:off x="309104" y="8311216"/>
            <a:ext cx="3033567" cy="338554"/>
          </a:xfrm>
          <a:prstGeom prst="rect">
            <a:avLst/>
          </a:prstGeom>
          <a:noFill/>
        </p:spPr>
        <p:txBody>
          <a:bodyPr wrap="square">
            <a:spAutoFit/>
          </a:bodyPr>
          <a:lstStyle/>
          <a:p>
            <a:pPr algn="l"/>
            <a:r>
              <a:rPr lang="en-US" sz="1600" b="0" dirty="0">
                <a:latin typeface="Avenir Black"/>
              </a:rPr>
              <a:t>Ref: </a:t>
            </a:r>
            <a:r>
              <a:rPr lang="en-US" sz="1600" b="0" dirty="0">
                <a:latin typeface="Avenir Black"/>
                <a:hlinkClick r:id="rId3"/>
              </a:rPr>
              <a:t>How to use </a:t>
            </a:r>
            <a:r>
              <a:rPr lang="en-US" sz="1600" b="0" dirty="0" err="1">
                <a:latin typeface="Avenir Black"/>
                <a:hlinkClick r:id="rId3"/>
              </a:rPr>
              <a:t>SparkSession</a:t>
            </a:r>
            <a:endParaRPr lang="en-US" sz="1600" b="0" dirty="0">
              <a:latin typeface="Avenir Black"/>
            </a:endParaRPr>
          </a:p>
        </p:txBody>
      </p:sp>
      <p:pic>
        <p:nvPicPr>
          <p:cNvPr id="10" name="Picture 9">
            <a:extLst>
              <a:ext uri="{FF2B5EF4-FFF2-40B4-BE49-F238E27FC236}">
                <a16:creationId xmlns:a16="http://schemas.microsoft.com/office/drawing/2014/main" id="{7762A173-2985-E5A0-36F4-54F6EDE6A3C2}"/>
              </a:ext>
            </a:extLst>
          </p:cNvPr>
          <p:cNvPicPr>
            <a:picLocks noChangeAspect="1"/>
          </p:cNvPicPr>
          <p:nvPr/>
        </p:nvPicPr>
        <p:blipFill>
          <a:blip r:embed="rId4"/>
          <a:stretch>
            <a:fillRect/>
          </a:stretch>
        </p:blipFill>
        <p:spPr>
          <a:xfrm>
            <a:off x="8454788" y="2827370"/>
            <a:ext cx="4312061" cy="3405108"/>
          </a:xfrm>
          <a:prstGeom prst="rect">
            <a:avLst/>
          </a:prstGeom>
        </p:spPr>
      </p:pic>
    </p:spTree>
    <p:extLst>
      <p:ext uri="{BB962C8B-B14F-4D97-AF65-F5344CB8AC3E}">
        <p14:creationId xmlns:p14="http://schemas.microsoft.com/office/powerpoint/2010/main" val="304473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F76C5C-28AA-F534-024E-14A4214D08FB}"/>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AFA8F68-2E5D-DB5B-9F57-84AAAE8DEEF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B63FAB5B-C5FF-D564-5B61-8C829B813320}"/>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465338D-E88D-C0ED-8C60-015D63F1A727}"/>
              </a:ext>
            </a:extLst>
          </p:cNvPr>
          <p:cNvSpPr>
            <a:spLocks noGrp="1"/>
          </p:cNvSpPr>
          <p:nvPr>
            <p:ph type="title"/>
          </p:nvPr>
        </p:nvSpPr>
        <p:spPr/>
        <p:txBody>
          <a:bodyPr/>
          <a:lstStyle/>
          <a:p>
            <a:r>
              <a:rPr lang="en-US" dirty="0"/>
              <a:t>Applications and Processes</a:t>
            </a:r>
          </a:p>
        </p:txBody>
      </p:sp>
      <p:sp>
        <p:nvSpPr>
          <p:cNvPr id="8" name="TextBox 7">
            <a:extLst>
              <a:ext uri="{FF2B5EF4-FFF2-40B4-BE49-F238E27FC236}">
                <a16:creationId xmlns:a16="http://schemas.microsoft.com/office/drawing/2014/main" id="{4014B9F8-1748-F97F-23EB-A297DFC21389}"/>
              </a:ext>
            </a:extLst>
          </p:cNvPr>
          <p:cNvSpPr txBox="1"/>
          <p:nvPr/>
        </p:nvSpPr>
        <p:spPr>
          <a:xfrm>
            <a:off x="419662" y="8455765"/>
            <a:ext cx="6503158" cy="276999"/>
          </a:xfrm>
          <a:prstGeom prst="rect">
            <a:avLst/>
          </a:prstGeom>
          <a:noFill/>
        </p:spPr>
        <p:txBody>
          <a:bodyPr wrap="square">
            <a:spAutoFit/>
          </a:bodyPr>
          <a:lstStyle/>
          <a:p>
            <a:pPr algn="l"/>
            <a:r>
              <a:rPr lang="en-US" sz="1200" b="0" dirty="0">
                <a:latin typeface="Avenir Black"/>
              </a:rPr>
              <a:t>Ref: </a:t>
            </a:r>
            <a:r>
              <a:rPr lang="en-US" sz="1200" b="0" dirty="0">
                <a:latin typeface="Avenir Black"/>
                <a:hlinkClick r:id="rId3"/>
              </a:rPr>
              <a:t>Cluster Overview</a:t>
            </a:r>
            <a:endParaRPr lang="en-US" sz="1200" b="0" dirty="0">
              <a:latin typeface="Avenir Black"/>
            </a:endParaRPr>
          </a:p>
        </p:txBody>
      </p:sp>
      <p:pic>
        <p:nvPicPr>
          <p:cNvPr id="9" name="Picture 8">
            <a:extLst>
              <a:ext uri="{FF2B5EF4-FFF2-40B4-BE49-F238E27FC236}">
                <a16:creationId xmlns:a16="http://schemas.microsoft.com/office/drawing/2014/main" id="{0371ABC0-174C-DC46-5EDB-5617C4F4FE83}"/>
              </a:ext>
            </a:extLst>
          </p:cNvPr>
          <p:cNvPicPr>
            <a:picLocks noChangeAspect="1"/>
          </p:cNvPicPr>
          <p:nvPr/>
        </p:nvPicPr>
        <p:blipFill>
          <a:blip r:embed="rId4"/>
          <a:stretch>
            <a:fillRect/>
          </a:stretch>
        </p:blipFill>
        <p:spPr>
          <a:xfrm>
            <a:off x="3094790" y="2037410"/>
            <a:ext cx="5974147" cy="3508174"/>
          </a:xfrm>
          <a:prstGeom prst="rect">
            <a:avLst/>
          </a:prstGeom>
        </p:spPr>
      </p:pic>
      <p:sp>
        <p:nvSpPr>
          <p:cNvPr id="6" name="Content Placeholder 5">
            <a:extLst>
              <a:ext uri="{FF2B5EF4-FFF2-40B4-BE49-F238E27FC236}">
                <a16:creationId xmlns:a16="http://schemas.microsoft.com/office/drawing/2014/main" id="{48A40678-4E05-767E-BE52-874A840467BF}"/>
              </a:ext>
            </a:extLst>
          </p:cNvPr>
          <p:cNvSpPr>
            <a:spLocks noGrp="1"/>
          </p:cNvSpPr>
          <p:nvPr>
            <p:ph idx="1"/>
          </p:nvPr>
        </p:nvSpPr>
        <p:spPr>
          <a:xfrm>
            <a:off x="893763" y="5717040"/>
            <a:ext cx="11402869" cy="2718795"/>
          </a:xfrm>
        </p:spPr>
        <p:txBody>
          <a:bodyPr>
            <a:normAutofit/>
          </a:bodyPr>
          <a:lstStyle/>
          <a:p>
            <a:pPr marL="0" indent="0">
              <a:buNone/>
            </a:pPr>
            <a:r>
              <a:rPr lang="en-US" dirty="0"/>
              <a:t>Each application gets its own executor processes, which stay up for the duration of the whole application and run tasks in multiple threads.</a:t>
            </a:r>
          </a:p>
          <a:p>
            <a:pPr marL="0" indent="0">
              <a:buNone/>
            </a:pPr>
            <a:endParaRPr lang="en-US" dirty="0"/>
          </a:p>
          <a:p>
            <a:pPr marL="0" indent="0">
              <a:buNone/>
            </a:pPr>
            <a:r>
              <a:rPr lang="en-US" dirty="0"/>
              <a:t>Why? Isolating applications from each other, on both the scheduling side (each driver schedules its own tasks) and executor side (tasks from different applications run in different JVMs)</a:t>
            </a:r>
          </a:p>
        </p:txBody>
      </p:sp>
      <p:pic>
        <p:nvPicPr>
          <p:cNvPr id="18" name="Picture 17">
            <a:extLst>
              <a:ext uri="{FF2B5EF4-FFF2-40B4-BE49-F238E27FC236}">
                <a16:creationId xmlns:a16="http://schemas.microsoft.com/office/drawing/2014/main" id="{E0A0AE69-7A56-E794-7438-4C0588140BB4}"/>
              </a:ext>
            </a:extLst>
          </p:cNvPr>
          <p:cNvPicPr>
            <a:picLocks noChangeAspect="1"/>
          </p:cNvPicPr>
          <p:nvPr/>
        </p:nvPicPr>
        <p:blipFill>
          <a:blip r:embed="rId5"/>
          <a:stretch>
            <a:fillRect/>
          </a:stretch>
        </p:blipFill>
        <p:spPr>
          <a:xfrm>
            <a:off x="9981402" y="3001374"/>
            <a:ext cx="1413356" cy="1148351"/>
          </a:xfrm>
          <a:prstGeom prst="rect">
            <a:avLst/>
          </a:prstGeom>
        </p:spPr>
      </p:pic>
      <p:sp>
        <p:nvSpPr>
          <p:cNvPr id="20" name="Speech Bubble: Rectangle 19">
            <a:extLst>
              <a:ext uri="{FF2B5EF4-FFF2-40B4-BE49-F238E27FC236}">
                <a16:creationId xmlns:a16="http://schemas.microsoft.com/office/drawing/2014/main" id="{56D45132-A8B9-FC2C-5F00-737977F6066C}"/>
              </a:ext>
            </a:extLst>
          </p:cNvPr>
          <p:cNvSpPr/>
          <p:nvPr/>
        </p:nvSpPr>
        <p:spPr>
          <a:xfrm>
            <a:off x="10332066" y="2606647"/>
            <a:ext cx="1895475" cy="334816"/>
          </a:xfrm>
          <a:prstGeom prst="wedgeRectCallout">
            <a:avLst>
              <a:gd name="adj1" fmla="val -38113"/>
              <a:gd name="adj2" fmla="val 823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0" dirty="0">
                <a:latin typeface="Avenir Black"/>
              </a:rPr>
              <a:t>A 2</a:t>
            </a:r>
            <a:r>
              <a:rPr lang="en-US" b="0" baseline="30000" dirty="0">
                <a:latin typeface="Avenir Black"/>
              </a:rPr>
              <a:t>nd</a:t>
            </a:r>
            <a:r>
              <a:rPr lang="en-US" b="0" dirty="0">
                <a:latin typeface="Avenir Black"/>
              </a:rPr>
              <a:t> application</a:t>
            </a:r>
            <a:endParaRPr lang="en-US" dirty="0">
              <a:latin typeface="Avenir Black"/>
            </a:endParaRPr>
          </a:p>
        </p:txBody>
      </p:sp>
      <p:cxnSp>
        <p:nvCxnSpPr>
          <p:cNvPr id="22" name="Connector: Elbow 21">
            <a:extLst>
              <a:ext uri="{FF2B5EF4-FFF2-40B4-BE49-F238E27FC236}">
                <a16:creationId xmlns:a16="http://schemas.microsoft.com/office/drawing/2014/main" id="{3CE10017-92F6-64A3-9374-1C2588B981CA}"/>
              </a:ext>
            </a:extLst>
          </p:cNvPr>
          <p:cNvCxnSpPr>
            <a:cxnSpLocks/>
            <a:stCxn id="18" idx="1"/>
          </p:cNvCxnSpPr>
          <p:nvPr/>
        </p:nvCxnSpPr>
        <p:spPr>
          <a:xfrm rot="10800000">
            <a:off x="7117308" y="2576520"/>
            <a:ext cx="2864094" cy="999031"/>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D402C8D-C70D-BBED-A7EC-D09A12C10688}"/>
              </a:ext>
            </a:extLst>
          </p:cNvPr>
          <p:cNvCxnSpPr>
            <a:cxnSpLocks/>
            <a:stCxn id="18" idx="1"/>
          </p:cNvCxnSpPr>
          <p:nvPr/>
        </p:nvCxnSpPr>
        <p:spPr>
          <a:xfrm rot="10800000" flipV="1">
            <a:off x="7117308" y="3575550"/>
            <a:ext cx="2864094" cy="517606"/>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5228B875-5537-376A-8588-139B91F6D5E7}"/>
              </a:ext>
            </a:extLst>
          </p:cNvPr>
          <p:cNvSpPr/>
          <p:nvPr/>
        </p:nvSpPr>
        <p:spPr>
          <a:xfrm>
            <a:off x="6846094" y="2454010"/>
            <a:ext cx="245020" cy="245020"/>
          </a:xfrm>
          <a:prstGeom prst="ellipse">
            <a:avLst/>
          </a:prstGeom>
          <a:pattFill prst="wdUpDiag">
            <a:fgClr>
              <a:schemeClr val="bg1">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677D16C-F1FF-AFF5-6942-7F370EC4B0FB}"/>
              </a:ext>
            </a:extLst>
          </p:cNvPr>
          <p:cNvSpPr/>
          <p:nvPr/>
        </p:nvSpPr>
        <p:spPr>
          <a:xfrm>
            <a:off x="6846094" y="3970647"/>
            <a:ext cx="245020" cy="245020"/>
          </a:xfrm>
          <a:prstGeom prst="ellipse">
            <a:avLst/>
          </a:prstGeom>
          <a:pattFill prst="wdUpDiag">
            <a:fgClr>
              <a:schemeClr val="bg1">
                <a:lumMod val="7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245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E16DD-BF30-BD89-4FF6-8C9E304CAC9D}"/>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3247260-3BCF-E841-5693-E916D73ABED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CA2A1045-817D-A69B-05F7-94943C8EAF8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9EB84DA-AEAD-0BC4-7656-5D49752E6712}"/>
              </a:ext>
            </a:extLst>
          </p:cNvPr>
          <p:cNvSpPr>
            <a:spLocks noGrp="1"/>
          </p:cNvSpPr>
          <p:nvPr>
            <p:ph type="title"/>
          </p:nvPr>
        </p:nvSpPr>
        <p:spPr/>
        <p:txBody>
          <a:bodyPr/>
          <a:lstStyle/>
          <a:p>
            <a:r>
              <a:rPr lang="en-US" dirty="0"/>
              <a:t>From Driver to Jobs</a:t>
            </a:r>
          </a:p>
        </p:txBody>
      </p:sp>
      <p:sp>
        <p:nvSpPr>
          <p:cNvPr id="6" name="Content Placeholder 5">
            <a:extLst>
              <a:ext uri="{FF2B5EF4-FFF2-40B4-BE49-F238E27FC236}">
                <a16:creationId xmlns:a16="http://schemas.microsoft.com/office/drawing/2014/main" id="{0FE97F48-8517-4C80-D32A-D0AC264F2E09}"/>
              </a:ext>
            </a:extLst>
          </p:cNvPr>
          <p:cNvSpPr>
            <a:spLocks noGrp="1"/>
          </p:cNvSpPr>
          <p:nvPr>
            <p:ph idx="1"/>
          </p:nvPr>
        </p:nvSpPr>
        <p:spPr/>
        <p:txBody>
          <a:bodyPr/>
          <a:lstStyle/>
          <a:p>
            <a:pPr marL="0" indent="0">
              <a:buNone/>
            </a:pPr>
            <a:r>
              <a:rPr lang="en-US" dirty="0"/>
              <a:t>Driver converts your Spark application into one or more Spark jobs</a:t>
            </a:r>
          </a:p>
        </p:txBody>
      </p:sp>
      <p:pic>
        <p:nvPicPr>
          <p:cNvPr id="8" name="Picture 7">
            <a:extLst>
              <a:ext uri="{FF2B5EF4-FFF2-40B4-BE49-F238E27FC236}">
                <a16:creationId xmlns:a16="http://schemas.microsoft.com/office/drawing/2014/main" id="{89C86868-A910-AF34-CDC4-DBC4CF34F24F}"/>
              </a:ext>
            </a:extLst>
          </p:cNvPr>
          <p:cNvPicPr>
            <a:picLocks noChangeAspect="1"/>
          </p:cNvPicPr>
          <p:nvPr/>
        </p:nvPicPr>
        <p:blipFill rotWithShape="1">
          <a:blip r:embed="rId2"/>
          <a:srcRect r="57760"/>
          <a:stretch/>
        </p:blipFill>
        <p:spPr>
          <a:xfrm>
            <a:off x="0" y="4082095"/>
            <a:ext cx="5493224" cy="3718468"/>
          </a:xfrm>
          <a:prstGeom prst="rect">
            <a:avLst/>
          </a:prstGeom>
        </p:spPr>
      </p:pic>
      <p:sp>
        <p:nvSpPr>
          <p:cNvPr id="9" name="TextBox 8">
            <a:extLst>
              <a:ext uri="{FF2B5EF4-FFF2-40B4-BE49-F238E27FC236}">
                <a16:creationId xmlns:a16="http://schemas.microsoft.com/office/drawing/2014/main" id="{021B36D9-DEE9-5EDA-7CC5-AF4E84DD62D9}"/>
              </a:ext>
            </a:extLst>
          </p:cNvPr>
          <p:cNvSpPr txBox="1"/>
          <p:nvPr/>
        </p:nvSpPr>
        <p:spPr>
          <a:xfrm>
            <a:off x="51961" y="9412245"/>
            <a:ext cx="2673309" cy="246221"/>
          </a:xfrm>
          <a:prstGeom prst="rect">
            <a:avLst/>
          </a:prstGeom>
          <a:noFill/>
        </p:spPr>
        <p:txBody>
          <a:bodyPr wrap="square" rtlCol="0">
            <a:spAutoFit/>
          </a:bodyPr>
          <a:lstStyle/>
          <a:p>
            <a:pPr algn="l"/>
            <a:r>
              <a:rPr lang="en-US" sz="1000" b="0" dirty="0"/>
              <a:t>Ref: Learning Spark, </a:t>
            </a:r>
            <a:r>
              <a:rPr lang="en-US" sz="1000" b="0" dirty="0" err="1"/>
              <a:t>Damji</a:t>
            </a:r>
            <a:r>
              <a:rPr lang="en-US" sz="1000" b="0" dirty="0"/>
              <a:t> et al</a:t>
            </a:r>
          </a:p>
        </p:txBody>
      </p:sp>
      <p:pic>
        <p:nvPicPr>
          <p:cNvPr id="12" name="Picture 11">
            <a:extLst>
              <a:ext uri="{FF2B5EF4-FFF2-40B4-BE49-F238E27FC236}">
                <a16:creationId xmlns:a16="http://schemas.microsoft.com/office/drawing/2014/main" id="{7486C3E5-D1A8-AF91-9EB4-608928B92995}"/>
              </a:ext>
            </a:extLst>
          </p:cNvPr>
          <p:cNvPicPr>
            <a:picLocks noChangeAspect="1"/>
          </p:cNvPicPr>
          <p:nvPr/>
        </p:nvPicPr>
        <p:blipFill rotWithShape="1">
          <a:blip r:embed="rId3"/>
          <a:srcRect b="42384"/>
          <a:stretch/>
        </p:blipFill>
        <p:spPr>
          <a:xfrm>
            <a:off x="5835536" y="4599624"/>
            <a:ext cx="4677428" cy="554351"/>
          </a:xfrm>
          <a:prstGeom prst="rect">
            <a:avLst/>
          </a:prstGeom>
        </p:spPr>
      </p:pic>
      <p:pic>
        <p:nvPicPr>
          <p:cNvPr id="13" name="Picture 12">
            <a:extLst>
              <a:ext uri="{FF2B5EF4-FFF2-40B4-BE49-F238E27FC236}">
                <a16:creationId xmlns:a16="http://schemas.microsoft.com/office/drawing/2014/main" id="{C80EF27E-1B3B-6220-71B5-A3947CA41DAB}"/>
              </a:ext>
            </a:extLst>
          </p:cNvPr>
          <p:cNvPicPr>
            <a:picLocks noChangeAspect="1"/>
          </p:cNvPicPr>
          <p:nvPr/>
        </p:nvPicPr>
        <p:blipFill rotWithShape="1">
          <a:blip r:embed="rId3"/>
          <a:srcRect t="50288"/>
          <a:stretch/>
        </p:blipFill>
        <p:spPr>
          <a:xfrm>
            <a:off x="5835536" y="5643342"/>
            <a:ext cx="4677428" cy="478309"/>
          </a:xfrm>
          <a:prstGeom prst="rect">
            <a:avLst/>
          </a:prstGeom>
        </p:spPr>
      </p:pic>
    </p:spTree>
    <p:extLst>
      <p:ext uri="{BB962C8B-B14F-4D97-AF65-F5344CB8AC3E}">
        <p14:creationId xmlns:p14="http://schemas.microsoft.com/office/powerpoint/2010/main" val="37906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E16DD-BF30-BD89-4FF6-8C9E304CAC9D}"/>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3247260-3BCF-E841-5693-E916D73ABED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CA2A1045-817D-A69B-05F7-94943C8EAF8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9EB84DA-AEAD-0BC4-7656-5D49752E6712}"/>
              </a:ext>
            </a:extLst>
          </p:cNvPr>
          <p:cNvSpPr>
            <a:spLocks noGrp="1"/>
          </p:cNvSpPr>
          <p:nvPr>
            <p:ph type="title"/>
          </p:nvPr>
        </p:nvSpPr>
        <p:spPr/>
        <p:txBody>
          <a:bodyPr/>
          <a:lstStyle/>
          <a:p>
            <a:r>
              <a:rPr lang="en-US" dirty="0"/>
              <a:t>Jobs and Stages</a:t>
            </a:r>
          </a:p>
        </p:txBody>
      </p:sp>
      <p:sp>
        <p:nvSpPr>
          <p:cNvPr id="6" name="Content Placeholder 5">
            <a:extLst>
              <a:ext uri="{FF2B5EF4-FFF2-40B4-BE49-F238E27FC236}">
                <a16:creationId xmlns:a16="http://schemas.microsoft.com/office/drawing/2014/main" id="{0FE97F48-8517-4C80-D32A-D0AC264F2E09}"/>
              </a:ext>
            </a:extLst>
          </p:cNvPr>
          <p:cNvSpPr>
            <a:spLocks noGrp="1"/>
          </p:cNvSpPr>
          <p:nvPr>
            <p:ph idx="1"/>
          </p:nvPr>
        </p:nvSpPr>
        <p:spPr/>
        <p:txBody>
          <a:bodyPr/>
          <a:lstStyle/>
          <a:p>
            <a:pPr marL="0" indent="0">
              <a:buNone/>
            </a:pPr>
            <a:r>
              <a:rPr lang="en-US" dirty="0"/>
              <a:t>Stages are created based on what operations can be performed serially or in parallel. Not all Spark operations can happen in a single stage, so they may be divided into multiple stages.</a:t>
            </a:r>
          </a:p>
          <a:p>
            <a:pPr marL="0" indent="0">
              <a:buNone/>
            </a:pPr>
            <a:endParaRPr lang="en-US" dirty="0"/>
          </a:p>
          <a:p>
            <a:pPr marL="0" indent="0">
              <a:buNone/>
            </a:pPr>
            <a:r>
              <a:rPr lang="en-US" dirty="0"/>
              <a:t>(Page 28). </a:t>
            </a:r>
          </a:p>
        </p:txBody>
      </p:sp>
      <p:pic>
        <p:nvPicPr>
          <p:cNvPr id="8" name="Picture 7">
            <a:extLst>
              <a:ext uri="{FF2B5EF4-FFF2-40B4-BE49-F238E27FC236}">
                <a16:creationId xmlns:a16="http://schemas.microsoft.com/office/drawing/2014/main" id="{89C86868-A910-AF34-CDC4-DBC4CF34F24F}"/>
              </a:ext>
            </a:extLst>
          </p:cNvPr>
          <p:cNvPicPr>
            <a:picLocks noChangeAspect="1"/>
          </p:cNvPicPr>
          <p:nvPr/>
        </p:nvPicPr>
        <p:blipFill rotWithShape="1">
          <a:blip r:embed="rId2"/>
          <a:srcRect l="1" r="22813"/>
          <a:stretch/>
        </p:blipFill>
        <p:spPr>
          <a:xfrm>
            <a:off x="0" y="4082095"/>
            <a:ext cx="10037928" cy="3718468"/>
          </a:xfrm>
          <a:prstGeom prst="rect">
            <a:avLst/>
          </a:prstGeom>
        </p:spPr>
      </p:pic>
      <p:sp>
        <p:nvSpPr>
          <p:cNvPr id="9" name="TextBox 8">
            <a:extLst>
              <a:ext uri="{FF2B5EF4-FFF2-40B4-BE49-F238E27FC236}">
                <a16:creationId xmlns:a16="http://schemas.microsoft.com/office/drawing/2014/main" id="{A0AF29AA-8D3D-6B73-115A-F3BEDA0BC7E1}"/>
              </a:ext>
            </a:extLst>
          </p:cNvPr>
          <p:cNvSpPr txBox="1"/>
          <p:nvPr/>
        </p:nvSpPr>
        <p:spPr>
          <a:xfrm>
            <a:off x="51961" y="9412245"/>
            <a:ext cx="2673309" cy="246221"/>
          </a:xfrm>
          <a:prstGeom prst="rect">
            <a:avLst/>
          </a:prstGeom>
          <a:noFill/>
        </p:spPr>
        <p:txBody>
          <a:bodyPr wrap="square" rtlCol="0">
            <a:spAutoFit/>
          </a:bodyPr>
          <a:lstStyle/>
          <a:p>
            <a:pPr algn="l"/>
            <a:r>
              <a:rPr lang="en-US" sz="1000" b="0" dirty="0"/>
              <a:t>Ref: Learning Spark, </a:t>
            </a:r>
            <a:r>
              <a:rPr lang="en-US" sz="1000" b="0" dirty="0" err="1"/>
              <a:t>Damji</a:t>
            </a:r>
            <a:r>
              <a:rPr lang="en-US" sz="1000" b="0" dirty="0"/>
              <a:t> et al</a:t>
            </a:r>
          </a:p>
        </p:txBody>
      </p:sp>
    </p:spTree>
    <p:extLst>
      <p:ext uri="{BB962C8B-B14F-4D97-AF65-F5344CB8AC3E}">
        <p14:creationId xmlns:p14="http://schemas.microsoft.com/office/powerpoint/2010/main" val="3499451927"/>
      </p:ext>
    </p:extLst>
  </p:cSld>
  <p:clrMapOvr>
    <a:masterClrMapping/>
  </p:clrMapOvr>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9347B316-8A00-E84B-BB78-96D323373656}"/>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B4842980-FC34-974A-BF79-51012BA94D91}"/>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SlideIniziali+Template_2021-22</Template>
  <TotalTime>0</TotalTime>
  <Words>588</Words>
  <Application>Microsoft Office PowerPoint</Application>
  <PresentationFormat>Custom</PresentationFormat>
  <Paragraphs>64</Paragraphs>
  <Slides>11</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Avenir Black</vt:lpstr>
      <vt:lpstr>Avenir Book</vt:lpstr>
      <vt:lpstr>Avenir Medium</vt:lpstr>
      <vt:lpstr>Calibri</vt:lpstr>
      <vt:lpstr>Calibri Light</vt:lpstr>
      <vt:lpstr>Consolas</vt:lpstr>
      <vt:lpstr>Helvetica Neue</vt:lpstr>
      <vt:lpstr>Slide_1</vt:lpstr>
      <vt:lpstr>Slide_2</vt:lpstr>
      <vt:lpstr>PowerPoint Presentation</vt:lpstr>
      <vt:lpstr>We’ll look at</vt:lpstr>
      <vt:lpstr>How does Spark work?</vt:lpstr>
      <vt:lpstr>How does Spark work?</vt:lpstr>
      <vt:lpstr>PowerPoint Presentation</vt:lpstr>
      <vt:lpstr>SparkSession</vt:lpstr>
      <vt:lpstr>Applications and Processes</vt:lpstr>
      <vt:lpstr>From Driver to Jobs</vt:lpstr>
      <vt:lpstr>Jobs and Stages</vt:lpstr>
      <vt:lpstr>Stages and Tasks</vt:lpstr>
      <vt:lpstr>Looking at the Stages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Santoni</dc:creator>
  <cp:lastModifiedBy>Marco Santoni</cp:lastModifiedBy>
  <cp:revision>12</cp:revision>
  <dcterms:created xsi:type="dcterms:W3CDTF">2022-07-11T04:17:52Z</dcterms:created>
  <dcterms:modified xsi:type="dcterms:W3CDTF">2022-09-11T18:55:34Z</dcterms:modified>
</cp:coreProperties>
</file>