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406" r:id="rId3"/>
    <p:sldId id="407" r:id="rId4"/>
    <p:sldId id="408" r:id="rId5"/>
    <p:sldId id="418" r:id="rId6"/>
    <p:sldId id="409" r:id="rId7"/>
    <p:sldId id="419" r:id="rId8"/>
    <p:sldId id="410" r:id="rId9"/>
    <p:sldId id="420" r:id="rId10"/>
    <p:sldId id="411" r:id="rId11"/>
    <p:sldId id="412" r:id="rId12"/>
    <p:sldId id="421" r:id="rId13"/>
    <p:sldId id="413" r:id="rId14"/>
    <p:sldId id="414" r:id="rId15"/>
    <p:sldId id="415" r:id="rId16"/>
    <p:sldId id="416" r:id="rId17"/>
    <p:sldId id="417" r:id="rId18"/>
    <p:sldId id="280" r:id="rId19"/>
  </p:sldIdLst>
  <p:sldSz cx="9144000" cy="5143500" type="screen16x9"/>
  <p:notesSz cx="6858000" cy="9144000"/>
  <p:embeddedFontLst>
    <p:embeddedFont>
      <p:font typeface="Montserrat" pitchFamily="2" charset="77"/>
      <p:regular r:id="rId21"/>
      <p:bold r:id="rId22"/>
      <p:italic r:id="rId23"/>
      <p:boldItalic r:id="rId24"/>
    </p:embeddedFont>
    <p:embeddedFont>
      <p:font typeface="Roboto Slab" pitchFamily="2" charset="0"/>
      <p:regular r:id="rId25"/>
      <p:bold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1"/>
    <p:restoredTop sz="94689"/>
  </p:normalViewPr>
  <p:slideViewPr>
    <p:cSldViewPr snapToGrid="0">
      <p:cViewPr varScale="1">
        <p:scale>
          <a:sx n="228" d="100"/>
          <a:sy n="228" d="100"/>
        </p:scale>
        <p:origin x="176" y="1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047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982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378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289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449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449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730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983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168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73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25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01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417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740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886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93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Montserrat" pitchFamily="2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>
                <a:latin typeface="Montserrat" pitchFamily="2" charset="77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886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993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0" y="4563600"/>
            <a:ext cx="4667416" cy="5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2060"/>
                </a:solidFill>
                <a:latin typeface="Montserrat" pitchFamily="2" charset="77"/>
              </a:rPr>
              <a:t>Data Mining Project</a:t>
            </a:r>
            <a:endParaRPr sz="3200" dirty="0">
              <a:solidFill>
                <a:srgbClr val="002060"/>
              </a:solidFill>
              <a:latin typeface="Montserrat" pitchFamily="2" charset="77"/>
            </a:endParaRPr>
          </a:p>
        </p:txBody>
      </p:sp>
      <p:sp>
        <p:nvSpPr>
          <p:cNvPr id="3" name="Google Shape;70;p12">
            <a:extLst>
              <a:ext uri="{FF2B5EF4-FFF2-40B4-BE49-F238E27FC236}">
                <a16:creationId xmlns:a16="http://schemas.microsoft.com/office/drawing/2014/main" id="{C70EF09C-A20C-2F33-EE71-E07A0E101F9B}"/>
              </a:ext>
            </a:extLst>
          </p:cNvPr>
          <p:cNvSpPr txBox="1">
            <a:spLocks/>
          </p:cNvSpPr>
          <p:nvPr/>
        </p:nvSpPr>
        <p:spPr>
          <a:xfrm>
            <a:off x="1689940" y="1756741"/>
            <a:ext cx="5764119" cy="163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GB" sz="4800" i="1" dirty="0">
                <a:latin typeface="Montserrat" pitchFamily="2" charset="77"/>
              </a:rPr>
              <a:t>‘Meta’ Dataset</a:t>
            </a:r>
          </a:p>
          <a:p>
            <a:r>
              <a:rPr lang="en-GB" sz="4800" i="1" dirty="0">
                <a:latin typeface="Montserrat" pitchFamily="2" charset="77"/>
              </a:rPr>
              <a:t>Regression Tasks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7A20C-6903-D737-2AB0-AACA5C210191}"/>
              </a:ext>
            </a:extLst>
          </p:cNvPr>
          <p:cNvSpPr txBox="1"/>
          <p:nvPr/>
        </p:nvSpPr>
        <p:spPr>
          <a:xfrm>
            <a:off x="4443398" y="4620280"/>
            <a:ext cx="2213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1600" i="1" dirty="0">
                <a:solidFill>
                  <a:srgbClr val="002060"/>
                </a:solidFill>
                <a:latin typeface="Montserrat" pitchFamily="2" charset="77"/>
              </a:rPr>
              <a:t>Marco Sau</a:t>
            </a:r>
          </a:p>
          <a:p>
            <a:r>
              <a:rPr lang="en-IT" sz="1100" i="1" dirty="0">
                <a:solidFill>
                  <a:srgbClr val="002060"/>
                </a:solidFill>
                <a:latin typeface="Montserrat" pitchFamily="2" charset="77"/>
              </a:rPr>
              <a:t>60/79/00028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B3E1A-778A-1C1D-1F64-759EB29CA639}"/>
              </a:ext>
            </a:extLst>
          </p:cNvPr>
          <p:cNvSpPr txBox="1"/>
          <p:nvPr/>
        </p:nvSpPr>
        <p:spPr>
          <a:xfrm>
            <a:off x="35347" y="27695"/>
            <a:ext cx="1681941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Regression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394BB-7D44-5A0A-933C-0E75715E116B}"/>
              </a:ext>
            </a:extLst>
          </p:cNvPr>
          <p:cNvCxnSpPr>
            <a:cxnSpLocks/>
          </p:cNvCxnSpPr>
          <p:nvPr/>
        </p:nvCxnSpPr>
        <p:spPr>
          <a:xfrm>
            <a:off x="166807" y="432513"/>
            <a:ext cx="6228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C9F91E-CDBD-1BA3-F13F-5A5B5D143AE4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Models &amp; Error Metrics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DB493-EF83-F4CE-E95F-C4C816C5E826}"/>
              </a:ext>
            </a:extLst>
          </p:cNvPr>
          <p:cNvSpPr txBox="1"/>
          <p:nvPr/>
        </p:nvSpPr>
        <p:spPr>
          <a:xfrm>
            <a:off x="1353245" y="2058919"/>
            <a:ext cx="1784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Linear Regression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DA386-F252-48AB-FAD7-EF415DF706BD}"/>
              </a:ext>
            </a:extLst>
          </p:cNvPr>
          <p:cNvSpPr txBox="1"/>
          <p:nvPr/>
        </p:nvSpPr>
        <p:spPr>
          <a:xfrm>
            <a:off x="675912" y="1436178"/>
            <a:ext cx="214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Models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C8104-C531-CE01-0158-D61EC1EF51CC}"/>
              </a:ext>
            </a:extLst>
          </p:cNvPr>
          <p:cNvSpPr txBox="1"/>
          <p:nvPr/>
        </p:nvSpPr>
        <p:spPr>
          <a:xfrm>
            <a:off x="4263438" y="1436178"/>
            <a:ext cx="258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Error Metrics</a:t>
            </a:r>
            <a:endParaRPr lang="en-IT" sz="1800" dirty="0">
              <a:solidFill>
                <a:srgbClr val="0070C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E7060D-CEA4-7D95-E000-D5A2A0DB89B9}"/>
              </a:ext>
            </a:extLst>
          </p:cNvPr>
          <p:cNvCxnSpPr>
            <a:cxnSpLocks/>
          </p:cNvCxnSpPr>
          <p:nvPr/>
        </p:nvCxnSpPr>
        <p:spPr>
          <a:xfrm>
            <a:off x="757821" y="1769724"/>
            <a:ext cx="2587597" cy="2625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A07F01-D3D8-CEE7-061A-1AA823FEF803}"/>
              </a:ext>
            </a:extLst>
          </p:cNvPr>
          <p:cNvCxnSpPr>
            <a:cxnSpLocks/>
          </p:cNvCxnSpPr>
          <p:nvPr/>
        </p:nvCxnSpPr>
        <p:spPr>
          <a:xfrm>
            <a:off x="4322494" y="1769724"/>
            <a:ext cx="2587597" cy="2625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F34DE2-2B92-7249-3D20-C3FDC6931028}"/>
              </a:ext>
            </a:extLst>
          </p:cNvPr>
          <p:cNvSpPr txBox="1"/>
          <p:nvPr/>
        </p:nvSpPr>
        <p:spPr>
          <a:xfrm>
            <a:off x="1654141" y="2369907"/>
            <a:ext cx="2340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Decision Tree Regressor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227540-510E-68F1-0A39-D04BA9D11F63}"/>
              </a:ext>
            </a:extLst>
          </p:cNvPr>
          <p:cNvSpPr txBox="1"/>
          <p:nvPr/>
        </p:nvSpPr>
        <p:spPr>
          <a:xfrm>
            <a:off x="1965602" y="2681808"/>
            <a:ext cx="2587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Random Forest Regressor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9DFEC3-D33D-F4A2-6192-F33471FBF6D1}"/>
              </a:ext>
            </a:extLst>
          </p:cNvPr>
          <p:cNvSpPr txBox="1"/>
          <p:nvPr/>
        </p:nvSpPr>
        <p:spPr>
          <a:xfrm>
            <a:off x="2268165" y="2987145"/>
            <a:ext cx="2587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Support Vector Regression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7841A5-188E-D795-B8E9-4B2498382165}"/>
              </a:ext>
            </a:extLst>
          </p:cNvPr>
          <p:cNvSpPr txBox="1"/>
          <p:nvPr/>
        </p:nvSpPr>
        <p:spPr>
          <a:xfrm>
            <a:off x="2881716" y="3601169"/>
            <a:ext cx="2361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effectLst/>
                <a:latin typeface="Montserrat" pitchFamily="2" charset="77"/>
              </a:rPr>
              <a:t>Logistic Regression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50E080-29D3-754D-A322-60CEAC4E1DE5}"/>
              </a:ext>
            </a:extLst>
          </p:cNvPr>
          <p:cNvSpPr txBox="1"/>
          <p:nvPr/>
        </p:nvSpPr>
        <p:spPr>
          <a:xfrm>
            <a:off x="2572052" y="3292482"/>
            <a:ext cx="28055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Gradient Boosting Regressor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3B7181-CDC0-A89F-53FB-C654B6AB2B50}"/>
              </a:ext>
            </a:extLst>
          </p:cNvPr>
          <p:cNvSpPr txBox="1"/>
          <p:nvPr/>
        </p:nvSpPr>
        <p:spPr>
          <a:xfrm>
            <a:off x="5037448" y="1965448"/>
            <a:ext cx="2188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MAE </a:t>
            </a:r>
          </a:p>
          <a:p>
            <a:r>
              <a:rPr lang="en-GB" sz="1400" dirty="0">
                <a:effectLst/>
                <a:latin typeface="Montserrat" pitchFamily="2" charset="77"/>
              </a:rPr>
              <a:t>(Mean Absolute Error)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E23CDE-5664-D2E1-1817-56C40CA6F818}"/>
              </a:ext>
            </a:extLst>
          </p:cNvPr>
          <p:cNvSpPr txBox="1"/>
          <p:nvPr/>
        </p:nvSpPr>
        <p:spPr>
          <a:xfrm>
            <a:off x="5564472" y="2497785"/>
            <a:ext cx="3324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MAPE </a:t>
            </a:r>
          </a:p>
          <a:p>
            <a:r>
              <a:rPr lang="en-GB" sz="1400" dirty="0">
                <a:effectLst/>
                <a:latin typeface="Montserrat" pitchFamily="2" charset="77"/>
              </a:rPr>
              <a:t>(Mean Absolute Percentage Error)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F2A4F4-9371-8D8A-AC57-228D1BE4B9EF}"/>
              </a:ext>
            </a:extLst>
          </p:cNvPr>
          <p:cNvSpPr txBox="1"/>
          <p:nvPr/>
        </p:nvSpPr>
        <p:spPr>
          <a:xfrm>
            <a:off x="6296167" y="3022931"/>
            <a:ext cx="27525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SMAPE </a:t>
            </a:r>
          </a:p>
          <a:p>
            <a:r>
              <a:rPr lang="en-GB" sz="1400" dirty="0">
                <a:effectLst/>
                <a:latin typeface="Montserrat" pitchFamily="2" charset="77"/>
              </a:rPr>
              <a:t>(Symmetric Mean Absolute Percentage Error)</a:t>
            </a:r>
          </a:p>
        </p:txBody>
      </p:sp>
    </p:spTree>
    <p:extLst>
      <p:ext uri="{BB962C8B-B14F-4D97-AF65-F5344CB8AC3E}">
        <p14:creationId xmlns:p14="http://schemas.microsoft.com/office/powerpoint/2010/main" val="130924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54635-16F3-8A4A-0AC0-5A370E7F1308}"/>
              </a:ext>
            </a:extLst>
          </p:cNvPr>
          <p:cNvSpPr txBox="1"/>
          <p:nvPr/>
        </p:nvSpPr>
        <p:spPr>
          <a:xfrm>
            <a:off x="35346" y="27695"/>
            <a:ext cx="1313951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Training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4BE881-E294-64BA-8A47-F84589DABC4E}"/>
              </a:ext>
            </a:extLst>
          </p:cNvPr>
          <p:cNvCxnSpPr>
            <a:cxnSpLocks/>
          </p:cNvCxnSpPr>
          <p:nvPr/>
        </p:nvCxnSpPr>
        <p:spPr>
          <a:xfrm>
            <a:off x="166809" y="432513"/>
            <a:ext cx="572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C267E4-4E18-E8DA-0558-4F06C06F8621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Standardization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83621-7113-E2AD-9054-2DD463AB37BA}"/>
              </a:ext>
            </a:extLst>
          </p:cNvPr>
          <p:cNvSpPr txBox="1"/>
          <p:nvPr/>
        </p:nvSpPr>
        <p:spPr>
          <a:xfrm>
            <a:off x="1375294" y="1103729"/>
            <a:ext cx="105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What it does</a:t>
            </a:r>
            <a:endParaRPr lang="en-IT" sz="1800" dirty="0">
              <a:solidFill>
                <a:srgbClr val="0070C0"/>
              </a:solidFill>
            </a:endParaRPr>
          </a:p>
        </p:txBody>
      </p:sp>
      <p:pic>
        <p:nvPicPr>
          <p:cNvPr id="15" name="Picture 14" descr="A table of numbers with black text&#10;&#10;Description automatically generated">
            <a:extLst>
              <a:ext uri="{FF2B5EF4-FFF2-40B4-BE49-F238E27FC236}">
                <a16:creationId xmlns:a16="http://schemas.microsoft.com/office/drawing/2014/main" id="{93E5BE3C-EB07-A408-072C-FDE58394B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58" y="1943327"/>
            <a:ext cx="3375961" cy="234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85B37D-5A31-F406-47D7-C7F0868629AB}"/>
              </a:ext>
            </a:extLst>
          </p:cNvPr>
          <p:cNvSpPr txBox="1"/>
          <p:nvPr/>
        </p:nvSpPr>
        <p:spPr>
          <a:xfrm>
            <a:off x="5231460" y="1097273"/>
            <a:ext cx="292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Original vs Standardized Data</a:t>
            </a:r>
            <a:endParaRPr lang="en-IT" sz="1800" dirty="0">
              <a:solidFill>
                <a:srgbClr val="0070C0"/>
              </a:solidFill>
            </a:endParaRPr>
          </a:p>
        </p:txBody>
      </p:sp>
      <p:pic>
        <p:nvPicPr>
          <p:cNvPr id="21" name="Picture 20" descr="A screenshot of a graph&#10;&#10;Description automatically generated">
            <a:extLst>
              <a:ext uri="{FF2B5EF4-FFF2-40B4-BE49-F238E27FC236}">
                <a16:creationId xmlns:a16="http://schemas.microsoft.com/office/drawing/2014/main" id="{EDF83F8F-6549-7619-F19A-8DB2E727B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173" y="1943327"/>
            <a:ext cx="5043269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54635-16F3-8A4A-0AC0-5A370E7F1308}"/>
              </a:ext>
            </a:extLst>
          </p:cNvPr>
          <p:cNvSpPr txBox="1"/>
          <p:nvPr/>
        </p:nvSpPr>
        <p:spPr>
          <a:xfrm>
            <a:off x="35346" y="27695"/>
            <a:ext cx="1313951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Training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4BE881-E294-64BA-8A47-F84589DABC4E}"/>
              </a:ext>
            </a:extLst>
          </p:cNvPr>
          <p:cNvCxnSpPr>
            <a:cxnSpLocks/>
          </p:cNvCxnSpPr>
          <p:nvPr/>
        </p:nvCxnSpPr>
        <p:spPr>
          <a:xfrm>
            <a:off x="166808" y="432513"/>
            <a:ext cx="5112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C267E4-4E18-E8DA-0558-4F06C06F8621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Training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F3392-D6ED-A362-09C0-C4256C476454}"/>
              </a:ext>
            </a:extLst>
          </p:cNvPr>
          <p:cNvSpPr txBox="1"/>
          <p:nvPr/>
        </p:nvSpPr>
        <p:spPr>
          <a:xfrm>
            <a:off x="1776611" y="1272999"/>
            <a:ext cx="134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Functions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8D2A7E-C68B-532E-A4D8-949135057A09}"/>
              </a:ext>
            </a:extLst>
          </p:cNvPr>
          <p:cNvSpPr txBox="1"/>
          <p:nvPr/>
        </p:nvSpPr>
        <p:spPr>
          <a:xfrm>
            <a:off x="1642998" y="2613247"/>
            <a:ext cx="1610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Montserrat" pitchFamily="2" charset="77"/>
              </a:rPr>
              <a:t>train_test_split</a:t>
            </a:r>
            <a:r>
              <a:rPr lang="en-GB" dirty="0">
                <a:latin typeface="Montserrat" pitchFamily="2" charset="77"/>
              </a:rPr>
              <a:t>()</a:t>
            </a:r>
            <a:endParaRPr lang="en-GB" sz="1400" dirty="0">
              <a:effectLst/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5BEED-D65C-A28A-6169-F984E17A697C}"/>
              </a:ext>
            </a:extLst>
          </p:cNvPr>
          <p:cNvSpPr txBox="1"/>
          <p:nvPr/>
        </p:nvSpPr>
        <p:spPr>
          <a:xfrm>
            <a:off x="6024614" y="1257900"/>
            <a:ext cx="113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Settings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6FDBC-F17A-B05E-066C-1C4AEA66386E}"/>
              </a:ext>
            </a:extLst>
          </p:cNvPr>
          <p:cNvSpPr txBox="1"/>
          <p:nvPr/>
        </p:nvSpPr>
        <p:spPr>
          <a:xfrm>
            <a:off x="1442274" y="3086220"/>
            <a:ext cx="2011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Montserrat" pitchFamily="2" charset="77"/>
              </a:rPr>
              <a:t>train_and_evaluate</a:t>
            </a:r>
            <a:r>
              <a:rPr lang="en-GB" dirty="0">
                <a:latin typeface="Montserrat" pitchFamily="2" charset="77"/>
              </a:rPr>
              <a:t>()</a:t>
            </a:r>
            <a:endParaRPr lang="en-GB" sz="1400" dirty="0">
              <a:effectLst/>
              <a:latin typeface="Montserrat" pitchFamily="2" charset="77"/>
            </a:endParaRPr>
          </a:p>
        </p:txBody>
      </p:sp>
      <p:pic>
        <p:nvPicPr>
          <p:cNvPr id="6" name="Picture 5" descr="A logo with text on it&#10;&#10;Description automatically generated with medium confidence">
            <a:extLst>
              <a:ext uri="{FF2B5EF4-FFF2-40B4-BE49-F238E27FC236}">
                <a16:creationId xmlns:a16="http://schemas.microsoft.com/office/drawing/2014/main" id="{AB6EF02B-8A2A-0CE4-7C17-D967E4098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624" y="1799590"/>
            <a:ext cx="1196748" cy="644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2F947F-D436-1A46-D418-7806B11F5CC2}"/>
              </a:ext>
            </a:extLst>
          </p:cNvPr>
          <p:cNvSpPr txBox="1"/>
          <p:nvPr/>
        </p:nvSpPr>
        <p:spPr>
          <a:xfrm>
            <a:off x="6058244" y="2505525"/>
            <a:ext cx="1067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ontserrat" pitchFamily="2" charset="77"/>
              </a:rPr>
              <a:t>Train 80%</a:t>
            </a:r>
          </a:p>
          <a:p>
            <a:r>
              <a:rPr lang="en-GB" sz="1400" dirty="0">
                <a:effectLst/>
                <a:latin typeface="Montserrat" pitchFamily="2" charset="77"/>
              </a:rPr>
              <a:t>Test   20%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CE8A7-4F55-ABAF-06FC-C8B8CFF3D773}"/>
              </a:ext>
            </a:extLst>
          </p:cNvPr>
          <p:cNvSpPr txBox="1"/>
          <p:nvPr/>
        </p:nvSpPr>
        <p:spPr>
          <a:xfrm>
            <a:off x="5816277" y="1860021"/>
            <a:ext cx="1610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Montserrat" pitchFamily="2" charset="77"/>
              </a:rPr>
              <a:t>Default settings</a:t>
            </a:r>
          </a:p>
          <a:p>
            <a:pPr algn="ctr"/>
            <a:r>
              <a:rPr lang="en-GB" sz="1400" dirty="0">
                <a:effectLst/>
                <a:latin typeface="Montserrat" pitchFamily="2" charset="77"/>
              </a:rPr>
              <a:t>For the </a:t>
            </a:r>
            <a:r>
              <a:rPr lang="en-GB" dirty="0">
                <a:latin typeface="Montserrat" pitchFamily="2" charset="77"/>
              </a:rPr>
              <a:t>M</a:t>
            </a:r>
            <a:r>
              <a:rPr lang="en-GB" sz="1400" dirty="0">
                <a:effectLst/>
                <a:latin typeface="Montserrat" pitchFamily="2" charset="77"/>
              </a:rPr>
              <a:t>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28756-9FFC-49A4-AA80-64AEE2BC1408}"/>
              </a:ext>
            </a:extLst>
          </p:cNvPr>
          <p:cNvSpPr txBox="1"/>
          <p:nvPr/>
        </p:nvSpPr>
        <p:spPr>
          <a:xfrm>
            <a:off x="5890999" y="3151029"/>
            <a:ext cx="1610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Montserrat" pitchFamily="2" charset="77"/>
              </a:rPr>
              <a:t>Set Seed for Reproducibility</a:t>
            </a:r>
            <a:endParaRPr lang="en-GB" sz="1400" dirty="0"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416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3" grpId="0"/>
      <p:bldP spid="7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FF444-88B7-CE11-FD62-B8AD6C5CEB9E}"/>
              </a:ext>
            </a:extLst>
          </p:cNvPr>
          <p:cNvSpPr txBox="1"/>
          <p:nvPr/>
        </p:nvSpPr>
        <p:spPr>
          <a:xfrm>
            <a:off x="35347" y="27695"/>
            <a:ext cx="1163410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65BB33-C6D9-DFAE-0B48-B07C729D7044}"/>
              </a:ext>
            </a:extLst>
          </p:cNvPr>
          <p:cNvCxnSpPr>
            <a:cxnSpLocks/>
          </p:cNvCxnSpPr>
          <p:nvPr/>
        </p:nvCxnSpPr>
        <p:spPr>
          <a:xfrm>
            <a:off x="166807" y="432513"/>
            <a:ext cx="5328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43D63F-2A5C-181B-BC2B-E61F768276F0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Dataset D1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B0453E-B770-BD28-DE43-DC0894A9036D}"/>
              </a:ext>
            </a:extLst>
          </p:cNvPr>
          <p:cNvSpPr txBox="1"/>
          <p:nvPr/>
        </p:nvSpPr>
        <p:spPr>
          <a:xfrm>
            <a:off x="1787082" y="1068358"/>
            <a:ext cx="102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Results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6AE86-E1EB-FA7B-2361-857B82FFAEE1}"/>
              </a:ext>
            </a:extLst>
          </p:cNvPr>
          <p:cNvSpPr txBox="1"/>
          <p:nvPr/>
        </p:nvSpPr>
        <p:spPr>
          <a:xfrm>
            <a:off x="1994865" y="1472979"/>
            <a:ext cx="19911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effectLst/>
                <a:latin typeface="Montserrat" pitchFamily="2" charset="77"/>
              </a:rPr>
              <a:t>MAE          MAPE       SMAPE</a:t>
            </a:r>
          </a:p>
        </p:txBody>
      </p:sp>
      <p:pic>
        <p:nvPicPr>
          <p:cNvPr id="14" name="Picture 1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2D13A559-08CA-7288-C280-E8473095556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52" y="1708866"/>
            <a:ext cx="3368963" cy="1044526"/>
          </a:xfrm>
          <a:prstGeom prst="rect">
            <a:avLst/>
          </a:prstGeom>
        </p:spPr>
      </p:pic>
      <p:pic>
        <p:nvPicPr>
          <p:cNvPr id="18" name="Picture 17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B41C1998-4E97-D16D-6DF2-52120F8A1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311" y="1472979"/>
            <a:ext cx="3309149" cy="3309149"/>
          </a:xfrm>
          <a:prstGeom prst="rect">
            <a:avLst/>
          </a:prstGeom>
        </p:spPr>
      </p:pic>
      <p:sp>
        <p:nvSpPr>
          <p:cNvPr id="19" name="Frame 18">
            <a:extLst>
              <a:ext uri="{FF2B5EF4-FFF2-40B4-BE49-F238E27FC236}">
                <a16:creationId xmlns:a16="http://schemas.microsoft.com/office/drawing/2014/main" id="{4E93ECAA-4097-D4B8-3E62-7C614DB2B98B}"/>
              </a:ext>
            </a:extLst>
          </p:cNvPr>
          <p:cNvSpPr/>
          <p:nvPr/>
        </p:nvSpPr>
        <p:spPr>
          <a:xfrm>
            <a:off x="1957040" y="2397942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33AF4B9D-F604-D437-49D8-016C46866E77}"/>
              </a:ext>
            </a:extLst>
          </p:cNvPr>
          <p:cNvSpPr/>
          <p:nvPr/>
        </p:nvSpPr>
        <p:spPr>
          <a:xfrm>
            <a:off x="2627972" y="2397941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3B4E91F8-EB09-478C-8E59-8A739134DCF7}"/>
              </a:ext>
            </a:extLst>
          </p:cNvPr>
          <p:cNvSpPr/>
          <p:nvPr/>
        </p:nvSpPr>
        <p:spPr>
          <a:xfrm>
            <a:off x="3324923" y="2056436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318F4E8B-0D98-C463-3387-4E9E8EE219E6}"/>
              </a:ext>
            </a:extLst>
          </p:cNvPr>
          <p:cNvSpPr/>
          <p:nvPr/>
        </p:nvSpPr>
        <p:spPr>
          <a:xfrm>
            <a:off x="1957041" y="2052363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rgbClr val="00B050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CF54081E-B6B4-BFED-6A97-0907B2418AE5}"/>
              </a:ext>
            </a:extLst>
          </p:cNvPr>
          <p:cNvSpPr/>
          <p:nvPr/>
        </p:nvSpPr>
        <p:spPr>
          <a:xfrm>
            <a:off x="2627972" y="2052363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rgbClr val="00B050"/>
              </a:solidFill>
            </a:endParaRP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600470EE-2B24-140C-D466-65E562E37057}"/>
              </a:ext>
            </a:extLst>
          </p:cNvPr>
          <p:cNvSpPr/>
          <p:nvPr/>
        </p:nvSpPr>
        <p:spPr>
          <a:xfrm>
            <a:off x="3324923" y="2571750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C4D0C-47E2-B603-01CF-F63EF3A9911F}"/>
              </a:ext>
            </a:extLst>
          </p:cNvPr>
          <p:cNvSpPr txBox="1"/>
          <p:nvPr/>
        </p:nvSpPr>
        <p:spPr>
          <a:xfrm>
            <a:off x="6361721" y="1068358"/>
            <a:ext cx="66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Plot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FFEEE4-081D-73C9-A1F7-60168B1FEF9E}"/>
              </a:ext>
            </a:extLst>
          </p:cNvPr>
          <p:cNvSpPr txBox="1"/>
          <p:nvPr/>
        </p:nvSpPr>
        <p:spPr>
          <a:xfrm>
            <a:off x="2438761" y="3206180"/>
            <a:ext cx="1893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effectLst/>
                <a:latin typeface="Montserrat" pitchFamily="2" charset="77"/>
              </a:rPr>
              <a:t>Gradient Boosting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89668A-4E71-2845-E56F-5D45F2273A54}"/>
              </a:ext>
            </a:extLst>
          </p:cNvPr>
          <p:cNvSpPr txBox="1"/>
          <p:nvPr/>
        </p:nvSpPr>
        <p:spPr>
          <a:xfrm>
            <a:off x="617052" y="3096889"/>
            <a:ext cx="1823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ontserrat" pitchFamily="2" charset="77"/>
              </a:rPr>
              <a:t>T</a:t>
            </a:r>
            <a:r>
              <a:rPr lang="en-GB" sz="1400" dirty="0">
                <a:effectLst/>
                <a:latin typeface="Montserrat" pitchFamily="2" charset="77"/>
              </a:rPr>
              <a:t>he best compromise</a:t>
            </a:r>
          </a:p>
        </p:txBody>
      </p:sp>
    </p:spTree>
    <p:extLst>
      <p:ext uri="{BB962C8B-B14F-4D97-AF65-F5344CB8AC3E}">
        <p14:creationId xmlns:p14="http://schemas.microsoft.com/office/powerpoint/2010/main" val="334304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8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B5094-F5B1-6AC3-B904-BE5B50A1474B}"/>
              </a:ext>
            </a:extLst>
          </p:cNvPr>
          <p:cNvSpPr txBox="1"/>
          <p:nvPr/>
        </p:nvSpPr>
        <p:spPr>
          <a:xfrm>
            <a:off x="35347" y="27695"/>
            <a:ext cx="1163410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77200C-4112-1C77-54F2-EC1304448021}"/>
              </a:ext>
            </a:extLst>
          </p:cNvPr>
          <p:cNvCxnSpPr>
            <a:cxnSpLocks/>
          </p:cNvCxnSpPr>
          <p:nvPr/>
        </p:nvCxnSpPr>
        <p:spPr>
          <a:xfrm>
            <a:off x="166807" y="432513"/>
            <a:ext cx="5328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1AC736-6A7E-368B-5563-068EA11EA847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Dataset D2</a:t>
            </a:r>
          </a:p>
        </p:txBody>
      </p:sp>
      <p:pic>
        <p:nvPicPr>
          <p:cNvPr id="14" name="Picture 1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21D717F-8279-0D31-E1C9-11611FADC46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50" y="1703924"/>
            <a:ext cx="3301166" cy="10513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3476D3-CFCB-453D-DA18-A137BE3EB932}"/>
              </a:ext>
            </a:extLst>
          </p:cNvPr>
          <p:cNvSpPr txBox="1"/>
          <p:nvPr/>
        </p:nvSpPr>
        <p:spPr>
          <a:xfrm>
            <a:off x="1787082" y="1068358"/>
            <a:ext cx="102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Results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45CE482B-6B70-6BB7-5AF4-6F841A3E244E}"/>
              </a:ext>
            </a:extLst>
          </p:cNvPr>
          <p:cNvSpPr/>
          <p:nvPr/>
        </p:nvSpPr>
        <p:spPr>
          <a:xfrm>
            <a:off x="1968582" y="2050567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C99BCCFD-8750-926B-586D-C9280C99658B}"/>
              </a:ext>
            </a:extLst>
          </p:cNvPr>
          <p:cNvSpPr/>
          <p:nvPr/>
        </p:nvSpPr>
        <p:spPr>
          <a:xfrm>
            <a:off x="2627972" y="2392365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CEBB7B6A-E5F0-E156-5ADC-A04C52B7006D}"/>
              </a:ext>
            </a:extLst>
          </p:cNvPr>
          <p:cNvSpPr/>
          <p:nvPr/>
        </p:nvSpPr>
        <p:spPr>
          <a:xfrm>
            <a:off x="3324923" y="2056436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9DA9A45D-212F-B9F5-C24F-B29BCAA867B3}"/>
              </a:ext>
            </a:extLst>
          </p:cNvPr>
          <p:cNvSpPr/>
          <p:nvPr/>
        </p:nvSpPr>
        <p:spPr>
          <a:xfrm>
            <a:off x="1964200" y="2560600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rgbClr val="00B050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7DF8BF5F-5374-8580-26A5-66D25CACAE72}"/>
              </a:ext>
            </a:extLst>
          </p:cNvPr>
          <p:cNvSpPr/>
          <p:nvPr/>
        </p:nvSpPr>
        <p:spPr>
          <a:xfrm>
            <a:off x="2627972" y="2052363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rgbClr val="00B050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78C84903-6862-F15A-153E-4B7BAED07498}"/>
              </a:ext>
            </a:extLst>
          </p:cNvPr>
          <p:cNvSpPr/>
          <p:nvPr/>
        </p:nvSpPr>
        <p:spPr>
          <a:xfrm>
            <a:off x="3324923" y="2220481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2AA8F5-C59F-6FBE-F03F-936E025479B7}"/>
              </a:ext>
            </a:extLst>
          </p:cNvPr>
          <p:cNvSpPr txBox="1"/>
          <p:nvPr/>
        </p:nvSpPr>
        <p:spPr>
          <a:xfrm>
            <a:off x="6361721" y="1068358"/>
            <a:ext cx="66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Plot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383398-7F2D-E97D-FBE0-51547C5C336B}"/>
              </a:ext>
            </a:extLst>
          </p:cNvPr>
          <p:cNvSpPr txBox="1"/>
          <p:nvPr/>
        </p:nvSpPr>
        <p:spPr>
          <a:xfrm>
            <a:off x="1994865" y="1472979"/>
            <a:ext cx="19911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effectLst/>
                <a:latin typeface="Montserrat" pitchFamily="2" charset="77"/>
              </a:rPr>
              <a:t>MAE          MAPE       SMAPE</a:t>
            </a:r>
          </a:p>
        </p:txBody>
      </p:sp>
      <p:pic>
        <p:nvPicPr>
          <p:cNvPr id="31" name="Picture 30" descr="A graph of different types of data&#10;&#10;Description automatically generated">
            <a:extLst>
              <a:ext uri="{FF2B5EF4-FFF2-40B4-BE49-F238E27FC236}">
                <a16:creationId xmlns:a16="http://schemas.microsoft.com/office/drawing/2014/main" id="{4E2A67B4-0973-1DC9-8417-4B4A3C9B2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219" y="1472979"/>
            <a:ext cx="3117584" cy="3312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2217BA3-20D3-3AF3-F71E-9152998EDBFB}"/>
              </a:ext>
            </a:extLst>
          </p:cNvPr>
          <p:cNvSpPr txBox="1"/>
          <p:nvPr/>
        </p:nvSpPr>
        <p:spPr>
          <a:xfrm>
            <a:off x="2438761" y="3206180"/>
            <a:ext cx="1893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effectLst/>
                <a:latin typeface="Montserrat" pitchFamily="2" charset="77"/>
              </a:rPr>
              <a:t>Gradient Boosting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3EFBAA-817F-250D-F897-F8873655755A}"/>
              </a:ext>
            </a:extLst>
          </p:cNvPr>
          <p:cNvSpPr txBox="1"/>
          <p:nvPr/>
        </p:nvSpPr>
        <p:spPr>
          <a:xfrm>
            <a:off x="617052" y="3096889"/>
            <a:ext cx="1823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ontserrat" pitchFamily="2" charset="77"/>
              </a:rPr>
              <a:t>T</a:t>
            </a:r>
            <a:r>
              <a:rPr lang="en-GB" sz="1400" dirty="0">
                <a:effectLst/>
                <a:latin typeface="Montserrat" pitchFamily="2" charset="77"/>
              </a:rPr>
              <a:t>he best compromise</a:t>
            </a:r>
          </a:p>
        </p:txBody>
      </p:sp>
    </p:spTree>
    <p:extLst>
      <p:ext uri="{BB962C8B-B14F-4D97-AF65-F5344CB8AC3E}">
        <p14:creationId xmlns:p14="http://schemas.microsoft.com/office/powerpoint/2010/main" val="502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9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E1A1D-2554-8CE8-2F76-109F9D5BFDAF}"/>
              </a:ext>
            </a:extLst>
          </p:cNvPr>
          <p:cNvSpPr txBox="1"/>
          <p:nvPr/>
        </p:nvSpPr>
        <p:spPr>
          <a:xfrm>
            <a:off x="35347" y="27695"/>
            <a:ext cx="1163410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563121-BE5D-9069-1D27-98CA7C6A8FC7}"/>
              </a:ext>
            </a:extLst>
          </p:cNvPr>
          <p:cNvCxnSpPr>
            <a:cxnSpLocks/>
          </p:cNvCxnSpPr>
          <p:nvPr/>
        </p:nvCxnSpPr>
        <p:spPr>
          <a:xfrm>
            <a:off x="166807" y="432513"/>
            <a:ext cx="6408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B12461-75DB-B447-6108-8DFC3A5890C4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Side by Side Comparison</a:t>
            </a:r>
          </a:p>
        </p:txBody>
      </p:sp>
      <p:pic>
        <p:nvPicPr>
          <p:cNvPr id="14" name="Picture 13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139296C1-682A-F8F2-C2EC-017F370E9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369" y="1138642"/>
            <a:ext cx="5107259" cy="2020035"/>
          </a:xfrm>
          <a:prstGeom prst="rect">
            <a:avLst/>
          </a:prstGeom>
        </p:spPr>
      </p:pic>
      <p:pic>
        <p:nvPicPr>
          <p:cNvPr id="16" name="Picture 15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312CE025-048B-8728-B324-896405C85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3399770"/>
            <a:ext cx="7772400" cy="15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93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D2F06-B1DF-2CA0-50AF-686F54B1B153}"/>
              </a:ext>
            </a:extLst>
          </p:cNvPr>
          <p:cNvSpPr txBox="1"/>
          <p:nvPr/>
        </p:nvSpPr>
        <p:spPr>
          <a:xfrm>
            <a:off x="35346" y="27695"/>
            <a:ext cx="1670791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Discussions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6A1BDA-2FDF-63A2-31B6-4F4C7D320579}"/>
              </a:ext>
            </a:extLst>
          </p:cNvPr>
          <p:cNvCxnSpPr>
            <a:cxnSpLocks/>
          </p:cNvCxnSpPr>
          <p:nvPr/>
        </p:nvCxnSpPr>
        <p:spPr>
          <a:xfrm>
            <a:off x="166807" y="432513"/>
            <a:ext cx="572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4282E5-1184-0BCE-B900-54E7F640D1CD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Results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F1734-6AB3-2D33-2004-4069817021C8}"/>
              </a:ext>
            </a:extLst>
          </p:cNvPr>
          <p:cNvSpPr txBox="1"/>
          <p:nvPr/>
        </p:nvSpPr>
        <p:spPr>
          <a:xfrm>
            <a:off x="2225716" y="1572283"/>
            <a:ext cx="20284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Linear 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F91045-6D09-030D-9D1E-0316B8761BB3}"/>
              </a:ext>
            </a:extLst>
          </p:cNvPr>
          <p:cNvSpPr txBox="1"/>
          <p:nvPr/>
        </p:nvSpPr>
        <p:spPr>
          <a:xfrm>
            <a:off x="1786543" y="1209605"/>
            <a:ext cx="17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Performance</a:t>
            </a:r>
            <a:endParaRPr lang="en-IT" sz="1800" dirty="0">
              <a:solidFill>
                <a:srgbClr val="0070C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EAB29B-54BC-9D2F-88B1-F4EA200A63E2}"/>
              </a:ext>
            </a:extLst>
          </p:cNvPr>
          <p:cNvCxnSpPr>
            <a:cxnSpLocks noChangeAspect="1"/>
          </p:cNvCxnSpPr>
          <p:nvPr/>
        </p:nvCxnSpPr>
        <p:spPr>
          <a:xfrm>
            <a:off x="1872566" y="1523962"/>
            <a:ext cx="2448000" cy="248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6548D5F-0EAB-35C9-6D9E-672EB4C5D533}"/>
              </a:ext>
            </a:extLst>
          </p:cNvPr>
          <p:cNvSpPr txBox="1"/>
          <p:nvPr/>
        </p:nvSpPr>
        <p:spPr>
          <a:xfrm>
            <a:off x="2721827" y="2070308"/>
            <a:ext cx="2770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Support Vector Regression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B680A-10CB-CF7B-840A-44FE4014D52E}"/>
              </a:ext>
            </a:extLst>
          </p:cNvPr>
          <p:cNvSpPr txBox="1"/>
          <p:nvPr/>
        </p:nvSpPr>
        <p:spPr>
          <a:xfrm>
            <a:off x="2397765" y="1792000"/>
            <a:ext cx="32837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latin typeface="Montserrat" pitchFamily="2" charset="77"/>
              </a:rPr>
              <a:t>Average on</a:t>
            </a:r>
            <a:r>
              <a:rPr lang="en-GB" sz="1100" i="1" dirty="0">
                <a:effectLst/>
                <a:latin typeface="Montserrat" pitchFamily="2" charset="77"/>
              </a:rPr>
              <a:t> D1, Struggle with Interpolation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8F7782-61A4-969C-3766-441B2074BD7D}"/>
              </a:ext>
            </a:extLst>
          </p:cNvPr>
          <p:cNvSpPr txBox="1"/>
          <p:nvPr/>
        </p:nvSpPr>
        <p:spPr>
          <a:xfrm>
            <a:off x="2886779" y="2290851"/>
            <a:ext cx="43154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latin typeface="Montserrat" pitchFamily="2" charset="77"/>
              </a:rPr>
              <a:t>Best MAE and MAPE on </a:t>
            </a:r>
            <a:r>
              <a:rPr lang="en-GB" sz="1100" i="1" dirty="0">
                <a:effectLst/>
                <a:latin typeface="Montserrat" pitchFamily="2" charset="77"/>
              </a:rPr>
              <a:t>D1, Worst MAE and SMAPE on D2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564C37-308B-8A82-9A32-D3C108AABBCF}"/>
              </a:ext>
            </a:extLst>
          </p:cNvPr>
          <p:cNvSpPr txBox="1"/>
          <p:nvPr/>
        </p:nvSpPr>
        <p:spPr>
          <a:xfrm>
            <a:off x="3202242" y="2556983"/>
            <a:ext cx="244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Decision Tree Regressor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94DC06-16B9-151A-FDB8-F94223D82559}"/>
              </a:ext>
            </a:extLst>
          </p:cNvPr>
          <p:cNvSpPr txBox="1"/>
          <p:nvPr/>
        </p:nvSpPr>
        <p:spPr>
          <a:xfrm>
            <a:off x="3698353" y="3055008"/>
            <a:ext cx="2641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Random Forest Regressor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FA9BD1-B6A2-2BC5-543E-245C00BDAD47}"/>
              </a:ext>
            </a:extLst>
          </p:cNvPr>
          <p:cNvSpPr txBox="1"/>
          <p:nvPr/>
        </p:nvSpPr>
        <p:spPr>
          <a:xfrm>
            <a:off x="3374292" y="2776700"/>
            <a:ext cx="26417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latin typeface="Montserrat" pitchFamily="2" charset="77"/>
              </a:rPr>
              <a:t>Average on</a:t>
            </a:r>
            <a:r>
              <a:rPr lang="en-GB" sz="1100" i="1" dirty="0">
                <a:effectLst/>
                <a:latin typeface="Montserrat" pitchFamily="2" charset="77"/>
              </a:rPr>
              <a:t> D1, Best SMAPE on D2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96368A-589A-DCB8-6EBE-E7140591B5A8}"/>
              </a:ext>
            </a:extLst>
          </p:cNvPr>
          <p:cNvSpPr txBox="1"/>
          <p:nvPr/>
        </p:nvSpPr>
        <p:spPr>
          <a:xfrm>
            <a:off x="3863305" y="3275551"/>
            <a:ext cx="32177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effectLst/>
                <a:latin typeface="Montserrat" pitchFamily="2" charset="77"/>
              </a:rPr>
              <a:t>Struggle on Both Datasets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6A0A1C-C1CF-74D3-3AA9-282418E4BBF1}"/>
              </a:ext>
            </a:extLst>
          </p:cNvPr>
          <p:cNvSpPr txBox="1"/>
          <p:nvPr/>
        </p:nvSpPr>
        <p:spPr>
          <a:xfrm>
            <a:off x="4165290" y="3537161"/>
            <a:ext cx="2915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Gradient Boosting Regressor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DC99FC-1100-B0CB-03BD-6D948AFA18DA}"/>
              </a:ext>
            </a:extLst>
          </p:cNvPr>
          <p:cNvSpPr txBox="1"/>
          <p:nvPr/>
        </p:nvSpPr>
        <p:spPr>
          <a:xfrm>
            <a:off x="4337339" y="3756878"/>
            <a:ext cx="16787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latin typeface="Montserrat" pitchFamily="2" charset="77"/>
              </a:rPr>
              <a:t>Most Robust Overall</a:t>
            </a:r>
            <a:endParaRPr lang="en-GB" sz="1100" i="1" dirty="0"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3298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CED52-6CA5-4725-4EAB-296C58880505}"/>
              </a:ext>
            </a:extLst>
          </p:cNvPr>
          <p:cNvSpPr txBox="1"/>
          <p:nvPr/>
        </p:nvSpPr>
        <p:spPr>
          <a:xfrm>
            <a:off x="35346" y="27695"/>
            <a:ext cx="1743273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Conclusions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CAD274-1128-429D-8E9D-D78A34F0E850}"/>
              </a:ext>
            </a:extLst>
          </p:cNvPr>
          <p:cNvCxnSpPr>
            <a:cxnSpLocks/>
          </p:cNvCxnSpPr>
          <p:nvPr/>
        </p:nvCxnSpPr>
        <p:spPr>
          <a:xfrm>
            <a:off x="166807" y="432513"/>
            <a:ext cx="716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C5FEAA-4ACE-8FB4-C373-40ECEDA4BA04}"/>
              </a:ext>
            </a:extLst>
          </p:cNvPr>
          <p:cNvSpPr txBox="1"/>
          <p:nvPr/>
        </p:nvSpPr>
        <p:spPr>
          <a:xfrm>
            <a:off x="1697927" y="435885"/>
            <a:ext cx="5748146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Conclusions and Future Directions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8F461D-B0F3-8DA2-B1C4-7F3E28B2CEA3}"/>
              </a:ext>
            </a:extLst>
          </p:cNvPr>
          <p:cNvSpPr txBox="1"/>
          <p:nvPr/>
        </p:nvSpPr>
        <p:spPr>
          <a:xfrm>
            <a:off x="441513" y="1594587"/>
            <a:ext cx="2770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If Interested in Magnitude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8A5643-C20E-22E2-E9C0-5355157057A1}"/>
              </a:ext>
            </a:extLst>
          </p:cNvPr>
          <p:cNvSpPr txBox="1"/>
          <p:nvPr/>
        </p:nvSpPr>
        <p:spPr>
          <a:xfrm>
            <a:off x="2340" y="1231909"/>
            <a:ext cx="17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Conclusions</a:t>
            </a:r>
            <a:endParaRPr lang="en-IT" sz="1800" dirty="0">
              <a:solidFill>
                <a:srgbClr val="0070C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909E7C-D3CF-92EC-4586-62213ABE5166}"/>
              </a:ext>
            </a:extLst>
          </p:cNvPr>
          <p:cNvCxnSpPr>
            <a:cxnSpLocks noChangeAspect="1"/>
          </p:cNvCxnSpPr>
          <p:nvPr/>
        </p:nvCxnSpPr>
        <p:spPr>
          <a:xfrm>
            <a:off x="88363" y="1546266"/>
            <a:ext cx="2448000" cy="248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BE1B29-3CF2-DABC-846B-1F78E0B8B2EC}"/>
              </a:ext>
            </a:extLst>
          </p:cNvPr>
          <p:cNvSpPr txBox="1"/>
          <p:nvPr/>
        </p:nvSpPr>
        <p:spPr>
          <a:xfrm>
            <a:off x="937624" y="2092612"/>
            <a:ext cx="4186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If Interested in Under and Over Estimation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0A2146-CF1A-5DB2-CCB6-0271EA08E9E1}"/>
              </a:ext>
            </a:extLst>
          </p:cNvPr>
          <p:cNvSpPr txBox="1"/>
          <p:nvPr/>
        </p:nvSpPr>
        <p:spPr>
          <a:xfrm>
            <a:off x="613562" y="1814304"/>
            <a:ext cx="32837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latin typeface="Montserrat" pitchFamily="2" charset="77"/>
              </a:rPr>
              <a:t>Gradient Boosting</a:t>
            </a:r>
            <a:endParaRPr lang="en-GB" sz="1100" i="1" dirty="0">
              <a:effectLst/>
              <a:latin typeface="Montserrat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6FB4DD-9E85-38C6-AFD2-8EA7C55C91F3}"/>
              </a:ext>
            </a:extLst>
          </p:cNvPr>
          <p:cNvSpPr txBox="1"/>
          <p:nvPr/>
        </p:nvSpPr>
        <p:spPr>
          <a:xfrm>
            <a:off x="1102576" y="2313155"/>
            <a:ext cx="43154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latin typeface="Montserrat" pitchFamily="2" charset="77"/>
              </a:rPr>
              <a:t>Gradient Boosting</a:t>
            </a:r>
            <a:endParaRPr lang="en-GB" sz="1100" i="1" dirty="0">
              <a:effectLst/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F1A77-69DA-D4C5-D376-D384EBB3FC66}"/>
              </a:ext>
            </a:extLst>
          </p:cNvPr>
          <p:cNvSpPr txBox="1"/>
          <p:nvPr/>
        </p:nvSpPr>
        <p:spPr>
          <a:xfrm>
            <a:off x="1418039" y="2579287"/>
            <a:ext cx="244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Montserrat" pitchFamily="2" charset="77"/>
              </a:rPr>
              <a:t>Second Choices</a:t>
            </a:r>
            <a:endParaRPr lang="en-GB" sz="1400" b="1" dirty="0">
              <a:effectLst/>
              <a:latin typeface="Montserrat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67A6B2-6C46-F05D-9848-BF6C92391E2E}"/>
              </a:ext>
            </a:extLst>
          </p:cNvPr>
          <p:cNvSpPr txBox="1"/>
          <p:nvPr/>
        </p:nvSpPr>
        <p:spPr>
          <a:xfrm>
            <a:off x="1914150" y="3077312"/>
            <a:ext cx="2641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Interpolation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4FBC98-B3EE-8318-72D6-34BD639330B4}"/>
              </a:ext>
            </a:extLst>
          </p:cNvPr>
          <p:cNvSpPr txBox="1"/>
          <p:nvPr/>
        </p:nvSpPr>
        <p:spPr>
          <a:xfrm>
            <a:off x="1590089" y="2799004"/>
            <a:ext cx="26417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latin typeface="Montserrat" pitchFamily="2" charset="77"/>
              </a:rPr>
              <a:t>Linear Regression, Decision Tree</a:t>
            </a:r>
            <a:endParaRPr lang="en-GB" sz="1100" i="1" dirty="0">
              <a:effectLst/>
              <a:latin typeface="Montserrat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4B3ABC-56F2-151D-8310-D73B8BE97BCD}"/>
              </a:ext>
            </a:extLst>
          </p:cNvPr>
          <p:cNvSpPr txBox="1"/>
          <p:nvPr/>
        </p:nvSpPr>
        <p:spPr>
          <a:xfrm>
            <a:off x="2079102" y="3297855"/>
            <a:ext cx="32177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effectLst/>
                <a:latin typeface="Montserrat" pitchFamily="2" charset="77"/>
              </a:rPr>
              <a:t>Impact Negatively the Performance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4B957D-F532-2B97-5EAC-FD06F2622881}"/>
              </a:ext>
            </a:extLst>
          </p:cNvPr>
          <p:cNvSpPr txBox="1"/>
          <p:nvPr/>
        </p:nvSpPr>
        <p:spPr>
          <a:xfrm>
            <a:off x="2381087" y="3559465"/>
            <a:ext cx="2915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Impact of </a:t>
            </a:r>
            <a:r>
              <a:rPr lang="en-GB" b="1" dirty="0" err="1">
                <a:latin typeface="Montserrat" pitchFamily="2" charset="77"/>
              </a:rPr>
              <a:t>Precidions</a:t>
            </a:r>
            <a:endParaRPr lang="en-GB" sz="1400" b="1" dirty="0">
              <a:effectLst/>
              <a:latin typeface="Montserrat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109D43-4908-469F-98DD-F39725F4EF51}"/>
              </a:ext>
            </a:extLst>
          </p:cNvPr>
          <p:cNvSpPr txBox="1"/>
          <p:nvPr/>
        </p:nvSpPr>
        <p:spPr>
          <a:xfrm>
            <a:off x="2553135" y="3779182"/>
            <a:ext cx="18683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latin typeface="Montserrat" pitchFamily="2" charset="77"/>
              </a:rPr>
              <a:t>Zero’s Impact on MAPE</a:t>
            </a:r>
            <a:endParaRPr lang="en-GB" sz="1100" i="1" dirty="0">
              <a:effectLst/>
              <a:latin typeface="Montserrat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131557-3C9B-F64C-138A-EDAE37AA696B}"/>
              </a:ext>
            </a:extLst>
          </p:cNvPr>
          <p:cNvSpPr txBox="1"/>
          <p:nvPr/>
        </p:nvSpPr>
        <p:spPr>
          <a:xfrm>
            <a:off x="4911558" y="1594587"/>
            <a:ext cx="2770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Outliers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C6E1B6-2DA4-DCDB-C56B-E10CD775B2C5}"/>
              </a:ext>
            </a:extLst>
          </p:cNvPr>
          <p:cNvSpPr txBox="1"/>
          <p:nvPr/>
        </p:nvSpPr>
        <p:spPr>
          <a:xfrm>
            <a:off x="4472385" y="1231909"/>
            <a:ext cx="227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Future Directions</a:t>
            </a:r>
            <a:endParaRPr lang="en-IT" sz="1800" dirty="0">
              <a:solidFill>
                <a:srgbClr val="0070C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1BABF0-4753-978C-625E-2C1248AAC835}"/>
              </a:ext>
            </a:extLst>
          </p:cNvPr>
          <p:cNvCxnSpPr>
            <a:cxnSpLocks noChangeAspect="1"/>
          </p:cNvCxnSpPr>
          <p:nvPr/>
        </p:nvCxnSpPr>
        <p:spPr>
          <a:xfrm>
            <a:off x="4558408" y="1546266"/>
            <a:ext cx="2448000" cy="248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10E2C7D-B5AD-4DAE-0585-299157F60A11}"/>
              </a:ext>
            </a:extLst>
          </p:cNvPr>
          <p:cNvSpPr txBox="1"/>
          <p:nvPr/>
        </p:nvSpPr>
        <p:spPr>
          <a:xfrm>
            <a:off x="5441125" y="2070308"/>
            <a:ext cx="4186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Interpolation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270017-0D59-4F55-B379-B1D806F9FABB}"/>
              </a:ext>
            </a:extLst>
          </p:cNvPr>
          <p:cNvSpPr txBox="1"/>
          <p:nvPr/>
        </p:nvSpPr>
        <p:spPr>
          <a:xfrm>
            <a:off x="5083607" y="1814304"/>
            <a:ext cx="32837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effectLst/>
                <a:latin typeface="Montserrat" pitchFamily="2" charset="77"/>
              </a:rPr>
              <a:t>Could Improve Performance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421404-AADD-AAD0-3D58-6B873AFD3191}"/>
              </a:ext>
            </a:extLst>
          </p:cNvPr>
          <p:cNvSpPr txBox="1"/>
          <p:nvPr/>
        </p:nvSpPr>
        <p:spPr>
          <a:xfrm>
            <a:off x="5606077" y="2290851"/>
            <a:ext cx="43154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latin typeface="Montserrat" pitchFamily="2" charset="77"/>
              </a:rPr>
              <a:t>Different Method Could Improve D2</a:t>
            </a:r>
            <a:endParaRPr lang="en-GB" sz="1100" i="1" dirty="0">
              <a:effectLst/>
              <a:latin typeface="Montserrat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2AD562-6EB3-B7AD-DB67-9CEBE15E2752}"/>
              </a:ext>
            </a:extLst>
          </p:cNvPr>
          <p:cNvSpPr txBox="1"/>
          <p:nvPr/>
        </p:nvSpPr>
        <p:spPr>
          <a:xfrm>
            <a:off x="5888084" y="2579287"/>
            <a:ext cx="244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Montserrat" pitchFamily="2" charset="77"/>
              </a:rPr>
              <a:t>Cross-Validation</a:t>
            </a:r>
            <a:endParaRPr lang="en-GB" sz="1400" b="1" dirty="0">
              <a:effectLst/>
              <a:latin typeface="Montserra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133D3E-BC28-1408-AD25-126C3343B4C2}"/>
              </a:ext>
            </a:extLst>
          </p:cNvPr>
          <p:cNvSpPr txBox="1"/>
          <p:nvPr/>
        </p:nvSpPr>
        <p:spPr>
          <a:xfrm>
            <a:off x="6060134" y="2799004"/>
            <a:ext cx="26417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latin typeface="Montserrat" pitchFamily="2" charset="77"/>
              </a:rPr>
              <a:t>Improve Performance</a:t>
            </a:r>
            <a:endParaRPr lang="en-GB" sz="1100" i="1" dirty="0">
              <a:effectLst/>
              <a:latin typeface="Montserrat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38DBD7-0807-41CF-8526-A056D4505A29}"/>
              </a:ext>
            </a:extLst>
          </p:cNvPr>
          <p:cNvSpPr txBox="1"/>
          <p:nvPr/>
        </p:nvSpPr>
        <p:spPr>
          <a:xfrm>
            <a:off x="6376489" y="3079168"/>
            <a:ext cx="2641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Fine-Tuning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928F4C-10A7-F756-2000-44D5DEA1FCE1}"/>
              </a:ext>
            </a:extLst>
          </p:cNvPr>
          <p:cNvSpPr txBox="1"/>
          <p:nvPr/>
        </p:nvSpPr>
        <p:spPr>
          <a:xfrm>
            <a:off x="6541441" y="3299711"/>
            <a:ext cx="32177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latin typeface="Montserrat" pitchFamily="2" charset="77"/>
              </a:rPr>
              <a:t>Improve Performance and Insights</a:t>
            </a:r>
            <a:endParaRPr lang="en-GB" sz="1100" i="1" dirty="0"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93881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2889331" y="1991850"/>
            <a:ext cx="33653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0070C0"/>
                </a:solidFill>
                <a:latin typeface="Montserrat" pitchFamily="2" charset="77"/>
              </a:rPr>
              <a:t>Thanks!</a:t>
            </a:r>
            <a:endParaRPr sz="6000" b="1" dirty="0">
              <a:solidFill>
                <a:srgbClr val="0070C0"/>
              </a:solidFill>
              <a:latin typeface="Montserrat" pitchFamily="2" charset="77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" name="Google Shape;403;p36">
            <a:extLst>
              <a:ext uri="{FF2B5EF4-FFF2-40B4-BE49-F238E27FC236}">
                <a16:creationId xmlns:a16="http://schemas.microsoft.com/office/drawing/2014/main" id="{54EC4AE8-2CF4-7F68-8203-02AB8B11CDFA}"/>
              </a:ext>
            </a:extLst>
          </p:cNvPr>
          <p:cNvSpPr txBox="1">
            <a:spLocks/>
          </p:cNvSpPr>
          <p:nvPr/>
        </p:nvSpPr>
        <p:spPr>
          <a:xfrm>
            <a:off x="3929528" y="1326996"/>
            <a:ext cx="1284942" cy="733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GB" sz="3600" b="1" dirty="0">
                <a:solidFill>
                  <a:srgbClr val="0070C0"/>
                </a:solidFill>
                <a:latin typeface="Montserrat" pitchFamily="2" charset="77"/>
              </a:rP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1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672E-37CC-1260-C56D-9F97D0D0B341}"/>
              </a:ext>
            </a:extLst>
          </p:cNvPr>
          <p:cNvSpPr txBox="1"/>
          <p:nvPr/>
        </p:nvSpPr>
        <p:spPr>
          <a:xfrm>
            <a:off x="2299442" y="2470839"/>
            <a:ext cx="1107996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GB" sz="1800" dirty="0">
                <a:latin typeface="Montserrat" pitchFamily="2" charset="77"/>
              </a:rPr>
              <a:t>	</a:t>
            </a:r>
            <a:endParaRPr lang="en-GB" dirty="0">
              <a:latin typeface="Montserrat" pitchFamily="2" charset="77"/>
            </a:endParaRPr>
          </a:p>
        </p:txBody>
      </p:sp>
      <p:pic>
        <p:nvPicPr>
          <p:cNvPr id="16" name="Picture 15" descr="A close-up of a sign&#10;&#10;Description automatically generated">
            <a:extLst>
              <a:ext uri="{FF2B5EF4-FFF2-40B4-BE49-F238E27FC236}">
                <a16:creationId xmlns:a16="http://schemas.microsoft.com/office/drawing/2014/main" id="{8F6F6211-930E-EF30-6020-B80EFF88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701" y="1791720"/>
            <a:ext cx="1012391" cy="4622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88F540-CE21-1E41-33EC-DD7AF34EE4C0}"/>
              </a:ext>
            </a:extLst>
          </p:cNvPr>
          <p:cNvSpPr txBox="1"/>
          <p:nvPr/>
        </p:nvSpPr>
        <p:spPr>
          <a:xfrm>
            <a:off x="2452632" y="1702489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‘Meta’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2C480C-5A22-F0A8-3851-B1518EB1CD2B}"/>
              </a:ext>
            </a:extLst>
          </p:cNvPr>
          <p:cNvSpPr txBox="1"/>
          <p:nvPr/>
        </p:nvSpPr>
        <p:spPr>
          <a:xfrm>
            <a:off x="2206028" y="1415949"/>
            <a:ext cx="15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effectLst/>
                <a:latin typeface="Montserrat" pitchFamily="2" charset="77"/>
              </a:rPr>
              <a:t>The dataset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803C62-6B22-1E02-D38A-6FE54FB23CB8}"/>
              </a:ext>
            </a:extLst>
          </p:cNvPr>
          <p:cNvSpPr txBox="1"/>
          <p:nvPr/>
        </p:nvSpPr>
        <p:spPr>
          <a:xfrm>
            <a:off x="3541948" y="2758715"/>
            <a:ext cx="2826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Apply regression techniques</a:t>
            </a:r>
            <a:endParaRPr lang="en-I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C54D8C-B846-CB47-3FBD-856F65A54498}"/>
              </a:ext>
            </a:extLst>
          </p:cNvPr>
          <p:cNvSpPr txBox="1"/>
          <p:nvPr/>
        </p:nvSpPr>
        <p:spPr>
          <a:xfrm>
            <a:off x="3222111" y="2458277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effectLst/>
                <a:latin typeface="Montserrat" pitchFamily="2" charset="77"/>
              </a:rPr>
              <a:t>The primary objective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A42FC8-F76A-65C0-D17D-4B7F1B2AA84C}"/>
              </a:ext>
            </a:extLst>
          </p:cNvPr>
          <p:cNvSpPr txBox="1"/>
          <p:nvPr/>
        </p:nvSpPr>
        <p:spPr>
          <a:xfrm>
            <a:off x="4583288" y="3834315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ontserrat" pitchFamily="2" charset="77"/>
              </a:rPr>
              <a:t>Data Analysis</a:t>
            </a:r>
            <a:endParaRPr lang="en-I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A86022-69FB-5162-6347-C82B0441FDFE}"/>
              </a:ext>
            </a:extLst>
          </p:cNvPr>
          <p:cNvSpPr txBox="1"/>
          <p:nvPr/>
        </p:nvSpPr>
        <p:spPr>
          <a:xfrm>
            <a:off x="4330711" y="3523164"/>
            <a:ext cx="231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effectLst/>
                <a:latin typeface="Montserrat" pitchFamily="2" charset="77"/>
              </a:rPr>
              <a:t>Related objectives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C6CE04-C3CF-060F-F93E-38E5B2FFAB58}"/>
              </a:ext>
            </a:extLst>
          </p:cNvPr>
          <p:cNvCxnSpPr>
            <a:cxnSpLocks/>
          </p:cNvCxnSpPr>
          <p:nvPr/>
        </p:nvCxnSpPr>
        <p:spPr>
          <a:xfrm>
            <a:off x="2123173" y="1516566"/>
            <a:ext cx="2587597" cy="2625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1E77268-E5F3-7430-E031-2D04541852B5}"/>
              </a:ext>
            </a:extLst>
          </p:cNvPr>
          <p:cNvSpPr txBox="1"/>
          <p:nvPr/>
        </p:nvSpPr>
        <p:spPr>
          <a:xfrm>
            <a:off x="35346" y="27695"/>
            <a:ext cx="1838059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B7C350-9DB0-9762-BF4A-6A6643B04179}"/>
              </a:ext>
            </a:extLst>
          </p:cNvPr>
          <p:cNvCxnSpPr>
            <a:cxnSpLocks/>
          </p:cNvCxnSpPr>
          <p:nvPr/>
        </p:nvCxnSpPr>
        <p:spPr>
          <a:xfrm>
            <a:off x="166806" y="432513"/>
            <a:ext cx="5976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A7FD89-9455-C395-18D8-C52F4F16413F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latin typeface="Montserrat" pitchFamily="2" charset="77"/>
              </a:rPr>
              <a:t>Project’s Objectives</a:t>
            </a:r>
            <a:endParaRPr lang="en-GB" sz="2400" b="1" i="1" dirty="0">
              <a:solidFill>
                <a:srgbClr val="002060"/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701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  <p:bldP spid="2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4A834-C246-DA15-6CBE-BD9F9E5BA574}"/>
              </a:ext>
            </a:extLst>
          </p:cNvPr>
          <p:cNvSpPr txBox="1"/>
          <p:nvPr/>
        </p:nvSpPr>
        <p:spPr>
          <a:xfrm>
            <a:off x="3896496" y="1274485"/>
            <a:ext cx="135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Attributes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918DB6-6B5C-BF43-4408-9ADAA6581B37}"/>
              </a:ext>
            </a:extLst>
          </p:cNvPr>
          <p:cNvSpPr txBox="1"/>
          <p:nvPr/>
        </p:nvSpPr>
        <p:spPr>
          <a:xfrm>
            <a:off x="35346" y="27695"/>
            <a:ext cx="1241469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Dataset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D240AD-9689-1990-E695-8DF0E0330E8C}"/>
              </a:ext>
            </a:extLst>
          </p:cNvPr>
          <p:cNvCxnSpPr>
            <a:cxnSpLocks/>
          </p:cNvCxnSpPr>
          <p:nvPr/>
        </p:nvCxnSpPr>
        <p:spPr>
          <a:xfrm>
            <a:off x="166806" y="432513"/>
            <a:ext cx="590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D5C053-370F-AD70-530D-6B398E86AAF7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Dataset Overview</a:t>
            </a:r>
          </a:p>
        </p:txBody>
      </p:sp>
      <p:pic>
        <p:nvPicPr>
          <p:cNvPr id="23" name="Picture 22" descr="A table of dataset attributes description&#10;&#10;Description automatically generated">
            <a:extLst>
              <a:ext uri="{FF2B5EF4-FFF2-40B4-BE49-F238E27FC236}">
                <a16:creationId xmlns:a16="http://schemas.microsoft.com/office/drawing/2014/main" id="{E6E86FEF-15F7-2973-C715-FD77699AD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08" y="1643817"/>
            <a:ext cx="3837184" cy="306379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AEC2D47-1ABC-A49B-A956-CAA4283683D8}"/>
              </a:ext>
            </a:extLst>
          </p:cNvPr>
          <p:cNvSpPr txBox="1"/>
          <p:nvPr/>
        </p:nvSpPr>
        <p:spPr>
          <a:xfrm>
            <a:off x="6490592" y="1879417"/>
            <a:ext cx="236117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Montserrat" pitchFamily="2" charset="77"/>
              </a:rPr>
              <a:t>22 Attributes</a:t>
            </a:r>
          </a:p>
          <a:p>
            <a:pPr lvl="6"/>
            <a:r>
              <a:rPr lang="en-GB" dirty="0">
                <a:latin typeface="Montserrat" pitchFamily="2" charset="77"/>
              </a:rPr>
              <a:t>	20 Numerical</a:t>
            </a:r>
          </a:p>
          <a:p>
            <a:pPr lvl="6"/>
            <a:r>
              <a:rPr lang="en-GB" dirty="0">
                <a:effectLst/>
                <a:latin typeface="Montserrat" pitchFamily="2" charset="77"/>
              </a:rPr>
              <a:t>	2 Categorical</a:t>
            </a:r>
          </a:p>
          <a:p>
            <a:pPr lvl="6"/>
            <a:endParaRPr lang="en-GB" dirty="0">
              <a:effectLst/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ontserrat" pitchFamily="2" charset="77"/>
              </a:rPr>
              <a:t>528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ontserrat" pitchFamily="2" charset="77"/>
              </a:rPr>
              <a:t>436 Target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ontserrat" pitchFamily="2" charset="77"/>
              </a:rPr>
              <a:t>504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ontserrat" pitchFamily="2" charset="77"/>
              </a:rPr>
              <a:t>264 Instances with Missing Values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BCE955-0431-E067-83C7-FC23682F5003}"/>
              </a:ext>
            </a:extLst>
          </p:cNvPr>
          <p:cNvSpPr txBox="1"/>
          <p:nvPr/>
        </p:nvSpPr>
        <p:spPr>
          <a:xfrm>
            <a:off x="547676" y="1274485"/>
            <a:ext cx="190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Purpose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1B68C-AF26-71E5-C14E-FCBC6CC245F1}"/>
              </a:ext>
            </a:extLst>
          </p:cNvPr>
          <p:cNvSpPr txBox="1"/>
          <p:nvPr/>
        </p:nvSpPr>
        <p:spPr>
          <a:xfrm>
            <a:off x="317248" y="2029959"/>
            <a:ext cx="23611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Montserrat" pitchFamily="2" charset="77"/>
              </a:rPr>
              <a:t>Perform Classification Tasks</a:t>
            </a:r>
            <a:endParaRPr lang="en-GB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282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C5868-17D6-C15F-041F-1CE0397789C3}"/>
              </a:ext>
            </a:extLst>
          </p:cNvPr>
          <p:cNvSpPr txBox="1"/>
          <p:nvPr/>
        </p:nvSpPr>
        <p:spPr>
          <a:xfrm>
            <a:off x="35346" y="27695"/>
            <a:ext cx="215586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Pre-Processing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85424E-102A-375B-E934-3E28F3A7037C}"/>
              </a:ext>
            </a:extLst>
          </p:cNvPr>
          <p:cNvCxnSpPr>
            <a:cxnSpLocks/>
          </p:cNvCxnSpPr>
          <p:nvPr/>
        </p:nvCxnSpPr>
        <p:spPr>
          <a:xfrm>
            <a:off x="166806" y="432513"/>
            <a:ext cx="608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F7B5D-8B3A-405E-6ACE-B6E3608720C1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Data Pre-Processing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229C7-DE3A-64DA-35E6-F44C1809DDF0}"/>
              </a:ext>
            </a:extLst>
          </p:cNvPr>
          <p:cNvSpPr txBox="1"/>
          <p:nvPr/>
        </p:nvSpPr>
        <p:spPr>
          <a:xfrm>
            <a:off x="1458829" y="2048144"/>
            <a:ext cx="1681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Removing Categorical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182D4-EF67-E18F-5F3C-90C9AAD17F90}"/>
              </a:ext>
            </a:extLst>
          </p:cNvPr>
          <p:cNvSpPr txBox="1"/>
          <p:nvPr/>
        </p:nvSpPr>
        <p:spPr>
          <a:xfrm>
            <a:off x="675912" y="1436178"/>
            <a:ext cx="214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Data Elaboration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6C278F-DF0B-09AA-D428-8394D15C5768}"/>
              </a:ext>
            </a:extLst>
          </p:cNvPr>
          <p:cNvSpPr txBox="1"/>
          <p:nvPr/>
        </p:nvSpPr>
        <p:spPr>
          <a:xfrm>
            <a:off x="4263438" y="1436178"/>
            <a:ext cx="258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Data Transformation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2DDD8-0B04-AEDE-529A-591D0442FA97}"/>
              </a:ext>
            </a:extLst>
          </p:cNvPr>
          <p:cNvSpPr txBox="1"/>
          <p:nvPr/>
        </p:nvSpPr>
        <p:spPr>
          <a:xfrm>
            <a:off x="4893037" y="2155093"/>
            <a:ext cx="2361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Interpolation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6DB790-35DA-E5DA-D570-2BC8C89895F4}"/>
              </a:ext>
            </a:extLst>
          </p:cNvPr>
          <p:cNvCxnSpPr>
            <a:cxnSpLocks/>
          </p:cNvCxnSpPr>
          <p:nvPr/>
        </p:nvCxnSpPr>
        <p:spPr>
          <a:xfrm>
            <a:off x="757821" y="1769724"/>
            <a:ext cx="2587597" cy="2625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B0CE4B-B25F-9A16-AAB0-EBC09B2E1F56}"/>
              </a:ext>
            </a:extLst>
          </p:cNvPr>
          <p:cNvCxnSpPr>
            <a:cxnSpLocks/>
          </p:cNvCxnSpPr>
          <p:nvPr/>
        </p:nvCxnSpPr>
        <p:spPr>
          <a:xfrm>
            <a:off x="4322494" y="1769724"/>
            <a:ext cx="2587597" cy="2625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9791AD-3564-AFAE-CFE8-D0FC86FCDF21}"/>
              </a:ext>
            </a:extLst>
          </p:cNvPr>
          <p:cNvSpPr txBox="1"/>
          <p:nvPr/>
        </p:nvSpPr>
        <p:spPr>
          <a:xfrm>
            <a:off x="2630636" y="3185895"/>
            <a:ext cx="2042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ontserrat" pitchFamily="2" charset="77"/>
              </a:rPr>
              <a:t>Removing Instances with Missing Values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0D192-4D2C-BE22-8718-5833E4CD2CF9}"/>
              </a:ext>
            </a:extLst>
          </p:cNvPr>
          <p:cNvSpPr txBox="1"/>
          <p:nvPr/>
        </p:nvSpPr>
        <p:spPr>
          <a:xfrm>
            <a:off x="1721124" y="2551229"/>
            <a:ext cx="23253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1" dirty="0">
                <a:effectLst/>
                <a:latin typeface="Montserrat" pitchFamily="2" charset="77"/>
              </a:rPr>
              <a:t>’DS Name’ and ’</a:t>
            </a:r>
            <a:r>
              <a:rPr lang="en-GB" sz="1200" b="0" i="1" dirty="0" err="1">
                <a:effectLst/>
                <a:latin typeface="Montserrat" pitchFamily="2" charset="77"/>
              </a:rPr>
              <a:t>Alg</a:t>
            </a:r>
            <a:r>
              <a:rPr lang="en-GB" sz="1200" b="0" i="1" dirty="0">
                <a:effectLst/>
                <a:latin typeface="Montserrat" pitchFamily="2" charset="77"/>
              </a:rPr>
              <a:t> Name’</a:t>
            </a:r>
            <a:endParaRPr lang="en-GB" sz="1200" i="1" dirty="0">
              <a:effectLst/>
              <a:latin typeface="Montserrat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834732-0E00-6294-32C1-AD4AFAF0293D}"/>
              </a:ext>
            </a:extLst>
          </p:cNvPr>
          <p:cNvSpPr txBox="1"/>
          <p:nvPr/>
        </p:nvSpPr>
        <p:spPr>
          <a:xfrm>
            <a:off x="2883775" y="3670388"/>
            <a:ext cx="23253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1" dirty="0">
                <a:effectLst/>
                <a:latin typeface="Montserrat" pitchFamily="2" charset="77"/>
              </a:rPr>
              <a:t>Dataset D1</a:t>
            </a:r>
            <a:endParaRPr lang="en-GB" sz="1200" i="1" dirty="0">
              <a:effectLst/>
              <a:latin typeface="Montserrat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CF4100-588F-B880-4142-0B76DCCE450A}"/>
              </a:ext>
            </a:extLst>
          </p:cNvPr>
          <p:cNvSpPr txBox="1"/>
          <p:nvPr/>
        </p:nvSpPr>
        <p:spPr>
          <a:xfrm>
            <a:off x="5901564" y="3185895"/>
            <a:ext cx="2361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ontserrat" pitchFamily="2" charset="77"/>
              </a:rPr>
              <a:t>Standardization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BF3164-B883-4A38-217D-61E3575021D6}"/>
              </a:ext>
            </a:extLst>
          </p:cNvPr>
          <p:cNvSpPr txBox="1"/>
          <p:nvPr/>
        </p:nvSpPr>
        <p:spPr>
          <a:xfrm>
            <a:off x="5155332" y="2432864"/>
            <a:ext cx="23253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1" dirty="0">
                <a:effectLst/>
                <a:latin typeface="Montserrat" pitchFamily="2" charset="77"/>
              </a:rPr>
              <a:t>Dataset D2</a:t>
            </a:r>
            <a:endParaRPr lang="en-GB" sz="1200" i="1" dirty="0">
              <a:effectLst/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94EFD1-DEC0-B437-33AF-9D03692027C2}"/>
              </a:ext>
            </a:extLst>
          </p:cNvPr>
          <p:cNvSpPr txBox="1"/>
          <p:nvPr/>
        </p:nvSpPr>
        <p:spPr>
          <a:xfrm>
            <a:off x="6172380" y="3493672"/>
            <a:ext cx="23253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1" dirty="0">
                <a:effectLst/>
                <a:latin typeface="Montserrat" pitchFamily="2" charset="77"/>
              </a:rPr>
              <a:t>Training</a:t>
            </a:r>
            <a:endParaRPr lang="en-GB" sz="1200" i="1" dirty="0"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91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C5868-17D6-C15F-041F-1CE0397789C3}"/>
              </a:ext>
            </a:extLst>
          </p:cNvPr>
          <p:cNvSpPr txBox="1"/>
          <p:nvPr/>
        </p:nvSpPr>
        <p:spPr>
          <a:xfrm>
            <a:off x="35346" y="27695"/>
            <a:ext cx="215586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Pre-Processing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85424E-102A-375B-E934-3E28F3A7037C}"/>
              </a:ext>
            </a:extLst>
          </p:cNvPr>
          <p:cNvCxnSpPr>
            <a:cxnSpLocks/>
          </p:cNvCxnSpPr>
          <p:nvPr/>
        </p:nvCxnSpPr>
        <p:spPr>
          <a:xfrm>
            <a:off x="166806" y="432513"/>
            <a:ext cx="608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F7B5D-8B3A-405E-6ACE-B6E3608720C1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Data Pre-Processing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182D4-EF67-E18F-5F3C-90C9AAD17F90}"/>
              </a:ext>
            </a:extLst>
          </p:cNvPr>
          <p:cNvSpPr txBox="1"/>
          <p:nvPr/>
        </p:nvSpPr>
        <p:spPr>
          <a:xfrm>
            <a:off x="3147722" y="897550"/>
            <a:ext cx="284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Finding Missing Values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791AD-3564-AFAE-CFE8-D0FC86FCDF21}"/>
              </a:ext>
            </a:extLst>
          </p:cNvPr>
          <p:cNvSpPr txBox="1"/>
          <p:nvPr/>
        </p:nvSpPr>
        <p:spPr>
          <a:xfrm>
            <a:off x="5373746" y="2407519"/>
            <a:ext cx="102117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Montserrat" pitchFamily="2" charset="77"/>
              </a:rPr>
              <a:t>Correl</a:t>
            </a:r>
            <a:endParaRPr lang="en-GB" dirty="0">
              <a:latin typeface="Montserrat" pitchFamily="2" charset="77"/>
            </a:endParaRPr>
          </a:p>
          <a:p>
            <a:endParaRPr lang="en-GB" dirty="0">
              <a:latin typeface="Montserrat" pitchFamily="2" charset="77"/>
            </a:endParaRPr>
          </a:p>
          <a:p>
            <a:r>
              <a:rPr lang="en-GB" dirty="0">
                <a:latin typeface="Montserrat" pitchFamily="2" charset="77"/>
              </a:rPr>
              <a:t>Cancor2</a:t>
            </a:r>
          </a:p>
          <a:p>
            <a:endParaRPr lang="en-GB" dirty="0">
              <a:latin typeface="Montserrat" pitchFamily="2" charset="77"/>
            </a:endParaRPr>
          </a:p>
          <a:p>
            <a:r>
              <a:rPr lang="en-GB" dirty="0">
                <a:latin typeface="Montserrat" pitchFamily="2" charset="77"/>
              </a:rPr>
              <a:t>Fract2 </a:t>
            </a:r>
          </a:p>
        </p:txBody>
      </p:sp>
      <p:pic>
        <p:nvPicPr>
          <p:cNvPr id="3" name="Picture 2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07B294C1-C8E5-4A65-F1E6-169937351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285" y="1399483"/>
            <a:ext cx="1435114" cy="354716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28AF5A-8832-300B-3D86-51EB0BC9CFC6}"/>
              </a:ext>
            </a:extLst>
          </p:cNvPr>
          <p:cNvCxnSpPr>
            <a:cxnSpLocks/>
          </p:cNvCxnSpPr>
          <p:nvPr/>
        </p:nvCxnSpPr>
        <p:spPr>
          <a:xfrm flipV="1">
            <a:off x="4204010" y="2614961"/>
            <a:ext cx="1169736" cy="24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660270-43E6-3765-E81A-B1C702ED204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204010" y="2992295"/>
            <a:ext cx="1169736" cy="19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C2F1BB-91CC-B993-6BE3-09103DDBD0F3}"/>
              </a:ext>
            </a:extLst>
          </p:cNvPr>
          <p:cNvCxnSpPr>
            <a:cxnSpLocks/>
          </p:cNvCxnSpPr>
          <p:nvPr/>
        </p:nvCxnSpPr>
        <p:spPr>
          <a:xfrm flipV="1">
            <a:off x="4204010" y="3423424"/>
            <a:ext cx="1169736" cy="9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ame 25">
            <a:extLst>
              <a:ext uri="{FF2B5EF4-FFF2-40B4-BE49-F238E27FC236}">
                <a16:creationId xmlns:a16="http://schemas.microsoft.com/office/drawing/2014/main" id="{481A2A02-795D-46C7-1081-B99DCDEB70F3}"/>
              </a:ext>
            </a:extLst>
          </p:cNvPr>
          <p:cNvSpPr/>
          <p:nvPr/>
        </p:nvSpPr>
        <p:spPr>
          <a:xfrm>
            <a:off x="2966225" y="2777670"/>
            <a:ext cx="1220868" cy="157965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20839A98-C173-39D8-3124-C7AFC319BBAE}"/>
              </a:ext>
            </a:extLst>
          </p:cNvPr>
          <p:cNvSpPr/>
          <p:nvPr/>
        </p:nvSpPr>
        <p:spPr>
          <a:xfrm>
            <a:off x="2966224" y="3111410"/>
            <a:ext cx="1220868" cy="157965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6EE941C5-4045-143E-8EC2-7B2C45B4C7EE}"/>
              </a:ext>
            </a:extLst>
          </p:cNvPr>
          <p:cNvSpPr/>
          <p:nvPr/>
        </p:nvSpPr>
        <p:spPr>
          <a:xfrm>
            <a:off x="2966225" y="3437108"/>
            <a:ext cx="1220868" cy="157965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4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AFE8F-E4EF-B319-1775-0BF53A4AAFC8}"/>
              </a:ext>
            </a:extLst>
          </p:cNvPr>
          <p:cNvSpPr txBox="1"/>
          <p:nvPr/>
        </p:nvSpPr>
        <p:spPr>
          <a:xfrm>
            <a:off x="35346" y="27695"/>
            <a:ext cx="3231042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Removing Missing 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8B0C0A-3CB8-4EAA-540B-9DE23435A506}"/>
              </a:ext>
            </a:extLst>
          </p:cNvPr>
          <p:cNvCxnSpPr>
            <a:cxnSpLocks/>
          </p:cNvCxnSpPr>
          <p:nvPr/>
        </p:nvCxnSpPr>
        <p:spPr>
          <a:xfrm>
            <a:off x="166808" y="432513"/>
            <a:ext cx="5328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03A65A-20EF-C282-32DC-ABF911BE65CE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Dataset D1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A85CDB-7F68-5A26-3E10-6DBD8991B0F5}"/>
              </a:ext>
            </a:extLst>
          </p:cNvPr>
          <p:cNvSpPr txBox="1"/>
          <p:nvPr/>
        </p:nvSpPr>
        <p:spPr>
          <a:xfrm>
            <a:off x="1124163" y="1100155"/>
            <a:ext cx="161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Building The Dataset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1F2D0-D065-A27F-3B2A-EEDCA58DB6B6}"/>
              </a:ext>
            </a:extLst>
          </p:cNvPr>
          <p:cNvSpPr txBox="1"/>
          <p:nvPr/>
        </p:nvSpPr>
        <p:spPr>
          <a:xfrm>
            <a:off x="1088333" y="1768290"/>
            <a:ext cx="16817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Removing Instances with Missing Values</a:t>
            </a:r>
          </a:p>
        </p:txBody>
      </p:sp>
      <p:pic>
        <p:nvPicPr>
          <p:cNvPr id="17" name="Picture 16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FDED1E61-B07E-FCE6-D3A5-2B100C5DC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726" y="1655838"/>
            <a:ext cx="2308548" cy="32796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9465C5-2ED8-260D-1BC3-01B8CB95C0D2}"/>
              </a:ext>
            </a:extLst>
          </p:cNvPr>
          <p:cNvSpPr txBox="1"/>
          <p:nvPr/>
        </p:nvSpPr>
        <p:spPr>
          <a:xfrm>
            <a:off x="4032870" y="1009507"/>
            <a:ext cx="107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New Dataset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967F4-B0F9-9324-449A-C928E873E606}"/>
              </a:ext>
            </a:extLst>
          </p:cNvPr>
          <p:cNvSpPr txBox="1"/>
          <p:nvPr/>
        </p:nvSpPr>
        <p:spPr>
          <a:xfrm>
            <a:off x="6373920" y="2818586"/>
            <a:ext cx="168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Half Size of the Original Dataset</a:t>
            </a:r>
          </a:p>
          <a:p>
            <a:endParaRPr lang="en-GB" dirty="0">
              <a:latin typeface="Montserrat" pitchFamily="2" charset="77"/>
            </a:endParaRPr>
          </a:p>
          <a:p>
            <a:endParaRPr lang="en-GB" sz="1400" dirty="0"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479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AFE8F-E4EF-B319-1775-0BF53A4AAFC8}"/>
              </a:ext>
            </a:extLst>
          </p:cNvPr>
          <p:cNvSpPr txBox="1"/>
          <p:nvPr/>
        </p:nvSpPr>
        <p:spPr>
          <a:xfrm>
            <a:off x="35346" y="27695"/>
            <a:ext cx="3231042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Removing Missing 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8B0C0A-3CB8-4EAA-540B-9DE23435A506}"/>
              </a:ext>
            </a:extLst>
          </p:cNvPr>
          <p:cNvCxnSpPr>
            <a:cxnSpLocks/>
          </p:cNvCxnSpPr>
          <p:nvPr/>
        </p:nvCxnSpPr>
        <p:spPr>
          <a:xfrm>
            <a:off x="166808" y="432513"/>
            <a:ext cx="554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03A65A-20EF-C282-32DC-ABF911BE65CE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Original vs D1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465C5-2ED8-260D-1BC3-01B8CB95C0D2}"/>
              </a:ext>
            </a:extLst>
          </p:cNvPr>
          <p:cNvSpPr txBox="1"/>
          <p:nvPr/>
        </p:nvSpPr>
        <p:spPr>
          <a:xfrm>
            <a:off x="2187011" y="815648"/>
            <a:ext cx="202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Original dataset</a:t>
            </a:r>
            <a:endParaRPr lang="en-IT" sz="1800" dirty="0">
              <a:solidFill>
                <a:srgbClr val="0070C0"/>
              </a:solidFill>
            </a:endParaRPr>
          </a:p>
        </p:txBody>
      </p:sp>
      <p:pic>
        <p:nvPicPr>
          <p:cNvPr id="22" name="Picture 21" descr="A screenshot of a graph&#10;&#10;Description automatically generated">
            <a:extLst>
              <a:ext uri="{FF2B5EF4-FFF2-40B4-BE49-F238E27FC236}">
                <a16:creationId xmlns:a16="http://schemas.microsoft.com/office/drawing/2014/main" id="{C609C4D2-85B7-2344-ABEE-4546A326D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48" y="1378838"/>
            <a:ext cx="2747905" cy="3670709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4CDE6DBD-FC38-AACA-4F35-A8E740FD2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096" y="1378839"/>
            <a:ext cx="2747904" cy="3670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1560C9-6C8F-55D6-672E-4582E4B0145F}"/>
              </a:ext>
            </a:extLst>
          </p:cNvPr>
          <p:cNvSpPr txBox="1"/>
          <p:nvPr/>
        </p:nvSpPr>
        <p:spPr>
          <a:xfrm>
            <a:off x="6112068" y="815648"/>
            <a:ext cx="45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D1</a:t>
            </a:r>
            <a:endParaRPr lang="en-IT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5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9DB10-E5CC-5549-BE78-518179012C5D}"/>
              </a:ext>
            </a:extLst>
          </p:cNvPr>
          <p:cNvSpPr txBox="1"/>
          <p:nvPr/>
        </p:nvSpPr>
        <p:spPr>
          <a:xfrm>
            <a:off x="35346" y="27695"/>
            <a:ext cx="2574039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Data Interpolation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1E902-8352-9C2E-F6E9-D44DA2D49499}"/>
              </a:ext>
            </a:extLst>
          </p:cNvPr>
          <p:cNvCxnSpPr>
            <a:cxnSpLocks/>
          </p:cNvCxnSpPr>
          <p:nvPr/>
        </p:nvCxnSpPr>
        <p:spPr>
          <a:xfrm>
            <a:off x="166808" y="432513"/>
            <a:ext cx="536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E83D88-BD1A-27AE-40A8-5185D02C54AC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Dataset D2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AE93F9-A3D0-C491-3EEA-D9116DE9B6D2}"/>
              </a:ext>
            </a:extLst>
          </p:cNvPr>
          <p:cNvSpPr txBox="1"/>
          <p:nvPr/>
        </p:nvSpPr>
        <p:spPr>
          <a:xfrm>
            <a:off x="1124163" y="1100155"/>
            <a:ext cx="161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Building The Dataset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239510-CEEA-8D5C-AF9C-9C59E28B4A1A}"/>
              </a:ext>
            </a:extLst>
          </p:cNvPr>
          <p:cNvSpPr txBox="1"/>
          <p:nvPr/>
        </p:nvSpPr>
        <p:spPr>
          <a:xfrm>
            <a:off x="1088333" y="1768290"/>
            <a:ext cx="1681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Interpolation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B05EEC-D971-35F4-5BF9-00A010974EBE}"/>
              </a:ext>
            </a:extLst>
          </p:cNvPr>
          <p:cNvSpPr txBox="1"/>
          <p:nvPr/>
        </p:nvSpPr>
        <p:spPr>
          <a:xfrm>
            <a:off x="4032870" y="1009507"/>
            <a:ext cx="107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New Dataset</a:t>
            </a:r>
            <a:endParaRPr lang="en-IT" sz="1800" dirty="0">
              <a:solidFill>
                <a:srgbClr val="0070C0"/>
              </a:solidFill>
            </a:endParaRPr>
          </a:p>
        </p:txBody>
      </p:sp>
      <p:pic>
        <p:nvPicPr>
          <p:cNvPr id="17" name="Picture 16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5013EB9A-7FFC-114B-3321-AB0F15189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927" y="1655838"/>
            <a:ext cx="1958145" cy="29887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F82DDA-87E5-0C30-A068-B57FBC9657DB}"/>
              </a:ext>
            </a:extLst>
          </p:cNvPr>
          <p:cNvSpPr txBox="1"/>
          <p:nvPr/>
        </p:nvSpPr>
        <p:spPr>
          <a:xfrm>
            <a:off x="1322365" y="2291510"/>
            <a:ext cx="16817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effectLst/>
                <a:latin typeface="Montserrat" pitchFamily="2" charset="77"/>
              </a:rPr>
              <a:t>Method:</a:t>
            </a:r>
          </a:p>
          <a:p>
            <a:r>
              <a:rPr lang="en-GB" sz="1200" b="0" i="0" dirty="0">
                <a:effectLst/>
                <a:latin typeface="Montserrat" pitchFamily="2" charset="77"/>
              </a:rPr>
              <a:t>    </a:t>
            </a:r>
            <a:r>
              <a:rPr lang="en-GB" sz="1200" b="0" i="0" dirty="0" err="1">
                <a:effectLst/>
                <a:latin typeface="Montserrat" pitchFamily="2" charset="77"/>
              </a:rPr>
              <a:t>cubicspline</a:t>
            </a:r>
            <a:endParaRPr lang="en-GB" sz="1200" b="0" i="0" dirty="0">
              <a:effectLst/>
              <a:latin typeface="Montserrat" pitchFamily="2" charset="77"/>
            </a:endParaRPr>
          </a:p>
          <a:p>
            <a:r>
              <a:rPr lang="en-GB" sz="1200" b="0" i="0" dirty="0">
                <a:effectLst/>
                <a:latin typeface="Montserrat" pitchFamily="2" charset="77"/>
              </a:rPr>
              <a:t>Limit direction:</a:t>
            </a:r>
          </a:p>
          <a:p>
            <a:r>
              <a:rPr lang="en-GB" sz="1200" dirty="0">
                <a:latin typeface="Montserrat" pitchFamily="2" charset="77"/>
              </a:rPr>
              <a:t>    </a:t>
            </a:r>
            <a:r>
              <a:rPr lang="en-GB" sz="1200" b="0" i="0" dirty="0">
                <a:effectLst/>
                <a:latin typeface="Montserrat" pitchFamily="2" charset="77"/>
              </a:rPr>
              <a:t>both</a:t>
            </a:r>
            <a:endParaRPr lang="en-GB" sz="1200" dirty="0">
              <a:latin typeface="Montserrat" pitchFamily="2" charset="77"/>
            </a:endParaRPr>
          </a:p>
          <a:p>
            <a:r>
              <a:rPr lang="en-GB" sz="1200" dirty="0">
                <a:latin typeface="Montserrat" pitchFamily="2" charset="77"/>
              </a:rPr>
              <a:t>A</a:t>
            </a:r>
            <a:r>
              <a:rPr lang="en-GB" sz="1200" b="0" i="0" dirty="0">
                <a:effectLst/>
                <a:latin typeface="Montserrat" pitchFamily="2" charset="77"/>
              </a:rPr>
              <a:t>xis:</a:t>
            </a:r>
          </a:p>
          <a:p>
            <a:r>
              <a:rPr lang="en-GB" sz="1200" dirty="0">
                <a:latin typeface="Montserrat" pitchFamily="2" charset="77"/>
              </a:rPr>
              <a:t>    </a:t>
            </a:r>
            <a:r>
              <a:rPr lang="en-GB" sz="1200" b="0" i="0" dirty="0">
                <a:effectLst/>
                <a:latin typeface="Montserrat" pitchFamily="2" charset="77"/>
              </a:rPr>
              <a:t>0</a:t>
            </a:r>
            <a:endParaRPr lang="en-GB" sz="1200" dirty="0">
              <a:effectLst/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52EC20-3498-C29A-CB32-7D974A7F37BC}"/>
              </a:ext>
            </a:extLst>
          </p:cNvPr>
          <p:cNvSpPr txBox="1"/>
          <p:nvPr/>
        </p:nvSpPr>
        <p:spPr>
          <a:xfrm>
            <a:off x="6373920" y="2818586"/>
            <a:ext cx="168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ontserrat" pitchFamily="2" charset="77"/>
              </a:rPr>
              <a:t>Same</a:t>
            </a:r>
            <a:r>
              <a:rPr lang="en-GB" sz="1400" dirty="0">
                <a:effectLst/>
                <a:latin typeface="Montserrat" pitchFamily="2" charset="77"/>
              </a:rPr>
              <a:t> Size of the Original Dataset</a:t>
            </a:r>
          </a:p>
          <a:p>
            <a:endParaRPr lang="en-GB" dirty="0">
              <a:latin typeface="Montserrat" pitchFamily="2" charset="77"/>
            </a:endParaRPr>
          </a:p>
          <a:p>
            <a:endParaRPr lang="en-GB" sz="1400" dirty="0"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04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9DB10-E5CC-5549-BE78-518179012C5D}"/>
              </a:ext>
            </a:extLst>
          </p:cNvPr>
          <p:cNvSpPr txBox="1"/>
          <p:nvPr/>
        </p:nvSpPr>
        <p:spPr>
          <a:xfrm>
            <a:off x="35346" y="27695"/>
            <a:ext cx="2574039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Data Interpolation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1E902-8352-9C2E-F6E9-D44DA2D49499}"/>
              </a:ext>
            </a:extLst>
          </p:cNvPr>
          <p:cNvCxnSpPr>
            <a:cxnSpLocks/>
          </p:cNvCxnSpPr>
          <p:nvPr/>
        </p:nvCxnSpPr>
        <p:spPr>
          <a:xfrm>
            <a:off x="166808" y="432513"/>
            <a:ext cx="6192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E83D88-BD1A-27AE-40A8-5185D02C54AC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latin typeface="Montserrat" pitchFamily="2" charset="77"/>
              </a:rPr>
              <a:t>Interpolation’s Effects</a:t>
            </a:r>
            <a:endParaRPr lang="en-GB" sz="2400" b="1" i="1" dirty="0">
              <a:solidFill>
                <a:srgbClr val="002060"/>
              </a:solidFill>
              <a:effectLst/>
              <a:latin typeface="Montserrat" pitchFamily="2" charset="77"/>
            </a:endParaRP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649F157-91E5-61F5-92BC-D6842A1C3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00" y="1760716"/>
            <a:ext cx="2880000" cy="1853793"/>
          </a:xfrm>
          <a:prstGeom prst="rect">
            <a:avLst/>
          </a:prstGeom>
        </p:spPr>
      </p:pic>
      <p:pic>
        <p:nvPicPr>
          <p:cNvPr id="5" name="Picture 4" descr="A graph of a city&#10;&#10;Description automatically generated">
            <a:extLst>
              <a:ext uri="{FF2B5EF4-FFF2-40B4-BE49-F238E27FC236}">
                <a16:creationId xmlns:a16="http://schemas.microsoft.com/office/drawing/2014/main" id="{688DDD46-5425-1E2C-14DF-468CCE82E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66" y="1760713"/>
            <a:ext cx="2880000" cy="1853793"/>
          </a:xfrm>
          <a:prstGeom prst="rect">
            <a:avLst/>
          </a:prstGeom>
        </p:spPr>
      </p:pic>
      <p:pic>
        <p:nvPicPr>
          <p:cNvPr id="7" name="Picture 6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987EAA1F-9702-CD53-E12C-62F1D4BB6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734" y="1760714"/>
            <a:ext cx="2880000" cy="18537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313B79-915B-BC42-9D82-F8AF0566709F}"/>
              </a:ext>
            </a:extLst>
          </p:cNvPr>
          <p:cNvSpPr txBox="1"/>
          <p:nvPr/>
        </p:nvSpPr>
        <p:spPr>
          <a:xfrm>
            <a:off x="1117677" y="1103729"/>
            <a:ext cx="85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0070C0"/>
                </a:solidFill>
                <a:latin typeface="Montserrat" pitchFamily="2" charset="77"/>
              </a:rPr>
              <a:t>correl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EFD55-7459-EE27-54D1-030B8E9610D1}"/>
              </a:ext>
            </a:extLst>
          </p:cNvPr>
          <p:cNvSpPr txBox="1"/>
          <p:nvPr/>
        </p:nvSpPr>
        <p:spPr>
          <a:xfrm>
            <a:off x="4009072" y="1103729"/>
            <a:ext cx="112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cancor2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97709-661F-CB25-0107-A48537B612DA}"/>
              </a:ext>
            </a:extLst>
          </p:cNvPr>
          <p:cNvSpPr txBox="1"/>
          <p:nvPr/>
        </p:nvSpPr>
        <p:spPr>
          <a:xfrm>
            <a:off x="7171145" y="1103729"/>
            <a:ext cx="85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fract2</a:t>
            </a:r>
            <a:endParaRPr lang="en-IT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2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</p:bld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416</Words>
  <Application>Microsoft Macintosh PowerPoint</Application>
  <PresentationFormat>On-screen Show (16:9)</PresentationFormat>
  <Paragraphs>178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Montserrat</vt:lpstr>
      <vt:lpstr>Source Sans Pro</vt:lpstr>
      <vt:lpstr>Roboto Slab</vt:lpstr>
      <vt:lpstr>Cordelia template</vt:lpstr>
      <vt:lpstr>Data Mining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</dc:title>
  <cp:lastModifiedBy>MARCO SAU</cp:lastModifiedBy>
  <cp:revision>7</cp:revision>
  <dcterms:modified xsi:type="dcterms:W3CDTF">2024-02-14T20:57:45Z</dcterms:modified>
</cp:coreProperties>
</file>