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406" r:id="rId3"/>
    <p:sldId id="407" r:id="rId4"/>
    <p:sldId id="408" r:id="rId5"/>
    <p:sldId id="418" r:id="rId6"/>
    <p:sldId id="409" r:id="rId7"/>
    <p:sldId id="419" r:id="rId8"/>
    <p:sldId id="410" r:id="rId9"/>
    <p:sldId id="420" r:id="rId10"/>
    <p:sldId id="411" r:id="rId11"/>
    <p:sldId id="412" r:id="rId12"/>
    <p:sldId id="421" r:id="rId13"/>
    <p:sldId id="413" r:id="rId14"/>
    <p:sldId id="414" r:id="rId15"/>
    <p:sldId id="415" r:id="rId16"/>
    <p:sldId id="416" r:id="rId17"/>
    <p:sldId id="417" r:id="rId18"/>
    <p:sldId id="280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1"/>
    <p:restoredTop sz="94689"/>
  </p:normalViewPr>
  <p:slideViewPr>
    <p:cSldViewPr snapToGrid="0">
      <p:cViewPr varScale="1">
        <p:scale>
          <a:sx n="228" d="100"/>
          <a:sy n="228" d="100"/>
        </p:scale>
        <p:origin x="176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4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8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89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4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4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73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8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6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5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1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4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8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Montserrat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>
                <a:latin typeface="Montserrat" pitchFamily="2" charset="7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8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9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0" y="4563600"/>
            <a:ext cx="4667416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Montserrat" pitchFamily="2" charset="77"/>
              </a:rPr>
              <a:t>Data Mining Project</a:t>
            </a:r>
            <a:endParaRPr sz="3200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C70EF09C-A20C-2F33-EE71-E07A0E101F9B}"/>
              </a:ext>
            </a:extLst>
          </p:cNvPr>
          <p:cNvSpPr txBox="1">
            <a:spLocks/>
          </p:cNvSpPr>
          <p:nvPr/>
        </p:nvSpPr>
        <p:spPr>
          <a:xfrm>
            <a:off x="1689940" y="1756741"/>
            <a:ext cx="5764119" cy="16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4800" i="1" dirty="0">
                <a:latin typeface="Montserrat" pitchFamily="2" charset="77"/>
              </a:rPr>
              <a:t>‘Meta’ Dataset</a:t>
            </a:r>
          </a:p>
          <a:p>
            <a:r>
              <a:rPr lang="en-GB" sz="4800" i="1" dirty="0">
                <a:latin typeface="Montserrat" pitchFamily="2" charset="77"/>
              </a:rPr>
              <a:t>Regression Tasks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A20C-6903-D737-2AB0-AACA5C210191}"/>
              </a:ext>
            </a:extLst>
          </p:cNvPr>
          <p:cNvSpPr txBox="1"/>
          <p:nvPr/>
        </p:nvSpPr>
        <p:spPr>
          <a:xfrm>
            <a:off x="4443398" y="4620280"/>
            <a:ext cx="221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600" i="1" dirty="0">
                <a:solidFill>
                  <a:srgbClr val="002060"/>
                </a:solidFill>
                <a:latin typeface="Montserrat" pitchFamily="2" charset="77"/>
              </a:rPr>
              <a:t>Marco Sau</a:t>
            </a:r>
          </a:p>
          <a:p>
            <a:r>
              <a:rPr lang="en-IT" sz="1100" i="1" dirty="0">
                <a:solidFill>
                  <a:srgbClr val="002060"/>
                </a:solidFill>
                <a:latin typeface="Montserrat" pitchFamily="2" charset="77"/>
              </a:rPr>
              <a:t>60/79/00028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B3E1A-778A-1C1D-1F64-759EB29CA639}"/>
              </a:ext>
            </a:extLst>
          </p:cNvPr>
          <p:cNvSpPr txBox="1"/>
          <p:nvPr/>
        </p:nvSpPr>
        <p:spPr>
          <a:xfrm>
            <a:off x="35347" y="27695"/>
            <a:ext cx="168194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394BB-7D44-5A0A-933C-0E75715E116B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62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C9F91E-CDBD-1BA3-F13F-5A5B5D143AE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Models &amp; Error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DB493-EF83-F4CE-E95F-C4C816C5E826}"/>
              </a:ext>
            </a:extLst>
          </p:cNvPr>
          <p:cNvSpPr txBox="1"/>
          <p:nvPr/>
        </p:nvSpPr>
        <p:spPr>
          <a:xfrm>
            <a:off x="1353245" y="2058919"/>
            <a:ext cx="1784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Linear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DA386-F252-48AB-FAD7-EF415DF706BD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Models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C8104-C531-CE01-0158-D61EC1EF51CC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Error Metrics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7060D-CEA4-7D95-E000-D5A2A0DB89B9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A07F01-D3D8-CEE7-061A-1AA823FEF803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F34DE2-2B92-7249-3D20-C3FDC6931028}"/>
              </a:ext>
            </a:extLst>
          </p:cNvPr>
          <p:cNvSpPr txBox="1"/>
          <p:nvPr/>
        </p:nvSpPr>
        <p:spPr>
          <a:xfrm>
            <a:off x="1654141" y="2369907"/>
            <a:ext cx="234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Decision Tree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27540-510E-68F1-0A39-D04BA9D11F63}"/>
              </a:ext>
            </a:extLst>
          </p:cNvPr>
          <p:cNvSpPr txBox="1"/>
          <p:nvPr/>
        </p:nvSpPr>
        <p:spPr>
          <a:xfrm>
            <a:off x="1965602" y="2681808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Random Forest 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DFEC3-D33D-F4A2-6192-F33471FBF6D1}"/>
              </a:ext>
            </a:extLst>
          </p:cNvPr>
          <p:cNvSpPr txBox="1"/>
          <p:nvPr/>
        </p:nvSpPr>
        <p:spPr>
          <a:xfrm>
            <a:off x="2268165" y="2987145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Support Vector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841A5-188E-D795-B8E9-4B2498382165}"/>
              </a:ext>
            </a:extLst>
          </p:cNvPr>
          <p:cNvSpPr txBox="1"/>
          <p:nvPr/>
        </p:nvSpPr>
        <p:spPr>
          <a:xfrm>
            <a:off x="2881716" y="3601169"/>
            <a:ext cx="2361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effectLst/>
                <a:latin typeface="Montserrat" pitchFamily="2" charset="77"/>
              </a:rPr>
              <a:t>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0E080-29D3-754D-A322-60CEAC4E1DE5}"/>
              </a:ext>
            </a:extLst>
          </p:cNvPr>
          <p:cNvSpPr txBox="1"/>
          <p:nvPr/>
        </p:nvSpPr>
        <p:spPr>
          <a:xfrm>
            <a:off x="2572052" y="3292482"/>
            <a:ext cx="2805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Gradient Boosting Regressor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B7181-CDC0-A89F-53FB-C654B6AB2B50}"/>
              </a:ext>
            </a:extLst>
          </p:cNvPr>
          <p:cNvSpPr txBox="1"/>
          <p:nvPr/>
        </p:nvSpPr>
        <p:spPr>
          <a:xfrm>
            <a:off x="5037448" y="1965448"/>
            <a:ext cx="218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Error)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23CDE-5664-D2E1-1817-56C40CA6F818}"/>
              </a:ext>
            </a:extLst>
          </p:cNvPr>
          <p:cNvSpPr txBox="1"/>
          <p:nvPr/>
        </p:nvSpPr>
        <p:spPr>
          <a:xfrm>
            <a:off x="5564472" y="2497785"/>
            <a:ext cx="3324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Percentage Error)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2A4F4-9371-8D8A-AC57-228D1BE4B9EF}"/>
              </a:ext>
            </a:extLst>
          </p:cNvPr>
          <p:cNvSpPr txBox="1"/>
          <p:nvPr/>
        </p:nvSpPr>
        <p:spPr>
          <a:xfrm>
            <a:off x="6296167" y="3022931"/>
            <a:ext cx="2752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(Symmetric Mean Absolute Percentage Error)</a:t>
            </a:r>
          </a:p>
        </p:txBody>
      </p:sp>
    </p:spTree>
    <p:extLst>
      <p:ext uri="{BB962C8B-B14F-4D97-AF65-F5344CB8AC3E}">
        <p14:creationId xmlns:p14="http://schemas.microsoft.com/office/powerpoint/2010/main" val="13092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661621" y="1816081"/>
            <a:ext cx="8619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8: </a:t>
            </a:r>
            <a:r>
              <a:rPr lang="en-GB" dirty="0" err="1">
                <a:latin typeface="Montserrat" pitchFamily="2" charset="77"/>
              </a:rPr>
              <a:t>Addestramento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Modelli</a:t>
            </a:r>
            <a:r>
              <a:rPr lang="en-GB" dirty="0">
                <a:latin typeface="Montserrat" pitchFamily="2" charset="77"/>
              </a:rPr>
              <a:t> • Setup </a:t>
            </a:r>
            <a:r>
              <a:rPr lang="en-GB" dirty="0" err="1">
                <a:latin typeface="Montserrat" pitchFamily="2" charset="77"/>
              </a:rPr>
              <a:t>dell'addestramento</a:t>
            </a:r>
            <a:r>
              <a:rPr lang="en-GB" dirty="0">
                <a:latin typeface="Montserrat" pitchFamily="2" charset="77"/>
              </a:rPr>
              <a:t> • </a:t>
            </a:r>
            <a:r>
              <a:rPr lang="en-GB" dirty="0" err="1">
                <a:latin typeface="Montserrat" pitchFamily="2" charset="77"/>
              </a:rPr>
              <a:t>Divisione</a:t>
            </a:r>
            <a:r>
              <a:rPr lang="en-GB" dirty="0">
                <a:latin typeface="Montserrat" pitchFamily="2" charset="77"/>
              </a:rPr>
              <a:t> in training e test set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9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3392-D6ED-A362-09C0-C4256C476454}"/>
              </a:ext>
            </a:extLst>
          </p:cNvPr>
          <p:cNvSpPr txBox="1"/>
          <p:nvPr/>
        </p:nvSpPr>
        <p:spPr>
          <a:xfrm>
            <a:off x="741900" y="3042389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D2A7E-C68B-532E-A4D8-949135057A09}"/>
              </a:ext>
            </a:extLst>
          </p:cNvPr>
          <p:cNvSpPr txBox="1"/>
          <p:nvPr/>
        </p:nvSpPr>
        <p:spPr>
          <a:xfrm>
            <a:off x="1982017" y="3507425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0098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661621" y="1816081"/>
            <a:ext cx="8619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8: </a:t>
            </a:r>
            <a:r>
              <a:rPr lang="en-GB" dirty="0" err="1">
                <a:latin typeface="Montserrat" pitchFamily="2" charset="77"/>
              </a:rPr>
              <a:t>Addestramento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Modelli</a:t>
            </a:r>
            <a:r>
              <a:rPr lang="en-GB" dirty="0">
                <a:latin typeface="Montserrat" pitchFamily="2" charset="77"/>
              </a:rPr>
              <a:t> • Setup </a:t>
            </a:r>
            <a:r>
              <a:rPr lang="en-GB" dirty="0" err="1">
                <a:latin typeface="Montserrat" pitchFamily="2" charset="77"/>
              </a:rPr>
              <a:t>dell'addestramento</a:t>
            </a:r>
            <a:r>
              <a:rPr lang="en-GB" dirty="0">
                <a:latin typeface="Montserrat" pitchFamily="2" charset="77"/>
              </a:rPr>
              <a:t> • </a:t>
            </a:r>
            <a:r>
              <a:rPr lang="en-GB" dirty="0" err="1">
                <a:latin typeface="Montserrat" pitchFamily="2" charset="77"/>
              </a:rPr>
              <a:t>Divisione</a:t>
            </a:r>
            <a:r>
              <a:rPr lang="en-GB" dirty="0">
                <a:latin typeface="Montserrat" pitchFamily="2" charset="77"/>
              </a:rPr>
              <a:t> in training e test set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976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Training and Setup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3392-D6ED-A362-09C0-C4256C476454}"/>
              </a:ext>
            </a:extLst>
          </p:cNvPr>
          <p:cNvSpPr txBox="1"/>
          <p:nvPr/>
        </p:nvSpPr>
        <p:spPr>
          <a:xfrm>
            <a:off x="741900" y="3042389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D2A7E-C68B-532E-A4D8-949135057A09}"/>
              </a:ext>
            </a:extLst>
          </p:cNvPr>
          <p:cNvSpPr txBox="1"/>
          <p:nvPr/>
        </p:nvSpPr>
        <p:spPr>
          <a:xfrm>
            <a:off x="1982017" y="3507425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46416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270409" y="1783088"/>
            <a:ext cx="8076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9-12: </a:t>
            </a:r>
            <a:r>
              <a:rPr lang="en-GB" dirty="0" err="1">
                <a:latin typeface="Montserrat" pitchFamily="2" charset="77"/>
              </a:rPr>
              <a:t>Risultati</a:t>
            </a:r>
            <a:r>
              <a:rPr lang="en-GB" dirty="0">
                <a:latin typeface="Montserrat" pitchFamily="2" charset="77"/>
              </a:rPr>
              <a:t> e </a:t>
            </a:r>
            <a:r>
              <a:rPr lang="en-GB" dirty="0" err="1">
                <a:latin typeface="Montserrat" pitchFamily="2" charset="77"/>
              </a:rPr>
              <a:t>Analisi</a:t>
            </a:r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• Slide separate per </a:t>
            </a:r>
            <a:r>
              <a:rPr lang="en-GB" dirty="0" err="1">
                <a:latin typeface="Montserrat" pitchFamily="2" charset="77"/>
              </a:rPr>
              <a:t>ciascun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modello</a:t>
            </a:r>
            <a:r>
              <a:rPr lang="en-GB" dirty="0">
                <a:latin typeface="Montserrat" pitchFamily="2" charset="77"/>
              </a:rPr>
              <a:t> o </a:t>
            </a:r>
            <a:r>
              <a:rPr lang="en-GB" dirty="0" err="1">
                <a:latin typeface="Montserrat" pitchFamily="2" charset="77"/>
              </a:rPr>
              <a:t>gruppi</a:t>
            </a:r>
            <a:r>
              <a:rPr lang="en-GB" dirty="0">
                <a:latin typeface="Montserrat" pitchFamily="2" charset="77"/>
              </a:rPr>
              <a:t> di </a:t>
            </a:r>
            <a:r>
              <a:rPr lang="en-GB" dirty="0" err="1">
                <a:latin typeface="Montserrat" pitchFamily="2" charset="77"/>
              </a:rPr>
              <a:t>modelli</a:t>
            </a:r>
            <a:r>
              <a:rPr lang="en-GB" dirty="0">
                <a:latin typeface="Montserrat" pitchFamily="2" charset="77"/>
              </a:rPr>
              <a:t> </a:t>
            </a:r>
          </a:p>
          <a:p>
            <a:r>
              <a:rPr lang="en-GB" dirty="0">
                <a:latin typeface="Montserrat" pitchFamily="2" charset="77"/>
              </a:rPr>
              <a:t>• </a:t>
            </a:r>
            <a:r>
              <a:rPr lang="en-GB" dirty="0" err="1">
                <a:latin typeface="Montserrat" pitchFamily="2" charset="77"/>
              </a:rPr>
              <a:t>Confronto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prestazioni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su</a:t>
            </a:r>
            <a:r>
              <a:rPr lang="en-GB" dirty="0">
                <a:latin typeface="Montserrat" pitchFamily="2" charset="77"/>
              </a:rPr>
              <a:t> D1 e D2 • </a:t>
            </a:r>
            <a:r>
              <a:rPr lang="en-GB" dirty="0" err="1">
                <a:latin typeface="Montserrat" pitchFamily="2" charset="77"/>
              </a:rPr>
              <a:t>Grafici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performance (MAE, MAPE, SMAPE)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F444-88B7-CE11-FD62-B8AD6C5CEB9E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5BB33-C6D9-DFAE-0B48-B07C729D7044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3D63F-2A5C-181B-BC2B-E61F768276F0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0453E-B770-BD28-DE43-DC0894A9036D}"/>
              </a:ext>
            </a:extLst>
          </p:cNvPr>
          <p:cNvSpPr txBox="1"/>
          <p:nvPr/>
        </p:nvSpPr>
        <p:spPr>
          <a:xfrm>
            <a:off x="3030143" y="3147143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AE86-E1EB-FA7B-2361-857B82FFAEE1}"/>
              </a:ext>
            </a:extLst>
          </p:cNvPr>
          <p:cNvSpPr txBox="1"/>
          <p:nvPr/>
        </p:nvSpPr>
        <p:spPr>
          <a:xfrm>
            <a:off x="3813060" y="3759109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34304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270409" y="1783088"/>
            <a:ext cx="8076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9-12: </a:t>
            </a:r>
            <a:r>
              <a:rPr lang="en-GB" dirty="0" err="1">
                <a:latin typeface="Montserrat" pitchFamily="2" charset="77"/>
              </a:rPr>
              <a:t>Risultati</a:t>
            </a:r>
            <a:r>
              <a:rPr lang="en-GB" dirty="0">
                <a:latin typeface="Montserrat" pitchFamily="2" charset="77"/>
              </a:rPr>
              <a:t> e </a:t>
            </a:r>
            <a:r>
              <a:rPr lang="en-GB" dirty="0" err="1">
                <a:latin typeface="Montserrat" pitchFamily="2" charset="77"/>
              </a:rPr>
              <a:t>Analisi</a:t>
            </a:r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• Slide separate per </a:t>
            </a:r>
            <a:r>
              <a:rPr lang="en-GB" dirty="0" err="1">
                <a:latin typeface="Montserrat" pitchFamily="2" charset="77"/>
              </a:rPr>
              <a:t>ciascun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modello</a:t>
            </a:r>
            <a:r>
              <a:rPr lang="en-GB" dirty="0">
                <a:latin typeface="Montserrat" pitchFamily="2" charset="77"/>
              </a:rPr>
              <a:t> o </a:t>
            </a:r>
            <a:r>
              <a:rPr lang="en-GB" dirty="0" err="1">
                <a:latin typeface="Montserrat" pitchFamily="2" charset="77"/>
              </a:rPr>
              <a:t>gruppi</a:t>
            </a:r>
            <a:r>
              <a:rPr lang="en-GB" dirty="0">
                <a:latin typeface="Montserrat" pitchFamily="2" charset="77"/>
              </a:rPr>
              <a:t> di </a:t>
            </a:r>
            <a:r>
              <a:rPr lang="en-GB" dirty="0" err="1">
                <a:latin typeface="Montserrat" pitchFamily="2" charset="77"/>
              </a:rPr>
              <a:t>modelli</a:t>
            </a:r>
            <a:r>
              <a:rPr lang="en-GB" dirty="0">
                <a:latin typeface="Montserrat" pitchFamily="2" charset="77"/>
              </a:rPr>
              <a:t> </a:t>
            </a:r>
          </a:p>
          <a:p>
            <a:r>
              <a:rPr lang="en-GB" dirty="0">
                <a:latin typeface="Montserrat" pitchFamily="2" charset="77"/>
              </a:rPr>
              <a:t>• </a:t>
            </a:r>
            <a:r>
              <a:rPr lang="en-GB" dirty="0" err="1">
                <a:latin typeface="Montserrat" pitchFamily="2" charset="77"/>
              </a:rPr>
              <a:t>Confronto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prestazioni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su</a:t>
            </a:r>
            <a:r>
              <a:rPr lang="en-GB" dirty="0">
                <a:latin typeface="Montserrat" pitchFamily="2" charset="77"/>
              </a:rPr>
              <a:t> D1 e D2 • </a:t>
            </a:r>
            <a:r>
              <a:rPr lang="en-GB" dirty="0" err="1">
                <a:latin typeface="Montserrat" pitchFamily="2" charset="77"/>
              </a:rPr>
              <a:t>Grafici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performance (MAE, MAPE, SMAPE)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B5094-F5B1-6AC3-B904-BE5B50A1474B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7200C-4112-1C77-54F2-EC1304448021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1AC736-6A7E-368B-5563-068EA11EA84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012E5-F338-DBE7-ACA6-3CAD8A491D9F}"/>
              </a:ext>
            </a:extLst>
          </p:cNvPr>
          <p:cNvSpPr txBox="1"/>
          <p:nvPr/>
        </p:nvSpPr>
        <p:spPr>
          <a:xfrm>
            <a:off x="1109545" y="3222624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A215C-6B89-C894-016F-4AF7BD343111}"/>
              </a:ext>
            </a:extLst>
          </p:cNvPr>
          <p:cNvSpPr txBox="1"/>
          <p:nvPr/>
        </p:nvSpPr>
        <p:spPr>
          <a:xfrm>
            <a:off x="1892462" y="3834590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5026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270409" y="1783088"/>
            <a:ext cx="8076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9-12: </a:t>
            </a:r>
            <a:r>
              <a:rPr lang="en-GB" dirty="0" err="1">
                <a:latin typeface="Montserrat" pitchFamily="2" charset="77"/>
              </a:rPr>
              <a:t>Risultati</a:t>
            </a:r>
            <a:r>
              <a:rPr lang="en-GB" dirty="0">
                <a:latin typeface="Montserrat" pitchFamily="2" charset="77"/>
              </a:rPr>
              <a:t> e </a:t>
            </a:r>
            <a:r>
              <a:rPr lang="en-GB" dirty="0" err="1">
                <a:latin typeface="Montserrat" pitchFamily="2" charset="77"/>
              </a:rPr>
              <a:t>Analisi</a:t>
            </a:r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• Slide separate per </a:t>
            </a:r>
            <a:r>
              <a:rPr lang="en-GB" dirty="0" err="1">
                <a:latin typeface="Montserrat" pitchFamily="2" charset="77"/>
              </a:rPr>
              <a:t>ciascun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modello</a:t>
            </a:r>
            <a:r>
              <a:rPr lang="en-GB" dirty="0">
                <a:latin typeface="Montserrat" pitchFamily="2" charset="77"/>
              </a:rPr>
              <a:t> o </a:t>
            </a:r>
            <a:r>
              <a:rPr lang="en-GB" dirty="0" err="1">
                <a:latin typeface="Montserrat" pitchFamily="2" charset="77"/>
              </a:rPr>
              <a:t>gruppi</a:t>
            </a:r>
            <a:r>
              <a:rPr lang="en-GB" dirty="0">
                <a:latin typeface="Montserrat" pitchFamily="2" charset="77"/>
              </a:rPr>
              <a:t> di </a:t>
            </a:r>
            <a:r>
              <a:rPr lang="en-GB" dirty="0" err="1">
                <a:latin typeface="Montserrat" pitchFamily="2" charset="77"/>
              </a:rPr>
              <a:t>modelli</a:t>
            </a:r>
            <a:r>
              <a:rPr lang="en-GB" dirty="0">
                <a:latin typeface="Montserrat" pitchFamily="2" charset="77"/>
              </a:rPr>
              <a:t> </a:t>
            </a:r>
          </a:p>
          <a:p>
            <a:r>
              <a:rPr lang="en-GB" dirty="0">
                <a:latin typeface="Montserrat" pitchFamily="2" charset="77"/>
              </a:rPr>
              <a:t>• </a:t>
            </a:r>
            <a:r>
              <a:rPr lang="en-GB" dirty="0" err="1">
                <a:latin typeface="Montserrat" pitchFamily="2" charset="77"/>
              </a:rPr>
              <a:t>Confronto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prestazioni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su</a:t>
            </a:r>
            <a:r>
              <a:rPr lang="en-GB" dirty="0">
                <a:latin typeface="Montserrat" pitchFamily="2" charset="77"/>
              </a:rPr>
              <a:t> D1 e D2 • </a:t>
            </a:r>
            <a:r>
              <a:rPr lang="en-GB" dirty="0" err="1">
                <a:latin typeface="Montserrat" pitchFamily="2" charset="77"/>
              </a:rPr>
              <a:t>Grafici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delle</a:t>
            </a:r>
            <a:r>
              <a:rPr lang="en-GB" dirty="0">
                <a:latin typeface="Montserrat" pitchFamily="2" charset="77"/>
              </a:rPr>
              <a:t> performance (MAE, MAPE, SMAPE)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1A1D-2554-8CE8-2F76-109F9D5BFDAF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63121-BE5D-9069-1D27-98CA7C6A8FC7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400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B12461-75DB-B447-6108-8DFC3A5890C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Compariso</a:t>
            </a:r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n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06DE3-2BA9-39E4-6273-2DB65CE09A63}"/>
              </a:ext>
            </a:extLst>
          </p:cNvPr>
          <p:cNvSpPr txBox="1"/>
          <p:nvPr/>
        </p:nvSpPr>
        <p:spPr>
          <a:xfrm>
            <a:off x="888015" y="3572429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BC9C1-386D-4D26-AE30-F0842EB6269E}"/>
              </a:ext>
            </a:extLst>
          </p:cNvPr>
          <p:cNvSpPr txBox="1"/>
          <p:nvPr/>
        </p:nvSpPr>
        <p:spPr>
          <a:xfrm>
            <a:off x="1670932" y="4184395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11179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270409" y="1783088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13: </a:t>
            </a:r>
            <a:r>
              <a:rPr lang="en-GB" dirty="0" err="1">
                <a:latin typeface="Montserrat" pitchFamily="2" charset="77"/>
              </a:rPr>
              <a:t>Discussioni</a:t>
            </a:r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• </a:t>
            </a:r>
            <a:r>
              <a:rPr lang="en-GB" dirty="0" err="1">
                <a:latin typeface="Montserrat" pitchFamily="2" charset="77"/>
              </a:rPr>
              <a:t>Interpretazione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dei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risultati</a:t>
            </a:r>
            <a:r>
              <a:rPr lang="en-GB" dirty="0">
                <a:latin typeface="Montserrat" pitchFamily="2" charset="77"/>
              </a:rPr>
              <a:t> • </a:t>
            </a:r>
            <a:r>
              <a:rPr lang="en-GB" dirty="0" err="1">
                <a:latin typeface="Montserrat" pitchFamily="2" charset="77"/>
              </a:rPr>
              <a:t>Impatto</a:t>
            </a:r>
            <a:r>
              <a:rPr lang="en-GB" dirty="0">
                <a:latin typeface="Montserrat" pitchFamily="2" charset="77"/>
              </a:rPr>
              <a:t> del </a:t>
            </a:r>
            <a:r>
              <a:rPr lang="en-GB" dirty="0" err="1">
                <a:latin typeface="Montserrat" pitchFamily="2" charset="77"/>
              </a:rPr>
              <a:t>preprocessing</a:t>
            </a:r>
            <a:r>
              <a:rPr lang="en-GB" dirty="0">
                <a:latin typeface="Montserrat" pitchFamily="2" charset="77"/>
              </a:rPr>
              <a:t> sui </a:t>
            </a:r>
            <a:r>
              <a:rPr lang="en-GB" dirty="0" err="1">
                <a:latin typeface="Montserrat" pitchFamily="2" charset="77"/>
              </a:rPr>
              <a:t>modelli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D2F06-B1DF-2CA0-50AF-686F54B1B153}"/>
              </a:ext>
            </a:extLst>
          </p:cNvPr>
          <p:cNvSpPr txBox="1"/>
          <p:nvPr/>
        </p:nvSpPr>
        <p:spPr>
          <a:xfrm>
            <a:off x="35346" y="27695"/>
            <a:ext cx="167079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Discussions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A1BDA-2FDF-63A2-31B6-4F4C7D320579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4282E5-1184-0BCE-B900-54E7F640D1CD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Results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84C4F-2BEB-682B-7B25-EB88FBCE1A6E}"/>
              </a:ext>
            </a:extLst>
          </p:cNvPr>
          <p:cNvSpPr txBox="1"/>
          <p:nvPr/>
        </p:nvSpPr>
        <p:spPr>
          <a:xfrm>
            <a:off x="1458336" y="2930326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589AE-A02C-0C27-565B-844FCE9B53F4}"/>
              </a:ext>
            </a:extLst>
          </p:cNvPr>
          <p:cNvSpPr txBox="1"/>
          <p:nvPr/>
        </p:nvSpPr>
        <p:spPr>
          <a:xfrm>
            <a:off x="2241253" y="3542292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6329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270409" y="1783088"/>
            <a:ext cx="723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Slide 14: </a:t>
            </a:r>
            <a:r>
              <a:rPr lang="en-GB" dirty="0" err="1">
                <a:latin typeface="Montserrat" pitchFamily="2" charset="77"/>
              </a:rPr>
              <a:t>Conclusioni</a:t>
            </a:r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• </a:t>
            </a:r>
            <a:r>
              <a:rPr lang="en-GB" dirty="0" err="1">
                <a:latin typeface="Montserrat" pitchFamily="2" charset="77"/>
              </a:rPr>
              <a:t>Principali</a:t>
            </a:r>
            <a:r>
              <a:rPr lang="en-GB" dirty="0">
                <a:latin typeface="Montserrat" pitchFamily="2" charset="77"/>
              </a:rPr>
              <a:t> takeaways del </a:t>
            </a:r>
            <a:r>
              <a:rPr lang="en-GB" dirty="0" err="1">
                <a:latin typeface="Montserrat" pitchFamily="2" charset="77"/>
              </a:rPr>
              <a:t>progetto</a:t>
            </a:r>
            <a:r>
              <a:rPr lang="en-GB" dirty="0">
                <a:latin typeface="Montserrat" pitchFamily="2" charset="77"/>
              </a:rPr>
              <a:t> • </a:t>
            </a:r>
            <a:r>
              <a:rPr lang="en-GB" dirty="0" err="1">
                <a:latin typeface="Montserrat" pitchFamily="2" charset="77"/>
              </a:rPr>
              <a:t>Potenziali</a:t>
            </a:r>
            <a:r>
              <a:rPr lang="en-GB" dirty="0">
                <a:latin typeface="Montserrat" pitchFamily="2" charset="77"/>
              </a:rPr>
              <a:t> </a:t>
            </a:r>
            <a:r>
              <a:rPr lang="en-GB" dirty="0" err="1">
                <a:latin typeface="Montserrat" pitchFamily="2" charset="77"/>
              </a:rPr>
              <a:t>miglioramenti</a:t>
            </a:r>
            <a:r>
              <a:rPr lang="en-GB" dirty="0">
                <a:latin typeface="Montserrat" pitchFamily="2" charset="77"/>
              </a:rPr>
              <a:t> e </a:t>
            </a:r>
            <a:r>
              <a:rPr lang="en-GB" dirty="0" err="1">
                <a:latin typeface="Montserrat" pitchFamily="2" charset="77"/>
              </a:rPr>
              <a:t>direzioni</a:t>
            </a:r>
            <a:r>
              <a:rPr lang="en-GB" dirty="0">
                <a:latin typeface="Montserrat" pitchFamily="2" charset="77"/>
              </a:rPr>
              <a:t> future</a:t>
            </a:r>
            <a:endParaRPr lang="en-IT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ED52-6CA5-4725-4EAB-296C58880505}"/>
              </a:ext>
            </a:extLst>
          </p:cNvPr>
          <p:cNvSpPr txBox="1"/>
          <p:nvPr/>
        </p:nvSpPr>
        <p:spPr>
          <a:xfrm>
            <a:off x="35346" y="27695"/>
            <a:ext cx="174327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AD274-1128-429D-8E9D-D78A34F0E850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71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FEAA-4ACE-8FB4-C373-40ECEDA4BA04}"/>
              </a:ext>
            </a:extLst>
          </p:cNvPr>
          <p:cNvSpPr txBox="1"/>
          <p:nvPr/>
        </p:nvSpPr>
        <p:spPr>
          <a:xfrm>
            <a:off x="1697927" y="435885"/>
            <a:ext cx="574814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Conclusions and Future Directions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2E2D1-7978-EAD9-C7CF-B141FF8B0950}"/>
              </a:ext>
            </a:extLst>
          </p:cNvPr>
          <p:cNvSpPr txBox="1"/>
          <p:nvPr/>
        </p:nvSpPr>
        <p:spPr>
          <a:xfrm>
            <a:off x="1415916" y="3287550"/>
            <a:ext cx="15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D7207-68BA-8CD3-DFA7-A8D96470FB62}"/>
              </a:ext>
            </a:extLst>
          </p:cNvPr>
          <p:cNvSpPr txBox="1"/>
          <p:nvPr/>
        </p:nvSpPr>
        <p:spPr>
          <a:xfrm>
            <a:off x="2198833" y="3899516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429388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889330" y="1991850"/>
            <a:ext cx="3365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070C0"/>
                </a:solidFill>
                <a:latin typeface="Montserrat" pitchFamily="2" charset="77"/>
              </a:rPr>
              <a:t>Thanks!</a:t>
            </a:r>
            <a:endParaRPr sz="6000" b="1" dirty="0">
              <a:solidFill>
                <a:srgbClr val="0070C0"/>
              </a:solidFill>
              <a:latin typeface="Montserrat" pitchFamily="2" charset="77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EEE3C-AB2F-2E77-BD6D-49B6F1A5CDC2}"/>
              </a:ext>
            </a:extLst>
          </p:cNvPr>
          <p:cNvSpPr txBox="1"/>
          <p:nvPr/>
        </p:nvSpPr>
        <p:spPr>
          <a:xfrm>
            <a:off x="1560136" y="38484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Slide 15: Domande</a:t>
            </a:r>
          </a:p>
          <a:p>
            <a:r>
              <a:rPr lang="en-IT" dirty="0"/>
              <a:t>• Apertura per domande e discussioni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672E-37CC-1260-C56D-9F97D0D0B341}"/>
              </a:ext>
            </a:extLst>
          </p:cNvPr>
          <p:cNvSpPr txBox="1"/>
          <p:nvPr/>
        </p:nvSpPr>
        <p:spPr>
          <a:xfrm>
            <a:off x="2299442" y="2470839"/>
            <a:ext cx="110799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GB" sz="1800" dirty="0">
                <a:latin typeface="Montserrat" pitchFamily="2" charset="77"/>
              </a:rPr>
              <a:t>	</a:t>
            </a:r>
            <a:endParaRPr lang="en-GB" dirty="0">
              <a:latin typeface="Montserrat" pitchFamily="2" charset="77"/>
            </a:endParaRPr>
          </a:p>
        </p:txBody>
      </p:sp>
      <p:pic>
        <p:nvPicPr>
          <p:cNvPr id="16" name="Picture 15" descr="A close-up of a sign&#10;&#10;Description automatically generated">
            <a:extLst>
              <a:ext uri="{FF2B5EF4-FFF2-40B4-BE49-F238E27FC236}">
                <a16:creationId xmlns:a16="http://schemas.microsoft.com/office/drawing/2014/main" id="{8F6F6211-930E-EF30-6020-B80EFF88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01" y="1791720"/>
            <a:ext cx="1012391" cy="462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88F540-CE21-1E41-33EC-DD7AF34EE4C0}"/>
              </a:ext>
            </a:extLst>
          </p:cNvPr>
          <p:cNvSpPr txBox="1"/>
          <p:nvPr/>
        </p:nvSpPr>
        <p:spPr>
          <a:xfrm>
            <a:off x="2452632" y="170248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‘Meta’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C480C-5A22-F0A8-3851-B1518EB1CD2B}"/>
              </a:ext>
            </a:extLst>
          </p:cNvPr>
          <p:cNvSpPr txBox="1"/>
          <p:nvPr/>
        </p:nvSpPr>
        <p:spPr>
          <a:xfrm>
            <a:off x="2206028" y="1415949"/>
            <a:ext cx="15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03C62-6B22-1E02-D38A-6FE54FB23CB8}"/>
              </a:ext>
            </a:extLst>
          </p:cNvPr>
          <p:cNvSpPr txBox="1"/>
          <p:nvPr/>
        </p:nvSpPr>
        <p:spPr>
          <a:xfrm>
            <a:off x="3541948" y="2758715"/>
            <a:ext cx="282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Apply regression techniques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54D8C-B846-CB47-3FBD-856F65A54498}"/>
              </a:ext>
            </a:extLst>
          </p:cNvPr>
          <p:cNvSpPr txBox="1"/>
          <p:nvPr/>
        </p:nvSpPr>
        <p:spPr>
          <a:xfrm>
            <a:off x="3222111" y="2458277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primary 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42FC8-F76A-65C0-D17D-4B7F1B2AA84C}"/>
              </a:ext>
            </a:extLst>
          </p:cNvPr>
          <p:cNvSpPr txBox="1"/>
          <p:nvPr/>
        </p:nvSpPr>
        <p:spPr>
          <a:xfrm>
            <a:off x="4583288" y="383431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Data Analysis</a:t>
            </a:r>
            <a:endParaRPr lang="en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86022-69FB-5162-6347-C82B0441FDFE}"/>
              </a:ext>
            </a:extLst>
          </p:cNvPr>
          <p:cNvSpPr txBox="1"/>
          <p:nvPr/>
        </p:nvSpPr>
        <p:spPr>
          <a:xfrm>
            <a:off x="4330711" y="3523164"/>
            <a:ext cx="231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Related objectives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C6CE04-C3CF-060F-F93E-38E5B2FFAB58}"/>
              </a:ext>
            </a:extLst>
          </p:cNvPr>
          <p:cNvCxnSpPr>
            <a:cxnSpLocks/>
          </p:cNvCxnSpPr>
          <p:nvPr/>
        </p:nvCxnSpPr>
        <p:spPr>
          <a:xfrm>
            <a:off x="2123173" y="1516566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E77268-E5F3-7430-E031-2D04541852B5}"/>
              </a:ext>
            </a:extLst>
          </p:cNvPr>
          <p:cNvSpPr txBox="1"/>
          <p:nvPr/>
        </p:nvSpPr>
        <p:spPr>
          <a:xfrm>
            <a:off x="35346" y="27695"/>
            <a:ext cx="183805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B7C350-9DB0-9762-BF4A-6A6643B04179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76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A7FD89-9455-C395-18D8-C52F4F16413F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Project’s Objectives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70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A834-C246-DA15-6CBE-BD9F9E5BA574}"/>
              </a:ext>
            </a:extLst>
          </p:cNvPr>
          <p:cNvSpPr txBox="1"/>
          <p:nvPr/>
        </p:nvSpPr>
        <p:spPr>
          <a:xfrm>
            <a:off x="3896496" y="1274485"/>
            <a:ext cx="135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Attributes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18DB6-6B5C-BF43-4408-9ADAA6581B37}"/>
              </a:ext>
            </a:extLst>
          </p:cNvPr>
          <p:cNvSpPr txBox="1"/>
          <p:nvPr/>
        </p:nvSpPr>
        <p:spPr>
          <a:xfrm>
            <a:off x="35346" y="27695"/>
            <a:ext cx="124146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240AD-9689-1990-E695-8DF0E0330E8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0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5C053-370F-AD70-530D-6B398E86AAF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Overview</a:t>
            </a:r>
          </a:p>
        </p:txBody>
      </p:sp>
      <p:pic>
        <p:nvPicPr>
          <p:cNvPr id="23" name="Picture 22" descr="A table of dataset attributes description&#10;&#10;Description automatically generated">
            <a:extLst>
              <a:ext uri="{FF2B5EF4-FFF2-40B4-BE49-F238E27FC236}">
                <a16:creationId xmlns:a16="http://schemas.microsoft.com/office/drawing/2014/main" id="{E6E86FEF-15F7-2973-C715-FD77699A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08" y="1643817"/>
            <a:ext cx="3837184" cy="30637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EC2D47-1ABC-A49B-A956-CAA4283683D8}"/>
              </a:ext>
            </a:extLst>
          </p:cNvPr>
          <p:cNvSpPr txBox="1"/>
          <p:nvPr/>
        </p:nvSpPr>
        <p:spPr>
          <a:xfrm>
            <a:off x="6490592" y="1879417"/>
            <a:ext cx="23611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22 Attributes</a:t>
            </a:r>
          </a:p>
          <a:p>
            <a:pPr lvl="6"/>
            <a:r>
              <a:rPr lang="en-GB" dirty="0">
                <a:latin typeface="Montserrat" pitchFamily="2" charset="77"/>
              </a:rPr>
              <a:t>	20 Numerical</a:t>
            </a:r>
          </a:p>
          <a:p>
            <a:pPr lvl="6"/>
            <a:r>
              <a:rPr lang="en-GB" dirty="0">
                <a:effectLst/>
                <a:latin typeface="Montserrat" pitchFamily="2" charset="77"/>
              </a:rPr>
              <a:t>	2 Categorical</a:t>
            </a:r>
          </a:p>
          <a:p>
            <a:pPr lvl="6"/>
            <a:endParaRPr lang="en-GB" dirty="0">
              <a:effectLst/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528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436 Target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504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264 Instances with Missing 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CE955-0431-E067-83C7-FC23682F5003}"/>
              </a:ext>
            </a:extLst>
          </p:cNvPr>
          <p:cNvSpPr txBox="1"/>
          <p:nvPr/>
        </p:nvSpPr>
        <p:spPr>
          <a:xfrm>
            <a:off x="547676" y="1274485"/>
            <a:ext cx="19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Purpose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1B68C-AF26-71E5-C14E-FCBC6CC245F1}"/>
              </a:ext>
            </a:extLst>
          </p:cNvPr>
          <p:cNvSpPr txBox="1"/>
          <p:nvPr/>
        </p:nvSpPr>
        <p:spPr>
          <a:xfrm>
            <a:off x="317248" y="2029959"/>
            <a:ext cx="236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Perform Classification Tasks</a:t>
            </a:r>
            <a:endParaRPr lang="en-GB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8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29C7-DE3A-64DA-35E6-F44C1809DDF0}"/>
              </a:ext>
            </a:extLst>
          </p:cNvPr>
          <p:cNvSpPr txBox="1"/>
          <p:nvPr/>
        </p:nvSpPr>
        <p:spPr>
          <a:xfrm>
            <a:off x="1458829" y="2048144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C278F-DF0B-09AA-D428-8394D15C5768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Transformation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2DDD8-0B04-AEDE-529A-591D0442FA97}"/>
              </a:ext>
            </a:extLst>
          </p:cNvPr>
          <p:cNvSpPr txBox="1"/>
          <p:nvPr/>
        </p:nvSpPr>
        <p:spPr>
          <a:xfrm>
            <a:off x="4893037" y="2155093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6DB790-35DA-E5DA-D570-2BC8C89895F4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CE4B-B25F-9A16-AAB0-EBC09B2E1F56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2630636" y="3185895"/>
            <a:ext cx="2042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Removing Instances with Missing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0D192-4D2C-BE22-8718-5833E4CD2CF9}"/>
              </a:ext>
            </a:extLst>
          </p:cNvPr>
          <p:cNvSpPr txBox="1"/>
          <p:nvPr/>
        </p:nvSpPr>
        <p:spPr>
          <a:xfrm>
            <a:off x="1721124" y="2551229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’DS Name’ and ’</a:t>
            </a:r>
            <a:r>
              <a:rPr lang="en-GB" sz="1200" b="0" i="1" dirty="0" err="1">
                <a:effectLst/>
                <a:latin typeface="Montserrat" pitchFamily="2" charset="77"/>
              </a:rPr>
              <a:t>Alg</a:t>
            </a:r>
            <a:r>
              <a:rPr lang="en-GB" sz="1200" b="0" i="1" dirty="0">
                <a:effectLst/>
                <a:latin typeface="Montserrat" pitchFamily="2" charset="77"/>
              </a:rPr>
              <a:t> Name’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34732-0E00-6294-32C1-AD4AFAF0293D}"/>
              </a:ext>
            </a:extLst>
          </p:cNvPr>
          <p:cNvSpPr txBox="1"/>
          <p:nvPr/>
        </p:nvSpPr>
        <p:spPr>
          <a:xfrm>
            <a:off x="2883775" y="3670388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D1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F4100-588F-B880-4142-0B76DCCE450A}"/>
              </a:ext>
            </a:extLst>
          </p:cNvPr>
          <p:cNvSpPr txBox="1"/>
          <p:nvPr/>
        </p:nvSpPr>
        <p:spPr>
          <a:xfrm>
            <a:off x="5901564" y="3185895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Standardization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F3164-B883-4A38-217D-61E3575021D6}"/>
              </a:ext>
            </a:extLst>
          </p:cNvPr>
          <p:cNvSpPr txBox="1"/>
          <p:nvPr/>
        </p:nvSpPr>
        <p:spPr>
          <a:xfrm>
            <a:off x="5155332" y="2432864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D2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4EFD1-DEC0-B437-33AF-9D03692027C2}"/>
              </a:ext>
            </a:extLst>
          </p:cNvPr>
          <p:cNvSpPr txBox="1"/>
          <p:nvPr/>
        </p:nvSpPr>
        <p:spPr>
          <a:xfrm>
            <a:off x="6172380" y="3493672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Training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9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3147722" y="897550"/>
            <a:ext cx="2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Finding Missing Values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5373746" y="2407519"/>
            <a:ext cx="10211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Correl</a:t>
            </a:r>
            <a:endParaRPr lang="en-GB" dirty="0">
              <a:latin typeface="Montserrat" pitchFamily="2" charset="77"/>
            </a:endParaRP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Cancor2</a:t>
            </a: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Fract2 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7B294C1-C8E5-4A65-F1E6-16993735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85" y="1399483"/>
            <a:ext cx="1435114" cy="354716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8AF5A-8832-300B-3D86-51EB0BC9CFC6}"/>
              </a:ext>
            </a:extLst>
          </p:cNvPr>
          <p:cNvCxnSpPr>
            <a:cxnSpLocks/>
          </p:cNvCxnSpPr>
          <p:nvPr/>
        </p:nvCxnSpPr>
        <p:spPr>
          <a:xfrm flipV="1">
            <a:off x="4204010" y="2614961"/>
            <a:ext cx="1169736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60270-43E6-3765-E81A-B1C702ED204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04010" y="2992295"/>
            <a:ext cx="1169736" cy="1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2F1BB-91CC-B993-6BE3-09103DDBD0F3}"/>
              </a:ext>
            </a:extLst>
          </p:cNvPr>
          <p:cNvCxnSpPr>
            <a:cxnSpLocks/>
          </p:cNvCxnSpPr>
          <p:nvPr/>
        </p:nvCxnSpPr>
        <p:spPr>
          <a:xfrm flipV="1">
            <a:off x="4204010" y="3423424"/>
            <a:ext cx="1169736" cy="9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ame 25">
            <a:extLst>
              <a:ext uri="{FF2B5EF4-FFF2-40B4-BE49-F238E27FC236}">
                <a16:creationId xmlns:a16="http://schemas.microsoft.com/office/drawing/2014/main" id="{481A2A02-795D-46C7-1081-B99DCDEB70F3}"/>
              </a:ext>
            </a:extLst>
          </p:cNvPr>
          <p:cNvSpPr/>
          <p:nvPr/>
        </p:nvSpPr>
        <p:spPr>
          <a:xfrm>
            <a:off x="2966225" y="277767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20839A98-C173-39D8-3124-C7AFC319BBAE}"/>
              </a:ext>
            </a:extLst>
          </p:cNvPr>
          <p:cNvSpPr/>
          <p:nvPr/>
        </p:nvSpPr>
        <p:spPr>
          <a:xfrm>
            <a:off x="2966224" y="311141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EE941C5-4045-143E-8EC2-7B2C45B4C7EE}"/>
              </a:ext>
            </a:extLst>
          </p:cNvPr>
          <p:cNvSpPr/>
          <p:nvPr/>
        </p:nvSpPr>
        <p:spPr>
          <a:xfrm>
            <a:off x="2966225" y="3437108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85CDB-7F68-5A26-3E10-6DBD8991B0F5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1F2D0-D065-A27F-3B2A-EEDCA58DB6B6}"/>
              </a:ext>
            </a:extLst>
          </p:cNvPr>
          <p:cNvSpPr txBox="1"/>
          <p:nvPr/>
        </p:nvSpPr>
        <p:spPr>
          <a:xfrm>
            <a:off x="1088333" y="1768290"/>
            <a:ext cx="1681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Instances with Missing Values</a:t>
            </a: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FDED1E61-B07E-FCE6-D3A5-2B100C5D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26" y="1655838"/>
            <a:ext cx="2308548" cy="3279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967F4-B0F9-9324-449A-C928E873E606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Half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7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54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Original vs 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2187011" y="815648"/>
            <a:ext cx="20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Original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C609C4D2-85B7-2344-ABEE-4546A326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48" y="1378838"/>
            <a:ext cx="2747905" cy="3670709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CDE6DBD-FC38-AACA-4F35-A8E740FD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6" y="1378839"/>
            <a:ext cx="2747904" cy="3670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560C9-6C8F-55D6-672E-4582E4B0145F}"/>
              </a:ext>
            </a:extLst>
          </p:cNvPr>
          <p:cNvSpPr txBox="1"/>
          <p:nvPr/>
        </p:nvSpPr>
        <p:spPr>
          <a:xfrm>
            <a:off x="6112068" y="815648"/>
            <a:ext cx="4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D1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5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E93F9-A3D0-C491-3EEA-D9116DE9B6D2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39510-CEEA-8D5C-AF9C-9C59E28B4A1A}"/>
              </a:ext>
            </a:extLst>
          </p:cNvPr>
          <p:cNvSpPr txBox="1"/>
          <p:nvPr/>
        </p:nvSpPr>
        <p:spPr>
          <a:xfrm>
            <a:off x="1088333" y="1768290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05EEC-D971-35F4-5BF9-00A010974EBE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013EB9A-7FFC-114B-3321-AB0F1518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27" y="1655838"/>
            <a:ext cx="1958145" cy="2988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F82DDA-87E5-0C30-A068-B57FBC9657DB}"/>
              </a:ext>
            </a:extLst>
          </p:cNvPr>
          <p:cNvSpPr txBox="1"/>
          <p:nvPr/>
        </p:nvSpPr>
        <p:spPr>
          <a:xfrm>
            <a:off x="1322365" y="2291510"/>
            <a:ext cx="1681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Montserrat" pitchFamily="2" charset="77"/>
              </a:rPr>
              <a:t>Method:</a:t>
            </a:r>
          </a:p>
          <a:p>
            <a:r>
              <a:rPr lang="en-GB" sz="1200" b="0" i="0" dirty="0">
                <a:effectLst/>
                <a:latin typeface="Montserrat" pitchFamily="2" charset="77"/>
              </a:rPr>
              <a:t>    </a:t>
            </a:r>
            <a:r>
              <a:rPr lang="en-GB" sz="1200" b="0" i="0" dirty="0" err="1">
                <a:effectLst/>
                <a:latin typeface="Montserrat" pitchFamily="2" charset="77"/>
              </a:rPr>
              <a:t>cubicspline</a:t>
            </a:r>
            <a:endParaRPr lang="en-GB" sz="1200" b="0" i="0" dirty="0">
              <a:effectLst/>
              <a:latin typeface="Montserrat" pitchFamily="2" charset="77"/>
            </a:endParaRPr>
          </a:p>
          <a:p>
            <a:r>
              <a:rPr lang="en-GB" sz="1200" b="0" i="0" dirty="0">
                <a:effectLst/>
                <a:latin typeface="Montserrat" pitchFamily="2" charset="77"/>
              </a:rPr>
              <a:t>Limit direction: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both</a:t>
            </a:r>
            <a:endParaRPr lang="en-GB" sz="1200" dirty="0">
              <a:latin typeface="Montserrat" pitchFamily="2" charset="77"/>
            </a:endParaRPr>
          </a:p>
          <a:p>
            <a:r>
              <a:rPr lang="en-GB" sz="1200" dirty="0">
                <a:latin typeface="Montserrat" pitchFamily="2" charset="77"/>
              </a:rPr>
              <a:t>A</a:t>
            </a:r>
            <a:r>
              <a:rPr lang="en-GB" sz="1200" b="0" i="0" dirty="0">
                <a:effectLst/>
                <a:latin typeface="Montserrat" pitchFamily="2" charset="77"/>
              </a:rPr>
              <a:t>xis: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0</a:t>
            </a:r>
            <a:endParaRPr lang="en-GB" sz="1200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2EC20-3498-C29A-CB32-7D974A7F37BC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Same</a:t>
            </a:r>
            <a:r>
              <a:rPr lang="en-GB" sz="1400" dirty="0">
                <a:effectLst/>
                <a:latin typeface="Montserrat" pitchFamily="2" charset="77"/>
              </a:rPr>
              <a:t>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0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6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Interpolation’s Effects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649F157-91E5-61F5-92BC-D6842A1C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1760716"/>
            <a:ext cx="2880000" cy="1853793"/>
          </a:xfrm>
          <a:prstGeom prst="rect">
            <a:avLst/>
          </a:prstGeom>
        </p:spPr>
      </p:pic>
      <p:pic>
        <p:nvPicPr>
          <p:cNvPr id="5" name="Picture 4" descr="A graph of a city&#10;&#10;Description automatically generated">
            <a:extLst>
              <a:ext uri="{FF2B5EF4-FFF2-40B4-BE49-F238E27FC236}">
                <a16:creationId xmlns:a16="http://schemas.microsoft.com/office/drawing/2014/main" id="{688DDD46-5425-1E2C-14DF-468CCE82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" y="1760713"/>
            <a:ext cx="2880000" cy="1853793"/>
          </a:xfrm>
          <a:prstGeom prst="rect">
            <a:avLst/>
          </a:prstGeo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987EAA1F-9702-CD53-E12C-62F1D4BB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34" y="1760714"/>
            <a:ext cx="2880000" cy="1853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13B79-915B-BC42-9D82-F8AF0566709F}"/>
              </a:ext>
            </a:extLst>
          </p:cNvPr>
          <p:cNvSpPr txBox="1"/>
          <p:nvPr/>
        </p:nvSpPr>
        <p:spPr>
          <a:xfrm>
            <a:off x="1117677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70C0"/>
                </a:solidFill>
                <a:latin typeface="Montserrat" pitchFamily="2" charset="77"/>
              </a:rPr>
              <a:t>correl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EFD55-7459-EE27-54D1-030B8E9610D1}"/>
              </a:ext>
            </a:extLst>
          </p:cNvPr>
          <p:cNvSpPr txBox="1"/>
          <p:nvPr/>
        </p:nvSpPr>
        <p:spPr>
          <a:xfrm>
            <a:off x="4009072" y="1103729"/>
            <a:ext cx="11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cancor2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97709-661F-CB25-0107-A48537B612DA}"/>
              </a:ext>
            </a:extLst>
          </p:cNvPr>
          <p:cNvSpPr txBox="1"/>
          <p:nvPr/>
        </p:nvSpPr>
        <p:spPr>
          <a:xfrm>
            <a:off x="7171145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fract2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455</Words>
  <Application>Microsoft Macintosh PowerPoint</Application>
  <PresentationFormat>On-screen Show (16:9)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Source Sans Pro</vt:lpstr>
      <vt:lpstr>Roboto Slab</vt:lpstr>
      <vt:lpstr>Cordelia template</vt:lpstr>
      <vt:lpstr>Data Mining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MARCO SAU</cp:lastModifiedBy>
  <cp:revision>5</cp:revision>
  <dcterms:modified xsi:type="dcterms:W3CDTF">2024-02-14T18:10:12Z</dcterms:modified>
</cp:coreProperties>
</file>