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89397-F2B0-4BA4-9500-59A0D60E29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CC83E8-695E-471F-A461-01595BE2EC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dirty="0">
              <a:latin typeface="Arial" panose="020B0604020202020204" pitchFamily="34" charset="0"/>
              <a:cs typeface="Arial" panose="020B0604020202020204" pitchFamily="34" charset="0"/>
            </a:rPr>
            <a:t>La inteligencia artificial tiene sus raíces en la filosofía, la lógica y las matemáticas. Desde la antigüedad, los filósofos imaginaron la posibilidad de máquinas con capacidades similares a las humanas. Entre las bases teóricas más relevantes están: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4D028C-6788-47DC-A630-DD9C0225E697}" type="parTrans" cxnId="{57FEAF96-7657-48A2-8F9F-088E49F9391A}">
      <dgm:prSet/>
      <dgm:spPr/>
      <dgm:t>
        <a:bodyPr/>
        <a:lstStyle/>
        <a:p>
          <a:endParaRPr lang="en-US"/>
        </a:p>
      </dgm:t>
    </dgm:pt>
    <dgm:pt modelId="{D4114248-BC48-42B6-A257-B4B3746329E3}" type="sibTrans" cxnId="{57FEAF96-7657-48A2-8F9F-088E49F939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90D6F7-0F8E-4189-A21A-7CEA0750A5D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Lógica y razonamiento formal:</a:t>
          </a: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 Aristóteles desarrolló el silogismo, un sistema de inferencias lógicas que sentó las bases de la computación lógica.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870C60-4DC2-4F43-95DC-D0C223479E2E}" type="parTrans" cxnId="{890F915C-13F7-4D5F-BE84-5DC60B6BCB2C}">
      <dgm:prSet/>
      <dgm:spPr/>
      <dgm:t>
        <a:bodyPr/>
        <a:lstStyle/>
        <a:p>
          <a:endParaRPr lang="en-US"/>
        </a:p>
      </dgm:t>
    </dgm:pt>
    <dgm:pt modelId="{59C6F2AD-3052-48C1-83C8-72E82712EBD5}" type="sibTrans" cxnId="{890F915C-13F7-4D5F-BE84-5DC60B6BCB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9B05B8-6642-45F8-ABC0-C4852CDC7D3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Máquinas de cálculo:</a:t>
          </a: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 En el siglo XVII, Blaise Pascal y Gottfried Leibniz diseñaron calculadoras mecánicas.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99CA97-4B52-4885-915E-0793CBE8C1E7}" type="parTrans" cxnId="{FB63DF3E-0920-4712-A8E8-090E5A3B1BFC}">
      <dgm:prSet/>
      <dgm:spPr/>
      <dgm:t>
        <a:bodyPr/>
        <a:lstStyle/>
        <a:p>
          <a:endParaRPr lang="en-US"/>
        </a:p>
      </dgm:t>
    </dgm:pt>
    <dgm:pt modelId="{ABD4CD64-5FEF-473D-A5C3-049DCEFB77EB}" type="sibTrans" cxnId="{FB63DF3E-0920-4712-A8E8-090E5A3B1B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2DBC7F-8A9C-4004-BE5E-2860CA8C6EF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Máquinas automáticas:</a:t>
          </a:r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 Durante el siglo XIX, Charles Babbage y Ada Lovelace trabajaron en la Máquina Analítica, un dispositivo programable considerado el precursor de las computadoras modernas.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6F1280-FA20-4190-8378-C41AFECC5E91}" type="parTrans" cxnId="{E5F652D9-A14A-4A92-974E-D17CC932DAA5}">
      <dgm:prSet/>
      <dgm:spPr/>
      <dgm:t>
        <a:bodyPr/>
        <a:lstStyle/>
        <a:p>
          <a:endParaRPr lang="en-US"/>
        </a:p>
      </dgm:t>
    </dgm:pt>
    <dgm:pt modelId="{A9CBB8C8-F809-4FB6-B75C-B128336C4CB1}" type="sibTrans" cxnId="{E5F652D9-A14A-4A92-974E-D17CC932DAA5}">
      <dgm:prSet/>
      <dgm:spPr/>
      <dgm:t>
        <a:bodyPr/>
        <a:lstStyle/>
        <a:p>
          <a:endParaRPr lang="en-US"/>
        </a:p>
      </dgm:t>
    </dgm:pt>
    <dgm:pt modelId="{BEF3392E-DF0B-4AFA-A958-67F776F71C2B}" type="pres">
      <dgm:prSet presAssocID="{15F89397-F2B0-4BA4-9500-59A0D60E29B9}" presName="root" presStyleCnt="0">
        <dgm:presLayoutVars>
          <dgm:dir/>
          <dgm:resizeHandles val="exact"/>
        </dgm:presLayoutVars>
      </dgm:prSet>
      <dgm:spPr/>
    </dgm:pt>
    <dgm:pt modelId="{2AD80E02-A84B-4A73-952B-16F5FDBC7F79}" type="pres">
      <dgm:prSet presAssocID="{15F89397-F2B0-4BA4-9500-59A0D60E29B9}" presName="container" presStyleCnt="0">
        <dgm:presLayoutVars>
          <dgm:dir/>
          <dgm:resizeHandles val="exact"/>
        </dgm:presLayoutVars>
      </dgm:prSet>
      <dgm:spPr/>
    </dgm:pt>
    <dgm:pt modelId="{A8868E51-15C7-4F14-8526-9647711E81E9}" type="pres">
      <dgm:prSet presAssocID="{54CC83E8-695E-471F-A461-01595BE2EC63}" presName="compNode" presStyleCnt="0"/>
      <dgm:spPr/>
    </dgm:pt>
    <dgm:pt modelId="{F880F4D9-CBEB-4F58-B6C4-FC721A774B06}" type="pres">
      <dgm:prSet presAssocID="{54CC83E8-695E-471F-A461-01595BE2EC63}" presName="iconBgRect" presStyleLbl="bgShp" presStyleIdx="0" presStyleCnt="4"/>
      <dgm:spPr/>
    </dgm:pt>
    <dgm:pt modelId="{395CB1E9-B092-484C-B08A-C35D4F724698}" type="pres">
      <dgm:prSet presAssocID="{54CC83E8-695E-471F-A461-01595BE2EC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9EA501-A516-4596-8966-4CA03D9F10AE}" type="pres">
      <dgm:prSet presAssocID="{54CC83E8-695E-471F-A461-01595BE2EC63}" presName="spaceRect" presStyleCnt="0"/>
      <dgm:spPr/>
    </dgm:pt>
    <dgm:pt modelId="{1D6DEC57-6F75-46C5-A112-7C5A5F3ED444}" type="pres">
      <dgm:prSet presAssocID="{54CC83E8-695E-471F-A461-01595BE2EC63}" presName="textRect" presStyleLbl="revTx" presStyleIdx="0" presStyleCnt="4" custLinFactNeighborX="387" custLinFactNeighborY="8214">
        <dgm:presLayoutVars>
          <dgm:chMax val="1"/>
          <dgm:chPref val="1"/>
        </dgm:presLayoutVars>
      </dgm:prSet>
      <dgm:spPr/>
    </dgm:pt>
    <dgm:pt modelId="{30A0032E-1877-4FE1-9FA8-C75E67806943}" type="pres">
      <dgm:prSet presAssocID="{D4114248-BC48-42B6-A257-B4B3746329E3}" presName="sibTrans" presStyleLbl="sibTrans2D1" presStyleIdx="0" presStyleCnt="0"/>
      <dgm:spPr/>
    </dgm:pt>
    <dgm:pt modelId="{112A8F4F-21F6-4A03-BB03-94AC1927EDDA}" type="pres">
      <dgm:prSet presAssocID="{3F90D6F7-0F8E-4189-A21A-7CEA0750A5DF}" presName="compNode" presStyleCnt="0"/>
      <dgm:spPr/>
    </dgm:pt>
    <dgm:pt modelId="{0D47DB8C-FA01-46A7-A922-8805783127D7}" type="pres">
      <dgm:prSet presAssocID="{3F90D6F7-0F8E-4189-A21A-7CEA0750A5DF}" presName="iconBgRect" presStyleLbl="bgShp" presStyleIdx="1" presStyleCnt="4"/>
      <dgm:spPr/>
    </dgm:pt>
    <dgm:pt modelId="{91886117-A235-4C13-B136-7C8ADC22363B}" type="pres">
      <dgm:prSet presAssocID="{3F90D6F7-0F8E-4189-A21A-7CEA0750A5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3B0295EB-5F9C-47F3-8C7B-F1B3C8C86F58}" type="pres">
      <dgm:prSet presAssocID="{3F90D6F7-0F8E-4189-A21A-7CEA0750A5DF}" presName="spaceRect" presStyleCnt="0"/>
      <dgm:spPr/>
    </dgm:pt>
    <dgm:pt modelId="{6684FC61-1BE6-458C-9087-7A498DA21661}" type="pres">
      <dgm:prSet presAssocID="{3F90D6F7-0F8E-4189-A21A-7CEA0750A5DF}" presName="textRect" presStyleLbl="revTx" presStyleIdx="1" presStyleCnt="4">
        <dgm:presLayoutVars>
          <dgm:chMax val="1"/>
          <dgm:chPref val="1"/>
        </dgm:presLayoutVars>
      </dgm:prSet>
      <dgm:spPr/>
    </dgm:pt>
    <dgm:pt modelId="{A2D2A555-E12B-423A-AB30-A54D5189ADA7}" type="pres">
      <dgm:prSet presAssocID="{59C6F2AD-3052-48C1-83C8-72E82712EBD5}" presName="sibTrans" presStyleLbl="sibTrans2D1" presStyleIdx="0" presStyleCnt="0"/>
      <dgm:spPr/>
    </dgm:pt>
    <dgm:pt modelId="{B36F05D6-C8B1-419F-B38B-54C69BFCCD44}" type="pres">
      <dgm:prSet presAssocID="{C89B05B8-6642-45F8-ABC0-C4852CDC7D3E}" presName="compNode" presStyleCnt="0"/>
      <dgm:spPr/>
    </dgm:pt>
    <dgm:pt modelId="{EA5B5333-ED60-4CBC-8433-BD552214C555}" type="pres">
      <dgm:prSet presAssocID="{C89B05B8-6642-45F8-ABC0-C4852CDC7D3E}" presName="iconBgRect" presStyleLbl="bgShp" presStyleIdx="2" presStyleCnt="4"/>
      <dgm:spPr/>
    </dgm:pt>
    <dgm:pt modelId="{3E2FE42B-95E8-4CC5-B147-91896BDF9CFC}" type="pres">
      <dgm:prSet presAssocID="{C89B05B8-6642-45F8-ABC0-C4852CDC7D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D17848A-FAA0-45D5-923D-6A0717A378BB}" type="pres">
      <dgm:prSet presAssocID="{C89B05B8-6642-45F8-ABC0-C4852CDC7D3E}" presName="spaceRect" presStyleCnt="0"/>
      <dgm:spPr/>
    </dgm:pt>
    <dgm:pt modelId="{27007F38-2540-42FC-A2EE-6C9D353F6D01}" type="pres">
      <dgm:prSet presAssocID="{C89B05B8-6642-45F8-ABC0-C4852CDC7D3E}" presName="textRect" presStyleLbl="revTx" presStyleIdx="2" presStyleCnt="4">
        <dgm:presLayoutVars>
          <dgm:chMax val="1"/>
          <dgm:chPref val="1"/>
        </dgm:presLayoutVars>
      </dgm:prSet>
      <dgm:spPr/>
    </dgm:pt>
    <dgm:pt modelId="{944AB143-95E1-435D-850A-3AC8E4977A5B}" type="pres">
      <dgm:prSet presAssocID="{ABD4CD64-5FEF-473D-A5C3-049DCEFB77EB}" presName="sibTrans" presStyleLbl="sibTrans2D1" presStyleIdx="0" presStyleCnt="0"/>
      <dgm:spPr/>
    </dgm:pt>
    <dgm:pt modelId="{347A2AD8-AEAA-4E3E-9817-63FD1F48EB1E}" type="pres">
      <dgm:prSet presAssocID="{582DBC7F-8A9C-4004-BE5E-2860CA8C6EF5}" presName="compNode" presStyleCnt="0"/>
      <dgm:spPr/>
    </dgm:pt>
    <dgm:pt modelId="{A9A8E9AF-9194-4FC8-B636-97BF03C6D6B3}" type="pres">
      <dgm:prSet presAssocID="{582DBC7F-8A9C-4004-BE5E-2860CA8C6EF5}" presName="iconBgRect" presStyleLbl="bgShp" presStyleIdx="3" presStyleCnt="4"/>
      <dgm:spPr/>
    </dgm:pt>
    <dgm:pt modelId="{123E1D99-CA11-4F7C-AB6C-1862C9CEF9DD}" type="pres">
      <dgm:prSet presAssocID="{582DBC7F-8A9C-4004-BE5E-2860CA8C6E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A90DE82-C449-4A61-A904-6ACE55D623D4}" type="pres">
      <dgm:prSet presAssocID="{582DBC7F-8A9C-4004-BE5E-2860CA8C6EF5}" presName="spaceRect" presStyleCnt="0"/>
      <dgm:spPr/>
    </dgm:pt>
    <dgm:pt modelId="{6EA9B2AF-2111-4153-B532-CD029DD95758}" type="pres">
      <dgm:prSet presAssocID="{582DBC7F-8A9C-4004-BE5E-2860CA8C6E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48AB0C-0CF8-424E-B92C-05D959502F83}" type="presOf" srcId="{54CC83E8-695E-471F-A461-01595BE2EC63}" destId="{1D6DEC57-6F75-46C5-A112-7C5A5F3ED444}" srcOrd="0" destOrd="0" presId="urn:microsoft.com/office/officeart/2018/2/layout/IconCircleList"/>
    <dgm:cxn modelId="{7177AC1A-C2B3-4F6A-80D7-83545C25BA62}" type="presOf" srcId="{D4114248-BC48-42B6-A257-B4B3746329E3}" destId="{30A0032E-1877-4FE1-9FA8-C75E67806943}" srcOrd="0" destOrd="0" presId="urn:microsoft.com/office/officeart/2018/2/layout/IconCircleList"/>
    <dgm:cxn modelId="{9EB49528-09E5-4FD8-B97C-58F2B4C76793}" type="presOf" srcId="{C89B05B8-6642-45F8-ABC0-C4852CDC7D3E}" destId="{27007F38-2540-42FC-A2EE-6C9D353F6D01}" srcOrd="0" destOrd="0" presId="urn:microsoft.com/office/officeart/2018/2/layout/IconCircleList"/>
    <dgm:cxn modelId="{FB63DF3E-0920-4712-A8E8-090E5A3B1BFC}" srcId="{15F89397-F2B0-4BA4-9500-59A0D60E29B9}" destId="{C89B05B8-6642-45F8-ABC0-C4852CDC7D3E}" srcOrd="2" destOrd="0" parTransId="{1299CA97-4B52-4885-915E-0793CBE8C1E7}" sibTransId="{ABD4CD64-5FEF-473D-A5C3-049DCEFB77EB}"/>
    <dgm:cxn modelId="{890F915C-13F7-4D5F-BE84-5DC60B6BCB2C}" srcId="{15F89397-F2B0-4BA4-9500-59A0D60E29B9}" destId="{3F90D6F7-0F8E-4189-A21A-7CEA0750A5DF}" srcOrd="1" destOrd="0" parTransId="{DF870C60-4DC2-4F43-95DC-D0C223479E2E}" sibTransId="{59C6F2AD-3052-48C1-83C8-72E82712EBD5}"/>
    <dgm:cxn modelId="{8AC99F81-816E-4146-9D0D-1FA68F2DC06B}" type="presOf" srcId="{15F89397-F2B0-4BA4-9500-59A0D60E29B9}" destId="{BEF3392E-DF0B-4AFA-A958-67F776F71C2B}" srcOrd="0" destOrd="0" presId="urn:microsoft.com/office/officeart/2018/2/layout/IconCircleList"/>
    <dgm:cxn modelId="{57FEAF96-7657-48A2-8F9F-088E49F9391A}" srcId="{15F89397-F2B0-4BA4-9500-59A0D60E29B9}" destId="{54CC83E8-695E-471F-A461-01595BE2EC63}" srcOrd="0" destOrd="0" parTransId="{054D028C-6788-47DC-A630-DD9C0225E697}" sibTransId="{D4114248-BC48-42B6-A257-B4B3746329E3}"/>
    <dgm:cxn modelId="{9EC597A2-AB4A-4A4A-BC42-F7D4D513F1B7}" type="presOf" srcId="{ABD4CD64-5FEF-473D-A5C3-049DCEFB77EB}" destId="{944AB143-95E1-435D-850A-3AC8E4977A5B}" srcOrd="0" destOrd="0" presId="urn:microsoft.com/office/officeart/2018/2/layout/IconCircleList"/>
    <dgm:cxn modelId="{2DC855BE-CE33-44FA-94FB-1557E9CB9611}" type="presOf" srcId="{59C6F2AD-3052-48C1-83C8-72E82712EBD5}" destId="{A2D2A555-E12B-423A-AB30-A54D5189ADA7}" srcOrd="0" destOrd="0" presId="urn:microsoft.com/office/officeart/2018/2/layout/IconCircleList"/>
    <dgm:cxn modelId="{E5F652D9-A14A-4A92-974E-D17CC932DAA5}" srcId="{15F89397-F2B0-4BA4-9500-59A0D60E29B9}" destId="{582DBC7F-8A9C-4004-BE5E-2860CA8C6EF5}" srcOrd="3" destOrd="0" parTransId="{956F1280-FA20-4190-8378-C41AFECC5E91}" sibTransId="{A9CBB8C8-F809-4FB6-B75C-B128336C4CB1}"/>
    <dgm:cxn modelId="{82C58FEA-C822-4593-86E5-12AA55F1D34A}" type="presOf" srcId="{582DBC7F-8A9C-4004-BE5E-2860CA8C6EF5}" destId="{6EA9B2AF-2111-4153-B532-CD029DD95758}" srcOrd="0" destOrd="0" presId="urn:microsoft.com/office/officeart/2018/2/layout/IconCircleList"/>
    <dgm:cxn modelId="{8FEF79F6-D991-4B7C-B542-6FC39133257B}" type="presOf" srcId="{3F90D6F7-0F8E-4189-A21A-7CEA0750A5DF}" destId="{6684FC61-1BE6-458C-9087-7A498DA21661}" srcOrd="0" destOrd="0" presId="urn:microsoft.com/office/officeart/2018/2/layout/IconCircleList"/>
    <dgm:cxn modelId="{DA5CE954-8AF2-4511-A0C3-3149B05D5623}" type="presParOf" srcId="{BEF3392E-DF0B-4AFA-A958-67F776F71C2B}" destId="{2AD80E02-A84B-4A73-952B-16F5FDBC7F79}" srcOrd="0" destOrd="0" presId="urn:microsoft.com/office/officeart/2018/2/layout/IconCircleList"/>
    <dgm:cxn modelId="{63AFD36F-E35C-406F-AC80-BD13E3238B6F}" type="presParOf" srcId="{2AD80E02-A84B-4A73-952B-16F5FDBC7F79}" destId="{A8868E51-15C7-4F14-8526-9647711E81E9}" srcOrd="0" destOrd="0" presId="urn:microsoft.com/office/officeart/2018/2/layout/IconCircleList"/>
    <dgm:cxn modelId="{8B2526E3-0767-4DB8-8F0D-5016F245C18C}" type="presParOf" srcId="{A8868E51-15C7-4F14-8526-9647711E81E9}" destId="{F880F4D9-CBEB-4F58-B6C4-FC721A774B06}" srcOrd="0" destOrd="0" presId="urn:microsoft.com/office/officeart/2018/2/layout/IconCircleList"/>
    <dgm:cxn modelId="{5D24A07A-10A3-4735-908C-E2C5C05CBA30}" type="presParOf" srcId="{A8868E51-15C7-4F14-8526-9647711E81E9}" destId="{395CB1E9-B092-484C-B08A-C35D4F724698}" srcOrd="1" destOrd="0" presId="urn:microsoft.com/office/officeart/2018/2/layout/IconCircleList"/>
    <dgm:cxn modelId="{0CE41817-143C-46D4-B42A-542960064B03}" type="presParOf" srcId="{A8868E51-15C7-4F14-8526-9647711E81E9}" destId="{F39EA501-A516-4596-8966-4CA03D9F10AE}" srcOrd="2" destOrd="0" presId="urn:microsoft.com/office/officeart/2018/2/layout/IconCircleList"/>
    <dgm:cxn modelId="{6F601A66-608A-43D6-8C10-E4B99C20D23B}" type="presParOf" srcId="{A8868E51-15C7-4F14-8526-9647711E81E9}" destId="{1D6DEC57-6F75-46C5-A112-7C5A5F3ED444}" srcOrd="3" destOrd="0" presId="urn:microsoft.com/office/officeart/2018/2/layout/IconCircleList"/>
    <dgm:cxn modelId="{4DBCC19D-961C-4B4E-8845-63A839358065}" type="presParOf" srcId="{2AD80E02-A84B-4A73-952B-16F5FDBC7F79}" destId="{30A0032E-1877-4FE1-9FA8-C75E67806943}" srcOrd="1" destOrd="0" presId="urn:microsoft.com/office/officeart/2018/2/layout/IconCircleList"/>
    <dgm:cxn modelId="{DD15AFB4-F7CA-481D-8E27-7C456EB9FB03}" type="presParOf" srcId="{2AD80E02-A84B-4A73-952B-16F5FDBC7F79}" destId="{112A8F4F-21F6-4A03-BB03-94AC1927EDDA}" srcOrd="2" destOrd="0" presId="urn:microsoft.com/office/officeart/2018/2/layout/IconCircleList"/>
    <dgm:cxn modelId="{5FD61AB2-45F8-4518-BFCF-AD7D818C15D7}" type="presParOf" srcId="{112A8F4F-21F6-4A03-BB03-94AC1927EDDA}" destId="{0D47DB8C-FA01-46A7-A922-8805783127D7}" srcOrd="0" destOrd="0" presId="urn:microsoft.com/office/officeart/2018/2/layout/IconCircleList"/>
    <dgm:cxn modelId="{6E2C1DA7-4349-452A-8F78-BEC1E5B9A87E}" type="presParOf" srcId="{112A8F4F-21F6-4A03-BB03-94AC1927EDDA}" destId="{91886117-A235-4C13-B136-7C8ADC22363B}" srcOrd="1" destOrd="0" presId="urn:microsoft.com/office/officeart/2018/2/layout/IconCircleList"/>
    <dgm:cxn modelId="{28978F84-0C07-4CD0-84E8-CA48D74EF870}" type="presParOf" srcId="{112A8F4F-21F6-4A03-BB03-94AC1927EDDA}" destId="{3B0295EB-5F9C-47F3-8C7B-F1B3C8C86F58}" srcOrd="2" destOrd="0" presId="urn:microsoft.com/office/officeart/2018/2/layout/IconCircleList"/>
    <dgm:cxn modelId="{7AE977DA-F68A-4B10-901D-3A75E194F4D6}" type="presParOf" srcId="{112A8F4F-21F6-4A03-BB03-94AC1927EDDA}" destId="{6684FC61-1BE6-458C-9087-7A498DA21661}" srcOrd="3" destOrd="0" presId="urn:microsoft.com/office/officeart/2018/2/layout/IconCircleList"/>
    <dgm:cxn modelId="{9C24EDD7-DDC7-455E-915F-75092D781B43}" type="presParOf" srcId="{2AD80E02-A84B-4A73-952B-16F5FDBC7F79}" destId="{A2D2A555-E12B-423A-AB30-A54D5189ADA7}" srcOrd="3" destOrd="0" presId="urn:microsoft.com/office/officeart/2018/2/layout/IconCircleList"/>
    <dgm:cxn modelId="{6CCFCF71-F249-4C8A-B6DC-0608CD20C836}" type="presParOf" srcId="{2AD80E02-A84B-4A73-952B-16F5FDBC7F79}" destId="{B36F05D6-C8B1-419F-B38B-54C69BFCCD44}" srcOrd="4" destOrd="0" presId="urn:microsoft.com/office/officeart/2018/2/layout/IconCircleList"/>
    <dgm:cxn modelId="{3FE5BD83-5C25-4E16-AB3C-EB213E5A2204}" type="presParOf" srcId="{B36F05D6-C8B1-419F-B38B-54C69BFCCD44}" destId="{EA5B5333-ED60-4CBC-8433-BD552214C555}" srcOrd="0" destOrd="0" presId="urn:microsoft.com/office/officeart/2018/2/layout/IconCircleList"/>
    <dgm:cxn modelId="{D249DA24-9751-4A05-956B-67524BB774BC}" type="presParOf" srcId="{B36F05D6-C8B1-419F-B38B-54C69BFCCD44}" destId="{3E2FE42B-95E8-4CC5-B147-91896BDF9CFC}" srcOrd="1" destOrd="0" presId="urn:microsoft.com/office/officeart/2018/2/layout/IconCircleList"/>
    <dgm:cxn modelId="{F344CEBF-47F2-4950-B32D-7C9666D2C759}" type="presParOf" srcId="{B36F05D6-C8B1-419F-B38B-54C69BFCCD44}" destId="{4D17848A-FAA0-45D5-923D-6A0717A378BB}" srcOrd="2" destOrd="0" presId="urn:microsoft.com/office/officeart/2018/2/layout/IconCircleList"/>
    <dgm:cxn modelId="{8E457C2F-8A90-4C94-B7A5-2251606CCDAB}" type="presParOf" srcId="{B36F05D6-C8B1-419F-B38B-54C69BFCCD44}" destId="{27007F38-2540-42FC-A2EE-6C9D353F6D01}" srcOrd="3" destOrd="0" presId="urn:microsoft.com/office/officeart/2018/2/layout/IconCircleList"/>
    <dgm:cxn modelId="{705D9C74-6F7B-4C76-9A08-8BED0B9DA521}" type="presParOf" srcId="{2AD80E02-A84B-4A73-952B-16F5FDBC7F79}" destId="{944AB143-95E1-435D-850A-3AC8E4977A5B}" srcOrd="5" destOrd="0" presId="urn:microsoft.com/office/officeart/2018/2/layout/IconCircleList"/>
    <dgm:cxn modelId="{9F812B5B-701A-406D-84E4-CF990E079EDB}" type="presParOf" srcId="{2AD80E02-A84B-4A73-952B-16F5FDBC7F79}" destId="{347A2AD8-AEAA-4E3E-9817-63FD1F48EB1E}" srcOrd="6" destOrd="0" presId="urn:microsoft.com/office/officeart/2018/2/layout/IconCircleList"/>
    <dgm:cxn modelId="{5A516BD0-5143-42F7-8458-77301B9E137E}" type="presParOf" srcId="{347A2AD8-AEAA-4E3E-9817-63FD1F48EB1E}" destId="{A9A8E9AF-9194-4FC8-B636-97BF03C6D6B3}" srcOrd="0" destOrd="0" presId="urn:microsoft.com/office/officeart/2018/2/layout/IconCircleList"/>
    <dgm:cxn modelId="{586F1379-B701-46AD-B196-2F62BA5A3374}" type="presParOf" srcId="{347A2AD8-AEAA-4E3E-9817-63FD1F48EB1E}" destId="{123E1D99-CA11-4F7C-AB6C-1862C9CEF9DD}" srcOrd="1" destOrd="0" presId="urn:microsoft.com/office/officeart/2018/2/layout/IconCircleList"/>
    <dgm:cxn modelId="{9F3201F8-AA5E-41E7-A703-643BF70A1CDA}" type="presParOf" srcId="{347A2AD8-AEAA-4E3E-9817-63FD1F48EB1E}" destId="{1A90DE82-C449-4A61-A904-6ACE55D623D4}" srcOrd="2" destOrd="0" presId="urn:microsoft.com/office/officeart/2018/2/layout/IconCircleList"/>
    <dgm:cxn modelId="{75C7B9A4-AC5A-4EC9-8761-30086B660E4C}" type="presParOf" srcId="{347A2AD8-AEAA-4E3E-9817-63FD1F48EB1E}" destId="{6EA9B2AF-2111-4153-B532-CD029DD957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CBF602-83CC-48DE-BE10-5935FF7E6FB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D54CE04-4254-4884-9996-F076E53F664E}">
      <dgm:prSet/>
      <dgm:spPr/>
      <dgm:t>
        <a:bodyPr/>
        <a:lstStyle/>
        <a:p>
          <a:r>
            <a:rPr lang="es-MX"/>
            <a:t>A partir de los años 90, la IA comenzó a beneficiarse del crecimiento en la capacidad computacional y el acceso a grandes volúmenes de datos. Esto permitió avances significativos en:</a:t>
          </a:r>
          <a:endParaRPr lang="en-US"/>
        </a:p>
      </dgm:t>
    </dgm:pt>
    <dgm:pt modelId="{90F7CFFE-4522-4944-9709-61C79D64A4C3}" type="parTrans" cxnId="{B7735F94-2FCC-4E90-86FD-D5B8EBDE83C0}">
      <dgm:prSet/>
      <dgm:spPr/>
      <dgm:t>
        <a:bodyPr/>
        <a:lstStyle/>
        <a:p>
          <a:endParaRPr lang="en-US"/>
        </a:p>
      </dgm:t>
    </dgm:pt>
    <dgm:pt modelId="{671710DD-2D92-4BAB-B7BC-B1919BF7911C}" type="sibTrans" cxnId="{B7735F94-2FCC-4E90-86FD-D5B8EBDE83C0}">
      <dgm:prSet/>
      <dgm:spPr/>
      <dgm:t>
        <a:bodyPr/>
        <a:lstStyle/>
        <a:p>
          <a:endParaRPr lang="en-US"/>
        </a:p>
      </dgm:t>
    </dgm:pt>
    <dgm:pt modelId="{20F3677E-C007-4415-B3D1-A4B2539B7ABE}">
      <dgm:prSet/>
      <dgm:spPr/>
      <dgm:t>
        <a:bodyPr/>
        <a:lstStyle/>
        <a:p>
          <a:r>
            <a:rPr lang="es-MX" b="1"/>
            <a:t>Aprendizaje automático (Machine Learning):</a:t>
          </a:r>
          <a:r>
            <a:rPr lang="es-MX"/>
            <a:t> Métodos como redes neuronales profundas, árboles de decisión y modelos probabilísticos comenzaron a demostrar mejores resultados.</a:t>
          </a:r>
          <a:endParaRPr lang="en-US"/>
        </a:p>
      </dgm:t>
    </dgm:pt>
    <dgm:pt modelId="{FA845175-CEA3-4A8F-9515-ED533A3FE12C}" type="parTrans" cxnId="{C89D2714-B6A1-472D-97EB-C32186FF9929}">
      <dgm:prSet/>
      <dgm:spPr/>
      <dgm:t>
        <a:bodyPr/>
        <a:lstStyle/>
        <a:p>
          <a:endParaRPr lang="en-US"/>
        </a:p>
      </dgm:t>
    </dgm:pt>
    <dgm:pt modelId="{D8980719-73BC-4F82-AEA8-E5594CB73061}" type="sibTrans" cxnId="{C89D2714-B6A1-472D-97EB-C32186FF9929}">
      <dgm:prSet/>
      <dgm:spPr/>
      <dgm:t>
        <a:bodyPr/>
        <a:lstStyle/>
        <a:p>
          <a:endParaRPr lang="en-US"/>
        </a:p>
      </dgm:t>
    </dgm:pt>
    <dgm:pt modelId="{B2BE5964-DD0F-4802-B366-E779432C932D}">
      <dgm:prSet/>
      <dgm:spPr/>
      <dgm:t>
        <a:bodyPr/>
        <a:lstStyle/>
        <a:p>
          <a:r>
            <a:rPr lang="es-MX" b="1"/>
            <a:t>Reconocimiento de voz y visión artificial:</a:t>
          </a:r>
          <a:r>
            <a:rPr lang="es-MX"/>
            <a:t> Algoritmos más eficientes permitieron mejoras en aplicaciones como el reconocimiento facial y asistentes virtuales.</a:t>
          </a:r>
          <a:endParaRPr lang="en-US"/>
        </a:p>
      </dgm:t>
    </dgm:pt>
    <dgm:pt modelId="{98F6FF70-97FA-4507-A881-CEE48696DB43}" type="parTrans" cxnId="{A389E580-9E9A-4589-8DF7-72B54F46D21A}">
      <dgm:prSet/>
      <dgm:spPr/>
      <dgm:t>
        <a:bodyPr/>
        <a:lstStyle/>
        <a:p>
          <a:endParaRPr lang="en-US"/>
        </a:p>
      </dgm:t>
    </dgm:pt>
    <dgm:pt modelId="{91775954-0901-49A9-820A-F39AF216A737}" type="sibTrans" cxnId="{A389E580-9E9A-4589-8DF7-72B54F46D21A}">
      <dgm:prSet/>
      <dgm:spPr/>
      <dgm:t>
        <a:bodyPr/>
        <a:lstStyle/>
        <a:p>
          <a:endParaRPr lang="en-US"/>
        </a:p>
      </dgm:t>
    </dgm:pt>
    <dgm:pt modelId="{354AD8FB-1250-44D3-90FB-6AF4B15EFA8D}" type="pres">
      <dgm:prSet presAssocID="{D2CBF602-83CC-48DE-BE10-5935FF7E6FB3}" presName="linear" presStyleCnt="0">
        <dgm:presLayoutVars>
          <dgm:animLvl val="lvl"/>
          <dgm:resizeHandles val="exact"/>
        </dgm:presLayoutVars>
      </dgm:prSet>
      <dgm:spPr/>
    </dgm:pt>
    <dgm:pt modelId="{26B99C94-F5C5-47A3-A33F-69ADC3F4D83E}" type="pres">
      <dgm:prSet presAssocID="{0D54CE04-4254-4884-9996-F076E53F66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CCD1E8-741A-429B-81EC-182D72AB2B15}" type="pres">
      <dgm:prSet presAssocID="{671710DD-2D92-4BAB-B7BC-B1919BF7911C}" presName="spacer" presStyleCnt="0"/>
      <dgm:spPr/>
    </dgm:pt>
    <dgm:pt modelId="{14B9ECC9-084E-4B7D-A1BF-8E6C15B04C82}" type="pres">
      <dgm:prSet presAssocID="{20F3677E-C007-4415-B3D1-A4B2539B7A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E11C11-AC89-4BAA-BA48-41325448959C}" type="pres">
      <dgm:prSet presAssocID="{D8980719-73BC-4F82-AEA8-E5594CB73061}" presName="spacer" presStyleCnt="0"/>
      <dgm:spPr/>
    </dgm:pt>
    <dgm:pt modelId="{07A6B5E1-60CA-4C6F-B5C8-74975C27AA0C}" type="pres">
      <dgm:prSet presAssocID="{B2BE5964-DD0F-4802-B366-E779432C93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9D2714-B6A1-472D-97EB-C32186FF9929}" srcId="{D2CBF602-83CC-48DE-BE10-5935FF7E6FB3}" destId="{20F3677E-C007-4415-B3D1-A4B2539B7ABE}" srcOrd="1" destOrd="0" parTransId="{FA845175-CEA3-4A8F-9515-ED533A3FE12C}" sibTransId="{D8980719-73BC-4F82-AEA8-E5594CB73061}"/>
    <dgm:cxn modelId="{63AF1215-9E5B-41D9-9F2A-06DA36B6222F}" type="presOf" srcId="{0D54CE04-4254-4884-9996-F076E53F664E}" destId="{26B99C94-F5C5-47A3-A33F-69ADC3F4D83E}" srcOrd="0" destOrd="0" presId="urn:microsoft.com/office/officeart/2005/8/layout/vList2"/>
    <dgm:cxn modelId="{A389E580-9E9A-4589-8DF7-72B54F46D21A}" srcId="{D2CBF602-83CC-48DE-BE10-5935FF7E6FB3}" destId="{B2BE5964-DD0F-4802-B366-E779432C932D}" srcOrd="2" destOrd="0" parTransId="{98F6FF70-97FA-4507-A881-CEE48696DB43}" sibTransId="{91775954-0901-49A9-820A-F39AF216A737}"/>
    <dgm:cxn modelId="{B7735F94-2FCC-4E90-86FD-D5B8EBDE83C0}" srcId="{D2CBF602-83CC-48DE-BE10-5935FF7E6FB3}" destId="{0D54CE04-4254-4884-9996-F076E53F664E}" srcOrd="0" destOrd="0" parTransId="{90F7CFFE-4522-4944-9709-61C79D64A4C3}" sibTransId="{671710DD-2D92-4BAB-B7BC-B1919BF7911C}"/>
    <dgm:cxn modelId="{5C963AA3-084D-450B-A5F5-825378DC7041}" type="presOf" srcId="{B2BE5964-DD0F-4802-B366-E779432C932D}" destId="{07A6B5E1-60CA-4C6F-B5C8-74975C27AA0C}" srcOrd="0" destOrd="0" presId="urn:microsoft.com/office/officeart/2005/8/layout/vList2"/>
    <dgm:cxn modelId="{7640F4D1-6D95-4A0C-9A18-086998624D84}" type="presOf" srcId="{20F3677E-C007-4415-B3D1-A4B2539B7ABE}" destId="{14B9ECC9-084E-4B7D-A1BF-8E6C15B04C82}" srcOrd="0" destOrd="0" presId="urn:microsoft.com/office/officeart/2005/8/layout/vList2"/>
    <dgm:cxn modelId="{E6ABBCFB-AE54-4B04-877B-992DB6B70C84}" type="presOf" srcId="{D2CBF602-83CC-48DE-BE10-5935FF7E6FB3}" destId="{354AD8FB-1250-44D3-90FB-6AF4B15EFA8D}" srcOrd="0" destOrd="0" presId="urn:microsoft.com/office/officeart/2005/8/layout/vList2"/>
    <dgm:cxn modelId="{8CCCC946-D072-448C-9B15-13F923819E45}" type="presParOf" srcId="{354AD8FB-1250-44D3-90FB-6AF4B15EFA8D}" destId="{26B99C94-F5C5-47A3-A33F-69ADC3F4D83E}" srcOrd="0" destOrd="0" presId="urn:microsoft.com/office/officeart/2005/8/layout/vList2"/>
    <dgm:cxn modelId="{39F5EBE1-A415-4339-B414-BE8C7BF4BCFF}" type="presParOf" srcId="{354AD8FB-1250-44D3-90FB-6AF4B15EFA8D}" destId="{19CCD1E8-741A-429B-81EC-182D72AB2B15}" srcOrd="1" destOrd="0" presId="urn:microsoft.com/office/officeart/2005/8/layout/vList2"/>
    <dgm:cxn modelId="{4E39DCCD-013F-4CFA-B53F-C0CE27003DC2}" type="presParOf" srcId="{354AD8FB-1250-44D3-90FB-6AF4B15EFA8D}" destId="{14B9ECC9-084E-4B7D-A1BF-8E6C15B04C82}" srcOrd="2" destOrd="0" presId="urn:microsoft.com/office/officeart/2005/8/layout/vList2"/>
    <dgm:cxn modelId="{EB50FD21-0DC7-4D06-9190-5767D6007E0E}" type="presParOf" srcId="{354AD8FB-1250-44D3-90FB-6AF4B15EFA8D}" destId="{84E11C11-AC89-4BAA-BA48-41325448959C}" srcOrd="3" destOrd="0" presId="urn:microsoft.com/office/officeart/2005/8/layout/vList2"/>
    <dgm:cxn modelId="{B788998E-9705-4ACB-9CCC-13668B70A246}" type="presParOf" srcId="{354AD8FB-1250-44D3-90FB-6AF4B15EFA8D}" destId="{07A6B5E1-60CA-4C6F-B5C8-74975C27AA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0F4D9-CBEB-4F58-B6C4-FC721A774B06}">
      <dsp:nvSpPr>
        <dsp:cNvPr id="0" name=""/>
        <dsp:cNvSpPr/>
      </dsp:nvSpPr>
      <dsp:spPr>
        <a:xfrm>
          <a:off x="212335" y="30470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CB1E9-B092-484C-B08A-C35D4F724698}">
      <dsp:nvSpPr>
        <dsp:cNvPr id="0" name=""/>
        <dsp:cNvSpPr/>
      </dsp:nvSpPr>
      <dsp:spPr>
        <a:xfrm>
          <a:off x="492877" y="58524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DEC57-6F75-46C5-A112-7C5A5F3ED444}">
      <dsp:nvSpPr>
        <dsp:cNvPr id="0" name=""/>
        <dsp:cNvSpPr/>
      </dsp:nvSpPr>
      <dsp:spPr>
        <a:xfrm>
          <a:off x="1846704" y="41443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Arial" panose="020B0604020202020204" pitchFamily="34" charset="0"/>
              <a:cs typeface="Arial" panose="020B0604020202020204" pitchFamily="34" charset="0"/>
            </a:rPr>
            <a:t>La inteligencia artificial tiene sus raíces en la filosofía, la lógica y las matemáticas. Desde la antigüedad, los filósofos imaginaron la posibilidad de máquinas con capacidades similares a las humanas. Entre las bases teóricas más relevantes están: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6704" y="414439"/>
        <a:ext cx="3148942" cy="1335915"/>
      </dsp:txXfrm>
    </dsp:sp>
    <dsp:sp modelId="{0D47DB8C-FA01-46A7-A922-8805783127D7}">
      <dsp:nvSpPr>
        <dsp:cNvPr id="0" name=""/>
        <dsp:cNvSpPr/>
      </dsp:nvSpPr>
      <dsp:spPr>
        <a:xfrm>
          <a:off x="5532139" y="30470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86117-A235-4C13-B136-7C8ADC22363B}">
      <dsp:nvSpPr>
        <dsp:cNvPr id="0" name=""/>
        <dsp:cNvSpPr/>
      </dsp:nvSpPr>
      <dsp:spPr>
        <a:xfrm>
          <a:off x="5812681" y="58524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4FC61-1BE6-458C-9087-7A498DA21661}">
      <dsp:nvSpPr>
        <dsp:cNvPr id="0" name=""/>
        <dsp:cNvSpPr/>
      </dsp:nvSpPr>
      <dsp:spPr>
        <a:xfrm>
          <a:off x="7154322" y="30470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>
              <a:latin typeface="Arial" panose="020B0604020202020204" pitchFamily="34" charset="0"/>
              <a:cs typeface="Arial" panose="020B0604020202020204" pitchFamily="34" charset="0"/>
            </a:rPr>
            <a:t>Lógica y razonamiento formal:</a:t>
          </a:r>
          <a:r>
            <a:rPr lang="es-MX" sz="1500" kern="1200" dirty="0">
              <a:latin typeface="Arial" panose="020B0604020202020204" pitchFamily="34" charset="0"/>
              <a:cs typeface="Arial" panose="020B0604020202020204" pitchFamily="34" charset="0"/>
            </a:rPr>
            <a:t> Aristóteles desarrolló el silogismo, un sistema de inferencias lógicas que sentó las bases de la computación lógica.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54322" y="304707"/>
        <a:ext cx="3148942" cy="1335915"/>
      </dsp:txXfrm>
    </dsp:sp>
    <dsp:sp modelId="{EA5B5333-ED60-4CBC-8433-BD552214C555}">
      <dsp:nvSpPr>
        <dsp:cNvPr id="0" name=""/>
        <dsp:cNvSpPr/>
      </dsp:nvSpPr>
      <dsp:spPr>
        <a:xfrm>
          <a:off x="212335" y="231268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FE42B-95E8-4CC5-B147-91896BDF9CFC}">
      <dsp:nvSpPr>
        <dsp:cNvPr id="0" name=""/>
        <dsp:cNvSpPr/>
      </dsp:nvSpPr>
      <dsp:spPr>
        <a:xfrm>
          <a:off x="492877" y="2593226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07F38-2540-42FC-A2EE-6C9D353F6D01}">
      <dsp:nvSpPr>
        <dsp:cNvPr id="0" name=""/>
        <dsp:cNvSpPr/>
      </dsp:nvSpPr>
      <dsp:spPr>
        <a:xfrm>
          <a:off x="1834517" y="231268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>
              <a:latin typeface="Arial" panose="020B0604020202020204" pitchFamily="34" charset="0"/>
              <a:cs typeface="Arial" panose="020B0604020202020204" pitchFamily="34" charset="0"/>
            </a:rPr>
            <a:t>Máquinas de cálculo:</a:t>
          </a:r>
          <a:r>
            <a:rPr lang="es-MX" sz="1500" kern="1200" dirty="0">
              <a:latin typeface="Arial" panose="020B0604020202020204" pitchFamily="34" charset="0"/>
              <a:cs typeface="Arial" panose="020B0604020202020204" pitchFamily="34" charset="0"/>
            </a:rPr>
            <a:t> En el siglo XVII, Blaise Pascal y Gottfried Leibniz diseñaron calculadoras mecánicas.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34517" y="2312684"/>
        <a:ext cx="3148942" cy="1335915"/>
      </dsp:txXfrm>
    </dsp:sp>
    <dsp:sp modelId="{A9A8E9AF-9194-4FC8-B636-97BF03C6D6B3}">
      <dsp:nvSpPr>
        <dsp:cNvPr id="0" name=""/>
        <dsp:cNvSpPr/>
      </dsp:nvSpPr>
      <dsp:spPr>
        <a:xfrm>
          <a:off x="5532139" y="231268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E1D99-CA11-4F7C-AB6C-1862C9CEF9DD}">
      <dsp:nvSpPr>
        <dsp:cNvPr id="0" name=""/>
        <dsp:cNvSpPr/>
      </dsp:nvSpPr>
      <dsp:spPr>
        <a:xfrm>
          <a:off x="5812681" y="2593226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9B2AF-2111-4153-B532-CD029DD95758}">
      <dsp:nvSpPr>
        <dsp:cNvPr id="0" name=""/>
        <dsp:cNvSpPr/>
      </dsp:nvSpPr>
      <dsp:spPr>
        <a:xfrm>
          <a:off x="7154322" y="231268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>
              <a:latin typeface="Arial" panose="020B0604020202020204" pitchFamily="34" charset="0"/>
              <a:cs typeface="Arial" panose="020B0604020202020204" pitchFamily="34" charset="0"/>
            </a:rPr>
            <a:t>Máquinas automáticas:</a:t>
          </a:r>
          <a:r>
            <a:rPr lang="es-MX" sz="1500" kern="1200" dirty="0">
              <a:latin typeface="Arial" panose="020B0604020202020204" pitchFamily="34" charset="0"/>
              <a:cs typeface="Arial" panose="020B0604020202020204" pitchFamily="34" charset="0"/>
            </a:rPr>
            <a:t> Durante el siglo XIX, Charles Babbage y Ada Lovelace trabajaron en la Máquina Analítica, un dispositivo programable considerado el precursor de las computadoras modernas.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54322" y="2312684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99C94-F5C5-47A3-A33F-69ADC3F4D83E}">
      <dsp:nvSpPr>
        <dsp:cNvPr id="0" name=""/>
        <dsp:cNvSpPr/>
      </dsp:nvSpPr>
      <dsp:spPr>
        <a:xfrm>
          <a:off x="0" y="36390"/>
          <a:ext cx="6900512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A partir de los años 90, la IA comenzó a beneficiarse del crecimiento en la capacidad computacional y el acceso a grandes volúmenes de datos. Esto permitió avances significativos en:</a:t>
          </a:r>
          <a:endParaRPr lang="en-US" sz="3200" kern="1200"/>
        </a:p>
      </dsp:txBody>
      <dsp:txXfrm>
        <a:off x="85900" y="122290"/>
        <a:ext cx="6728712" cy="1587880"/>
      </dsp:txXfrm>
    </dsp:sp>
    <dsp:sp modelId="{14B9ECC9-084E-4B7D-A1BF-8E6C15B04C82}">
      <dsp:nvSpPr>
        <dsp:cNvPr id="0" name=""/>
        <dsp:cNvSpPr/>
      </dsp:nvSpPr>
      <dsp:spPr>
        <a:xfrm>
          <a:off x="0" y="1888230"/>
          <a:ext cx="6900512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/>
            <a:t>Aprendizaje automático (Machine Learning):</a:t>
          </a:r>
          <a:r>
            <a:rPr lang="es-MX" sz="3200" kern="1200"/>
            <a:t> Métodos como redes neuronales profundas, árboles de decisión y modelos probabilísticos comenzaron a demostrar mejores resultados.</a:t>
          </a:r>
          <a:endParaRPr lang="en-US" sz="3200" kern="1200"/>
        </a:p>
      </dsp:txBody>
      <dsp:txXfrm>
        <a:off x="85900" y="1974130"/>
        <a:ext cx="6728712" cy="1587880"/>
      </dsp:txXfrm>
    </dsp:sp>
    <dsp:sp modelId="{07A6B5E1-60CA-4C6F-B5C8-74975C27AA0C}">
      <dsp:nvSpPr>
        <dsp:cNvPr id="0" name=""/>
        <dsp:cNvSpPr/>
      </dsp:nvSpPr>
      <dsp:spPr>
        <a:xfrm>
          <a:off x="0" y="3740070"/>
          <a:ext cx="6900512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/>
            <a:t>Reconocimiento de voz y visión artificial:</a:t>
          </a:r>
          <a:r>
            <a:rPr lang="es-MX" sz="3200" kern="1200"/>
            <a:t> Algoritmos más eficientes permitieron mejoras en aplicaciones como el reconocimiento facial y asistentes virtuales.</a:t>
          </a:r>
          <a:endParaRPr lang="en-US" sz="3200" kern="1200"/>
        </a:p>
      </dsp:txBody>
      <dsp:txXfrm>
        <a:off x="85900" y="3825970"/>
        <a:ext cx="6728712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7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9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2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7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ABF7CF-8001-A325-E0C2-CB74C6D1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r>
              <a:rPr lang="es-MX" sz="8800"/>
              <a:t>Inteligencia artificial</a:t>
            </a:r>
          </a:p>
        </p:txBody>
      </p:sp>
      <p:sp>
        <p:nvSpPr>
          <p:cNvPr id="41" name="Freeform: Shape 35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B9171-70C7-0980-AD71-B9B02E60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r>
              <a:rPr lang="es-MX" sz="3600" dirty="0">
                <a:solidFill>
                  <a:srgbClr val="FFFFFF"/>
                </a:solidFill>
              </a:rPr>
              <a:t>Diego Alejandro Gómez Gastelum</a:t>
            </a:r>
          </a:p>
          <a:p>
            <a:r>
              <a:rPr lang="es-MX" sz="3600" dirty="0">
                <a:solidFill>
                  <a:srgbClr val="FFFFFF"/>
                </a:solidFill>
              </a:rPr>
              <a:t>Marco Josué Meza Manjarrez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CB731-A44A-22CB-5BC8-B0DE8CB7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7200">
                <a:solidFill>
                  <a:schemeClr val="bg1"/>
                </a:solidFill>
              </a:rPr>
              <a:t>Orígenes y fundamentos (Antes de 1950)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504BFC8F-C9C3-249A-58E0-A75473723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866275"/>
              </p:ext>
            </p:extLst>
          </p:nvPr>
        </p:nvGraphicFramePr>
        <p:xfrm>
          <a:off x="838200" y="2223655"/>
          <a:ext cx="10515600" cy="395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3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27EFB-332C-7172-610F-08D02139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s-MX" sz="6600">
                <a:solidFill>
                  <a:srgbClr val="FFFFFF"/>
                </a:solidFill>
              </a:rPr>
              <a:t>Primeros desarrollos y optimismo inicial (1950-1970)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9FA9D2A-A856-C372-824E-2033700A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La IA moderna comenzó a tomar forma con el desarrollo de las primeras computadoras electrónicas y lenguajes de programación. Algunos hitos clave de esta etapa incluyen: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Primeros programas de IA: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Theorist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(1955-56), de Allen Newell y Herbert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Simon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podía demostrar teoremas matemáticos.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(1957), desarrollado por los mismos autores, intentaba resolver problemas generales mediante heurísticas.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Redes neuronales artificiales: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Frank Rosenblatt desarrolló el </a:t>
            </a: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Perceptrón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en 1958, un modelo de red neuronal capaz de aprender patrones simples.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Lenguajes de IA: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John McCarthy creó el lenguaje LISP en 1958, diseñado específicamente para el desarrollo de sistemas de IA.</a:t>
            </a:r>
          </a:p>
          <a:p>
            <a:pPr>
              <a:lnSpc>
                <a:spcPct val="100000"/>
              </a:lnSpc>
            </a:pP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52705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0406B-98EE-8D9B-1F6A-84A2D16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5600"/>
              <a:t>El primer invierno de la IA y los sistemas expertos (1970-1990)</a:t>
            </a:r>
          </a:p>
        </p:txBody>
      </p:sp>
      <p:pic>
        <p:nvPicPr>
          <p:cNvPr id="5" name="Picture 4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66A0EEC2-A2D9-AE02-74EB-ACAD9519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10" r="3008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8A10F-C603-3C17-99BC-64234F32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Los primeros enfoques de la IA se encontraron con problemas como la falta de poder computacional y la dificultad de representar el conocimiento de manera efectiva. Esto llevó a una reducción en la financiación y al llamado </a:t>
            </a: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invierno de la IA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en los años 70.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A pesar de ello, en los 80 resurgió el interés con los 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sistemas expertos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programas diseñados para emular la toma de decisiones humanas en áreas específicas. Ejemplos notables incluyen: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MYCIN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(diagnóstico médico).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i="1" dirty="0">
                <a:latin typeface="Arial" panose="020B0604020202020204" pitchFamily="34" charset="0"/>
                <a:cs typeface="Arial" panose="020B0604020202020204" pitchFamily="34" charset="0"/>
              </a:rPr>
              <a:t>DENDRAL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(análisis de estructuras químicas).</a:t>
            </a:r>
          </a:p>
          <a:p>
            <a:pPr>
              <a:lnSpc>
                <a:spcPct val="100000"/>
              </a:lnSpc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401601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400C6E-6FCB-BCAB-241F-E0A07F7D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MX" sz="6000"/>
              <a:t>Resurgimiento con el aprendizaje automático (1990-2010)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6E3609F-EAC5-CC77-DF99-37BBDB7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14707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34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C37F44-F3F0-4AB6-BA57-3D163232D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DD4C8C-B328-49E5-BE47-63AE3873E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8748" y="0"/>
            <a:ext cx="4863252" cy="6858000"/>
          </a:xfrm>
          <a:custGeom>
            <a:avLst/>
            <a:gdLst>
              <a:gd name="connsiteX0" fmla="*/ 17671 w 4863252"/>
              <a:gd name="connsiteY0" fmla="*/ 0 h 6858000"/>
              <a:gd name="connsiteX1" fmla="*/ 231369 w 4863252"/>
              <a:gd name="connsiteY1" fmla="*/ 0 h 6858000"/>
              <a:gd name="connsiteX2" fmla="*/ 4718868 w 4863252"/>
              <a:gd name="connsiteY2" fmla="*/ 0 h 6858000"/>
              <a:gd name="connsiteX3" fmla="*/ 4863252 w 4863252"/>
              <a:gd name="connsiteY3" fmla="*/ 0 h 6858000"/>
              <a:gd name="connsiteX4" fmla="*/ 4863252 w 4863252"/>
              <a:gd name="connsiteY4" fmla="*/ 6858000 h 6858000"/>
              <a:gd name="connsiteX5" fmla="*/ 4718868 w 4863252"/>
              <a:gd name="connsiteY5" fmla="*/ 6858000 h 6858000"/>
              <a:gd name="connsiteX6" fmla="*/ 230267 w 4863252"/>
              <a:gd name="connsiteY6" fmla="*/ 6858000 h 6858000"/>
              <a:gd name="connsiteX7" fmla="*/ 18902 w 4863252"/>
              <a:gd name="connsiteY7" fmla="*/ 6858000 h 6858000"/>
              <a:gd name="connsiteX8" fmla="*/ 26121 w 4863252"/>
              <a:gd name="connsiteY8" fmla="*/ 6518322 h 6858000"/>
              <a:gd name="connsiteX9" fmla="*/ 18648 w 4863252"/>
              <a:gd name="connsiteY9" fmla="*/ 6166701 h 6858000"/>
              <a:gd name="connsiteX10" fmla="*/ 14207 w 4863252"/>
              <a:gd name="connsiteY10" fmla="*/ 5856137 h 6858000"/>
              <a:gd name="connsiteX11" fmla="*/ 19537 w 4863252"/>
              <a:gd name="connsiteY11" fmla="*/ 5040192 h 6858000"/>
              <a:gd name="connsiteX12" fmla="*/ 16872 w 4863252"/>
              <a:gd name="connsiteY12" fmla="*/ 4684066 h 6858000"/>
              <a:gd name="connsiteX13" fmla="*/ 8368 w 4863252"/>
              <a:gd name="connsiteY13" fmla="*/ 3968766 h 6858000"/>
              <a:gd name="connsiteX14" fmla="*/ 5577 w 4863252"/>
              <a:gd name="connsiteY14" fmla="*/ 3536490 h 6858000"/>
              <a:gd name="connsiteX15" fmla="*/ 29944 w 4863252"/>
              <a:gd name="connsiteY15" fmla="*/ 3013722 h 6858000"/>
              <a:gd name="connsiteX16" fmla="*/ 20425 w 4863252"/>
              <a:gd name="connsiteY16" fmla="*/ 2456814 h 6858000"/>
              <a:gd name="connsiteX17" fmla="*/ 20425 w 4863252"/>
              <a:gd name="connsiteY17" fmla="*/ 1546443 h 6858000"/>
              <a:gd name="connsiteX18" fmla="*/ 22639 w 4863252"/>
              <a:gd name="connsiteY18" fmla="*/ 3702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3252" h="6858000">
                <a:moveTo>
                  <a:pt x="17671" y="0"/>
                </a:moveTo>
                <a:lnTo>
                  <a:pt x="231369" y="0"/>
                </a:lnTo>
                <a:lnTo>
                  <a:pt x="4718868" y="0"/>
                </a:lnTo>
                <a:lnTo>
                  <a:pt x="4863252" y="0"/>
                </a:lnTo>
                <a:lnTo>
                  <a:pt x="4863252" y="6858000"/>
                </a:lnTo>
                <a:lnTo>
                  <a:pt x="4718868" y="6858000"/>
                </a:lnTo>
                <a:lnTo>
                  <a:pt x="230267" y="6858000"/>
                </a:lnTo>
                <a:lnTo>
                  <a:pt x="18902" y="6858000"/>
                </a:lnTo>
                <a:lnTo>
                  <a:pt x="26121" y="6518322"/>
                </a:lnTo>
                <a:cubicBezTo>
                  <a:pt x="26803" y="6401115"/>
                  <a:pt x="24994" y="6283908"/>
                  <a:pt x="18648" y="6166701"/>
                </a:cubicBezTo>
                <a:cubicBezTo>
                  <a:pt x="12937" y="6063264"/>
                  <a:pt x="12684" y="5959700"/>
                  <a:pt x="14207" y="5856137"/>
                </a:cubicBezTo>
                <a:cubicBezTo>
                  <a:pt x="18140" y="5584155"/>
                  <a:pt x="31340" y="5312300"/>
                  <a:pt x="19537" y="5040192"/>
                </a:cubicBezTo>
                <a:cubicBezTo>
                  <a:pt x="14460" y="4921526"/>
                  <a:pt x="12810" y="4802859"/>
                  <a:pt x="16872" y="4684066"/>
                </a:cubicBezTo>
                <a:cubicBezTo>
                  <a:pt x="25121" y="4445463"/>
                  <a:pt x="23090" y="4207114"/>
                  <a:pt x="8368" y="3968766"/>
                </a:cubicBezTo>
                <a:cubicBezTo>
                  <a:pt x="-1760" y="3824881"/>
                  <a:pt x="-2699" y="3680488"/>
                  <a:pt x="5577" y="3536490"/>
                </a:cubicBezTo>
                <a:cubicBezTo>
                  <a:pt x="17253" y="3362488"/>
                  <a:pt x="39843" y="3188740"/>
                  <a:pt x="29944" y="3013722"/>
                </a:cubicBezTo>
                <a:cubicBezTo>
                  <a:pt x="19284" y="2828170"/>
                  <a:pt x="24487" y="2642365"/>
                  <a:pt x="20425" y="2456814"/>
                </a:cubicBezTo>
                <a:cubicBezTo>
                  <a:pt x="13826" y="2153231"/>
                  <a:pt x="25883" y="1849900"/>
                  <a:pt x="20425" y="1546443"/>
                </a:cubicBezTo>
                <a:cubicBezTo>
                  <a:pt x="13096" y="1154463"/>
                  <a:pt x="23258" y="762340"/>
                  <a:pt x="22639" y="3702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4E32FC-414B-D1CB-FABB-9EE4BD2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416" y="643467"/>
            <a:ext cx="3447288" cy="5571066"/>
          </a:xfrm>
        </p:spPr>
        <p:txBody>
          <a:bodyPr anchor="ctr">
            <a:normAutofit/>
          </a:bodyPr>
          <a:lstStyle/>
          <a:p>
            <a:r>
              <a:rPr lang="es-MX" sz="6600">
                <a:solidFill>
                  <a:schemeClr val="bg1"/>
                </a:solidFill>
              </a:rPr>
              <a:t>Auge del Deep Learning y la IA moderna (2010-presente)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55865-0F36-60AC-A0E5-B174DE1D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643467"/>
            <a:ext cx="5788152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crecimiento del </a:t>
            </a:r>
            <a:r>
              <a:rPr lang="es-MX" i="1" dirty="0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las mejoras en hardware permitieron la revolución del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impulsado por: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neuronales convolucionales para visión artificial.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neuronales recurrentes y transformadores para procesamiento del lenguaje natural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296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2E168D-E874-D2E1-DF2E-03821958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000"/>
              <a:t>gracias</a:t>
            </a:r>
          </a:p>
        </p:txBody>
      </p:sp>
      <p:pic>
        <p:nvPicPr>
          <p:cNvPr id="6" name="Graphic 5" descr="Como">
            <a:extLst>
              <a:ext uri="{FF2B5EF4-FFF2-40B4-BE49-F238E27FC236}">
                <a16:creationId xmlns:a16="http://schemas.microsoft.com/office/drawing/2014/main" id="{9EF6A08B-94C9-26C6-9524-9C022E99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638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496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Inteligencia artificial</vt:lpstr>
      <vt:lpstr>Orígenes y fundamentos (Antes de 1950)</vt:lpstr>
      <vt:lpstr>Primeros desarrollos y optimismo inicial (1950-1970)</vt:lpstr>
      <vt:lpstr>El primer invierno de la IA y los sistemas expertos (1970-1990)</vt:lpstr>
      <vt:lpstr>Resurgimiento con el aprendizaje automático (1990-2010)</vt:lpstr>
      <vt:lpstr>Auge del Deep Learning y la IA moderna (2010-presente)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ALEJANDRO GOMEZ GASTELUM</dc:creator>
  <cp:lastModifiedBy>DIEGO ALEJANDRO GOMEZ GASTELUM</cp:lastModifiedBy>
  <cp:revision>3</cp:revision>
  <dcterms:created xsi:type="dcterms:W3CDTF">2025-02-04T05:23:50Z</dcterms:created>
  <dcterms:modified xsi:type="dcterms:W3CDTF">2025-02-10T05:30:02Z</dcterms:modified>
</cp:coreProperties>
</file>