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73" r:id="rId2"/>
    <p:sldId id="569" r:id="rId3"/>
    <p:sldId id="570" r:id="rId4"/>
    <p:sldId id="571" r:id="rId5"/>
    <p:sldId id="574" r:id="rId6"/>
    <p:sldId id="572" r:id="rId7"/>
    <p:sldId id="573" r:id="rId8"/>
    <p:sldId id="575" r:id="rId9"/>
  </p:sldIdLst>
  <p:sldSz cx="12192000" cy="6858000"/>
  <p:notesSz cx="7099300" cy="102346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2A0C6"/>
    <a:srgbClr val="CCFFFF"/>
    <a:srgbClr val="66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69" autoAdjust="0"/>
    <p:restoredTop sz="96837" autoAdjust="0"/>
  </p:normalViewPr>
  <p:slideViewPr>
    <p:cSldViewPr>
      <p:cViewPr varScale="1">
        <p:scale>
          <a:sx n="111" d="100"/>
          <a:sy n="111" d="100"/>
        </p:scale>
        <p:origin x="228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78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2910" y="54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3098800" y="9717088"/>
            <a:ext cx="903288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3965" tIns="46158" rIns="93965" bIns="46158">
            <a:spAutoFit/>
          </a:bodyPr>
          <a:lstStyle>
            <a:lvl1pPr defTabSz="79057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79057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79057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79057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79057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de-DE" altLang="de-DE" sz="1300" smtClean="0"/>
              <a:t>Seite </a:t>
            </a:r>
            <a:fld id="{3E98C933-1BDE-4992-ABF3-722ABC73B2B4}" type="slidenum">
              <a:rPr lang="de-DE" altLang="de-DE" sz="1300" smtClean="0"/>
              <a:pPr algn="ctr">
                <a:lnSpc>
                  <a:spcPct val="90000"/>
                </a:lnSpc>
                <a:defRPr/>
              </a:pPr>
              <a:t>‹Nr.›</a:t>
            </a:fld>
            <a:endParaRPr lang="de-DE" altLang="de-DE" sz="1300" smtClean="0"/>
          </a:p>
        </p:txBody>
      </p:sp>
    </p:spTree>
    <p:extLst>
      <p:ext uri="{BB962C8B-B14F-4D97-AF65-F5344CB8AC3E}">
        <p14:creationId xmlns:p14="http://schemas.microsoft.com/office/powerpoint/2010/main" val="39414889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5688"/>
            <a:ext cx="5207000" cy="430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65" tIns="46158" rIns="93965" bIns="461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Hauptteiltext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379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76238" y="898525"/>
            <a:ext cx="6351587" cy="3573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3098800" y="9802813"/>
            <a:ext cx="903288" cy="26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3965" tIns="46158" rIns="93965" bIns="46158">
            <a:spAutoFit/>
          </a:bodyPr>
          <a:lstStyle>
            <a:lvl1pPr defTabSz="79057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79057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79057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79057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79057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de-DE" altLang="de-DE" sz="1300" smtClean="0"/>
              <a:t>Seite </a:t>
            </a:r>
            <a:fld id="{23BE4E00-5ED1-4B45-BAB2-D272AC5E7E5A}" type="slidenum">
              <a:rPr lang="de-DE" altLang="de-DE" sz="1300" smtClean="0"/>
              <a:pPr algn="ctr">
                <a:lnSpc>
                  <a:spcPct val="90000"/>
                </a:lnSpc>
                <a:defRPr/>
              </a:pPr>
              <a:t>‹Nr.›</a:t>
            </a:fld>
            <a:endParaRPr lang="de-DE" altLang="de-DE" sz="1300" smtClean="0"/>
          </a:p>
        </p:txBody>
      </p:sp>
    </p:spTree>
    <p:extLst>
      <p:ext uri="{BB962C8B-B14F-4D97-AF65-F5344CB8AC3E}">
        <p14:creationId xmlns:p14="http://schemas.microsoft.com/office/powerpoint/2010/main" val="23393468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762000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762000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762000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762000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6238" y="898525"/>
            <a:ext cx="6351587" cy="3573463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2662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8642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1739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8706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4434" y="1196752"/>
            <a:ext cx="11523133" cy="547260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310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er-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34434" y="188913"/>
            <a:ext cx="11523133" cy="100783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 dirty="0" smtClean="0"/>
              <a:t>2er-Titelmasterformat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4434" y="1628800"/>
            <a:ext cx="11523133" cy="50405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454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18524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334434" y="188913"/>
            <a:ext cx="11523133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Klicken Sie, um das Titelformat zu bearbeiten</a:t>
            </a:r>
          </a:p>
        </p:txBody>
      </p:sp>
      <p:sp>
        <p:nvSpPr>
          <p:cNvPr id="1028" name="Rectangle 5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434" y="981075"/>
            <a:ext cx="11523133" cy="5688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Klicken Sie, um die Formate des Vorlagentextes zu bearbeiten</a:t>
            </a:r>
          </a:p>
          <a:p>
            <a:pPr lvl="1"/>
            <a:r>
              <a:rPr lang="de-DE" altLang="de-DE" dirty="0" smtClean="0"/>
              <a:t>Zweite Ebene</a:t>
            </a:r>
          </a:p>
          <a:p>
            <a:pPr lvl="2"/>
            <a:r>
              <a:rPr lang="de-DE" altLang="de-DE" dirty="0" smtClean="0"/>
              <a:t>Dritte Ebene</a:t>
            </a:r>
          </a:p>
          <a:p>
            <a:pPr lvl="3"/>
            <a:r>
              <a:rPr lang="de-DE" altLang="de-DE" dirty="0" smtClean="0"/>
              <a:t>Vierte Ebene</a:t>
            </a:r>
          </a:p>
          <a:p>
            <a:pPr lvl="4"/>
            <a:r>
              <a:rPr lang="de-DE" altLang="de-DE" dirty="0" smtClean="0"/>
              <a:t>Fünfte Ebene</a:t>
            </a:r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9648395" y="6525345"/>
            <a:ext cx="2507027" cy="29497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de-DE" sz="1200" dirty="0" smtClean="0"/>
              <a:t>- </a:t>
            </a:r>
            <a:fld id="{5F5C29A6-99AA-46B5-BABB-8F0323DDE32F}" type="slidenum">
              <a:rPr lang="de-DE" sz="1200" smtClean="0"/>
              <a:pPr algn="r">
                <a:defRPr/>
              </a:pPr>
              <a:t>‹Nr.›</a:t>
            </a:fld>
            <a:r>
              <a:rPr lang="de-DE" sz="1200" dirty="0" smtClean="0"/>
              <a:t> -</a:t>
            </a:r>
            <a:endParaRPr lang="de-DE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3" r:id="rId1"/>
    <p:sldLayoutId id="2147484200" r:id="rId2"/>
    <p:sldLayoutId id="2147484201" r:id="rId3"/>
  </p:sldLayoutIdLst>
  <p:transition spd="med"/>
  <p:timing>
    <p:tnLst>
      <p:par>
        <p:cTn id="1" dur="indefinite" restart="never" nodeType="tmRoot"/>
      </p:par>
    </p:tnLst>
  </p:timing>
  <p:hf sldNum="0" hdr="0" dt="0"/>
  <p:txStyles>
    <p:titleStyle>
      <a:lvl1pPr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2A0C6"/>
          </a:solidFill>
          <a:latin typeface="Arial" pitchFamily="34" charset="0"/>
          <a:ea typeface="+mj-ea"/>
          <a:cs typeface="Arial" pitchFamily="34" charset="0"/>
        </a:defRPr>
      </a:lvl1pPr>
      <a:lvl2pPr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2pPr>
      <a:lvl3pPr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3pPr>
      <a:lvl4pPr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4pPr>
      <a:lvl5pPr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5pPr>
      <a:lvl6pPr marL="457200"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Frutiger 45 Light" pitchFamily="2" charset="0"/>
        </a:defRPr>
      </a:lvl6pPr>
      <a:lvl7pPr marL="914400"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Frutiger 45 Light" pitchFamily="2" charset="0"/>
        </a:defRPr>
      </a:lvl7pPr>
      <a:lvl8pPr marL="1371600"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Frutiger 45 Light" pitchFamily="2" charset="0"/>
        </a:defRPr>
      </a:lvl8pPr>
      <a:lvl9pPr marL="1828800"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Frutiger 45 Light" pitchFamily="2" charset="0"/>
        </a:defRPr>
      </a:lvl9pPr>
    </p:titleStyle>
    <p:bodyStyle>
      <a:lvl1pPr marL="285750" indent="-28575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§"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5800" indent="-22860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§"/>
        <a:defRPr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143000" indent="-22860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§"/>
        <a:defRPr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543050" indent="-17145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§"/>
        <a:defRPr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00250" indent="-17145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§"/>
        <a:defRPr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457450" indent="-17145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14650" indent="-17145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371850" indent="-17145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29050" indent="-17145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GzeDuLmmxDr10_4zRujRBVnqij-PZyYb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noProof="0" dirty="0" smtClean="0"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4432" y="3645024"/>
            <a:ext cx="11523133" cy="2815208"/>
          </a:xfrm>
        </p:spPr>
        <p:txBody>
          <a:bodyPr/>
          <a:lstStyle/>
          <a:p>
            <a:pPr>
              <a:buNone/>
              <a:defRPr/>
            </a:pPr>
            <a:r>
              <a:rPr lang="en-US" sz="2000" b="1" dirty="0"/>
              <a:t>Competencies and Learning Objectives</a:t>
            </a:r>
          </a:p>
          <a:p>
            <a:pPr marL="0" indent="0">
              <a:buNone/>
              <a:defRPr/>
            </a:pPr>
            <a:r>
              <a:rPr lang="en-US" sz="2000" dirty="0"/>
              <a:t>With the lecture you </a:t>
            </a:r>
            <a:r>
              <a:rPr lang="en-US" sz="2000" dirty="0" smtClean="0"/>
              <a:t>learn about development of an FIR filter from </a:t>
            </a:r>
            <a:r>
              <a:rPr lang="en-US" sz="2000" dirty="0"/>
              <a:t>algorithm to </a:t>
            </a:r>
            <a:r>
              <a:rPr lang="en-US" sz="2000" dirty="0" smtClean="0"/>
              <a:t>FPGA implementation including verification with a self-checking testbench.</a:t>
            </a:r>
            <a:endParaRPr lang="en-US" sz="2000" dirty="0"/>
          </a:p>
          <a:p>
            <a:pPr>
              <a:buNone/>
              <a:defRPr/>
            </a:pPr>
            <a:endParaRPr lang="en-US" sz="1000" dirty="0"/>
          </a:p>
          <a:p>
            <a:pPr>
              <a:buNone/>
              <a:defRPr/>
            </a:pPr>
            <a:r>
              <a:rPr lang="en-US" sz="2000" dirty="0" smtClean="0"/>
              <a:t>Lecture video and this information about </a:t>
            </a:r>
            <a:r>
              <a:rPr lang="en-US" sz="2000" dirty="0"/>
              <a:t>the experiments is </a:t>
            </a:r>
            <a:r>
              <a:rPr lang="en-US" sz="2000" dirty="0" smtClean="0"/>
              <a:t>available </a:t>
            </a:r>
            <a:r>
              <a:rPr lang="en-US" sz="2000" dirty="0"/>
              <a:t>as a video lecture</a:t>
            </a:r>
            <a:r>
              <a:rPr lang="en-US" sz="2000" dirty="0" smtClean="0"/>
              <a:t>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www.youtube.com/playlist?list=PLGzeDuLmmxDr10_4zRujRBVnqij-PZyYb</a:t>
            </a:r>
            <a:endParaRPr lang="en-US" dirty="0" smtClean="0"/>
          </a:p>
          <a:p>
            <a:pPr>
              <a:buNone/>
              <a:defRPr/>
            </a:pPr>
            <a:endParaRPr lang="en-US" sz="1000" dirty="0"/>
          </a:p>
          <a:p>
            <a:pPr>
              <a:buNone/>
              <a:defRPr/>
            </a:pPr>
            <a:r>
              <a:rPr lang="en-US" sz="2000" dirty="0"/>
              <a:t>Feel free to use this material for your </a:t>
            </a:r>
            <a:r>
              <a:rPr lang="en-US" sz="2000" dirty="0" smtClean="0"/>
              <a:t>needs</a:t>
            </a:r>
          </a:p>
          <a:p>
            <a:pPr>
              <a:buNone/>
              <a:defRPr/>
            </a:pPr>
            <a:endParaRPr lang="en-US" sz="1000" dirty="0" smtClean="0"/>
          </a:p>
          <a:p>
            <a:pPr>
              <a:buNone/>
              <a:defRPr/>
            </a:pPr>
            <a:r>
              <a:rPr lang="en-US" sz="1000" dirty="0" smtClean="0"/>
              <a:t>Version</a:t>
            </a:r>
            <a:r>
              <a:rPr lang="en-US" sz="1000"/>
              <a:t>: </a:t>
            </a:r>
            <a:r>
              <a:rPr lang="en-US" sz="1000" smtClean="0"/>
              <a:t>20. </a:t>
            </a:r>
            <a:r>
              <a:rPr lang="en-US" sz="1000" dirty="0" smtClean="0"/>
              <a:t>January 2020</a:t>
            </a:r>
            <a:endParaRPr lang="en-US" sz="10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34433" y="1197101"/>
            <a:ext cx="11523133" cy="2290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762000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defTabSz="762000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l" defTabSz="762000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543050" indent="-171450" algn="l" defTabSz="762000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00250" indent="-171450" algn="l" defTabSz="762000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457450" indent="-171450" algn="l" defTabSz="762000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14650" indent="-171450" algn="l" defTabSz="762000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371850" indent="-171450" algn="l" defTabSz="762000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29050" indent="-171450" algn="l" defTabSz="762000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buNone/>
              <a:defRPr/>
            </a:pPr>
            <a:r>
              <a:rPr lang="en-US" sz="4400" b="1" dirty="0">
                <a:solidFill>
                  <a:srgbClr val="02A0C6"/>
                </a:solidFill>
              </a:rPr>
              <a:t>Design Experiments for the</a:t>
            </a:r>
            <a:br>
              <a:rPr lang="en-US" sz="4400" b="1" dirty="0">
                <a:solidFill>
                  <a:srgbClr val="02A0C6"/>
                </a:solidFill>
              </a:rPr>
            </a:br>
            <a:r>
              <a:rPr lang="en-US" sz="4400" b="1" dirty="0">
                <a:solidFill>
                  <a:srgbClr val="02A0C6"/>
                </a:solidFill>
              </a:rPr>
              <a:t>FPGA </a:t>
            </a:r>
            <a:r>
              <a:rPr lang="en-US" sz="4400" b="1" dirty="0" smtClean="0">
                <a:solidFill>
                  <a:srgbClr val="02A0C6"/>
                </a:solidFill>
              </a:rPr>
              <a:t>FIR Filter Lecture</a:t>
            </a:r>
            <a:endParaRPr lang="en-US" sz="4400" dirty="0">
              <a:solidFill>
                <a:srgbClr val="02A0C6"/>
              </a:solidFill>
            </a:endParaRPr>
          </a:p>
          <a:p>
            <a:pPr algn="ctr">
              <a:buNone/>
              <a:defRPr/>
            </a:pPr>
            <a:endParaRPr lang="en-US" dirty="0"/>
          </a:p>
          <a:p>
            <a:pPr algn="ctr">
              <a:buNone/>
              <a:defRPr/>
            </a:pPr>
            <a:r>
              <a:rPr lang="en-US" dirty="0"/>
              <a:t>Prof. Dr. Marco Winzker, Bonn-Rhein-Sieg University, </a:t>
            </a:r>
            <a:r>
              <a:rPr lang="en-US" dirty="0" smtClean="0"/>
              <a:t>2020</a:t>
            </a:r>
            <a:endParaRPr lang="en-US" dirty="0"/>
          </a:p>
        </p:txBody>
      </p:sp>
      <p:grpSp>
        <p:nvGrpSpPr>
          <p:cNvPr id="6" name="Group 53"/>
          <p:cNvGrpSpPr>
            <a:grpSpLocks/>
          </p:cNvGrpSpPr>
          <p:nvPr/>
        </p:nvGrpSpPr>
        <p:grpSpPr bwMode="auto">
          <a:xfrm>
            <a:off x="8760296" y="116632"/>
            <a:ext cx="3282950" cy="528638"/>
            <a:chOff x="188" y="87"/>
            <a:chExt cx="2068" cy="333"/>
          </a:xfrm>
        </p:grpSpPr>
        <p:sp>
          <p:nvSpPr>
            <p:cNvPr id="7" name="Oval 22"/>
            <p:cNvSpPr>
              <a:spLocks noChangeArrowheads="1"/>
            </p:cNvSpPr>
            <p:nvPr/>
          </p:nvSpPr>
          <p:spPr bwMode="auto">
            <a:xfrm>
              <a:off x="188" y="108"/>
              <a:ext cx="232" cy="246"/>
            </a:xfrm>
            <a:prstGeom prst="ellipse">
              <a:avLst/>
            </a:prstGeom>
            <a:solidFill>
              <a:srgbClr val="02A0C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lnSpc>
                  <a:spcPct val="90000"/>
                </a:lnSpc>
                <a:defRPr/>
              </a:pPr>
              <a:endParaRPr lang="en-US" altLang="de-DE"/>
            </a:p>
          </p:txBody>
        </p:sp>
        <p:sp>
          <p:nvSpPr>
            <p:cNvPr id="8" name="Oval 23"/>
            <p:cNvSpPr>
              <a:spLocks noChangeArrowheads="1"/>
            </p:cNvSpPr>
            <p:nvPr/>
          </p:nvSpPr>
          <p:spPr bwMode="auto">
            <a:xfrm>
              <a:off x="234" y="159"/>
              <a:ext cx="140" cy="14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lnSpc>
                  <a:spcPct val="90000"/>
                </a:lnSpc>
                <a:defRPr/>
              </a:pPr>
              <a:endParaRPr lang="en-US" altLang="de-DE"/>
            </a:p>
          </p:txBody>
        </p:sp>
        <p:sp>
          <p:nvSpPr>
            <p:cNvPr id="9" name="Rectangle 24"/>
            <p:cNvSpPr>
              <a:spLocks noChangeArrowheads="1"/>
            </p:cNvSpPr>
            <p:nvPr/>
          </p:nvSpPr>
          <p:spPr bwMode="auto">
            <a:xfrm>
              <a:off x="798" y="87"/>
              <a:ext cx="1022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defTabSz="7620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defTabSz="7620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7620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7620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defRPr/>
              </a:pPr>
              <a:r>
                <a:rPr lang="de-DE" altLang="de-DE" sz="1400" b="1" dirty="0" smtClean="0">
                  <a:solidFill>
                    <a:srgbClr val="030023"/>
                  </a:solidFill>
                  <a:latin typeface="Frutiger 45 Light" pitchFamily="34" charset="0"/>
                </a:rPr>
                <a:t>Hochschule</a:t>
              </a:r>
              <a:endParaRPr lang="de-DE" altLang="de-DE" sz="1400" b="1" dirty="0">
                <a:solidFill>
                  <a:srgbClr val="030023"/>
                </a:solidFill>
                <a:latin typeface="Frutiger 45 Light" pitchFamily="34" charset="0"/>
              </a:endParaRPr>
            </a:p>
          </p:txBody>
        </p:sp>
        <p:sp>
          <p:nvSpPr>
            <p:cNvPr id="10" name="Rectangle 25"/>
            <p:cNvSpPr>
              <a:spLocks noChangeArrowheads="1"/>
            </p:cNvSpPr>
            <p:nvPr/>
          </p:nvSpPr>
          <p:spPr bwMode="auto">
            <a:xfrm>
              <a:off x="801" y="226"/>
              <a:ext cx="1455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defTabSz="7620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defTabSz="7620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7620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7620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defRPr/>
              </a:pPr>
              <a:r>
                <a:rPr lang="de-DE" altLang="de-DE" sz="1400" b="1" dirty="0">
                  <a:solidFill>
                    <a:srgbClr val="030023"/>
                  </a:solidFill>
                  <a:latin typeface="Frutiger 45 Light" pitchFamily="34" charset="0"/>
                </a:rPr>
                <a:t>Bonn-Rhein-Sieg</a:t>
              </a:r>
            </a:p>
          </p:txBody>
        </p:sp>
        <p:sp>
          <p:nvSpPr>
            <p:cNvPr id="11" name="Oval 26"/>
            <p:cNvSpPr>
              <a:spLocks noChangeArrowheads="1"/>
            </p:cNvSpPr>
            <p:nvPr/>
          </p:nvSpPr>
          <p:spPr bwMode="auto">
            <a:xfrm>
              <a:off x="512" y="108"/>
              <a:ext cx="231" cy="246"/>
            </a:xfrm>
            <a:prstGeom prst="ellipse">
              <a:avLst/>
            </a:prstGeom>
            <a:solidFill>
              <a:srgbClr val="02A0C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lnSpc>
                  <a:spcPct val="90000"/>
                </a:lnSpc>
                <a:defRPr/>
              </a:pPr>
              <a:endParaRPr lang="en-US" altLang="de-DE"/>
            </a:p>
          </p:txBody>
        </p:sp>
      </p:grpSp>
      <p:pic>
        <p:nvPicPr>
          <p:cNvPr id="12" name="Grafik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563" y="5438328"/>
            <a:ext cx="1227411" cy="429442"/>
          </a:xfrm>
          <a:prstGeom prst="rect">
            <a:avLst/>
          </a:prstGeom>
        </p:spPr>
      </p:pic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8689214" y="5884118"/>
            <a:ext cx="3168352" cy="785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762000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762000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 algn="l" defTabSz="762000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o"/>
              <a:defRPr>
                <a:solidFill>
                  <a:schemeClr val="tx1"/>
                </a:solidFill>
                <a:latin typeface="+mn-lt"/>
              </a:defRPr>
            </a:lvl3pPr>
            <a:lvl4pPr marL="1543050" indent="-171450" algn="l" defTabSz="762000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00250" indent="-171450" algn="l" defTabSz="762000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5pPr>
            <a:lvl6pPr marL="2457450" indent="-171450" algn="l" defTabSz="762000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14650" indent="-171450" algn="l" defTabSz="762000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371850" indent="-171450" algn="l" defTabSz="762000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29050" indent="-171450" algn="l" defTabSz="762000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r>
              <a:rPr lang="en-US" sz="1200" kern="0" dirty="0" smtClean="0"/>
              <a:t>	This </a:t>
            </a:r>
            <a:r>
              <a:rPr lang="en-US" sz="1200" kern="0" dirty="0"/>
              <a:t>work by Marco Winzker, </a:t>
            </a:r>
            <a:r>
              <a:rPr lang="en-US" sz="1200" kern="0" dirty="0" smtClean="0"/>
              <a:t>Hochschule Bonn-Rhein-Sieg is </a:t>
            </a:r>
            <a:r>
              <a:rPr lang="en-US" sz="1200" kern="0" dirty="0"/>
              <a:t>licensed under a </a:t>
            </a:r>
            <a:r>
              <a:rPr lang="en-US" sz="1200" b="1" kern="0" dirty="0">
                <a:solidFill>
                  <a:srgbClr val="02A0C6"/>
                </a:solidFill>
              </a:rPr>
              <a:t>Creative Commons Attribution 4.0 International License</a:t>
            </a:r>
            <a:r>
              <a:rPr lang="en-US" sz="1200" kern="0" dirty="0"/>
              <a:t>.</a:t>
            </a:r>
            <a:endParaRPr lang="en-US" sz="1200" kern="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Set-Up of Design-Flow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Learning goal:</a:t>
            </a:r>
          </a:p>
          <a:p>
            <a:r>
              <a:rPr lang="en-US" sz="2000" dirty="0"/>
              <a:t>Understand the design-flow of FPGA design and </a:t>
            </a:r>
            <a:r>
              <a:rPr lang="en-US" sz="2000" dirty="0" smtClean="0"/>
              <a:t>remote lab usage</a:t>
            </a:r>
            <a:endParaRPr lang="en-US" sz="2000" dirty="0"/>
          </a:p>
          <a:p>
            <a:r>
              <a:rPr lang="en-US" sz="2000" dirty="0" smtClean="0"/>
              <a:t>This experiment should be done as a preparation for all other experiments</a:t>
            </a:r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sz="2000" b="1" dirty="0"/>
              <a:t>Level </a:t>
            </a:r>
            <a:r>
              <a:rPr lang="en-US" sz="2000" b="1" dirty="0" smtClean="0"/>
              <a:t>of difficulty:</a:t>
            </a:r>
            <a:r>
              <a:rPr lang="en-US" sz="2000" dirty="0" smtClean="0"/>
              <a:t> Easy</a:t>
            </a:r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sz="2000" b="1" dirty="0" smtClean="0"/>
              <a:t>Experiment: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000" dirty="0" smtClean="0"/>
              <a:t>Install the </a:t>
            </a:r>
            <a:r>
              <a:rPr lang="en-US" sz="2000" dirty="0"/>
              <a:t>design software on </a:t>
            </a:r>
            <a:r>
              <a:rPr lang="en-US" sz="2000" dirty="0" smtClean="0"/>
              <a:t>your computer</a:t>
            </a:r>
          </a:p>
          <a:p>
            <a:pPr marL="742950" lvl="1" indent="-342900"/>
            <a:r>
              <a:rPr lang="en-US" sz="2000" dirty="0"/>
              <a:t>GNU </a:t>
            </a:r>
            <a:r>
              <a:rPr lang="en-US" sz="2000" dirty="0" smtClean="0"/>
              <a:t>Octave</a:t>
            </a:r>
          </a:p>
          <a:p>
            <a:pPr marL="742950" lvl="1" indent="-342900"/>
            <a:r>
              <a:rPr lang="en-US" sz="2000" dirty="0" smtClean="0"/>
              <a:t>Intel Quartus including </a:t>
            </a:r>
            <a:r>
              <a:rPr lang="en-US" sz="2000" dirty="0" err="1" smtClean="0"/>
              <a:t>ModelSim</a:t>
            </a:r>
            <a:r>
              <a:rPr lang="en-US" sz="2000" dirty="0" smtClean="0"/>
              <a:t> Starter edition and </a:t>
            </a:r>
            <a:r>
              <a:rPr lang="en-US" sz="2000" dirty="0"/>
              <a:t>device files for Cyclone </a:t>
            </a:r>
            <a:r>
              <a:rPr lang="en-US" sz="2000" dirty="0" smtClean="0"/>
              <a:t>V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000" dirty="0" smtClean="0"/>
              <a:t>Download the source files and perform FPGA simulation and synthesis</a:t>
            </a:r>
          </a:p>
          <a:p>
            <a:pPr marL="742950" lvl="1" indent="-342900"/>
            <a:r>
              <a:rPr lang="en-US" sz="2000" dirty="0" smtClean="0"/>
              <a:t>Find a test image and resize it to </a:t>
            </a:r>
            <a:r>
              <a:rPr lang="en-US" sz="2000" dirty="0"/>
              <a:t>1280*720 pixel </a:t>
            </a:r>
            <a:r>
              <a:rPr lang="en-US" sz="2000" dirty="0" smtClean="0"/>
              <a:t>resolution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000" dirty="0" smtClean="0"/>
              <a:t>Upload the bitfile (</a:t>
            </a:r>
            <a:r>
              <a:rPr lang="en-US" sz="2000" dirty="0" err="1" smtClean="0"/>
              <a:t>filetype</a:t>
            </a:r>
            <a:r>
              <a:rPr lang="en-US" sz="2000" dirty="0" smtClean="0"/>
              <a:t>: </a:t>
            </a:r>
            <a:r>
              <a:rPr lang="en-US" sz="2000" dirty="0" err="1" smtClean="0"/>
              <a:t>sof</a:t>
            </a:r>
            <a:r>
              <a:rPr lang="en-US" sz="2000" dirty="0" smtClean="0"/>
              <a:t>) to the remote lab and perform the experiment</a:t>
            </a:r>
          </a:p>
          <a:p>
            <a:pPr marL="342900" indent="-342900">
              <a:buFont typeface="+mj-lt"/>
              <a:buAutoNum type="alphaLcParenR"/>
            </a:pPr>
            <a:endParaRPr lang="en-US" sz="1000" dirty="0"/>
          </a:p>
          <a:p>
            <a:pPr marL="342900" indent="-342900">
              <a:buFont typeface="+mj-lt"/>
              <a:buAutoNum type="alphaLcParenR"/>
            </a:pPr>
            <a:r>
              <a:rPr lang="en-US" sz="2000" dirty="0" smtClean="0"/>
              <a:t>Change the rounding in the filter arithmetic and repeat simulation and synthesis</a:t>
            </a:r>
          </a:p>
          <a:p>
            <a:pPr marL="742950" lvl="1" indent="-342900"/>
            <a:r>
              <a:rPr lang="en-US" sz="2000" dirty="0" smtClean="0"/>
              <a:t>Remove term “+ 16” from submodule </a:t>
            </a:r>
            <a:r>
              <a:rPr lang="en-US" sz="2000" dirty="0" err="1" smtClean="0"/>
              <a:t>sharp_arith.vhd</a:t>
            </a:r>
            <a:r>
              <a:rPr lang="en-US" sz="2000" dirty="0" smtClean="0"/>
              <a:t> (or change to “+ 15”, “+ 17”)</a:t>
            </a:r>
          </a:p>
        </p:txBody>
      </p:sp>
    </p:spTree>
    <p:extLst>
      <p:ext uri="{BB962C8B-B14F-4D97-AF65-F5344CB8AC3E}">
        <p14:creationId xmlns:p14="http://schemas.microsoft.com/office/powerpoint/2010/main" val="11262561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for Sharpness Improvement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Learning goal:</a:t>
            </a:r>
          </a:p>
          <a:p>
            <a:r>
              <a:rPr lang="en-US" sz="2000" dirty="0" smtClean="0"/>
              <a:t>Working </a:t>
            </a:r>
            <a:r>
              <a:rPr lang="en-US" sz="2000" dirty="0"/>
              <a:t>with the VHDL </a:t>
            </a:r>
            <a:r>
              <a:rPr lang="en-US" sz="2000" dirty="0" smtClean="0"/>
              <a:t>files</a:t>
            </a:r>
          </a:p>
          <a:p>
            <a:r>
              <a:rPr lang="en-US" sz="2000" dirty="0"/>
              <a:t>Understanding the structure of the circuit </a:t>
            </a:r>
            <a:r>
              <a:rPr lang="en-US" sz="2000" dirty="0" smtClean="0"/>
              <a:t>design</a:t>
            </a:r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sz="2000" b="1" dirty="0"/>
              <a:t>Level </a:t>
            </a:r>
            <a:r>
              <a:rPr lang="en-US" sz="2000" b="1" dirty="0" smtClean="0"/>
              <a:t>of difficulty:</a:t>
            </a:r>
            <a:r>
              <a:rPr lang="en-US" sz="2000" dirty="0" smtClean="0"/>
              <a:t> Easy</a:t>
            </a:r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sz="2000" b="1" dirty="0" smtClean="0"/>
              <a:t>Experiment: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000" dirty="0" smtClean="0"/>
              <a:t>Use one of the switches to change the output signal between original image and sharpness improvement</a:t>
            </a:r>
          </a:p>
          <a:p>
            <a:pPr marL="742950" lvl="1" indent="-342900"/>
            <a:r>
              <a:rPr lang="en-US" sz="2000" dirty="0" smtClean="0"/>
              <a:t>Top-level </a:t>
            </a:r>
            <a:r>
              <a:rPr lang="en-US" sz="2000" dirty="0"/>
              <a:t>module </a:t>
            </a:r>
            <a:r>
              <a:rPr lang="en-US" sz="2000" dirty="0" err="1" smtClean="0"/>
              <a:t>sharp.vhd</a:t>
            </a:r>
            <a:r>
              <a:rPr lang="en-US" sz="2000" dirty="0" smtClean="0"/>
              <a:t> has three switches at input “</a:t>
            </a:r>
            <a:r>
              <a:rPr lang="en-US" sz="2000" dirty="0" err="1" smtClean="0"/>
              <a:t>enable_in</a:t>
            </a:r>
            <a:r>
              <a:rPr lang="en-US" sz="2000" dirty="0" smtClean="0"/>
              <a:t>”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000" dirty="0" smtClean="0"/>
              <a:t>Perform FPGA synthesis and execute the experiment on the remote lab 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000" dirty="0" smtClean="0"/>
              <a:t>Observe two things</a:t>
            </a:r>
          </a:p>
          <a:p>
            <a:pPr marL="742950" lvl="1" indent="-342900"/>
            <a:r>
              <a:rPr lang="en-US" sz="2000" dirty="0" smtClean="0"/>
              <a:t>The vertical position of the output image should not “jump” between the two settings</a:t>
            </a:r>
          </a:p>
          <a:p>
            <a:pPr marL="742950" lvl="1" indent="-342900"/>
            <a:r>
              <a:rPr lang="en-US" sz="2000" dirty="0"/>
              <a:t>Power consumption </a:t>
            </a:r>
            <a:r>
              <a:rPr lang="en-US" sz="2000" dirty="0" smtClean="0"/>
              <a:t>should be lower if sharpness improvement is disabled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000" dirty="0" smtClean="0"/>
              <a:t>Make sure, that the processing mode (sharpness on/off) does not change in the middle of an image</a:t>
            </a:r>
          </a:p>
        </p:txBody>
      </p:sp>
    </p:spTree>
    <p:extLst>
      <p:ext uri="{BB962C8B-B14F-4D97-AF65-F5344CB8AC3E}">
        <p14:creationId xmlns:p14="http://schemas.microsoft.com/office/powerpoint/2010/main" val="8251225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for Degree of Sharpness Improvement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Learning goal:</a:t>
            </a:r>
          </a:p>
          <a:p>
            <a:r>
              <a:rPr lang="en-US" sz="2000" dirty="0"/>
              <a:t>Optimization of the signal processing algorithm</a:t>
            </a:r>
          </a:p>
          <a:p>
            <a:r>
              <a:rPr lang="en-US" sz="2000" dirty="0"/>
              <a:t>Design verification with </a:t>
            </a:r>
            <a:r>
              <a:rPr lang="en-US" sz="2000" dirty="0" smtClean="0"/>
              <a:t>Octave </a:t>
            </a:r>
            <a:r>
              <a:rPr lang="en-US" sz="2000" dirty="0"/>
              <a:t>and simulation</a:t>
            </a:r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sz="2000" b="1" dirty="0"/>
              <a:t>Level </a:t>
            </a:r>
            <a:r>
              <a:rPr lang="en-US" sz="2000" b="1" dirty="0" smtClean="0"/>
              <a:t>of difficulty:</a:t>
            </a:r>
            <a:r>
              <a:rPr lang="en-US" sz="2000" dirty="0" smtClean="0"/>
              <a:t> Moderate</a:t>
            </a:r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sz="2000" b="1" dirty="0" smtClean="0"/>
              <a:t>Experiment: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000" dirty="0" smtClean="0"/>
              <a:t>Use the switches to change the output signal between different degrees of sharpness improvement</a:t>
            </a:r>
          </a:p>
          <a:p>
            <a:pPr marL="742950" lvl="1" indent="-342900"/>
            <a:r>
              <a:rPr lang="en-US" sz="2000" dirty="0"/>
              <a:t>Can be implemented by changing the amplification factor A for the </a:t>
            </a:r>
            <a:r>
              <a:rPr lang="en-US" sz="2000" dirty="0" err="1" smtClean="0"/>
              <a:t>highpass</a:t>
            </a:r>
            <a:r>
              <a:rPr lang="en-US" sz="2000" dirty="0" smtClean="0"/>
              <a:t> filter</a:t>
            </a:r>
          </a:p>
          <a:p>
            <a:pPr marL="742950" lvl="1" indent="-342900"/>
            <a:r>
              <a:rPr lang="en-US" sz="2000" dirty="0" smtClean="0"/>
              <a:t>Recommendation: Four modes     low: A=1/4,      medium: A=1/2,      high: A=1,      off: A=0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000" dirty="0" smtClean="0"/>
              <a:t>Generate verification images with Octave and perform simulation</a:t>
            </a:r>
          </a:p>
          <a:p>
            <a:pPr marL="742950" lvl="1" indent="-342900"/>
            <a:r>
              <a:rPr lang="en-US" sz="2000" dirty="0" smtClean="0"/>
              <a:t>Recommendation: Use four </a:t>
            </a:r>
            <a:r>
              <a:rPr lang="en-US" sz="2000" dirty="0" err="1" smtClean="0"/>
              <a:t>testbenches</a:t>
            </a:r>
            <a:r>
              <a:rPr lang="en-US" sz="2000" dirty="0" smtClean="0"/>
              <a:t> for the four modes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000" dirty="0" smtClean="0"/>
              <a:t>Perform FPGA synthesis and execute the experiment on the remote lab 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000" dirty="0" smtClean="0"/>
              <a:t>Compare FPGA resource usage and power consumption with original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0419974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 Handling of Image Borders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Learning goal:</a:t>
            </a:r>
          </a:p>
          <a:p>
            <a:r>
              <a:rPr lang="en-US" sz="2000" dirty="0"/>
              <a:t>Digital design for FPGAs</a:t>
            </a:r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sz="2000" b="1" dirty="0"/>
              <a:t>Level </a:t>
            </a:r>
            <a:r>
              <a:rPr lang="en-US" sz="2000" b="1" dirty="0" smtClean="0"/>
              <a:t>of difficulty:</a:t>
            </a:r>
            <a:r>
              <a:rPr lang="en-US" sz="2000" dirty="0" smtClean="0"/>
              <a:t> Advanced</a:t>
            </a:r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sz="2000" b="1" dirty="0" smtClean="0"/>
              <a:t>Experiment:</a:t>
            </a:r>
          </a:p>
          <a:p>
            <a:pPr marL="0" indent="0">
              <a:buNone/>
            </a:pPr>
            <a:r>
              <a:rPr lang="en-US" sz="2000" dirty="0" smtClean="0"/>
              <a:t>The VHDL code has two simplifications for handling image borders</a:t>
            </a:r>
          </a:p>
          <a:p>
            <a:r>
              <a:rPr lang="en-US" sz="2000" dirty="0" smtClean="0"/>
              <a:t>Pixels at the border are filtered together with pixel of the </a:t>
            </a:r>
            <a:r>
              <a:rPr lang="en-US" sz="2000" dirty="0" err="1" smtClean="0"/>
              <a:t>neighbouring</a:t>
            </a:r>
            <a:r>
              <a:rPr lang="en-US" sz="2000" dirty="0" smtClean="0"/>
              <a:t> line/frame</a:t>
            </a:r>
          </a:p>
          <a:p>
            <a:r>
              <a:rPr lang="en-US" sz="2000" dirty="0" smtClean="0"/>
              <a:t>The output is shifted by three lines</a:t>
            </a:r>
          </a:p>
          <a:p>
            <a:pPr marL="0" indent="0">
              <a:buNone/>
            </a:pPr>
            <a:endParaRPr lang="en-US" sz="1000" dirty="0" smtClean="0"/>
          </a:p>
          <a:p>
            <a:pPr marL="342900" indent="-342900">
              <a:buFont typeface="+mj-lt"/>
              <a:buAutoNum type="alphaLcParenR"/>
            </a:pPr>
            <a:r>
              <a:rPr lang="en-US" sz="2000" dirty="0" smtClean="0"/>
              <a:t>Implement correct handling of image borders in the VHDL design</a:t>
            </a:r>
          </a:p>
          <a:p>
            <a:pPr marL="742950" lvl="1" indent="-342900"/>
            <a:r>
              <a:rPr lang="en-US" sz="2000" dirty="0" smtClean="0"/>
              <a:t>Check how Octave handles filtering at </a:t>
            </a:r>
            <a:r>
              <a:rPr lang="en-US" sz="2000" dirty="0"/>
              <a:t>image borders </a:t>
            </a:r>
            <a:endParaRPr lang="en-US" sz="2000" dirty="0" smtClean="0"/>
          </a:p>
          <a:p>
            <a:pPr marL="742950" lvl="1" indent="-342900"/>
            <a:r>
              <a:rPr lang="en-US" sz="2000" dirty="0" smtClean="0"/>
              <a:t>Recommendation: Octave has several options; consider which is best for hardware implementation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000" dirty="0"/>
              <a:t>Perform the design flow with verification and FPGA </a:t>
            </a:r>
            <a:r>
              <a:rPr lang="en-US" sz="2000" dirty="0" smtClean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281002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Filter Coefficients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Learning goal:</a:t>
            </a:r>
          </a:p>
          <a:p>
            <a:r>
              <a:rPr lang="en-US" sz="2000" dirty="0"/>
              <a:t>Optimization of the signal processing algorithm</a:t>
            </a:r>
          </a:p>
          <a:p>
            <a:r>
              <a:rPr lang="en-US" sz="2000" dirty="0" smtClean="0"/>
              <a:t>Trade-off between image quality and FPGA resources</a:t>
            </a:r>
            <a:endParaRPr lang="en-US" sz="2000" dirty="0"/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sz="2000" b="1" dirty="0"/>
              <a:t>Level </a:t>
            </a:r>
            <a:r>
              <a:rPr lang="en-US" sz="2000" b="1" dirty="0" smtClean="0"/>
              <a:t>of difficulty:</a:t>
            </a:r>
            <a:r>
              <a:rPr lang="en-US" sz="2000" dirty="0" smtClean="0"/>
              <a:t> Advanced</a:t>
            </a:r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sz="2000" b="1" dirty="0" smtClean="0"/>
              <a:t>Experiment: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000" dirty="0" smtClean="0"/>
              <a:t>Use other filter coefficients for the </a:t>
            </a:r>
            <a:r>
              <a:rPr lang="en-US" sz="2000" dirty="0" err="1" smtClean="0"/>
              <a:t>highpass</a:t>
            </a:r>
            <a:r>
              <a:rPr lang="en-US" sz="2000" dirty="0" smtClean="0"/>
              <a:t> filter</a:t>
            </a:r>
          </a:p>
          <a:p>
            <a:pPr marL="742950" lvl="1" indent="-342900"/>
            <a:r>
              <a:rPr lang="en-US" sz="2000" dirty="0" smtClean="0"/>
              <a:t>Use Octave and modify number of taps “n” and cutoff frequency “w” in Octave function </a:t>
            </a:r>
            <a:br>
              <a:rPr lang="en-US" sz="2000" dirty="0" smtClean="0"/>
            </a:br>
            <a:r>
              <a:rPr lang="en-US" sz="2000" dirty="0" smtClean="0"/>
              <a:t>“fir1(n</a:t>
            </a:r>
            <a:r>
              <a:rPr lang="en-US" sz="2000" dirty="0"/>
              <a:t>, w, type</a:t>
            </a:r>
            <a:r>
              <a:rPr lang="en-US" sz="2000" dirty="0" smtClean="0"/>
              <a:t>)”</a:t>
            </a:r>
          </a:p>
          <a:p>
            <a:pPr marL="742950" lvl="1" indent="-342900"/>
            <a:r>
              <a:rPr lang="en-US" sz="2000" dirty="0" smtClean="0"/>
              <a:t>Research </a:t>
            </a:r>
            <a:r>
              <a:rPr lang="en-US" sz="2000" dirty="0"/>
              <a:t>literature for other filter functions</a:t>
            </a:r>
            <a:endParaRPr lang="en-US" sz="2000" dirty="0" smtClean="0"/>
          </a:p>
          <a:p>
            <a:pPr marL="342900" indent="-342900">
              <a:buFont typeface="+mj-lt"/>
              <a:buAutoNum type="alphaLcParenR"/>
            </a:pPr>
            <a:r>
              <a:rPr lang="en-US" sz="2000" dirty="0" smtClean="0"/>
              <a:t>Perform the design flow with verification and FPGA implementation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000" dirty="0" smtClean="0"/>
              <a:t>Compare image quality, FPGA resource usage and power consumption</a:t>
            </a:r>
          </a:p>
          <a:p>
            <a:pPr marL="742950" lvl="1" indent="-342900"/>
            <a:r>
              <a:rPr lang="en-US" sz="2000" dirty="0" smtClean="0"/>
              <a:t>Is a 3-tap filter sufficient? How much resource can be saved?</a:t>
            </a:r>
          </a:p>
          <a:p>
            <a:pPr marL="742950" lvl="1" indent="-342900"/>
            <a:r>
              <a:rPr lang="en-US" sz="2000" dirty="0" smtClean="0"/>
              <a:t>How many taps can be implemented on the FPGA?</a:t>
            </a:r>
          </a:p>
        </p:txBody>
      </p:sp>
    </p:spTree>
    <p:extLst>
      <p:ext uri="{BB962C8B-B14F-4D97-AF65-F5344CB8AC3E}">
        <p14:creationId xmlns:p14="http://schemas.microsoft.com/office/powerpoint/2010/main" val="29140758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 RAM Resources for Line Memory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Learning goal:</a:t>
            </a:r>
          </a:p>
          <a:p>
            <a:r>
              <a:rPr lang="en-US" sz="2000" dirty="0" smtClean="0"/>
              <a:t>Digital design for FPGAs</a:t>
            </a:r>
          </a:p>
          <a:p>
            <a:r>
              <a:rPr lang="en-US" sz="2000" dirty="0" smtClean="0"/>
              <a:t>Understanding usage of FPGA resources</a:t>
            </a:r>
            <a:endParaRPr lang="en-US" sz="2000" dirty="0"/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sz="2000" b="1" dirty="0"/>
              <a:t>Level </a:t>
            </a:r>
            <a:r>
              <a:rPr lang="en-US" sz="2000" b="1" dirty="0" smtClean="0"/>
              <a:t>of difficulty:</a:t>
            </a:r>
            <a:r>
              <a:rPr lang="en-US" sz="2000" dirty="0" smtClean="0"/>
              <a:t> Moderate</a:t>
            </a:r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sz="2000" b="1" dirty="0" smtClean="0"/>
              <a:t>Experiment:</a:t>
            </a:r>
          </a:p>
          <a:p>
            <a:pPr marL="0" indent="0">
              <a:buNone/>
            </a:pPr>
            <a:r>
              <a:rPr lang="en-US" sz="2000" dirty="0" smtClean="0"/>
              <a:t>The line memories in </a:t>
            </a:r>
            <a:r>
              <a:rPr lang="en-US" sz="2000" dirty="0" err="1" smtClean="0"/>
              <a:t>sharp_linemem.vhd</a:t>
            </a:r>
            <a:r>
              <a:rPr lang="en-US" sz="2000" dirty="0" smtClean="0"/>
              <a:t> need a delay of 1280 pixel. FPGA synthesis implements this with </a:t>
            </a:r>
            <a:r>
              <a:rPr lang="en-US" sz="2000" dirty="0" err="1" smtClean="0"/>
              <a:t>BlockRAMs</a:t>
            </a:r>
            <a:r>
              <a:rPr lang="en-US" sz="2000" dirty="0" smtClean="0"/>
              <a:t> and uses 2048 memory locations.</a:t>
            </a:r>
          </a:p>
          <a:p>
            <a:pPr marL="0" indent="0">
              <a:buNone/>
            </a:pPr>
            <a:r>
              <a:rPr lang="en-US" sz="2000" dirty="0" smtClean="0"/>
              <a:t>Note: This is sensible, as long as enough FPGA resources are available.</a:t>
            </a:r>
          </a:p>
          <a:p>
            <a:pPr marL="0" indent="0">
              <a:buNone/>
            </a:pPr>
            <a:endParaRPr lang="en-US" sz="1000" dirty="0" smtClean="0"/>
          </a:p>
          <a:p>
            <a:pPr marL="342900" indent="-342900">
              <a:buFont typeface="+mj-lt"/>
              <a:buAutoNum type="alphaLcParenR"/>
            </a:pPr>
            <a:r>
              <a:rPr lang="en-US" sz="2000" dirty="0" smtClean="0"/>
              <a:t>Change the line memory so that only </a:t>
            </a:r>
            <a:r>
              <a:rPr lang="en-US" sz="2000" dirty="0"/>
              <a:t>1280 memory </a:t>
            </a:r>
            <a:r>
              <a:rPr lang="en-US" sz="2000" dirty="0" smtClean="0"/>
              <a:t>locations are used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000" dirty="0"/>
              <a:t>Perform the design flow with verification and FPGA </a:t>
            </a:r>
            <a:r>
              <a:rPr lang="en-US" sz="2000" dirty="0" smtClean="0"/>
              <a:t>implementation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000" dirty="0" smtClean="0"/>
              <a:t>Compare FPGA resource usage and power consumption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000" dirty="0" smtClean="0"/>
              <a:t>How many line memories can be implemented with the original approach and the modification?</a:t>
            </a:r>
          </a:p>
        </p:txBody>
      </p:sp>
    </p:spTree>
    <p:extLst>
      <p:ext uri="{BB962C8B-B14F-4D97-AF65-F5344CB8AC3E}">
        <p14:creationId xmlns:p14="http://schemas.microsoft.com/office/powerpoint/2010/main" val="7792413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Increase Word Width for Intermediate Signal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Learning goal:</a:t>
            </a:r>
          </a:p>
          <a:p>
            <a:r>
              <a:rPr lang="en-US" sz="2000" dirty="0" smtClean="0"/>
              <a:t>Digital design for FPGAs</a:t>
            </a:r>
          </a:p>
          <a:p>
            <a:r>
              <a:rPr lang="en-US" sz="2000" dirty="0"/>
              <a:t>Design verification with Octave and </a:t>
            </a:r>
            <a:r>
              <a:rPr lang="en-US" sz="2000" dirty="0" smtClean="0"/>
              <a:t>simulation</a:t>
            </a:r>
            <a:endParaRPr lang="en-US" sz="2000" dirty="0"/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sz="2000" b="1" dirty="0"/>
              <a:t>Level </a:t>
            </a:r>
            <a:r>
              <a:rPr lang="en-US" sz="2000" b="1" dirty="0" smtClean="0"/>
              <a:t>of difficulty:</a:t>
            </a:r>
            <a:r>
              <a:rPr lang="en-US" sz="2000" dirty="0" smtClean="0"/>
              <a:t> Moderate / Advanced</a:t>
            </a:r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sz="2000" b="1" dirty="0" smtClean="0"/>
              <a:t>Experiment: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000" dirty="0" smtClean="0"/>
              <a:t>Increase the word width of the intermediate signal </a:t>
            </a:r>
            <a:br>
              <a:rPr lang="en-US" sz="2000" dirty="0" smtClean="0"/>
            </a:br>
            <a:r>
              <a:rPr lang="en-US" sz="2000" dirty="0" smtClean="0"/>
              <a:t>after the first filter arithmetic 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000" dirty="0" smtClean="0"/>
              <a:t>Perform simulation and FPGA implementation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000" dirty="0" smtClean="0"/>
              <a:t>Compare image quality, FPGA resource usage </a:t>
            </a:r>
            <a:br>
              <a:rPr lang="en-US" sz="2000" dirty="0" smtClean="0"/>
            </a:br>
            <a:r>
              <a:rPr lang="en-US" sz="2000" dirty="0" smtClean="0"/>
              <a:t>and power consumption</a:t>
            </a:r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sz="2000" dirty="0" smtClean="0"/>
              <a:t>Advanced:</a:t>
            </a:r>
          </a:p>
          <a:p>
            <a:pPr marL="457200" indent="-457200">
              <a:buFont typeface="+mj-lt"/>
              <a:buAutoNum type="alphaLcParenR" startAt="4"/>
            </a:pPr>
            <a:r>
              <a:rPr lang="en-US" sz="2000" dirty="0" smtClean="0"/>
              <a:t>Change Octave code and perform verification with self-checking testbench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048" y="3144623"/>
            <a:ext cx="5544616" cy="200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4677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B03_PM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FB03_PM">
      <a:majorFont>
        <a:latin typeface="Frutiger 45 Light"/>
        <a:ea typeface=""/>
        <a:cs typeface=""/>
      </a:majorFont>
      <a:minorFont>
        <a:latin typeface="Frutiger 45 Ligh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B03_P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B03_PM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B03_PM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B03_PM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B03_PM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B03_PM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B03_PM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H:\Eigene Dateien\Konstruktion 1\FB03_PM.pot</Template>
  <TotalTime>0</TotalTime>
  <Words>826</Words>
  <Application>Microsoft Office PowerPoint</Application>
  <PresentationFormat>Breitbild</PresentationFormat>
  <Paragraphs>121</Paragraphs>
  <Slides>8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Frutiger 45 Light</vt:lpstr>
      <vt:lpstr>Wingdings</vt:lpstr>
      <vt:lpstr>FB03_PM</vt:lpstr>
      <vt:lpstr> </vt:lpstr>
      <vt:lpstr>Set-Up of Design-Flow</vt:lpstr>
      <vt:lpstr>Switch for Sharpness Improvement</vt:lpstr>
      <vt:lpstr>Switch for Degree of Sharpness Improvement</vt:lpstr>
      <vt:lpstr>Correct Handling of Image Borders</vt:lpstr>
      <vt:lpstr>Change Filter Coefficients</vt:lpstr>
      <vt:lpstr>Reduce RAM Resources for Line Memory</vt:lpstr>
      <vt:lpstr>Increase Word Width for Intermediate Signal</vt:lpstr>
    </vt:vector>
  </TitlesOfParts>
  <Company>EMT - Fachhochschule Bonn-Rhein-Sieg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Vorlesung</dc:title>
  <dc:creator>M. Winzker</dc:creator>
  <cp:lastModifiedBy>Winzker, Marco</cp:lastModifiedBy>
  <cp:revision>918</cp:revision>
  <cp:lastPrinted>1999-04-09T12:50:46Z</cp:lastPrinted>
  <dcterms:created xsi:type="dcterms:W3CDTF">2000-10-17T13:25:48Z</dcterms:created>
  <dcterms:modified xsi:type="dcterms:W3CDTF">2020-01-20T09:47:02Z</dcterms:modified>
  <cp:category>Vorlesung</cp:category>
</cp:coreProperties>
</file>