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7" r:id="rId2"/>
    <p:sldId id="259"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e1wWgYMlsTmwPP8JtiEZSoLZ/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9EECCA-3B2E-439E-A9FE-AE0BB2C482AD}">
  <a:tblStyle styleId="{B49EECCA-3B2E-439E-A9FE-AE0BB2C482A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5"/>
    <p:restoredTop sz="94813"/>
  </p:normalViewPr>
  <p:slideViewPr>
    <p:cSldViewPr snapToGrid="0">
      <p:cViewPr varScale="1">
        <p:scale>
          <a:sx n="132" d="100"/>
          <a:sy n="132" d="100"/>
        </p:scale>
        <p:origin x="10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19" Type="http://schemas.openxmlformats.org/officeDocument/2006/relationships/presProps" Target="presProps.xml"/><Relationship Id="rId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51B1F07C-1F3C-3349-D9C2-37BDDA66E8EE}"/>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278F0F07-FFD8-3AE3-F54E-696AC9C6F8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24CF02B9-9531-AEFD-EA4E-76B206750DF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a:extLst>
              <a:ext uri="{FF2B5EF4-FFF2-40B4-BE49-F238E27FC236}">
                <a16:creationId xmlns:a16="http://schemas.microsoft.com/office/drawing/2014/main" id="{38B17943-89C3-78EA-3F9E-EE54F727341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a:t>
            </a:fld>
            <a:endParaRPr/>
          </a:p>
        </p:txBody>
      </p:sp>
    </p:spTree>
    <p:extLst>
      <p:ext uri="{BB962C8B-B14F-4D97-AF65-F5344CB8AC3E}">
        <p14:creationId xmlns:p14="http://schemas.microsoft.com/office/powerpoint/2010/main" val="1374007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olo e testo verticale">
  <p:cSld name="3_Titolo e testo verticale">
    <p:spTree>
      <p:nvGrpSpPr>
        <p:cNvPr id="1" name="Shape 20"/>
        <p:cNvGrpSpPr/>
        <p:nvPr/>
      </p:nvGrpSpPr>
      <p:grpSpPr>
        <a:xfrm>
          <a:off x="0" y="0"/>
          <a:ext cx="0" cy="0"/>
          <a:chOff x="0" y="0"/>
          <a:chExt cx="0" cy="0"/>
        </a:xfrm>
      </p:grpSpPr>
      <p:sp>
        <p:nvSpPr>
          <p:cNvPr id="21" name="Google Shape;21;p17"/>
          <p:cNvSpPr/>
          <p:nvPr/>
        </p:nvSpPr>
        <p:spPr>
          <a:xfrm>
            <a:off x="-1" y="0"/>
            <a:ext cx="12192001" cy="1138767"/>
          </a:xfrm>
          <a:prstGeom prst="rect">
            <a:avLst/>
          </a:prstGeom>
          <a:solidFill>
            <a:srgbClr val="AA0004"/>
          </a:solidFill>
          <a:ln>
            <a:noFill/>
          </a:ln>
        </p:spPr>
        <p:txBody>
          <a:bodyPr spcFirstLastPara="1" wrap="square" lIns="72000" tIns="45700" rIns="360000" bIns="45700" anchor="ctr" anchorCtr="0">
            <a:noAutofit/>
          </a:bodyPr>
          <a:lstStyle/>
          <a:p>
            <a:pPr marL="0" marR="0" lvl="0" indent="0" algn="r" rtl="0">
              <a:spcBef>
                <a:spcPts val="0"/>
              </a:spcBef>
              <a:spcAft>
                <a:spcPts val="0"/>
              </a:spcAft>
              <a:buNone/>
            </a:pPr>
            <a:endParaRPr sz="2400" b="1" i="0" u="none" strike="noStrike" cap="none">
              <a:solidFill>
                <a:schemeClr val="lt1"/>
              </a:solidFill>
              <a:latin typeface="Arial"/>
              <a:ea typeface="Arial"/>
              <a:cs typeface="Arial"/>
              <a:sym typeface="Arial"/>
            </a:endParaRPr>
          </a:p>
        </p:txBody>
      </p:sp>
      <p:sp>
        <p:nvSpPr>
          <p:cNvPr id="22" name="Google Shape;22;p17"/>
          <p:cNvSpPr txBox="1">
            <a:spLocks noGrp="1"/>
          </p:cNvSpPr>
          <p:nvPr>
            <p:ph type="title"/>
          </p:nvPr>
        </p:nvSpPr>
        <p:spPr>
          <a:xfrm>
            <a:off x="456000" y="1153221"/>
            <a:ext cx="11736000" cy="1188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179127" y="2592996"/>
            <a:ext cx="5663346" cy="38595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body" idx="2"/>
          </p:nvPr>
        </p:nvSpPr>
        <p:spPr>
          <a:xfrm>
            <a:off x="1215640" y="2592996"/>
            <a:ext cx="3781233" cy="179427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7"/>
          <p:cNvSpPr txBox="1">
            <a:spLocks noGrp="1"/>
          </p:cNvSpPr>
          <p:nvPr>
            <p:ph type="body" idx="3"/>
          </p:nvPr>
        </p:nvSpPr>
        <p:spPr>
          <a:xfrm>
            <a:off x="1215640" y="4777396"/>
            <a:ext cx="3781234" cy="179427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 name="Google Shape;26;p17"/>
          <p:cNvPicPr preferRelativeResize="0"/>
          <p:nvPr/>
        </p:nvPicPr>
        <p:blipFill rotWithShape="1">
          <a:blip r:embed="rId2">
            <a:alphaModFix/>
          </a:blip>
          <a:srcRect/>
          <a:stretch/>
        </p:blipFill>
        <p:spPr>
          <a:xfrm>
            <a:off x="456000" y="147563"/>
            <a:ext cx="1885998" cy="8430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a:spLocks noGrp="1"/>
          </p:cNvSpPr>
          <p:nvPr>
            <p:ph type="pic" idx="2"/>
          </p:nvPr>
        </p:nvSpPr>
        <p:spPr>
          <a:xfrm>
            <a:off x="5183188" y="987425"/>
            <a:ext cx="6172200" cy="4873625"/>
          </a:xfrm>
          <a:prstGeom prst="rect">
            <a:avLst/>
          </a:prstGeom>
          <a:noFill/>
          <a:ln>
            <a:noFill/>
          </a:ln>
        </p:spPr>
      </p:sp>
      <p:sp>
        <p:nvSpPr>
          <p:cNvPr id="83" name="Google Shape;83;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ayout personalizzato">
  <p:cSld name="Layout personalizzato">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30"/>
        <p:cNvGrpSpPr/>
        <p:nvPr/>
      </p:nvGrpSpPr>
      <p:grpSpPr>
        <a:xfrm>
          <a:off x="0" y="0"/>
          <a:ext cx="0" cy="0"/>
          <a:chOff x="0" y="0"/>
          <a:chExt cx="0" cy="0"/>
        </a:xfrm>
      </p:grpSpPr>
      <p:sp>
        <p:nvSpPr>
          <p:cNvPr id="31" name="Google Shape;31;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69"/>
        <p:cNvGrpSpPr/>
        <p:nvPr/>
      </p:nvGrpSpPr>
      <p:grpSpPr>
        <a:xfrm>
          <a:off x="0" y="0"/>
          <a:ext cx="0" cy="0"/>
          <a:chOff x="0" y="0"/>
          <a:chExt cx="0" cy="0"/>
        </a:xfrm>
      </p:grpSpPr>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2796958" y="0"/>
            <a:ext cx="88912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Controlled drift on a scaled vehicle with 2/4 independent electric motors</a:t>
            </a:r>
            <a:endParaRPr lang="en-GB"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Double-track model of vehicle lateral dynamics. | Download ...">
            <a:extLst>
              <a:ext uri="{FF2B5EF4-FFF2-40B4-BE49-F238E27FC236}">
                <a16:creationId xmlns:a16="http://schemas.microsoft.com/office/drawing/2014/main" id="{B3037AB2-4187-D5A6-6BD1-038A5A4E7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224" y="1525704"/>
            <a:ext cx="3922065" cy="3915720"/>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41341215-5507-214F-64BC-1EDA2035C619}"/>
              </a:ext>
            </a:extLst>
          </p:cNvPr>
          <p:cNvSpPr txBox="1"/>
          <p:nvPr/>
        </p:nvSpPr>
        <p:spPr>
          <a:xfrm>
            <a:off x="7993223" y="5724564"/>
            <a:ext cx="3763347" cy="307777"/>
          </a:xfrm>
          <a:prstGeom prst="rect">
            <a:avLst/>
          </a:prstGeom>
          <a:noFill/>
        </p:spPr>
        <p:txBody>
          <a:bodyPr wrap="square" rtlCol="0">
            <a:spAutoFit/>
          </a:bodyPr>
          <a:lstStyle/>
          <a:p>
            <a:r>
              <a:rPr lang="en-GB" b="1" dirty="0">
                <a:latin typeface="Verdana" panose="020B0604030504040204" pitchFamily="34" charset="0"/>
                <a:ea typeface="Verdana" panose="020B0604030504040204" pitchFamily="34" charset="0"/>
                <a:cs typeface="Verdana" panose="020B0604030504040204" pitchFamily="34" charset="0"/>
              </a:rPr>
              <a:t>Fig: </a:t>
            </a:r>
            <a:r>
              <a:rPr lang="en-GB" dirty="0">
                <a:latin typeface="Verdana" panose="020B0604030504040204" pitchFamily="34" charset="0"/>
                <a:ea typeface="Verdana" panose="020B0604030504040204" pitchFamily="34" charset="0"/>
                <a:cs typeface="Verdana" panose="020B0604030504040204" pitchFamily="34" charset="0"/>
              </a:rPr>
              <a:t>double-track vehicle model.</a:t>
            </a: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584FCAFF-5DE0-88F6-1106-34BFE6EBEA58}"/>
                  </a:ext>
                </a:extLst>
              </p:cNvPr>
              <p:cNvSpPr txBox="1"/>
              <p:nvPr/>
            </p:nvSpPr>
            <p:spPr>
              <a:xfrm>
                <a:off x="93306" y="1785072"/>
                <a:ext cx="7613780" cy="4849084"/>
              </a:xfrm>
              <a:prstGeom prst="rect">
                <a:avLst/>
              </a:prstGeom>
              <a:noFill/>
            </p:spPr>
            <p:txBody>
              <a:bodyPr wrap="square" rtlCol="0">
                <a:spAutoFit/>
              </a:bodyPr>
              <a:lstStyle/>
              <a:p>
                <a:r>
                  <a:rPr lang="en-GB" dirty="0">
                    <a:latin typeface="Verdana" panose="020B0604030504040204" pitchFamily="34" charset="0"/>
                    <a:ea typeface="Verdana" panose="020B0604030504040204" pitchFamily="34" charset="0"/>
                    <a:cs typeface="Verdana" panose="020B0604030504040204" pitchFamily="34" charset="0"/>
                  </a:rPr>
                  <a:t>The idea of the project is to design a Nonlinear Model Predictive Controller for inducing and maintaining a drift condition on a scaled electric vehicle. </a:t>
                </a:r>
              </a:p>
              <a:p>
                <a:r>
                  <a:rPr lang="en-GB" dirty="0">
                    <a:latin typeface="Verdana" panose="020B0604030504040204" pitchFamily="34" charset="0"/>
                    <a:ea typeface="Verdana" panose="020B0604030504040204" pitchFamily="34" charset="0"/>
                    <a:cs typeface="Verdana" panose="020B0604030504040204" pitchFamily="34" charset="0"/>
                  </a:rPr>
                  <a:t>In our research group we are currently working on the prototype, as it has been developed by us, and on a digital twin to deploy in </a:t>
                </a:r>
                <a:r>
                  <a:rPr lang="en-GB" dirty="0" err="1">
                    <a:latin typeface="Verdana" panose="020B0604030504040204" pitchFamily="34" charset="0"/>
                    <a:ea typeface="Verdana" panose="020B0604030504040204" pitchFamily="34" charset="0"/>
                    <a:cs typeface="Verdana" panose="020B0604030504040204" pitchFamily="34" charset="0"/>
                  </a:rPr>
                  <a:t>Matlab</a:t>
                </a:r>
                <a:r>
                  <a:rPr lang="en-GB" dirty="0">
                    <a:latin typeface="Verdana" panose="020B0604030504040204" pitchFamily="34" charset="0"/>
                    <a:ea typeface="Verdana" panose="020B0604030504040204" pitchFamily="34" charset="0"/>
                    <a:cs typeface="Verdana" panose="020B0604030504040204" pitchFamily="34" charset="0"/>
                  </a:rPr>
                  <a:t>/Simulink. </a:t>
                </a:r>
              </a:p>
              <a:p>
                <a:endParaRPr lang="en-GB" dirty="0">
                  <a:latin typeface="Verdana" panose="020B0604030504040204" pitchFamily="34" charset="0"/>
                  <a:ea typeface="Verdana" panose="020B0604030504040204" pitchFamily="34" charset="0"/>
                  <a:cs typeface="Verdana" panose="020B0604030504040204" pitchFamily="34" charset="0"/>
                </a:endParaRPr>
              </a:p>
              <a:p>
                <a:r>
                  <a:rPr lang="en-GB" dirty="0">
                    <a:latin typeface="Verdana" panose="020B0604030504040204" pitchFamily="34" charset="0"/>
                    <a:ea typeface="Verdana" panose="020B0604030504040204" pitchFamily="34" charset="0"/>
                    <a:cs typeface="Verdana" panose="020B0604030504040204" pitchFamily="34" charset="0"/>
                  </a:rPr>
                  <a:t>For the scope of this project, we will use the digital twin as the real model, while using a double-track vehicle model as nominal model of the MPC.</a:t>
                </a:r>
              </a:p>
              <a:p>
                <a:endParaRPr lang="en-GB" dirty="0">
                  <a:latin typeface="Verdana" panose="020B0604030504040204" pitchFamily="34" charset="0"/>
                  <a:ea typeface="Verdana" panose="020B0604030504040204" pitchFamily="34" charset="0"/>
                  <a:cs typeface="Verdana" panose="020B0604030504040204" pitchFamily="34" charset="0"/>
                </a:endParaRPr>
              </a:p>
              <a:p>
                <a:r>
                  <a:rPr lang="en-GB" dirty="0">
                    <a:latin typeface="Verdana" panose="020B0604030504040204" pitchFamily="34" charset="0"/>
                    <a:ea typeface="Verdana" panose="020B0604030504040204" pitchFamily="34" charset="0"/>
                    <a:cs typeface="Verdana" panose="020B0604030504040204" pitchFamily="34" charset="0"/>
                  </a:rPr>
                  <a:t>The states are the longitudinal velocity </a:t>
                </a:r>
                <a14:m>
                  <m:oMath xmlns:m="http://schemas.openxmlformats.org/officeDocument/2006/math">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𝑉</m:t>
                        </m:r>
                      </m:e>
                      <m:sub>
                        <m:r>
                          <a:rPr lang="en-US" b="0" i="1" smtClean="0">
                            <a:latin typeface="Cambria Math" panose="02040503050406030204" pitchFamily="18" charset="0"/>
                            <a:ea typeface="Verdana" panose="020B0604030504040204" pitchFamily="34" charset="0"/>
                            <a:cs typeface="Verdana" panose="020B0604030504040204" pitchFamily="34" charset="0"/>
                          </a:rPr>
                          <m:t>𝑥</m:t>
                        </m:r>
                      </m:sub>
                    </m:sSub>
                  </m:oMath>
                </a14:m>
                <a:r>
                  <a:rPr lang="en-GB" dirty="0">
                    <a:latin typeface="Verdana" panose="020B0604030504040204" pitchFamily="34" charset="0"/>
                    <a:ea typeface="Verdana" panose="020B0604030504040204" pitchFamily="34" charset="0"/>
                    <a:cs typeface="Verdana" panose="020B0604030504040204" pitchFamily="34" charset="0"/>
                  </a:rPr>
                  <a:t>, the lateral velocity </a:t>
                </a:r>
                <a14:m>
                  <m:oMath xmlns:m="http://schemas.openxmlformats.org/officeDocument/2006/math">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𝑉</m:t>
                        </m:r>
                      </m:e>
                      <m:sub>
                        <m:r>
                          <a:rPr lang="en-US" b="0" i="1" smtClean="0">
                            <a:latin typeface="Cambria Math" panose="02040503050406030204" pitchFamily="18" charset="0"/>
                            <a:ea typeface="Verdana" panose="020B0604030504040204" pitchFamily="34" charset="0"/>
                            <a:cs typeface="Verdana" panose="020B0604030504040204" pitchFamily="34" charset="0"/>
                          </a:rPr>
                          <m:t>𝑦</m:t>
                        </m:r>
                      </m:sub>
                    </m:sSub>
                  </m:oMath>
                </a14:m>
                <a:r>
                  <a:rPr lang="en-GB" dirty="0">
                    <a:latin typeface="Verdana" panose="020B0604030504040204" pitchFamily="34" charset="0"/>
                    <a:ea typeface="Verdana" panose="020B0604030504040204" pitchFamily="34" charset="0"/>
                    <a:cs typeface="Verdana" panose="020B0604030504040204" pitchFamily="34" charset="0"/>
                  </a:rPr>
                  <a:t> and the yaw rate </a:t>
                </a:r>
                <a14:m>
                  <m:oMath xmlns:m="http://schemas.openxmlformats.org/officeDocument/2006/math">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𝑟</m:t>
                        </m:r>
                      </m:e>
                      <m:sub>
                        <m:r>
                          <a:rPr lang="en-US" b="0" i="1" smtClean="0">
                            <a:latin typeface="Cambria Math" panose="02040503050406030204" pitchFamily="18" charset="0"/>
                            <a:ea typeface="Verdana" panose="020B0604030504040204" pitchFamily="34" charset="0"/>
                            <a:cs typeface="Verdana" panose="020B0604030504040204" pitchFamily="34" charset="0"/>
                          </a:rPr>
                          <m:t>𝑧</m:t>
                        </m:r>
                      </m:sub>
                    </m:sSub>
                  </m:oMath>
                </a14:m>
                <a:r>
                  <a:rPr lang="en-GB" dirty="0">
                    <a:latin typeface="Verdana" panose="020B0604030504040204" pitchFamily="34" charset="0"/>
                    <a:ea typeface="Verdana" panose="020B0604030504040204" pitchFamily="34" charset="0"/>
                    <a:cs typeface="Verdana" panose="020B0604030504040204" pitchFamily="34" charset="0"/>
                  </a:rPr>
                  <a:t>, described by the nonlinear double-track equations. The inputs of the plant depends on the complexity of the chosen model. We would start with the rear-wheel drive version and possibly step up to the all-wheel drive if the timeline permits. This is a design choice that could be easily adopted also for the real prototype. Consequently, for the RWD vehicle the inputs are the torques at the rear wheels </a:t>
                </a:r>
                <a14:m>
                  <m:oMath xmlns:m="http://schemas.openxmlformats.org/officeDocument/2006/math">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𝜏</m:t>
                        </m:r>
                      </m:e>
                      <m:sub>
                        <m:r>
                          <a:rPr lang="en-US" b="0" i="1" smtClean="0">
                            <a:latin typeface="Cambria Math" panose="02040503050406030204" pitchFamily="18" charset="0"/>
                            <a:ea typeface="Verdana" panose="020B0604030504040204" pitchFamily="34" charset="0"/>
                            <a:cs typeface="Verdana" panose="020B0604030504040204" pitchFamily="34" charset="0"/>
                          </a:rPr>
                          <m:t>𝑟𝑙</m:t>
                        </m:r>
                      </m:sub>
                    </m:sSub>
                    <m:r>
                      <a:rPr lang="en-US" b="0" i="1" smtClean="0">
                        <a:latin typeface="Cambria Math" panose="02040503050406030204" pitchFamily="18" charset="0"/>
                        <a:ea typeface="Verdana" panose="020B0604030504040204" pitchFamily="34" charset="0"/>
                        <a:cs typeface="Verdana" panose="020B0604030504040204" pitchFamily="34" charset="0"/>
                      </a:rPr>
                      <m:t>, </m:t>
                    </m:r>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𝜏</m:t>
                        </m:r>
                      </m:e>
                      <m:sub>
                        <m:r>
                          <a:rPr lang="en-US" b="0" i="1" smtClean="0">
                            <a:latin typeface="Cambria Math" panose="02040503050406030204" pitchFamily="18" charset="0"/>
                            <a:ea typeface="Verdana" panose="020B0604030504040204" pitchFamily="34" charset="0"/>
                            <a:cs typeface="Verdana" panose="020B0604030504040204" pitchFamily="34" charset="0"/>
                          </a:rPr>
                          <m:t>𝑟𝑟</m:t>
                        </m:r>
                      </m:sub>
                    </m:sSub>
                  </m:oMath>
                </a14:m>
                <a:r>
                  <a:rPr lang="en-GB" dirty="0">
                    <a:latin typeface="Verdana" panose="020B0604030504040204" pitchFamily="34" charset="0"/>
                    <a:ea typeface="Verdana" panose="020B0604030504040204" pitchFamily="34" charset="0"/>
                    <a:cs typeface="Verdana" panose="020B0604030504040204" pitchFamily="34" charset="0"/>
                  </a:rPr>
                  <a:t> and the steering angle </a:t>
                </a:r>
                <a14:m>
                  <m:oMath xmlns:m="http://schemas.openxmlformats.org/officeDocument/2006/math">
                    <m:r>
                      <a:rPr lang="en-US" b="0" i="1" smtClean="0">
                        <a:latin typeface="Cambria Math" panose="02040503050406030204" pitchFamily="18" charset="0"/>
                        <a:ea typeface="Verdana" panose="020B0604030504040204" pitchFamily="34" charset="0"/>
                        <a:cs typeface="Verdana" panose="020B0604030504040204" pitchFamily="34" charset="0"/>
                      </a:rPr>
                      <m:t>𝛿</m:t>
                    </m:r>
                  </m:oMath>
                </a14:m>
                <a:r>
                  <a:rPr lang="en-GB" dirty="0">
                    <a:latin typeface="Verdana" panose="020B0604030504040204" pitchFamily="34" charset="0"/>
                    <a:ea typeface="Verdana" panose="020B0604030504040204" pitchFamily="34" charset="0"/>
                    <a:cs typeface="Verdana" panose="020B0604030504040204" pitchFamily="34" charset="0"/>
                  </a:rPr>
                  <a:t>. We suppose full observability of the model (for now), even though the lateral velocity is not directly observable and its estimation is an open problem in the literature.</a:t>
                </a:r>
              </a:p>
              <a:p>
                <a:endParaRPr lang="en-GB" dirty="0">
                  <a:latin typeface="Verdana" panose="020B0604030504040204" pitchFamily="34" charset="0"/>
                  <a:ea typeface="Verdana" panose="020B0604030504040204" pitchFamily="34" charset="0"/>
                  <a:cs typeface="Verdana" panose="020B0604030504040204" pitchFamily="34" charset="0"/>
                </a:endParaRPr>
              </a:p>
              <a:p>
                <a:r>
                  <a:rPr lang="en-GB" dirty="0">
                    <a:latin typeface="Verdana" panose="020B0604030504040204" pitchFamily="34" charset="0"/>
                    <a:ea typeface="Verdana" panose="020B0604030504040204" pitchFamily="34" charset="0"/>
                    <a:cs typeface="Verdana" panose="020B0604030504040204" pitchFamily="34" charset="0"/>
                  </a:rPr>
                  <a:t>For the tire model, we will model the longitudinal force as a function of the input torque. For the lateral tire force, we could start with a simple brush model (linear + saturation at a maximum slip angle) and upgrade to a nonlinear </a:t>
                </a:r>
                <a:r>
                  <a:rPr lang="en-GB" dirty="0" err="1">
                    <a:latin typeface="Verdana" panose="020B0604030504040204" pitchFamily="34" charset="0"/>
                    <a:ea typeface="Verdana" panose="020B0604030504040204" pitchFamily="34" charset="0"/>
                    <a:cs typeface="Verdana" panose="020B0604030504040204" pitchFamily="34" charset="0"/>
                  </a:rPr>
                  <a:t>Pacejka</a:t>
                </a:r>
                <a:r>
                  <a:rPr lang="en-GB" dirty="0">
                    <a:latin typeface="Verdana" panose="020B0604030504040204" pitchFamily="34" charset="0"/>
                    <a:ea typeface="Verdana" panose="020B0604030504040204" pitchFamily="34" charset="0"/>
                    <a:cs typeface="Verdana" panose="020B0604030504040204" pitchFamily="34" charset="0"/>
                  </a:rPr>
                  <a:t> Magic Formula later.</a:t>
                </a:r>
              </a:p>
            </p:txBody>
          </p:sp>
        </mc:Choice>
        <mc:Fallback>
          <p:sp>
            <p:nvSpPr>
              <p:cNvPr id="3" name="CasellaDiTesto 2">
                <a:extLst>
                  <a:ext uri="{FF2B5EF4-FFF2-40B4-BE49-F238E27FC236}">
                    <a16:creationId xmlns:a16="http://schemas.microsoft.com/office/drawing/2014/main" id="{584FCAFF-5DE0-88F6-1106-34BFE6EBEA58}"/>
                  </a:ext>
                </a:extLst>
              </p:cNvPr>
              <p:cNvSpPr txBox="1">
                <a:spLocks noRot="1" noChangeAspect="1" noMove="1" noResize="1" noEditPoints="1" noAdjustHandles="1" noChangeArrowheads="1" noChangeShapeType="1" noTextEdit="1"/>
              </p:cNvSpPr>
              <p:nvPr/>
            </p:nvSpPr>
            <p:spPr>
              <a:xfrm>
                <a:off x="93306" y="1785072"/>
                <a:ext cx="7613780" cy="4849084"/>
              </a:xfrm>
              <a:prstGeom prst="rect">
                <a:avLst/>
              </a:prstGeom>
              <a:blipFill>
                <a:blip r:embed="rId4"/>
                <a:stretch>
                  <a:fillRect l="-333" t="-261" r="-667" b="-2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44E85FCE-2CC5-8830-A928-E1EDCF97230C}"/>
              </a:ext>
            </a:extLst>
          </p:cNvPr>
          <p:cNvSpPr txBox="1"/>
          <p:nvPr/>
        </p:nvSpPr>
        <p:spPr>
          <a:xfrm>
            <a:off x="93305" y="1224926"/>
            <a:ext cx="7613781" cy="523220"/>
          </a:xfrm>
          <a:prstGeom prst="rect">
            <a:avLst/>
          </a:prstGeom>
          <a:noFill/>
        </p:spPr>
        <p:txBody>
          <a:bodyPr wrap="square" rtlCol="0">
            <a:spAutoFit/>
          </a:bodyPr>
          <a:lstStyle/>
          <a:p>
            <a:r>
              <a:rPr lang="en-GB" b="1" dirty="0">
                <a:latin typeface="Verdana" panose="020B0604030504040204" pitchFamily="34" charset="0"/>
                <a:ea typeface="Verdana" panose="020B0604030504040204" pitchFamily="34" charset="0"/>
                <a:cs typeface="Verdana" panose="020B0604030504040204" pitchFamily="34" charset="0"/>
              </a:rPr>
              <a:t>Marco Cortese, Luca </a:t>
            </a:r>
            <a:r>
              <a:rPr lang="en-GB" b="1" dirty="0" err="1">
                <a:latin typeface="Verdana" panose="020B0604030504040204" pitchFamily="34" charset="0"/>
                <a:ea typeface="Verdana" panose="020B0604030504040204" pitchFamily="34" charset="0"/>
                <a:cs typeface="Verdana" panose="020B0604030504040204" pitchFamily="34" charset="0"/>
              </a:rPr>
              <a:t>Bassani</a:t>
            </a:r>
            <a:r>
              <a:rPr lang="en-GB" b="1" dirty="0">
                <a:latin typeface="Verdana" panose="020B0604030504040204" pitchFamily="34" charset="0"/>
                <a:ea typeface="Verdana" panose="020B0604030504040204" pitchFamily="34" charset="0"/>
                <a:cs typeface="Verdana" panose="020B0604030504040204" pitchFamily="34" charset="0"/>
              </a:rPr>
              <a:t>. PhD’s candidates in Mechanical Engineer at the Department of Industrial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F60772A-85BC-1125-AB70-00CB7ABC690D}"/>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E00A4066-D7D5-48FE-E73B-55C027A55D1D}"/>
              </a:ext>
            </a:extLst>
          </p:cNvPr>
          <p:cNvSpPr txBox="1">
            <a:spLocks noGrp="1"/>
          </p:cNvSpPr>
          <p:nvPr>
            <p:ph type="title"/>
          </p:nvPr>
        </p:nvSpPr>
        <p:spPr>
          <a:xfrm>
            <a:off x="2796958" y="0"/>
            <a:ext cx="88912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Controlled drift on a scaled vehicle with 2/4 independent electric motors</a:t>
            </a:r>
            <a:endParaRPr lang="en-GB"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FE74BBE7-4D0C-04DE-C67C-EE5AD257657B}"/>
                  </a:ext>
                </a:extLst>
              </p:cNvPr>
              <p:cNvSpPr txBox="1"/>
              <p:nvPr/>
            </p:nvSpPr>
            <p:spPr>
              <a:xfrm>
                <a:off x="811763" y="1346620"/>
                <a:ext cx="10002416" cy="4218142"/>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Verdana" panose="020B0604030504040204" pitchFamily="34" charset="0"/>
                    <a:ea typeface="Verdana" panose="020B0604030504040204" pitchFamily="34" charset="0"/>
                    <a:cs typeface="Verdana" panose="020B0604030504040204" pitchFamily="34" charset="0"/>
                  </a:rPr>
                  <a:t>NMPC model: </a:t>
                </a:r>
                <a:r>
                  <a:rPr lang="en-GB" dirty="0">
                    <a:latin typeface="Verdana" panose="020B0604030504040204" pitchFamily="34" charset="0"/>
                    <a:ea typeface="Verdana" panose="020B0604030504040204" pitchFamily="34" charset="0"/>
                    <a:cs typeface="Verdana" panose="020B0604030504040204" pitchFamily="34" charset="0"/>
                  </a:rPr>
                  <a:t>double-track model. The model mismatch from the nominal model and the digital twin could come from either the complexity difference of the two models or by introducing noise in the vehicle/tire parameters.</a:t>
                </a:r>
              </a:p>
              <a:p>
                <a:pPr marL="285750" indent="-285750">
                  <a:buFont typeface="Arial" panose="020B0604020202020204" pitchFamily="34" charset="0"/>
                  <a:buChar char="•"/>
                </a:pPr>
                <a:r>
                  <a:rPr lang="en-GB" b="1" dirty="0">
                    <a:latin typeface="Verdana" panose="020B0604030504040204" pitchFamily="34" charset="0"/>
                    <a:ea typeface="Verdana" panose="020B0604030504040204" pitchFamily="34" charset="0"/>
                    <a:cs typeface="Verdana" panose="020B0604030504040204" pitchFamily="34" charset="0"/>
                  </a:rPr>
                  <a:t>Input constraints: </a:t>
                </a:r>
                <a:r>
                  <a:rPr lang="en-GB" dirty="0">
                    <a:latin typeface="Verdana" panose="020B0604030504040204" pitchFamily="34" charset="0"/>
                    <a:ea typeface="Verdana" panose="020B0604030504040204" pitchFamily="34" charset="0"/>
                    <a:cs typeface="Verdana" panose="020B0604030504040204" pitchFamily="34" charset="0"/>
                  </a:rPr>
                  <a:t>linear bounds due to saturation of the electric motors and servomotor controlling the steering angle.</a:t>
                </a:r>
                <a:endParaRPr lang="en-GB"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GB" b="1" dirty="0">
                    <a:latin typeface="Verdana" panose="020B0604030504040204" pitchFamily="34" charset="0"/>
                    <a:ea typeface="Verdana" panose="020B0604030504040204" pitchFamily="34" charset="0"/>
                    <a:cs typeface="Verdana" panose="020B0604030504040204" pitchFamily="34" charset="0"/>
                  </a:rPr>
                  <a:t>Control goal: </a:t>
                </a:r>
                <a:r>
                  <a:rPr lang="en-GB" dirty="0">
                    <a:latin typeface="Verdana" panose="020B0604030504040204" pitchFamily="34" charset="0"/>
                    <a:ea typeface="Verdana" panose="020B0604030504040204" pitchFamily="34" charset="0"/>
                    <a:cs typeface="Verdana" panose="020B0604030504040204" pitchFamily="34" charset="0"/>
                  </a:rPr>
                  <a:t>the controlled drift translate in vehicle sideslip angle tracking. The vehicle sideslip angle </a:t>
                </a:r>
                <a14:m>
                  <m:oMath xmlns:m="http://schemas.openxmlformats.org/officeDocument/2006/math">
                    <m:r>
                      <a:rPr lang="en-US" b="0" i="1" smtClean="0">
                        <a:latin typeface="Cambria Math" panose="02040503050406030204" pitchFamily="18" charset="0"/>
                        <a:ea typeface="Verdana" panose="020B0604030504040204" pitchFamily="34" charset="0"/>
                        <a:cs typeface="Verdana" panose="020B0604030504040204" pitchFamily="34" charset="0"/>
                      </a:rPr>
                      <m:t>𝛽</m:t>
                    </m:r>
                    <m:r>
                      <a:rPr lang="en-US" b="1" i="0" smtClean="0">
                        <a:latin typeface="Cambria Math" panose="02040503050406030204" pitchFamily="18" charset="0"/>
                        <a:ea typeface="Verdana" panose="020B0604030504040204" pitchFamily="34" charset="0"/>
                        <a:cs typeface="Verdana" panose="020B0604030504040204" pitchFamily="34" charset="0"/>
                      </a:rPr>
                      <m:t> </m:t>
                    </m:r>
                  </m:oMath>
                </a14:m>
                <a:r>
                  <a:rPr lang="en-GB" dirty="0">
                    <a:latin typeface="Verdana" panose="020B0604030504040204" pitchFamily="34" charset="0"/>
                    <a:ea typeface="Verdana" panose="020B0604030504040204" pitchFamily="34" charset="0"/>
                    <a:cs typeface="Verdana" panose="020B0604030504040204" pitchFamily="34" charset="0"/>
                  </a:rPr>
                  <a:t>is defined as </a:t>
                </a:r>
                <a14:m>
                  <m:oMath xmlns:m="http://schemas.openxmlformats.org/officeDocument/2006/math">
                    <m:r>
                      <a:rPr lang="en-US" b="0" i="1" smtClean="0">
                        <a:latin typeface="Cambria Math" panose="02040503050406030204" pitchFamily="18" charset="0"/>
                        <a:ea typeface="Verdana" panose="020B0604030504040204" pitchFamily="34" charset="0"/>
                        <a:cs typeface="Verdana" panose="020B0604030504040204" pitchFamily="34" charset="0"/>
                      </a:rPr>
                      <m:t>𝛽</m:t>
                    </m:r>
                    <m:r>
                      <a:rPr lang="en-US" b="0" i="1" smtClean="0">
                        <a:latin typeface="Cambria Math" panose="02040503050406030204" pitchFamily="18" charset="0"/>
                        <a:ea typeface="Verdana" panose="020B0604030504040204" pitchFamily="34" charset="0"/>
                        <a:cs typeface="Verdana" panose="020B0604030504040204" pitchFamily="34" charset="0"/>
                      </a:rPr>
                      <m:t>=</m:t>
                    </m:r>
                    <m:func>
                      <m:funcPr>
                        <m:ctrlPr>
                          <a:rPr lang="en-US" b="0" i="1" smtClean="0">
                            <a:latin typeface="Cambria Math" panose="02040503050406030204" pitchFamily="18" charset="0"/>
                            <a:ea typeface="Verdana" panose="020B0604030504040204" pitchFamily="34" charset="0"/>
                            <a:cs typeface="Verdana" panose="020B0604030504040204" pitchFamily="34" charset="0"/>
                          </a:rPr>
                        </m:ctrlPr>
                      </m:funcPr>
                      <m:fName>
                        <m:r>
                          <m:rPr>
                            <m:sty m:val="p"/>
                          </m:rPr>
                          <a:rPr lang="en-US" b="0" i="0" smtClean="0">
                            <a:latin typeface="Cambria Math" panose="02040503050406030204" pitchFamily="18" charset="0"/>
                            <a:ea typeface="Verdana" panose="020B0604030504040204" pitchFamily="34" charset="0"/>
                            <a:cs typeface="Verdana" panose="020B0604030504040204" pitchFamily="34" charset="0"/>
                          </a:rPr>
                          <m:t>atan</m:t>
                        </m:r>
                      </m:fName>
                      <m:e>
                        <m:d>
                          <m:dPr>
                            <m:ctrlPr>
                              <a:rPr lang="en-US" b="0" i="1" smtClean="0">
                                <a:latin typeface="Cambria Math" panose="02040503050406030204" pitchFamily="18" charset="0"/>
                                <a:ea typeface="Verdana" panose="020B0604030504040204" pitchFamily="34" charset="0"/>
                                <a:cs typeface="Verdana" panose="020B0604030504040204" pitchFamily="34" charset="0"/>
                              </a:rPr>
                            </m:ctrlPr>
                          </m:dPr>
                          <m:e>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𝑉</m:t>
                                </m:r>
                              </m:e>
                              <m:sub>
                                <m:r>
                                  <a:rPr lang="en-US" b="0" i="1" smtClean="0">
                                    <a:latin typeface="Cambria Math" panose="02040503050406030204" pitchFamily="18" charset="0"/>
                                    <a:ea typeface="Verdana" panose="020B0604030504040204" pitchFamily="34" charset="0"/>
                                    <a:cs typeface="Verdana" panose="020B0604030504040204" pitchFamily="34" charset="0"/>
                                  </a:rPr>
                                  <m:t>𝑦</m:t>
                                </m:r>
                              </m:sub>
                            </m:sSub>
                            <m:r>
                              <a:rPr lang="en-US" b="0" i="1" smtClean="0">
                                <a:latin typeface="Cambria Math" panose="02040503050406030204" pitchFamily="18" charset="0"/>
                                <a:ea typeface="Verdana" panose="020B0604030504040204" pitchFamily="34" charset="0"/>
                                <a:cs typeface="Verdana" panose="020B0604030504040204" pitchFamily="34" charset="0"/>
                              </a:rPr>
                              <m:t>/</m:t>
                            </m:r>
                            <m:sSub>
                              <m:sSubPr>
                                <m:ctrlPr>
                                  <a:rPr lang="en-US" b="0" i="1" smtClean="0">
                                    <a:latin typeface="Cambria Math" panose="02040503050406030204" pitchFamily="18" charset="0"/>
                                    <a:ea typeface="Verdana" panose="020B0604030504040204" pitchFamily="34" charset="0"/>
                                    <a:cs typeface="Verdana" panose="020B0604030504040204" pitchFamily="34" charset="0"/>
                                  </a:rPr>
                                </m:ctrlPr>
                              </m:sSubPr>
                              <m:e>
                                <m:r>
                                  <a:rPr lang="en-US" b="0" i="1" smtClean="0">
                                    <a:latin typeface="Cambria Math" panose="02040503050406030204" pitchFamily="18" charset="0"/>
                                    <a:ea typeface="Verdana" panose="020B0604030504040204" pitchFamily="34" charset="0"/>
                                    <a:cs typeface="Verdana" panose="020B0604030504040204" pitchFamily="34" charset="0"/>
                                  </a:rPr>
                                  <m:t>𝑉</m:t>
                                </m:r>
                              </m:e>
                              <m:sub>
                                <m:r>
                                  <a:rPr lang="en-US" b="0" i="1" smtClean="0">
                                    <a:latin typeface="Cambria Math" panose="02040503050406030204" pitchFamily="18" charset="0"/>
                                    <a:ea typeface="Verdana" panose="020B0604030504040204" pitchFamily="34" charset="0"/>
                                    <a:cs typeface="Verdana" panose="020B0604030504040204" pitchFamily="34" charset="0"/>
                                  </a:rPr>
                                  <m:t>𝑥</m:t>
                                </m:r>
                              </m:sub>
                            </m:sSub>
                          </m:e>
                        </m:d>
                      </m:e>
                    </m:func>
                  </m:oMath>
                </a14:m>
                <a:r>
                  <a:rPr lang="en-GB" dirty="0">
                    <a:latin typeface="Verdana" panose="020B0604030504040204" pitchFamily="34" charset="0"/>
                    <a:ea typeface="Verdana" panose="020B0604030504040204" pitchFamily="34" charset="0"/>
                    <a:cs typeface="Verdana" panose="020B0604030504040204" pitchFamily="34" charset="0"/>
                  </a:rPr>
                  <a:t> and it is a nonlinear function of the states. A secondary control goal is the trajectory tracking, as we would like to perform a controlled drift in a constant radius turn. Firstly, we will proceed by stabilizing the drift maneuver, with the initial state being already in drift condition. Secondly, we would like the MPC to perform the “swing up” maneuver to initiate the drift.</a:t>
                </a:r>
              </a:p>
              <a:p>
                <a:pPr marL="285750" indent="-285750">
                  <a:buFont typeface="Arial" panose="020B0604020202020204" pitchFamily="34" charset="0"/>
                  <a:buChar char="•"/>
                </a:pPr>
                <a:r>
                  <a:rPr lang="en-GB" b="1" dirty="0">
                    <a:latin typeface="Verdana" panose="020B0604030504040204" pitchFamily="34" charset="0"/>
                    <a:ea typeface="Verdana" panose="020B0604030504040204" pitchFamily="34" charset="0"/>
                    <a:cs typeface="Verdana" panose="020B0604030504040204" pitchFamily="34" charset="0"/>
                  </a:rPr>
                  <a:t>Control frequency and prediction horizon: </a:t>
                </a:r>
                <a:r>
                  <a:rPr lang="en-GB" dirty="0">
                    <a:latin typeface="Verdana" panose="020B0604030504040204" pitchFamily="34" charset="0"/>
                    <a:ea typeface="Verdana" panose="020B0604030504040204" pitchFamily="34" charset="0"/>
                    <a:cs typeface="Verdana" panose="020B0604030504040204" pitchFamily="34" charset="0"/>
                  </a:rPr>
                  <a:t>we believe that a frequency of 100Hz is realistic and could be obtained in the controller of the prototype. Regarding the prediction horizon, we believe that for this specific application there are no critical constraints and hence the choice of the prediction horizon can be taken with a certain freedom. A possible starting point could be </a:t>
                </a:r>
                <a14:m>
                  <m:oMath xmlns:m="http://schemas.openxmlformats.org/officeDocument/2006/math">
                    <m:r>
                      <a:rPr lang="en-US" b="0" i="1" smtClean="0">
                        <a:latin typeface="Cambria Math" panose="02040503050406030204" pitchFamily="18" charset="0"/>
                        <a:ea typeface="Verdana" panose="020B0604030504040204" pitchFamily="34" charset="0"/>
                        <a:cs typeface="Verdana" panose="020B0604030504040204" pitchFamily="34" charset="0"/>
                      </a:rPr>
                      <m:t>𝑁</m:t>
                    </m:r>
                    <m:r>
                      <a:rPr lang="en-US" b="0" i="1" smtClean="0">
                        <a:latin typeface="Cambria Math" panose="02040503050406030204" pitchFamily="18" charset="0"/>
                        <a:ea typeface="Verdana" panose="020B0604030504040204" pitchFamily="34" charset="0"/>
                        <a:cs typeface="Verdana" panose="020B0604030504040204" pitchFamily="34" charset="0"/>
                      </a:rPr>
                      <m:t>=50</m:t>
                    </m:r>
                  </m:oMath>
                </a14:m>
                <a:r>
                  <a:rPr lang="en-GB" dirty="0">
                    <a:latin typeface="Verdana" panose="020B0604030504040204" pitchFamily="34" charset="0"/>
                    <a:ea typeface="Verdana" panose="020B0604030504040204" pitchFamily="34" charset="0"/>
                    <a:cs typeface="Verdana" panose="020B0604030504040204" pitchFamily="34" charset="0"/>
                  </a:rPr>
                  <a:t>, and hence a prediction horizon of 5 seconds.</a:t>
                </a:r>
              </a:p>
              <a:p>
                <a:pPr marL="285750" indent="-285750">
                  <a:buFont typeface="Arial" panose="020B0604020202020204" pitchFamily="34" charset="0"/>
                  <a:buChar char="•"/>
                </a:pPr>
                <a:r>
                  <a:rPr lang="en-GB" b="1" dirty="0">
                    <a:latin typeface="Verdana" panose="020B0604030504040204" pitchFamily="34" charset="0"/>
                    <a:ea typeface="Verdana" panose="020B0604030504040204" pitchFamily="34" charset="0"/>
                    <a:cs typeface="Verdana" panose="020B0604030504040204" pitchFamily="34" charset="0"/>
                  </a:rPr>
                  <a:t>Possible work outside the project scope:</a:t>
                </a:r>
                <a:r>
                  <a:rPr lang="en-GB" dirty="0">
                    <a:latin typeface="Verdana" panose="020B0604030504040204" pitchFamily="34" charset="0"/>
                    <a:ea typeface="Verdana" panose="020B0604030504040204" pitchFamily="34" charset="0"/>
                    <a:cs typeface="Verdana" panose="020B0604030504040204" pitchFamily="34" charset="0"/>
                  </a:rPr>
                  <a:t> as we would like to realize this in the real prototype, we would be very interested on designing a Learning-based NMPC, where we learn from real data the model mismatch using Gaussian Processes. </a:t>
                </a:r>
                <a:endParaRPr lang="en-GB"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dirty="0">
                  <a:latin typeface="Verdana" panose="020B0604030504040204" pitchFamily="34" charset="0"/>
                  <a:ea typeface="Verdana" panose="020B0604030504040204" pitchFamily="34" charset="0"/>
                  <a:cs typeface="Verdana" panose="020B0604030504040204" pitchFamily="34" charset="0"/>
                </a:endParaRPr>
              </a:p>
            </p:txBody>
          </p:sp>
        </mc:Choice>
        <mc:Fallback>
          <p:sp>
            <p:nvSpPr>
              <p:cNvPr id="3" name="CasellaDiTesto 2">
                <a:extLst>
                  <a:ext uri="{FF2B5EF4-FFF2-40B4-BE49-F238E27FC236}">
                    <a16:creationId xmlns:a16="http://schemas.microsoft.com/office/drawing/2014/main" id="{FE74BBE7-4D0C-04DE-C67C-EE5AD257657B}"/>
                  </a:ext>
                </a:extLst>
              </p:cNvPr>
              <p:cNvSpPr txBox="1">
                <a:spLocks noRot="1" noChangeAspect="1" noMove="1" noResize="1" noEditPoints="1" noAdjustHandles="1" noChangeArrowheads="1" noChangeShapeType="1" noTextEdit="1"/>
              </p:cNvSpPr>
              <p:nvPr/>
            </p:nvSpPr>
            <p:spPr>
              <a:xfrm>
                <a:off x="811763" y="1346620"/>
                <a:ext cx="10002416" cy="4218142"/>
              </a:xfrm>
              <a:prstGeom prst="rect">
                <a:avLst/>
              </a:prstGeom>
              <a:blipFill>
                <a:blip r:embed="rId3"/>
                <a:stretch>
                  <a:fillRect l="-127" t="-300" r="-253"/>
                </a:stretch>
              </a:blipFill>
            </p:spPr>
            <p:txBody>
              <a:bodyPr/>
              <a:lstStyle/>
              <a:p>
                <a:r>
                  <a:rPr lang="en-GB">
                    <a:noFill/>
                  </a:rPr>
                  <a:t> </a:t>
                </a:r>
              </a:p>
            </p:txBody>
          </p:sp>
        </mc:Fallback>
      </mc:AlternateContent>
    </p:spTree>
    <p:extLst>
      <p:ext uri="{BB962C8B-B14F-4D97-AF65-F5344CB8AC3E}">
        <p14:creationId xmlns:p14="http://schemas.microsoft.com/office/powerpoint/2010/main" val="607255753"/>
      </p:ext>
    </p:extLst>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598</Words>
  <Application>Microsoft Macintosh PowerPoint</Application>
  <PresentationFormat>Widescreen</PresentationFormat>
  <Paragraphs>19</Paragraphs>
  <Slides>2</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vt:i4>
      </vt:variant>
    </vt:vector>
  </HeadingPairs>
  <TitlesOfParts>
    <vt:vector size="7" baseType="lpstr">
      <vt:lpstr>Arial</vt:lpstr>
      <vt:lpstr>Calibri</vt:lpstr>
      <vt:lpstr>Cambria Math</vt:lpstr>
      <vt:lpstr>Verdana</vt:lpstr>
      <vt:lpstr>Tema di Office</vt:lpstr>
      <vt:lpstr>Controlled drift on a scaled vehicle with 2/4 independent electric motors</vt:lpstr>
      <vt:lpstr>Controlled drift on a scaled vehicle with 2/4 independent electric motors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Bocchi Giuliano</dc:creator>
  <cp:lastModifiedBy>Marco Cortese</cp:lastModifiedBy>
  <cp:revision>7</cp:revision>
  <dcterms:created xsi:type="dcterms:W3CDTF">2022-07-26T10:43:33Z</dcterms:created>
  <dcterms:modified xsi:type="dcterms:W3CDTF">2025-05-06T08:09:59Z</dcterms:modified>
</cp:coreProperties>
</file>