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6"/>
  </p:notesMasterIdLst>
  <p:sldIdLst>
    <p:sldId id="341" r:id="rId4"/>
    <p:sldId id="277" r:id="rId5"/>
    <p:sldId id="367" r:id="rId6"/>
    <p:sldId id="368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278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96" autoAdjust="0"/>
  </p:normalViewPr>
  <p:slideViewPr>
    <p:cSldViewPr snapToGrid="0" showGuides="1">
      <p:cViewPr varScale="1">
        <p:scale>
          <a:sx n="85" d="100"/>
          <a:sy n="85" d="100"/>
        </p:scale>
        <p:origin x="797" y="67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-9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656A0-041F-4385-B525-75A76D2F4FF7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36F9-7171-43D5-9BA2-C483C1BE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=""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=""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=""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=""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=""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=""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=""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8FAE2A-2BDA-4E04-B0A1-5415C167122B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BIVA FAST NUCES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68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69D0A-3AB1-45A2-91CD-BE422C30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64BA0F-0775-488E-9D82-9AE992252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E142CE-772B-4338-A2E6-A1736A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2DBF0-85AA-47BC-970E-A427F27C712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84F599-6F1F-4D1D-8DF4-D1CE58AB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686436-CD6E-46C9-9479-730291F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D266D-45B5-43B9-BFAB-758B2A82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5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6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on a table&#10;&#10;Description automatically generated with medium confidence">
            <a:extLst>
              <a:ext uri="{FF2B5EF4-FFF2-40B4-BE49-F238E27FC236}">
                <a16:creationId xmlns="" xmlns:a16="http://schemas.microsoft.com/office/drawing/2014/main" id="{3A48EDD8-C4AD-4628-B85E-CB0DBEE1A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21D76DE-C0E4-48AD-9AA7-38FA594755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2753C4-462A-4163-9077-ED8BA2985D87}"/>
              </a:ext>
            </a:extLst>
          </p:cNvPr>
          <p:cNvSpPr txBox="1"/>
          <p:nvPr/>
        </p:nvSpPr>
        <p:spPr>
          <a:xfrm>
            <a:off x="129870" y="4056168"/>
            <a:ext cx="60338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AUTOMATED BI REPORTING </a:t>
            </a:r>
            <a:r>
              <a:rPr lang="en-US" sz="3200" dirty="0" smtClean="0">
                <a:solidFill>
                  <a:schemeClr val="bg1"/>
                </a:solidFill>
              </a:rPr>
              <a:t>SOULTION DP_STG1ISSUES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CFB0A0-3EE4-4C33-B7A4-E3A9CF3D9634}"/>
              </a:ext>
            </a:extLst>
          </p:cNvPr>
          <p:cNvSpPr txBox="1"/>
          <p:nvPr/>
        </p:nvSpPr>
        <p:spPr>
          <a:xfrm>
            <a:off x="246411" y="5238276"/>
            <a:ext cx="45960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mfortaa" panose="020F0303070200060003" pitchFamily="34" charset="0"/>
              </a:rPr>
              <a:t>Using Big Data Techniques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A728DDF-8419-45BD-9316-455C76EE557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67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PRODUCTION.CSV ITSELF</a:t>
            </a:r>
            <a:endParaRPr lang="en-US" sz="1800" b="1" u="sng" kern="1200" dirty="0">
              <a:solidFill>
                <a:srgbClr val="FFFFFF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“^” is the column separator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lot of duplicate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Name, Title, Owner are keywords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1000 </a:t>
            </a:r>
            <a:r>
              <a:rPr lang="en-US" sz="2000" dirty="0" err="1"/>
              <a:t>varchar</a:t>
            </a:r>
            <a:r>
              <a:rPr lang="en-US" sz="2000" dirty="0"/>
              <a:t> size is too large reduce it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956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953" y="94577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ScrapReason_Production.csv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 is a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Very Small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3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UnitMeasure_Production.csv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 is a keyword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23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WorkOrder_Production.csv &amp;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WorkOrderRouting_Production.csv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Errors</a:t>
            </a: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39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Customer_Sales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(19820 row(s) affected)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Inconsistent number of columns at the end of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Table is a keyword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043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SalesTaxRate_Sales.CSV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29 rows affected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Inconsistent number of columns detected at the end of file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6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ShoppingCartItem_Sales.CSV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3 rows affected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Inconsistent number of columns detected at the end of file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7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Store_Sales.csv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 is a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701 rows affected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Inconsistent number of columns detected at the end of file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38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Sales.csv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many duplicate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Last row has half column values, either fill the rest of the columns with “NULL” or remove the complete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Comment, Group, Name are </a:t>
            </a:r>
            <a:r>
              <a:rPr lang="en-US" sz="2000" dirty="0" err="1"/>
              <a:t>keyowrds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Sales, </a:t>
            </a:r>
            <a:r>
              <a:rPr lang="en-US" sz="2000" dirty="0" err="1"/>
              <a:t>Sales_April</a:t>
            </a:r>
            <a:r>
              <a:rPr lang="en-US" sz="2000" dirty="0"/>
              <a:t> files and </a:t>
            </a:r>
            <a:r>
              <a:rPr lang="en-US" sz="2000" dirty="0" err="1"/>
              <a:t>Sales_May</a:t>
            </a:r>
            <a:r>
              <a:rPr lang="en-US" sz="2000" dirty="0"/>
              <a:t> files have the same columns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54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Sales_2.csv 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Duplicate columns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31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Placeholder 48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42" b="37142"/>
          <a:stretch>
            <a:fillRect/>
          </a:stretch>
        </p:blipFill>
        <p:spPr>
          <a:xfrm>
            <a:off x="8623843" y="364010"/>
            <a:ext cx="3387193" cy="956748"/>
          </a:xfrm>
        </p:spPr>
      </p:pic>
      <p:sp>
        <p:nvSpPr>
          <p:cNvPr id="63" name="Picture Placeholder 62">
            <a:extLst>
              <a:ext uri="{FF2B5EF4-FFF2-40B4-BE49-F238E27FC236}">
                <a16:creationId xmlns="" xmlns:a16="http://schemas.microsoft.com/office/drawing/2014/main" id="{E87EF294-CB96-4EBA-AA8D-E7146310F9A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="" xmlns:a16="http://schemas.microsoft.com/office/drawing/2014/main" id="{ADA83D1F-69E6-4377-94BC-2F614644C4A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="" xmlns:a16="http://schemas.microsoft.com/office/drawing/2014/main" id="{61685708-EE47-4C79-A849-C0FBFFB5DF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9" name="Picture Placeholder 68">
            <a:extLst>
              <a:ext uri="{FF2B5EF4-FFF2-40B4-BE49-F238E27FC236}">
                <a16:creationId xmlns="" xmlns:a16="http://schemas.microsoft.com/office/drawing/2014/main" id="{46B3F713-7951-4420-A042-0CCD9BA5178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F21-10-D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39">
            <a:extLst>
              <a:ext uri="{FF2B5EF4-FFF2-40B4-BE49-F238E27FC236}">
                <a16:creationId xmlns="" xmlns:a16="http://schemas.microsoft.com/office/drawing/2014/main" id="{D824D254-08EE-4386-A49C-F0056240E907}"/>
              </a:ext>
            </a:extLst>
          </p:cNvPr>
          <p:cNvGrpSpPr/>
          <p:nvPr/>
        </p:nvGrpSpPr>
        <p:grpSpPr>
          <a:xfrm>
            <a:off x="1517553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="" xmlns:a16="http://schemas.microsoft.com/office/drawing/2014/main" id="{37C8704A-AACB-4E85-AC3A-84C9BCF2AB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="" xmlns:a16="http://schemas.microsoft.com/office/drawing/2014/main" id="{FF70027E-701C-426D-9530-110878EFE19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="" xmlns:a16="http://schemas.microsoft.com/office/drawing/2014/main" id="{D77B5952-FFC4-4C94-8FD5-D84E43C5220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="" xmlns:a16="http://schemas.microsoft.com/office/drawing/2014/main" id="{06D15D0B-135C-42CD-BCA7-8315054FF5A1}"/>
              </a:ext>
            </a:extLst>
          </p:cNvPr>
          <p:cNvGrpSpPr/>
          <p:nvPr/>
        </p:nvGrpSpPr>
        <p:grpSpPr>
          <a:xfrm>
            <a:off x="4205922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="" xmlns:a16="http://schemas.microsoft.com/office/drawing/2014/main" id="{F13A5F43-0762-4555-A3CE-41B6916FFA5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="" xmlns:a16="http://schemas.microsoft.com/office/drawing/2014/main" id="{39CFFBA2-EADD-4AD2-812E-AADE37F180E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="" xmlns:a16="http://schemas.microsoft.com/office/drawing/2014/main" id="{D1EA0080-BD43-4A28-A0C1-99A77B3D82D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="" xmlns:a16="http://schemas.microsoft.com/office/drawing/2014/main" id="{072BE4B2-445B-48E6-A2C0-A5C1EBD58551}"/>
              </a:ext>
            </a:extLst>
          </p:cNvPr>
          <p:cNvGrpSpPr/>
          <p:nvPr/>
        </p:nvGrpSpPr>
        <p:grpSpPr>
          <a:xfrm>
            <a:off x="689429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="" xmlns:a16="http://schemas.microsoft.com/office/drawing/2014/main" id="{81C9D864-CF81-4B0D-B6EC-D2FD6DC3F6B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="" xmlns:a16="http://schemas.microsoft.com/office/drawing/2014/main" id="{EECA92E8-2646-402C-914D-84281E5A9B0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="" xmlns:a16="http://schemas.microsoft.com/office/drawing/2014/main" id="{34A81FA8-561E-442C-A68D-772B57A6625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="" xmlns:a16="http://schemas.microsoft.com/office/drawing/2014/main" id="{954632F7-ED69-4862-A2C5-9310B74349A8}"/>
              </a:ext>
            </a:extLst>
          </p:cNvPr>
          <p:cNvGrpSpPr/>
          <p:nvPr/>
        </p:nvGrpSpPr>
        <p:grpSpPr>
          <a:xfrm>
            <a:off x="958266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Rounded Rectangle 3">
              <a:extLst>
                <a:ext uri="{FF2B5EF4-FFF2-40B4-BE49-F238E27FC236}">
                  <a16:creationId xmlns="" xmlns:a16="http://schemas.microsoft.com/office/drawing/2014/main" id="{277D3767-CF53-4730-B686-D50F50B1843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="" xmlns:a16="http://schemas.microsoft.com/office/drawing/2014/main" id="{03B0F7EB-F8CA-4FF5-BFB5-3120236259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="" xmlns:a16="http://schemas.microsoft.com/office/drawing/2014/main" id="{588F88FE-359F-4C86-9BCD-1E909D788FB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=""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154602" y="4669354"/>
            <a:ext cx="1800200" cy="521878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=""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Zain Sohail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=""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cs typeface="Arial" pitchFamily="34" charset="0"/>
                </a:rPr>
                <a:t>i170016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545CE87-2D6E-47BF-B4F6-CF76F15B5624}"/>
              </a:ext>
            </a:extLst>
          </p:cNvPr>
          <p:cNvSpPr txBox="1"/>
          <p:nvPr/>
        </p:nvSpPr>
        <p:spPr>
          <a:xfrm>
            <a:off x="1154503" y="5225840"/>
            <a:ext cx="18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36" name="Group 15">
            <a:extLst>
              <a:ext uri="{FF2B5EF4-FFF2-40B4-BE49-F238E27FC236}">
                <a16:creationId xmlns=""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3842972" y="4640616"/>
            <a:ext cx="1800201" cy="521878"/>
            <a:chOff x="2851759" y="3796461"/>
            <a:chExt cx="1800001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=""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Hashir Akbar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=""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60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/>
                <a:t>i170080</a:t>
              </a:r>
              <a:endParaRPr lang="ko-KR" altLang="en-US" sz="1800" b="1" dirty="0"/>
            </a:p>
          </p:txBody>
        </p:sp>
      </p:grpSp>
      <p:grpSp>
        <p:nvGrpSpPr>
          <p:cNvPr id="40" name="Group 19">
            <a:extLst>
              <a:ext uri="{FF2B5EF4-FFF2-40B4-BE49-F238E27FC236}">
                <a16:creationId xmlns=""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6531341" y="4640616"/>
            <a:ext cx="1800200" cy="521878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=""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Zaeem Ansari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=""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/>
                <a:t>i170353</a:t>
              </a:r>
            </a:p>
          </p:txBody>
        </p:sp>
      </p:grpSp>
      <p:grpSp>
        <p:nvGrpSpPr>
          <p:cNvPr id="44" name="Group 36">
            <a:extLst>
              <a:ext uri="{FF2B5EF4-FFF2-40B4-BE49-F238E27FC236}">
                <a16:creationId xmlns=""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8967782" y="4552715"/>
            <a:ext cx="2052129" cy="609779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=""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Dr. Ejaz Ahmed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=""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/>
                <a:t>Supervisor</a:t>
              </a:r>
              <a:endParaRPr lang="en-US" altLang="ko-KR" sz="1600" b="1" dirty="0"/>
            </a:p>
          </p:txBody>
        </p:sp>
      </p:grpSp>
      <p:sp>
        <p:nvSpPr>
          <p:cNvPr id="54" name="Freeform 23">
            <a:extLst>
              <a:ext uri="{FF2B5EF4-FFF2-40B4-BE49-F238E27FC236}">
                <a16:creationId xmlns=""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1866435" y="4092564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="" xmlns:a16="http://schemas.microsoft.com/office/drawing/2014/main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9922180" y="4010140"/>
            <a:ext cx="395260" cy="396194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Freeform 23">
            <a:extLst>
              <a:ext uri="{FF2B5EF4-FFF2-40B4-BE49-F238E27FC236}">
                <a16:creationId xmlns=""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4549357" y="4074322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=""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7233810" y="4040520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9" name="Picture 58" descr="A picture containing gear, ware&#10;&#10;Description automatically generated">
            <a:extLst>
              <a:ext uri="{FF2B5EF4-FFF2-40B4-BE49-F238E27FC236}">
                <a16:creationId xmlns="" xmlns:a16="http://schemas.microsoft.com/office/drawing/2014/main" id="{65BEC2EC-CFF0-4B16-B4DF-FC7CCF4A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" y="117373"/>
            <a:ext cx="1622653" cy="1584798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="" xmlns:a16="http://schemas.microsoft.com/office/drawing/2014/main" id="{2A728DDF-8419-45BD-9316-455C76EE557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Sales_3_New</a:t>
            </a:r>
            <a:endParaRPr lang="en-US" sz="1800" b="1" u="sng" kern="1200" dirty="0">
              <a:solidFill>
                <a:schemeClr val="bg1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Duplicate columns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58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=""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=""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=""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=""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=""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834271"/>
            <a:ext cx="2583918" cy="633155"/>
          </a:xfrm>
          <a:prstGeom prst="bentConnector3">
            <a:avLst>
              <a:gd name="adj1" fmla="val 522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5051" y="5215808"/>
            <a:ext cx="2044715" cy="1532348"/>
            <a:chOff x="1419255" y="3691310"/>
            <a:chExt cx="2044715" cy="1532348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25182" y="3691310"/>
              <a:ext cx="203878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Environment Setup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116955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Creation of Virtual machines.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Installation and configuration of OS and Cloudera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4942894" y="5215807"/>
            <a:ext cx="2567104" cy="1012155"/>
            <a:chOff x="1418442" y="3789040"/>
            <a:chExt cx="2045528" cy="4001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ETL Development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3928668"/>
              <a:ext cx="2044715" cy="2554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Schema and DDL creation (Staging, integration and Semantic.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460600" y="5063067"/>
            <a:ext cx="2732333" cy="1254202"/>
            <a:chOff x="1519133" y="3742873"/>
            <a:chExt cx="2342134" cy="707886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548631" y="3742873"/>
              <a:ext cx="2312636" cy="70788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Implementation of Business Use Cases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519133" y="4146440"/>
              <a:ext cx="2044715" cy="26056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Reports and Dashboard Development on Power BI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=""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=""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322463" y="1634471"/>
            <a:ext cx="2349031" cy="713514"/>
            <a:chOff x="1324683" y="3778882"/>
            <a:chExt cx="2349031" cy="552224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324683" y="3778882"/>
              <a:ext cx="2349031" cy="54786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Raw Data Analysis </a:t>
              </a:r>
              <a:br>
                <a:rPr lang="en-US" altLang="ko-KR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altLang="ko-KR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ERD and HLD</a:t>
              </a:r>
              <a:endParaRPr lang="ko-KR" alt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=""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7324734" y="1466732"/>
            <a:ext cx="2843819" cy="1106077"/>
            <a:chOff x="620151" y="3686694"/>
            <a:chExt cx="2843819" cy="1106077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620151" y="3686694"/>
              <a:ext cx="2690413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Creation of Data Pipeline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703255" y="4054107"/>
              <a:ext cx="2760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Staging layer data loading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Integration layer data loading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Semantic layer data loading	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=""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6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Sep-Nov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Jan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May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530870" y="2764533"/>
            <a:ext cx="134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Nov-Dec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32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Feb-Apr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A728DDF-8419-45BD-9316-455C76EE557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29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0190CC-2D14-4727-8E30-B7FAF56B1472}"/>
              </a:ext>
            </a:extLst>
          </p:cNvPr>
          <p:cNvSpPr txBox="1"/>
          <p:nvPr/>
        </p:nvSpPr>
        <p:spPr>
          <a:xfrm>
            <a:off x="1056616" y="497312"/>
            <a:ext cx="321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Iteration 2 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=""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=""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=""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=""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938634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550382"/>
            <a:ext cx="1219185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Questions?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=""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A728DDF-8419-45BD-9316-455C76EE557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3C47C2-33A2-44B2-BEAB-FEB679075C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3">
            <a:extLst>
              <a:ext uri="{FF2B5EF4-FFF2-40B4-BE49-F238E27FC236}">
                <a16:creationId xmlns="" xmlns:a16="http://schemas.microsoft.com/office/drawing/2014/main" id="{AD182BA8-54AD-4D9F-8264-B0FA8BB47D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16">
            <a:extLst>
              <a:ext uri="{FF2B5EF4-FFF2-40B4-BE49-F238E27FC236}">
                <a16:creationId xmlns="" xmlns:a16="http://schemas.microsoft.com/office/drawing/2014/main" id="{4ED83379-0499-45E1-AB78-6AA230F964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CC67AF-FD42-4AF1-AE81-3ECDE4DF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15" y="416634"/>
            <a:ext cx="6446344" cy="261390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u="sng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DATAWAREHOUSE AND BUSINESS INTELLIGENCE </a:t>
            </a:r>
            <a:endParaRPr lang="en-US" sz="36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A728DDF-8419-45BD-9316-455C76EE557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012" y="4338918"/>
            <a:ext cx="38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IN CSV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2356700"/>
            <a:ext cx="11166764" cy="3669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799" y="262467"/>
            <a:ext cx="10574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Working of data warehouse through properly engineered data model.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ETL( Extract, Transform, and Load)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Three Different Layers: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Staging </a:t>
            </a:r>
            <a:r>
              <a:rPr lang="en-US" dirty="0" smtClean="0">
                <a:solidFill>
                  <a:srgbClr val="FF0000"/>
                </a:solidFill>
              </a:rPr>
              <a:t>layer 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Integration layer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Semantic layer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A728DDF-8419-45BD-9316-455C76EE5578}"/>
              </a:ext>
            </a:extLst>
          </p:cNvPr>
          <p:cNvSpPr/>
          <p:nvPr/>
        </p:nvSpPr>
        <p:spPr>
          <a:xfrm>
            <a:off x="11065933" y="6121400"/>
            <a:ext cx="819487" cy="60149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12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HR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167272" y="618565"/>
            <a:ext cx="7186527" cy="555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Total 17 Columns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Inconsistent Number of Columns at the end of file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296 row(s) affected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Duplicate “Name” Column</a:t>
            </a:r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41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8" y="927848"/>
            <a:ext cx="4035152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167272" y="618565"/>
            <a:ext cx="7186527" cy="555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59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Inconsistent Number of columns at the end of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(19996 row(s) affected)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</a:t>
            </a:r>
            <a:r>
              <a:rPr lang="en-US" sz="2400" dirty="0" err="1"/>
              <a:t>BusinessEntityID</a:t>
            </a:r>
            <a:r>
              <a:rPr lang="en-US" sz="2400" dirty="0"/>
              <a:t> 5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</a:t>
            </a:r>
            <a:r>
              <a:rPr lang="en-US" sz="2400" dirty="0" err="1"/>
              <a:t>rowguid</a:t>
            </a:r>
            <a:r>
              <a:rPr lang="en-US" sz="2400" dirty="0"/>
              <a:t> 7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</a:t>
            </a:r>
            <a:r>
              <a:rPr lang="en-US" sz="2400" dirty="0" err="1"/>
              <a:t>ModifiedDate</a:t>
            </a:r>
            <a:r>
              <a:rPr lang="en-US" sz="2400" dirty="0"/>
              <a:t> 10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Name 4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</a:t>
            </a:r>
            <a:r>
              <a:rPr lang="en-US" sz="2400" dirty="0" err="1"/>
              <a:t>AddressID</a:t>
            </a:r>
            <a:r>
              <a:rPr lang="en-US" sz="2400" dirty="0"/>
              <a:t> 2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</a:t>
            </a:r>
            <a:r>
              <a:rPr lang="en-US" sz="2400" dirty="0" err="1"/>
              <a:t>AddressTypeID</a:t>
            </a:r>
            <a:r>
              <a:rPr lang="en-US" sz="2400" dirty="0"/>
              <a:t> 2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</a:t>
            </a:r>
            <a:r>
              <a:rPr lang="en-US" sz="2400" dirty="0" err="1"/>
              <a:t>PhoneNumberTypeID</a:t>
            </a:r>
            <a:r>
              <a:rPr lang="en-US" sz="2400" dirty="0"/>
              <a:t> 2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 </a:t>
            </a:r>
            <a:r>
              <a:rPr lang="en-US" sz="2400" dirty="0" err="1"/>
              <a:t>CountryRegionCode</a:t>
            </a:r>
            <a:r>
              <a:rPr lang="en-US" sz="2400" dirty="0"/>
              <a:t> 2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Duplicate </a:t>
            </a:r>
            <a:r>
              <a:rPr lang="en-US" sz="2400" dirty="0" err="1"/>
              <a:t>StateProvinceID</a:t>
            </a:r>
            <a:r>
              <a:rPr lang="en-US" sz="2400" dirty="0"/>
              <a:t> 2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Dragged Columns issue at row 292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0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8" y="927848"/>
            <a:ext cx="4035152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 CONT.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167272" y="618565"/>
            <a:ext cx="7186527" cy="555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Error on </a:t>
            </a:r>
            <a:r>
              <a:rPr lang="en-US" sz="2000" dirty="0" err="1"/>
              <a:t>piom</a:t>
            </a:r>
            <a:r>
              <a:rPr lang="en-US" sz="2000" dirty="0"/>
              <a:t> GET ROW: 60, Text: Column length error,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        not returned !ERROR! Delimited Data Parsing error: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        length overflow(s) in row 292 for column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Answer: Increase Column Length from 200 to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Drag issue after columns 1705, one single column value is separated in two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Answer: Replace (, rue) to ((give space) then write avenue rue) and Replace (, avenue) with ((give space) then write avenue)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Same with others: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, boulevard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, place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90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8" y="927848"/>
            <a:ext cx="4035152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PURCHASE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76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Dragged Columns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Litware</a:t>
            </a:r>
            <a:r>
              <a:rPr lang="en-US" sz="2000" dirty="0"/>
              <a:t> and </a:t>
            </a:r>
            <a:r>
              <a:rPr lang="en-US" sz="2000" dirty="0" err="1"/>
              <a:t>inc</a:t>
            </a:r>
            <a:r>
              <a:rPr lang="en-US" sz="2000" dirty="0"/>
              <a:t> are in separate columns merge them by removing comma between them and same with </a:t>
            </a:r>
            <a:r>
              <a:rPr lang="en-US" sz="2000" dirty="0" err="1"/>
              <a:t>Proseware</a:t>
            </a:r>
            <a:r>
              <a:rPr lang="en-US" sz="2000" dirty="0"/>
              <a:t> and </a:t>
            </a:r>
            <a:r>
              <a:rPr lang="en-US" sz="2000" dirty="0" err="1"/>
              <a:t>inc</a:t>
            </a:r>
            <a:r>
              <a:rPr lang="en-US" sz="2000" dirty="0"/>
              <a:t> etc. Same problem exists in other rows as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(88950 row(s) affected)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Inconsistent number of columns at the end of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76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Duplicate Columns =&gt; (</a:t>
            </a:r>
            <a:r>
              <a:rPr lang="en-US" sz="2000" dirty="0" err="1"/>
              <a:t>PurchaseOrderDI</a:t>
            </a:r>
            <a:r>
              <a:rPr lang="en-US" sz="2000" dirty="0"/>
              <a:t>(2), </a:t>
            </a:r>
            <a:r>
              <a:rPr lang="en-US" sz="2000" dirty="0" err="1"/>
              <a:t>ProductID</a:t>
            </a:r>
            <a:r>
              <a:rPr lang="en-US" sz="2000" dirty="0"/>
              <a:t>(3), </a:t>
            </a:r>
            <a:r>
              <a:rPr lang="en-US" sz="2000" dirty="0" err="1"/>
              <a:t>rowguid</a:t>
            </a:r>
            <a:r>
              <a:rPr lang="en-US" sz="2000" dirty="0"/>
              <a:t>(2), </a:t>
            </a:r>
            <a:r>
              <a:rPr lang="en-US" sz="2000" dirty="0" err="1"/>
              <a:t>BuinessEntityID</a:t>
            </a:r>
            <a:r>
              <a:rPr lang="en-US" sz="2000" dirty="0"/>
              <a:t>(2), </a:t>
            </a:r>
            <a:r>
              <a:rPr lang="en-US" sz="2000" dirty="0" err="1"/>
              <a:t>ModifiedDate</a:t>
            </a:r>
            <a:r>
              <a:rPr lang="en-US" sz="2000" dirty="0"/>
              <a:t>(6), </a:t>
            </a:r>
            <a:r>
              <a:rPr lang="en-US" sz="2000" dirty="0" err="1"/>
              <a:t>ShipMethodID</a:t>
            </a:r>
            <a:r>
              <a:rPr lang="en-US" sz="2000" dirty="0"/>
              <a:t>(2))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RDBMS error 3933: The Maximum Possible Row Length in the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Table </a:t>
            </a:r>
            <a:r>
              <a:rPr lang="en-US" sz="2000" dirty="0"/>
              <a:t>is too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Answer: You have given </a:t>
            </a:r>
            <a:r>
              <a:rPr lang="en-US" sz="2000" dirty="0" err="1"/>
              <a:t>Varchar</a:t>
            </a:r>
            <a:r>
              <a:rPr lang="en-US" sz="2000" dirty="0"/>
              <a:t> type very large size in </a:t>
            </a:r>
            <a:r>
              <a:rPr lang="en-US" sz="2000" dirty="0" err="1"/>
              <a:t>fld</a:t>
            </a:r>
            <a:r>
              <a:rPr lang="en-US" sz="2000" dirty="0"/>
              <a:t> try to reduce it.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49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919" y="927848"/>
            <a:ext cx="4379259" cy="468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PRODUCTION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sz="2400" b="1" u="sng" dirty="0" err="1" smtClean="0">
                <a:solidFill>
                  <a:srgbClr val="FFFFFF"/>
                </a:solidFill>
              </a:rPr>
              <a:t>BillofMaterials_Production</a:t>
            </a:r>
            <a:endParaRPr lang="en-US" sz="2400" b="1" u="sng" kern="1200" dirty="0">
              <a:solidFill>
                <a:srgbClr val="FFFFFF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DE8EFF-A72B-4545-A923-EE7AB2623E4C}"/>
              </a:ext>
            </a:extLst>
          </p:cNvPr>
          <p:cNvSpPr txBox="1"/>
          <p:nvPr/>
        </p:nvSpPr>
        <p:spPr>
          <a:xfrm>
            <a:off x="4231341" y="224118"/>
            <a:ext cx="7122458" cy="595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2679 Rows Affected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Inconsistent Number of columns at the end of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Columns 9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B417C86-8163-4EE9-826B-4FAF3B12E098}"/>
              </a:ext>
            </a:extLst>
          </p:cNvPr>
          <p:cNvSpPr/>
          <p:nvPr/>
        </p:nvSpPr>
        <p:spPr>
          <a:xfrm>
            <a:off x="11139463" y="5976940"/>
            <a:ext cx="745957" cy="745957"/>
          </a:xfrm>
          <a:prstGeom prst="ellipse">
            <a:avLst/>
          </a:prstGeom>
          <a:solidFill>
            <a:srgbClr val="196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45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620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Arial</vt:lpstr>
      <vt:lpstr>Calibri</vt:lpstr>
      <vt:lpstr>Comfortaa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DATAWAREHOUSE AND BUSINESS INTELLIGENCE </vt:lpstr>
      <vt:lpstr>PowerPoint Presentation</vt:lpstr>
      <vt:lpstr>HR</vt:lpstr>
      <vt:lpstr>PERSON</vt:lpstr>
      <vt:lpstr>PERSON CONT.</vt:lpstr>
      <vt:lpstr>PURCHASE</vt:lpstr>
      <vt:lpstr>PRODUCTION BillofMaterials_Production</vt:lpstr>
      <vt:lpstr>PRODUCTION.CSV ITSELF</vt:lpstr>
      <vt:lpstr>ScrapReason_Production.csv</vt:lpstr>
      <vt:lpstr>UnitMeasure_Production.csv</vt:lpstr>
      <vt:lpstr>WorkOrder_Production.csv &amp; WorkOrderRouting_Production.csv</vt:lpstr>
      <vt:lpstr>Customer_Sales</vt:lpstr>
      <vt:lpstr>SalesTaxRate_Sales.CSV</vt:lpstr>
      <vt:lpstr>ShoppingCartItem_Sales.CSV</vt:lpstr>
      <vt:lpstr>Store_Sales.csv</vt:lpstr>
      <vt:lpstr>Sales.csv</vt:lpstr>
      <vt:lpstr>Sales_2.csv </vt:lpstr>
      <vt:lpstr>Sales_3_New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Zain Sohail</cp:lastModifiedBy>
  <cp:revision>234</cp:revision>
  <dcterms:created xsi:type="dcterms:W3CDTF">2019-01-14T06:35:35Z</dcterms:created>
  <dcterms:modified xsi:type="dcterms:W3CDTF">2021-12-17T12:37:50Z</dcterms:modified>
</cp:coreProperties>
</file>