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31"/>
  </p:notesMasterIdLst>
  <p:handoutMasterIdLst>
    <p:handoutMasterId r:id="rId32"/>
  </p:handoutMasterIdLst>
  <p:sldIdLst>
    <p:sldId id="257" r:id="rId2"/>
    <p:sldId id="307" r:id="rId3"/>
    <p:sldId id="262" r:id="rId4"/>
    <p:sldId id="263" r:id="rId5"/>
    <p:sldId id="264" r:id="rId6"/>
    <p:sldId id="268" r:id="rId7"/>
    <p:sldId id="265" r:id="rId8"/>
    <p:sldId id="266" r:id="rId9"/>
    <p:sldId id="267" r:id="rId10"/>
    <p:sldId id="276" r:id="rId11"/>
    <p:sldId id="277" r:id="rId12"/>
    <p:sldId id="281" r:id="rId13"/>
    <p:sldId id="278" r:id="rId14"/>
    <p:sldId id="279" r:id="rId15"/>
    <p:sldId id="280" r:id="rId16"/>
    <p:sldId id="282" r:id="rId17"/>
    <p:sldId id="295" r:id="rId18"/>
    <p:sldId id="296" r:id="rId19"/>
    <p:sldId id="297" r:id="rId20"/>
    <p:sldId id="298" r:id="rId21"/>
    <p:sldId id="299" r:id="rId22"/>
    <p:sldId id="300" r:id="rId23"/>
    <p:sldId id="306" r:id="rId24"/>
    <p:sldId id="301" r:id="rId25"/>
    <p:sldId id="304" r:id="rId26"/>
    <p:sldId id="305" r:id="rId27"/>
    <p:sldId id="286" r:id="rId28"/>
    <p:sldId id="287" r:id="rId29"/>
    <p:sldId id="303" r:id="rId30"/>
  </p:sldIdLst>
  <p:sldSz cx="12192000" cy="6858000"/>
  <p:notesSz cx="6858000" cy="9144000"/>
  <p:defaultTextStyle>
    <a:defPPr rtl="0">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CBE1"/>
    <a:srgbClr val="4191C2"/>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07" d="100"/>
          <a:sy n="107" d="100"/>
        </p:scale>
        <p:origin x="108" y="126"/>
      </p:cViewPr>
      <p:guideLst/>
    </p:cSldViewPr>
  </p:slideViewPr>
  <p:notesTextViewPr>
    <p:cViewPr>
      <p:scale>
        <a:sx n="3" d="2"/>
        <a:sy n="3" d="2"/>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Segnaposto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7626282-83BE-4B14-AA1D-E9A716F8FEB8}" type="datetime1">
              <a:rPr lang="it-IT" smtClean="0"/>
              <a:t>05/02/2022</a:t>
            </a:fld>
            <a:endParaRPr lang="en-US" dirty="0"/>
          </a:p>
        </p:txBody>
      </p:sp>
      <p:sp>
        <p:nvSpPr>
          <p:cNvPr id="4" name="Segnaposto piè di pa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Segnaposto numero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‹N›</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23FCBA3-AE69-44D9-84A9-153F3F9E2987}" type="datetime1">
              <a:rPr lang="it-IT" smtClean="0"/>
              <a:t>05/02/2022</a:t>
            </a:fld>
            <a:endParaRPr lang="en-US"/>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
              <a:t>Fare clic per modificare gli stili del testo dello schema</a:t>
            </a:r>
            <a:endParaRPr lang="en-US"/>
          </a:p>
          <a:p>
            <a:pPr lvl="1" rtl="0"/>
            <a:r>
              <a:rPr lang="it"/>
              <a:t>Secondo livello</a:t>
            </a:r>
          </a:p>
          <a:p>
            <a:pPr lvl="2" rtl="0"/>
            <a:r>
              <a:rPr lang="it"/>
              <a:t>Terzo livello</a:t>
            </a:r>
          </a:p>
          <a:p>
            <a:pPr lvl="3" rtl="0"/>
            <a:r>
              <a:rPr lang="it"/>
              <a:t>Quarto livello</a:t>
            </a:r>
          </a:p>
          <a:p>
            <a:pPr lvl="4" rtl="0"/>
            <a:r>
              <a:rPr lang="it"/>
              <a:t>Quinto livello</a:t>
            </a:r>
            <a:endParaRPr lang="en-US"/>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‹N›</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10" name="Rettangolo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p:cNvSpPr>
            <a:spLocks noGrp="1"/>
          </p:cNvSpPr>
          <p:nvPr>
            <p:ph type="ctrTitle"/>
          </p:nvPr>
        </p:nvSpPr>
        <p:spPr>
          <a:xfrm>
            <a:off x="1097280" y="758952"/>
            <a:ext cx="10058400" cy="3566160"/>
          </a:xfrm>
        </p:spPr>
        <p:txBody>
          <a:bodyPr rtlCol="0" anchor="b">
            <a:normAutofit/>
          </a:bodyPr>
          <a:lstStyle>
            <a:lvl1pPr algn="l">
              <a:lnSpc>
                <a:spcPct val="90000"/>
              </a:lnSpc>
              <a:defRPr sz="7600" spc="-50" baseline="0">
                <a:solidFill>
                  <a:schemeClr val="tx1">
                    <a:lumMod val="85000"/>
                    <a:lumOff val="15000"/>
                  </a:schemeClr>
                </a:solidFill>
              </a:defRPr>
            </a:lvl1pPr>
          </a:lstStyle>
          <a:p>
            <a:pPr rtl="0"/>
            <a:r>
              <a:rPr lang="it-IT"/>
              <a:t>Fare clic per modificare lo stile del titolo dello schema</a:t>
            </a:r>
            <a:endParaRPr lang="en-US" dirty="0"/>
          </a:p>
        </p:txBody>
      </p:sp>
      <p:sp>
        <p:nvSpPr>
          <p:cNvPr id="3" name="Sottotitolo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it-IT"/>
              <a:t>Fare clic per modificare lo stile del sottotitolo dello schema</a:t>
            </a:r>
            <a:endParaRPr lang="en-US" dirty="0"/>
          </a:p>
        </p:txBody>
      </p:sp>
      <p:cxnSp>
        <p:nvCxnSpPr>
          <p:cNvPr id="9" name="Connettore diritto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Segnaposto data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3F2AEA12-A884-495F-8D96-E2791E451670}" type="datetime1">
              <a:rPr lang="it-IT" smtClean="0"/>
              <a:t>05/02/2022</a:t>
            </a:fld>
            <a:endParaRPr lang="en-US" dirty="0"/>
          </a:p>
        </p:txBody>
      </p:sp>
      <p:sp>
        <p:nvSpPr>
          <p:cNvPr id="5" name="Segnaposto piè di pagina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dirty="0"/>
          </a:p>
        </p:txBody>
      </p:sp>
      <p:sp>
        <p:nvSpPr>
          <p:cNvPr id="6" name="Segnaposto numero diapositiva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hasCustomPrompt="1"/>
          </p:nvPr>
        </p:nvSpPr>
        <p:spPr/>
        <p:txBody>
          <a:bodyPr rtlCol="0"/>
          <a:lstStyle>
            <a:lvl1pPr>
              <a:defRPr/>
            </a:lvl1pPr>
          </a:lstStyle>
          <a:p>
            <a:pPr rtl="0"/>
            <a:r>
              <a:rPr lang="it" dirty="0"/>
              <a:t>Fare clic per modificare lo stile del titolo dello schema</a:t>
            </a:r>
            <a:endParaRPr lang="en-US" dirty="0"/>
          </a:p>
        </p:txBody>
      </p:sp>
      <p:sp>
        <p:nvSpPr>
          <p:cNvPr id="3" name="Segnaposto testo verticale 2"/>
          <p:cNvSpPr>
            <a:spLocks noGrp="1"/>
          </p:cNvSpPr>
          <p:nvPr>
            <p:ph type="body" orient="vert" idx="1"/>
          </p:nvPr>
        </p:nvSpPr>
        <p:spPr/>
        <p:txBody>
          <a:bodyPr vert="eaVert" lIns="45720" tIns="0" rIns="45720" bIns="0"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en-US" dirty="0"/>
          </a:p>
        </p:txBody>
      </p:sp>
      <p:sp>
        <p:nvSpPr>
          <p:cNvPr id="7" name="Segnaposto data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EB574AD5-D417-4FAA-8969-2C3D2D990862}" type="datetime1">
              <a:rPr lang="it-IT" smtClean="0"/>
              <a:t>05/02/2022</a:t>
            </a:fld>
            <a:endParaRPr lang="en-US" dirty="0"/>
          </a:p>
        </p:txBody>
      </p:sp>
      <p:sp>
        <p:nvSpPr>
          <p:cNvPr id="8" name="Segnaposto piè di pagina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dirty="0"/>
          </a:p>
        </p:txBody>
      </p:sp>
      <p:sp>
        <p:nvSpPr>
          <p:cNvPr id="9" name="Segnaposto numero diapositiva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olo verticale e testo">
    <p:spTree>
      <p:nvGrpSpPr>
        <p:cNvPr id="1" name=""/>
        <p:cNvGrpSpPr/>
        <p:nvPr/>
      </p:nvGrpSpPr>
      <p:grpSpPr>
        <a:xfrm>
          <a:off x="0" y="0"/>
          <a:ext cx="0" cy="0"/>
          <a:chOff x="0" y="0"/>
          <a:chExt cx="0" cy="0"/>
        </a:xfrm>
      </p:grpSpPr>
      <p:sp>
        <p:nvSpPr>
          <p:cNvPr id="9" name="Rettangolo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verticale 1"/>
          <p:cNvSpPr>
            <a:spLocks noGrp="1"/>
          </p:cNvSpPr>
          <p:nvPr>
            <p:ph type="title" orient="vert"/>
          </p:nvPr>
        </p:nvSpPr>
        <p:spPr>
          <a:xfrm>
            <a:off x="8724900" y="412302"/>
            <a:ext cx="2628900" cy="5759898"/>
          </a:xfrm>
        </p:spPr>
        <p:txBody>
          <a:bodyPr vert="eaVert" rtlCol="0"/>
          <a:lstStyle/>
          <a:p>
            <a:pPr rtl="0"/>
            <a:r>
              <a:rPr lang="it-IT"/>
              <a:t>Fare clic per modificare lo stile del titolo dello schema</a:t>
            </a:r>
            <a:endParaRPr lang="en-US" dirty="0"/>
          </a:p>
        </p:txBody>
      </p:sp>
      <p:sp>
        <p:nvSpPr>
          <p:cNvPr id="3" name="Segnaposto testo verticale 2"/>
          <p:cNvSpPr>
            <a:spLocks noGrp="1"/>
          </p:cNvSpPr>
          <p:nvPr>
            <p:ph type="body" orient="vert" idx="1"/>
          </p:nvPr>
        </p:nvSpPr>
        <p:spPr>
          <a:xfrm>
            <a:off x="838200" y="412302"/>
            <a:ext cx="7734300" cy="5759898"/>
          </a:xfrm>
        </p:spPr>
        <p:txBody>
          <a:bodyPr vert="eaVert" lIns="45720" tIns="0" rIns="45720" bIns="0"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en-US" dirty="0"/>
          </a:p>
        </p:txBody>
      </p:sp>
      <p:sp>
        <p:nvSpPr>
          <p:cNvPr id="7" name="Segnaposto data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53234F22-96F1-43C5-9A84-5011A5FFAE38}" type="datetime1">
              <a:rPr lang="it-IT" smtClean="0"/>
              <a:t>05/02/2022</a:t>
            </a:fld>
            <a:endParaRPr lang="en-US" dirty="0"/>
          </a:p>
        </p:txBody>
      </p:sp>
      <p:sp>
        <p:nvSpPr>
          <p:cNvPr id="8" name="Segnaposto piè di pagina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dirty="0"/>
          </a:p>
        </p:txBody>
      </p:sp>
      <p:sp>
        <p:nvSpPr>
          <p:cNvPr id="10" name="Segnaposto numero diapositiva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hasCustomPrompt="1"/>
          </p:nvPr>
        </p:nvSpPr>
        <p:spPr/>
        <p:txBody>
          <a:bodyPr rtlCol="0"/>
          <a:lstStyle>
            <a:lvl1pPr>
              <a:defRPr/>
            </a:lvl1pPr>
          </a:lstStyle>
          <a:p>
            <a:pPr rtl="0"/>
            <a:r>
              <a:rPr lang="it" dirty="0"/>
              <a:t>Fare clic per modificare lo stile del titolo dello schema</a:t>
            </a:r>
            <a:endParaRPr lang="en-US" dirty="0"/>
          </a:p>
        </p:txBody>
      </p:sp>
      <p:sp>
        <p:nvSpPr>
          <p:cNvPr id="3" name="Segnaposto contenuto 2"/>
          <p:cNvSpPr>
            <a:spLocks noGrp="1"/>
          </p:cNvSpPr>
          <p:nvPr>
            <p:ph idx="1"/>
          </p:nvPr>
        </p:nvSpPr>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en-US" dirty="0"/>
          </a:p>
        </p:txBody>
      </p:sp>
      <p:sp>
        <p:nvSpPr>
          <p:cNvPr id="7" name="Segnaposto data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925069C4-336E-40F0-85A2-25D6F0A25D32}" type="datetime1">
              <a:rPr lang="it-IT" smtClean="0"/>
              <a:t>05/02/2022</a:t>
            </a:fld>
            <a:endParaRPr lang="en-US" dirty="0"/>
          </a:p>
        </p:txBody>
      </p:sp>
      <p:sp>
        <p:nvSpPr>
          <p:cNvPr id="8" name="Segnaposto piè di pagina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dirty="0"/>
          </a:p>
        </p:txBody>
      </p:sp>
      <p:sp>
        <p:nvSpPr>
          <p:cNvPr id="9" name="Segnaposto numero diapositiva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solidFill>
          <a:schemeClr val="bg1"/>
        </a:solidFill>
        <a:effectLst/>
      </p:bgPr>
    </p:bg>
    <p:spTree>
      <p:nvGrpSpPr>
        <p:cNvPr id="1" name=""/>
        <p:cNvGrpSpPr/>
        <p:nvPr/>
      </p:nvGrpSpPr>
      <p:grpSpPr>
        <a:xfrm>
          <a:off x="0" y="0"/>
          <a:ext cx="0" cy="0"/>
          <a:chOff x="0" y="0"/>
          <a:chExt cx="0" cy="0"/>
        </a:xfrm>
      </p:grpSpPr>
      <p:sp>
        <p:nvSpPr>
          <p:cNvPr id="10" name="Rettangolo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p:cNvSpPr>
            <a:spLocks noGrp="1"/>
          </p:cNvSpPr>
          <p:nvPr>
            <p:ph type="title"/>
          </p:nvPr>
        </p:nvSpPr>
        <p:spPr>
          <a:xfrm>
            <a:off x="1097280" y="758952"/>
            <a:ext cx="10058400" cy="3566160"/>
          </a:xfrm>
        </p:spPr>
        <p:txBody>
          <a:bodyPr rtlCol="0" anchor="b" anchorCtr="0">
            <a:normAutofit/>
          </a:bodyPr>
          <a:lstStyle>
            <a:lvl1pPr>
              <a:lnSpc>
                <a:spcPct val="90000"/>
              </a:lnSpc>
              <a:defRPr sz="7600" b="0">
                <a:solidFill>
                  <a:schemeClr val="tx1">
                    <a:lumMod val="85000"/>
                    <a:lumOff val="15000"/>
                  </a:schemeClr>
                </a:solidFill>
              </a:defRPr>
            </a:lvl1pPr>
          </a:lstStyle>
          <a:p>
            <a:pPr rtl="0"/>
            <a:r>
              <a:rPr lang="it-IT"/>
              <a:t>Fare clic per modificare lo stile del titolo dello schema</a:t>
            </a:r>
            <a:endParaRPr lang="en-US" dirty="0"/>
          </a:p>
        </p:txBody>
      </p:sp>
      <p:sp>
        <p:nvSpPr>
          <p:cNvPr id="3" name="Segnaposto testo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it-IT"/>
              <a:t>Fare clic per modificare gli stili del testo dello schema</a:t>
            </a:r>
          </a:p>
        </p:txBody>
      </p:sp>
      <p:cxnSp>
        <p:nvCxnSpPr>
          <p:cNvPr id="9" name="Connettore diritto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Segnaposto data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F0F1B965-D21F-4083-9FDC-4C0868AFCE6A}" type="datetime1">
              <a:rPr lang="it-IT" smtClean="0"/>
              <a:t>05/02/2022</a:t>
            </a:fld>
            <a:endParaRPr lang="en-US" dirty="0"/>
          </a:p>
        </p:txBody>
      </p:sp>
      <p:sp>
        <p:nvSpPr>
          <p:cNvPr id="8" name="Segnaposto piè di pagina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dirty="0"/>
          </a:p>
        </p:txBody>
      </p:sp>
      <p:sp>
        <p:nvSpPr>
          <p:cNvPr id="11" name="Segnaposto numero diapositiva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olo 7"/>
          <p:cNvSpPr>
            <a:spLocks noGrp="1"/>
          </p:cNvSpPr>
          <p:nvPr>
            <p:ph type="title" hasCustomPrompt="1"/>
          </p:nvPr>
        </p:nvSpPr>
        <p:spPr>
          <a:xfrm>
            <a:off x="1097280" y="286603"/>
            <a:ext cx="10058400" cy="1450757"/>
          </a:xfrm>
        </p:spPr>
        <p:txBody>
          <a:bodyPr rtlCol="0"/>
          <a:lstStyle>
            <a:lvl1pPr>
              <a:defRPr/>
            </a:lvl1pPr>
          </a:lstStyle>
          <a:p>
            <a:pPr rtl="0"/>
            <a:r>
              <a:rPr lang="it" dirty="0"/>
              <a:t>Fare clic per modificare lo stile del titolo dello schema</a:t>
            </a:r>
            <a:endParaRPr lang="en-US" dirty="0"/>
          </a:p>
        </p:txBody>
      </p:sp>
      <p:sp>
        <p:nvSpPr>
          <p:cNvPr id="3" name="Segnaposto contenuto 2"/>
          <p:cNvSpPr>
            <a:spLocks noGrp="1"/>
          </p:cNvSpPr>
          <p:nvPr>
            <p:ph sz="half" idx="1"/>
          </p:nvPr>
        </p:nvSpPr>
        <p:spPr>
          <a:xfrm>
            <a:off x="1097280" y="2120900"/>
            <a:ext cx="4639736" cy="3748193"/>
          </a:xfrm>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en-US" dirty="0"/>
          </a:p>
        </p:txBody>
      </p:sp>
      <p:sp>
        <p:nvSpPr>
          <p:cNvPr id="4" name="Segnaposto contenuto 3"/>
          <p:cNvSpPr>
            <a:spLocks noGrp="1"/>
          </p:cNvSpPr>
          <p:nvPr>
            <p:ph sz="half" idx="2"/>
          </p:nvPr>
        </p:nvSpPr>
        <p:spPr>
          <a:xfrm>
            <a:off x="6515944" y="2120900"/>
            <a:ext cx="4639736" cy="3748194"/>
          </a:xfrm>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en-US" dirty="0"/>
          </a:p>
        </p:txBody>
      </p:sp>
      <p:sp>
        <p:nvSpPr>
          <p:cNvPr id="2" name="Segnaposto data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D2F263AC-6BFA-4530-A45D-98F6CD76B995}" type="datetime1">
              <a:rPr lang="it-IT" smtClean="0"/>
              <a:t>05/02/2022</a:t>
            </a:fld>
            <a:endParaRPr lang="en-US" dirty="0"/>
          </a:p>
        </p:txBody>
      </p:sp>
      <p:sp>
        <p:nvSpPr>
          <p:cNvPr id="9" name="Segnaposto piè di pagina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dirty="0"/>
          </a:p>
        </p:txBody>
      </p:sp>
      <p:sp>
        <p:nvSpPr>
          <p:cNvPr id="10" name="Segnaposto numero diapositiva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olo 9"/>
          <p:cNvSpPr>
            <a:spLocks noGrp="1"/>
          </p:cNvSpPr>
          <p:nvPr>
            <p:ph type="title" hasCustomPrompt="1"/>
          </p:nvPr>
        </p:nvSpPr>
        <p:spPr>
          <a:xfrm>
            <a:off x="1097280" y="286603"/>
            <a:ext cx="10058400" cy="1450757"/>
          </a:xfrm>
        </p:spPr>
        <p:txBody>
          <a:bodyPr rtlCol="0"/>
          <a:lstStyle>
            <a:lvl1pPr>
              <a:defRPr/>
            </a:lvl1pPr>
          </a:lstStyle>
          <a:p>
            <a:pPr rtl="0"/>
            <a:r>
              <a:rPr lang="it" dirty="0"/>
              <a:t>Fare clic per modificare lo stile del titolo</a:t>
            </a:r>
            <a:endParaRPr lang="en-US" dirty="0"/>
          </a:p>
        </p:txBody>
      </p:sp>
      <p:sp>
        <p:nvSpPr>
          <p:cNvPr id="3" name="Segnaposto testo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a:t>Fare clic per modificare gli stili del testo dello schema</a:t>
            </a:r>
          </a:p>
        </p:txBody>
      </p:sp>
      <p:sp>
        <p:nvSpPr>
          <p:cNvPr id="4" name="Segnaposto contenuto 3"/>
          <p:cNvSpPr>
            <a:spLocks noGrp="1"/>
          </p:cNvSpPr>
          <p:nvPr>
            <p:ph sz="half" idx="2"/>
          </p:nvPr>
        </p:nvSpPr>
        <p:spPr>
          <a:xfrm>
            <a:off x="1097280" y="2958274"/>
            <a:ext cx="4639736" cy="2910821"/>
          </a:xfrm>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en-US" dirty="0"/>
          </a:p>
        </p:txBody>
      </p:sp>
      <p:sp>
        <p:nvSpPr>
          <p:cNvPr id="5" name="Segnaposto testo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a:t>Fare clic per modificare gli stili del testo dello schema</a:t>
            </a:r>
          </a:p>
        </p:txBody>
      </p:sp>
      <p:sp>
        <p:nvSpPr>
          <p:cNvPr id="6" name="Segnaposto contenuto 5"/>
          <p:cNvSpPr>
            <a:spLocks noGrp="1"/>
          </p:cNvSpPr>
          <p:nvPr>
            <p:ph sz="quarter" idx="4"/>
          </p:nvPr>
        </p:nvSpPr>
        <p:spPr>
          <a:xfrm>
            <a:off x="6515944" y="2958273"/>
            <a:ext cx="4639736" cy="2910821"/>
          </a:xfrm>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en-US" dirty="0"/>
          </a:p>
        </p:txBody>
      </p:sp>
      <p:sp>
        <p:nvSpPr>
          <p:cNvPr id="2" name="Segnaposto data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285EEB9B-9A76-4838-83B5-EFB83BC3FC95}" type="datetime1">
              <a:rPr lang="it-IT" smtClean="0"/>
              <a:t>05/02/2022</a:t>
            </a:fld>
            <a:endParaRPr lang="en-US" dirty="0"/>
          </a:p>
        </p:txBody>
      </p:sp>
      <p:sp>
        <p:nvSpPr>
          <p:cNvPr id="11" name="Segnaposto piè di pagina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dirty="0"/>
          </a:p>
        </p:txBody>
      </p:sp>
      <p:sp>
        <p:nvSpPr>
          <p:cNvPr id="12" name="Segnaposto numero diapositiva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hasCustomPrompt="1"/>
          </p:nvPr>
        </p:nvSpPr>
        <p:spPr/>
        <p:txBody>
          <a:bodyPr rtlCol="0"/>
          <a:lstStyle>
            <a:lvl1pPr>
              <a:defRPr/>
            </a:lvl1pPr>
          </a:lstStyle>
          <a:p>
            <a:pPr rtl="0"/>
            <a:r>
              <a:rPr lang="it" dirty="0"/>
              <a:t>Fare clic per modificare lo stile del titolo</a:t>
            </a:r>
            <a:endParaRPr lang="en-US" dirty="0"/>
          </a:p>
        </p:txBody>
      </p:sp>
      <p:sp>
        <p:nvSpPr>
          <p:cNvPr id="6" name="Segnaposto data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87788151-CB43-4FD7-A3FA-96D82E7273D6}" type="datetime1">
              <a:rPr lang="it-IT" smtClean="0"/>
              <a:t>05/02/2022</a:t>
            </a:fld>
            <a:endParaRPr lang="en-US" dirty="0"/>
          </a:p>
        </p:txBody>
      </p:sp>
      <p:sp>
        <p:nvSpPr>
          <p:cNvPr id="7" name="Segnaposto piè di pagina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dirty="0"/>
          </a:p>
        </p:txBody>
      </p:sp>
      <p:sp>
        <p:nvSpPr>
          <p:cNvPr id="8" name="Segnaposto numero diapositiva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o">
    <p:spTree>
      <p:nvGrpSpPr>
        <p:cNvPr id="1" name=""/>
        <p:cNvGrpSpPr/>
        <p:nvPr/>
      </p:nvGrpSpPr>
      <p:grpSpPr>
        <a:xfrm>
          <a:off x="0" y="0"/>
          <a:ext cx="0" cy="0"/>
          <a:chOff x="0" y="0"/>
          <a:chExt cx="0" cy="0"/>
        </a:xfrm>
      </p:grpSpPr>
      <p:sp>
        <p:nvSpPr>
          <p:cNvPr id="10" name="Rettangolo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Segnaposto data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0984158B-E18A-4760-AF0B-F8E1F54F95E6}" type="datetime1">
              <a:rPr lang="it-IT" smtClean="0"/>
              <a:t>05/02/2022</a:t>
            </a:fld>
            <a:endParaRPr lang="en-US" dirty="0"/>
          </a:p>
        </p:txBody>
      </p:sp>
      <p:sp>
        <p:nvSpPr>
          <p:cNvPr id="3" name="Segnaposto piè di pagina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dirty="0"/>
          </a:p>
        </p:txBody>
      </p:sp>
      <p:sp>
        <p:nvSpPr>
          <p:cNvPr id="4" name="Segnaposto numero diapositiva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olo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it-IT"/>
              <a:t>Fare clic per modificare lo stile del titolo dello schema</a:t>
            </a:r>
            <a:endParaRPr lang="en-US" dirty="0"/>
          </a:p>
        </p:txBody>
      </p:sp>
      <p:sp>
        <p:nvSpPr>
          <p:cNvPr id="3" name="Segnaposto contenuto 2"/>
          <p:cNvSpPr>
            <a:spLocks noGrp="1"/>
          </p:cNvSpPr>
          <p:nvPr>
            <p:ph idx="1"/>
          </p:nvPr>
        </p:nvSpPr>
        <p:spPr>
          <a:xfrm>
            <a:off x="5458984" y="812799"/>
            <a:ext cx="5928344" cy="5294757"/>
          </a:xfrm>
        </p:spPr>
        <p:txBody>
          <a:bodyPr rtlCol="0"/>
          <a:lstStyle/>
          <a:p>
            <a:pPr lvl="0" rtl="0"/>
            <a:r>
              <a:rPr lang="it-IT"/>
              <a:t>Fare clic per modificare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en-US" dirty="0"/>
          </a:p>
        </p:txBody>
      </p:sp>
      <p:sp>
        <p:nvSpPr>
          <p:cNvPr id="4" name="Segnaposto testo 3"/>
          <p:cNvSpPr>
            <a:spLocks noGrp="1"/>
          </p:cNvSpPr>
          <p:nvPr>
            <p:ph type="body" sz="half" idx="2" hasCustomPrompt="1"/>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 dirty="0"/>
              <a:t>Fare clic per modificare gli stili del testo dello schema</a:t>
            </a:r>
          </a:p>
        </p:txBody>
      </p:sp>
      <p:sp>
        <p:nvSpPr>
          <p:cNvPr id="5" name="Segnaposto data 4"/>
          <p:cNvSpPr>
            <a:spLocks noGrp="1"/>
          </p:cNvSpPr>
          <p:nvPr>
            <p:ph type="dt" sz="half" idx="10"/>
          </p:nvPr>
        </p:nvSpPr>
        <p:spPr>
          <a:xfrm>
            <a:off x="643464" y="6446520"/>
            <a:ext cx="3517568" cy="365125"/>
          </a:xfrm>
        </p:spPr>
        <p:txBody>
          <a:bodyPr rtlCol="0"/>
          <a:lstStyle>
            <a:lvl1pPr algn="l">
              <a:defRPr/>
            </a:lvl1pPr>
          </a:lstStyle>
          <a:p>
            <a:pPr rtl="0"/>
            <a:fld id="{4F4D0FD0-762A-4E00-B40D-E1022DE9149C}" type="datetime1">
              <a:rPr lang="it-IT" smtClean="0"/>
              <a:t>05/02/2022</a:t>
            </a:fld>
            <a:endParaRPr lang="en-US" dirty="0"/>
          </a:p>
        </p:txBody>
      </p:sp>
      <p:sp>
        <p:nvSpPr>
          <p:cNvPr id="6" name="Segnaposto piè di pagina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Segnaposto numero diapositiva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a:t>‹N›</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egnaposto immagine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a:t>Fare clic sull'icona per inserire un'immagine</a:t>
            </a:r>
            <a:endParaRPr lang="en-US" dirty="0"/>
          </a:p>
        </p:txBody>
      </p:sp>
      <p:sp>
        <p:nvSpPr>
          <p:cNvPr id="2" name="Titolo 1"/>
          <p:cNvSpPr>
            <a:spLocks noGrp="1"/>
          </p:cNvSpPr>
          <p:nvPr>
            <p:ph type="title"/>
          </p:nvPr>
        </p:nvSpPr>
        <p:spPr>
          <a:xfrm>
            <a:off x="1097279" y="4799362"/>
            <a:ext cx="10113645" cy="743682"/>
          </a:xfrm>
        </p:spPr>
        <p:txBody>
          <a:bodyPr tIns="0" bIns="0" rtlCol="0" anchor="b">
            <a:noAutofit/>
          </a:bodyPr>
          <a:lstStyle>
            <a:lvl1pPr>
              <a:defRPr sz="3000" b="0">
                <a:solidFill>
                  <a:srgbClr val="FFFFFF"/>
                </a:solidFill>
              </a:defRPr>
            </a:lvl1pPr>
          </a:lstStyle>
          <a:p>
            <a:pPr rtl="0"/>
            <a:r>
              <a:rPr lang="it-IT"/>
              <a:t>Fare clic per modificare lo stile del titolo dello schema</a:t>
            </a:r>
            <a:endParaRPr lang="en-US" dirty="0"/>
          </a:p>
        </p:txBody>
      </p:sp>
      <p:sp>
        <p:nvSpPr>
          <p:cNvPr id="4" name="Segnaposto testo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a:t>Fare clic per modificare gli stili del testo dello schema</a:t>
            </a:r>
          </a:p>
        </p:txBody>
      </p:sp>
      <p:sp>
        <p:nvSpPr>
          <p:cNvPr id="5" name="Segnaposto data 4"/>
          <p:cNvSpPr>
            <a:spLocks noGrp="1"/>
          </p:cNvSpPr>
          <p:nvPr>
            <p:ph type="dt" sz="half" idx="10"/>
          </p:nvPr>
        </p:nvSpPr>
        <p:spPr/>
        <p:txBody>
          <a:bodyPr rtlCol="0"/>
          <a:lstStyle>
            <a:lvl1pPr>
              <a:defRPr/>
            </a:lvl1pPr>
          </a:lstStyle>
          <a:p>
            <a:pPr rtl="0"/>
            <a:fld id="{14666673-06EC-44D2-AEC3-E4C57BDDC5B7}" type="datetime1">
              <a:rPr lang="it-IT" smtClean="0"/>
              <a:t>05/02/2022</a:t>
            </a:fld>
            <a:endParaRPr lang="en-US" dirty="0"/>
          </a:p>
        </p:txBody>
      </p:sp>
      <p:sp>
        <p:nvSpPr>
          <p:cNvPr id="6" name="Segnaposto piè di pagina 5"/>
          <p:cNvSpPr>
            <a:spLocks noGrp="1"/>
          </p:cNvSpPr>
          <p:nvPr>
            <p:ph type="ftr" sz="quarter" idx="11"/>
          </p:nvPr>
        </p:nvSpPr>
        <p:spPr>
          <a:xfrm>
            <a:off x="1097279" y="6446838"/>
            <a:ext cx="6818262" cy="365125"/>
          </a:xfrm>
        </p:spPr>
        <p:txBody>
          <a:bodyPr rtlCol="0"/>
          <a:lstStyle/>
          <a:p>
            <a:pPr algn="l" rtl="0"/>
            <a:endParaRPr lang="en-US" dirty="0"/>
          </a:p>
        </p:txBody>
      </p:sp>
      <p:sp>
        <p:nvSpPr>
          <p:cNvPr id="7" name="Segnaposto numero diapositiva 6"/>
          <p:cNvSpPr>
            <a:spLocks noGrp="1"/>
          </p:cNvSpPr>
          <p:nvPr>
            <p:ph type="sldNum" sz="quarter" idx="12"/>
          </p:nvPr>
        </p:nvSpPr>
        <p:spPr/>
        <p:txBody>
          <a:bodyPr rtlCol="0"/>
          <a:lstStyle/>
          <a:p>
            <a:pPr rtl="0"/>
            <a:fld id="{3A98EE3D-8CD1-4C3F-BD1C-C98C9596463C}" type="slidenum">
              <a:rPr lang="en-US" smtClean="0"/>
              <a:t>‹N›</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Segnaposto titolo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it" dirty="0"/>
              <a:t>Fare clic per modificare lo stile del titolo dello schema</a:t>
            </a:r>
            <a:endParaRPr lang="en-US" dirty="0"/>
          </a:p>
        </p:txBody>
      </p:sp>
      <p:sp>
        <p:nvSpPr>
          <p:cNvPr id="3" name="Segnaposto testo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it"/>
              <a:t>Fare clic per modificare gli stili del testo dello schema</a:t>
            </a:r>
          </a:p>
          <a:p>
            <a:pPr lvl="1" rtl="0"/>
            <a:r>
              <a:rPr lang="it"/>
              <a:t>Secondo livello</a:t>
            </a:r>
          </a:p>
          <a:p>
            <a:pPr lvl="2" rtl="0"/>
            <a:r>
              <a:rPr lang="it"/>
              <a:t>Terzo livello</a:t>
            </a:r>
          </a:p>
          <a:p>
            <a:pPr lvl="3" rtl="0"/>
            <a:r>
              <a:rPr lang="it"/>
              <a:t>Quarto livello</a:t>
            </a:r>
          </a:p>
          <a:p>
            <a:pPr lvl="4" rtl="0"/>
            <a:r>
              <a:rPr lang="it"/>
              <a:t>Quinto livello</a:t>
            </a:r>
            <a:endParaRPr lang="en-US" dirty="0"/>
          </a:p>
        </p:txBody>
      </p:sp>
      <p:sp>
        <p:nvSpPr>
          <p:cNvPr id="4" name="Segnaposto data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F117DD88-DA0B-42BB-B7E2-325641850C3A}" type="datetime1">
              <a:rPr lang="it-IT" smtClean="0"/>
              <a:t>05/02/2022</a:t>
            </a:fld>
            <a:endParaRPr lang="en-US" dirty="0"/>
          </a:p>
        </p:txBody>
      </p:sp>
      <p:sp>
        <p:nvSpPr>
          <p:cNvPr id="5" name="Segnaposto piè di pagina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en-US" dirty="0"/>
          </a:p>
        </p:txBody>
      </p:sp>
      <p:sp>
        <p:nvSpPr>
          <p:cNvPr id="6" name="Segnaposto numero diapositiva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en-US" smtClean="0"/>
              <a:t>‹N›</a:t>
            </a:fld>
            <a:endParaRPr lang="en-US" dirty="0"/>
          </a:p>
        </p:txBody>
      </p:sp>
      <p:cxnSp>
        <p:nvCxnSpPr>
          <p:cNvPr id="10" name="Connettore diritto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 Id="rId5" Type="http://schemas.openxmlformats.org/officeDocument/2006/relationships/image" Target="../media/image38.PNG"/><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4.xml"/><Relationship Id="rId5" Type="http://schemas.openxmlformats.org/officeDocument/2006/relationships/image" Target="../media/image42.PNG"/><Relationship Id="rId4" Type="http://schemas.openxmlformats.org/officeDocument/2006/relationships/image" Target="../media/image41.PNG"/></Relationships>
</file>

<file path=ppt/slides/_rels/slide25.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image" Target="../media/image43.jp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image" Target="../media/image45.jp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48.jpg"/><Relationship Id="rId2" Type="http://schemas.openxmlformats.org/officeDocument/2006/relationships/image" Target="../media/image47.jp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50.jpg"/><Relationship Id="rId2" Type="http://schemas.openxmlformats.org/officeDocument/2006/relationships/image" Target="../media/image49.jp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rtlCol="0">
            <a:normAutofit/>
          </a:bodyPr>
          <a:lstStyle/>
          <a:p>
            <a:pPr rtl="0"/>
            <a:r>
              <a:rPr lang="it" sz="8000" dirty="0"/>
              <a:t>Progetto statistica</a:t>
            </a:r>
          </a:p>
        </p:txBody>
      </p:sp>
      <p:sp>
        <p:nvSpPr>
          <p:cNvPr id="3" name="Sottotitolo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rtlCol="0">
            <a:normAutofit/>
          </a:bodyPr>
          <a:lstStyle/>
          <a:p>
            <a:pPr rtl="0"/>
            <a:r>
              <a:rPr lang="it" dirty="0">
                <a:solidFill>
                  <a:schemeClr val="tx1">
                    <a:lumMod val="85000"/>
                    <a:lumOff val="15000"/>
                  </a:schemeClr>
                </a:solidFill>
              </a:rPr>
              <a:t>Analisi di un dataset gruppo 9</a:t>
            </a:r>
          </a:p>
          <a:p>
            <a:pPr rtl="0"/>
            <a:endParaRPr lang="it" sz="2400" dirty="0">
              <a:solidFill>
                <a:schemeClr val="tx1">
                  <a:lumMod val="85000"/>
                  <a:lumOff val="15000"/>
                </a:schemeClr>
              </a:solidFill>
            </a:endParaRPr>
          </a:p>
        </p:txBody>
      </p:sp>
      <p:pic>
        <p:nvPicPr>
          <p:cNvPr id="5" name="Immagine 4" descr="Immagine con edificio, sedia, panca, lato&#10;&#10;Descrizione generata automaticamente">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161F69-4CD1-47F0-9305-FDED238FB1EE}"/>
              </a:ext>
            </a:extLst>
          </p:cNvPr>
          <p:cNvSpPr>
            <a:spLocks noGrp="1"/>
          </p:cNvSpPr>
          <p:nvPr>
            <p:ph type="title"/>
          </p:nvPr>
        </p:nvSpPr>
        <p:spPr>
          <a:xfrm>
            <a:off x="1097280" y="286603"/>
            <a:ext cx="10058400" cy="1450757"/>
          </a:xfrm>
        </p:spPr>
        <p:txBody>
          <a:bodyPr anchor="b">
            <a:normAutofit/>
          </a:bodyPr>
          <a:lstStyle/>
          <a:p>
            <a:r>
              <a:rPr lang="it-IT" sz="5200" dirty="0"/>
              <a:t>Scatter plot Prestazione/CPU</a:t>
            </a:r>
            <a:endParaRPr lang="it-IT" sz="3300" dirty="0"/>
          </a:p>
        </p:txBody>
      </p:sp>
      <p:pic>
        <p:nvPicPr>
          <p:cNvPr id="6" name="Segnaposto contenuto 5">
            <a:extLst>
              <a:ext uri="{FF2B5EF4-FFF2-40B4-BE49-F238E27FC236}">
                <a16:creationId xmlns:a16="http://schemas.microsoft.com/office/drawing/2014/main" id="{E192BFB0-2D07-42EC-AD97-7A00DD9F9635}"/>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t="4482" r="6784" b="3309"/>
          <a:stretch/>
        </p:blipFill>
        <p:spPr>
          <a:xfrm>
            <a:off x="1790720" y="2012489"/>
            <a:ext cx="3838704" cy="4159219"/>
          </a:xfrm>
          <a:noFill/>
        </p:spPr>
      </p:pic>
      <p:pic>
        <p:nvPicPr>
          <p:cNvPr id="13" name="Segnaposto contenuto 12" descr="Immagine che contiene testo&#10;&#10;Descrizione generata automaticamente">
            <a:extLst>
              <a:ext uri="{FF2B5EF4-FFF2-40B4-BE49-F238E27FC236}">
                <a16:creationId xmlns:a16="http://schemas.microsoft.com/office/drawing/2014/main" id="{012992DD-C63A-48FC-B328-7C4299101DE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516154" y="2479043"/>
            <a:ext cx="4638675" cy="1613055"/>
          </a:xfrm>
        </p:spPr>
      </p:pic>
      <p:sp>
        <p:nvSpPr>
          <p:cNvPr id="4" name="Segnaposto data 3">
            <a:extLst>
              <a:ext uri="{FF2B5EF4-FFF2-40B4-BE49-F238E27FC236}">
                <a16:creationId xmlns:a16="http://schemas.microsoft.com/office/drawing/2014/main" id="{9D50602E-2FE5-4523-ACA2-E2220B5C5CCD}"/>
              </a:ext>
            </a:extLst>
          </p:cNvPr>
          <p:cNvSpPr>
            <a:spLocks noGrp="1"/>
          </p:cNvSpPr>
          <p:nvPr>
            <p:ph type="dt" sz="half" idx="10"/>
          </p:nvPr>
        </p:nvSpPr>
        <p:spPr>
          <a:xfrm>
            <a:off x="8218426" y="6446838"/>
            <a:ext cx="2584850" cy="365125"/>
          </a:xfrm>
        </p:spPr>
        <p:txBody>
          <a:bodyPr anchor="ctr">
            <a:normAutofit/>
          </a:bodyPr>
          <a:lstStyle/>
          <a:p>
            <a:pPr>
              <a:spcAft>
                <a:spcPts val="600"/>
              </a:spcAft>
            </a:pPr>
            <a:r>
              <a:rPr lang="en-US" sz="1000" dirty="0"/>
              <a:t>GRUPPO 9</a:t>
            </a:r>
          </a:p>
        </p:txBody>
      </p:sp>
      <p:sp>
        <p:nvSpPr>
          <p:cNvPr id="15" name="CasellaDiTesto 14">
            <a:extLst>
              <a:ext uri="{FF2B5EF4-FFF2-40B4-BE49-F238E27FC236}">
                <a16:creationId xmlns:a16="http://schemas.microsoft.com/office/drawing/2014/main" id="{413D1BAA-90D0-447D-8C84-50CE428A036A}"/>
              </a:ext>
            </a:extLst>
          </p:cNvPr>
          <p:cNvSpPr txBox="1"/>
          <p:nvPr/>
        </p:nvSpPr>
        <p:spPr>
          <a:xfrm>
            <a:off x="6516155" y="4496404"/>
            <a:ext cx="4638675" cy="923330"/>
          </a:xfrm>
          <a:prstGeom prst="rect">
            <a:avLst/>
          </a:prstGeom>
          <a:noFill/>
        </p:spPr>
        <p:txBody>
          <a:bodyPr wrap="square" rtlCol="0">
            <a:spAutoFit/>
          </a:bodyPr>
          <a:lstStyle/>
          <a:p>
            <a:pPr algn="just"/>
            <a:r>
              <a:rPr lang="it-IT" dirty="0"/>
              <a:t>Si evince una relazione lineare e quindi una buona correlazione confermata anche dall’indice che è pari a 0.6099942. </a:t>
            </a:r>
          </a:p>
        </p:txBody>
      </p:sp>
    </p:spTree>
    <p:extLst>
      <p:ext uri="{BB962C8B-B14F-4D97-AF65-F5344CB8AC3E}">
        <p14:creationId xmlns:p14="http://schemas.microsoft.com/office/powerpoint/2010/main" val="2941636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1+#ppt_w/2"/>
                                          </p:val>
                                        </p:tav>
                                        <p:tav tm="100000">
                                          <p:val>
                                            <p:strVal val="#ppt_x"/>
                                          </p:val>
                                        </p:tav>
                                      </p:tavLst>
                                    </p:anim>
                                    <p:anim calcmode="lin" valueType="num">
                                      <p:cBhvr additive="base">
                                        <p:cTn id="13" dur="500" fill="hold"/>
                                        <p:tgtEl>
                                          <p:spTgt spid="1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7FFBC6-4300-4BCC-B60E-D0D042FCF8CB}"/>
              </a:ext>
            </a:extLst>
          </p:cNvPr>
          <p:cNvSpPr>
            <a:spLocks noGrp="1"/>
          </p:cNvSpPr>
          <p:nvPr>
            <p:ph type="title"/>
          </p:nvPr>
        </p:nvSpPr>
        <p:spPr/>
        <p:txBody>
          <a:bodyPr>
            <a:normAutofit/>
          </a:bodyPr>
          <a:lstStyle/>
          <a:p>
            <a:r>
              <a:rPr lang="it-IT" sz="5200" dirty="0"/>
              <a:t>Scatter plot Prestazione/HD</a:t>
            </a:r>
          </a:p>
        </p:txBody>
      </p:sp>
      <p:pic>
        <p:nvPicPr>
          <p:cNvPr id="6" name="Segnaposto contenuto 5">
            <a:extLst>
              <a:ext uri="{FF2B5EF4-FFF2-40B4-BE49-F238E27FC236}">
                <a16:creationId xmlns:a16="http://schemas.microsoft.com/office/drawing/2014/main" id="{4E00AF2F-B5EE-4306-AC2C-B48EBCAABB9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4975" r="6445" b="3257"/>
          <a:stretch/>
        </p:blipFill>
        <p:spPr>
          <a:xfrm>
            <a:off x="1771983" y="2085224"/>
            <a:ext cx="3870011" cy="4158000"/>
          </a:xfrm>
        </p:spPr>
      </p:pic>
      <p:sp>
        <p:nvSpPr>
          <p:cNvPr id="4" name="Segnaposto data 3">
            <a:extLst>
              <a:ext uri="{FF2B5EF4-FFF2-40B4-BE49-F238E27FC236}">
                <a16:creationId xmlns:a16="http://schemas.microsoft.com/office/drawing/2014/main" id="{1DD677B0-F639-4279-95F1-63221BA6BCE0}"/>
              </a:ext>
            </a:extLst>
          </p:cNvPr>
          <p:cNvSpPr>
            <a:spLocks noGrp="1"/>
          </p:cNvSpPr>
          <p:nvPr>
            <p:ph type="dt" sz="half" idx="10"/>
          </p:nvPr>
        </p:nvSpPr>
        <p:spPr/>
        <p:txBody>
          <a:bodyPr/>
          <a:lstStyle/>
          <a:p>
            <a:r>
              <a:rPr lang="en-US" sz="1000" dirty="0"/>
              <a:t>GRUPPO 9</a:t>
            </a:r>
          </a:p>
        </p:txBody>
      </p:sp>
      <p:pic>
        <p:nvPicPr>
          <p:cNvPr id="5" name="Immagine 4" descr="Immagine che contiene testo&#10;&#10;Descrizione generata automaticamente">
            <a:extLst>
              <a:ext uri="{FF2B5EF4-FFF2-40B4-BE49-F238E27FC236}">
                <a16:creationId xmlns:a16="http://schemas.microsoft.com/office/drawing/2014/main" id="{98D9F117-ACFE-429E-B0C9-D7F4B9802E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6304" y="2473049"/>
            <a:ext cx="4839375" cy="1476581"/>
          </a:xfrm>
          <a:prstGeom prst="rect">
            <a:avLst/>
          </a:prstGeom>
        </p:spPr>
      </p:pic>
      <p:sp>
        <p:nvSpPr>
          <p:cNvPr id="7" name="CasellaDiTesto 6">
            <a:extLst>
              <a:ext uri="{FF2B5EF4-FFF2-40B4-BE49-F238E27FC236}">
                <a16:creationId xmlns:a16="http://schemas.microsoft.com/office/drawing/2014/main" id="{1272A3D7-37E2-4A2C-9EA9-5B48A8CDE2A0}"/>
              </a:ext>
            </a:extLst>
          </p:cNvPr>
          <p:cNvSpPr txBox="1"/>
          <p:nvPr/>
        </p:nvSpPr>
        <p:spPr>
          <a:xfrm>
            <a:off x="6316304" y="4381977"/>
            <a:ext cx="4839375" cy="1477328"/>
          </a:xfrm>
          <a:prstGeom prst="rect">
            <a:avLst/>
          </a:prstGeom>
          <a:noFill/>
        </p:spPr>
        <p:txBody>
          <a:bodyPr wrap="square" rtlCol="0">
            <a:spAutoFit/>
          </a:bodyPr>
          <a:lstStyle/>
          <a:p>
            <a:pPr algn="just"/>
            <a:r>
              <a:rPr lang="it-IT" dirty="0"/>
              <a:t>Dalla distribuzione dei punti si evince che non vi è una correlazione tra le due variabili. Risultato confermato anche dai dati sopra riportati e dall’indice di correlazione che è pari a                 -0.02346358.</a:t>
            </a:r>
          </a:p>
        </p:txBody>
      </p:sp>
    </p:spTree>
    <p:extLst>
      <p:ext uri="{BB962C8B-B14F-4D97-AF65-F5344CB8AC3E}">
        <p14:creationId xmlns:p14="http://schemas.microsoft.com/office/powerpoint/2010/main" val="4094024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1+#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012542-4C60-46F8-B820-DAF4CCE353C4}"/>
              </a:ext>
            </a:extLst>
          </p:cNvPr>
          <p:cNvSpPr>
            <a:spLocks noGrp="1"/>
          </p:cNvSpPr>
          <p:nvPr>
            <p:ph type="title"/>
          </p:nvPr>
        </p:nvSpPr>
        <p:spPr/>
        <p:txBody>
          <a:bodyPr>
            <a:noAutofit/>
          </a:bodyPr>
          <a:lstStyle/>
          <a:p>
            <a:r>
              <a:rPr lang="it-IT" sz="5200" dirty="0"/>
              <a:t>Scatter plot Prestazione/Processo</a:t>
            </a:r>
          </a:p>
        </p:txBody>
      </p:sp>
      <p:pic>
        <p:nvPicPr>
          <p:cNvPr id="6" name="Segnaposto contenuto 5">
            <a:extLst>
              <a:ext uri="{FF2B5EF4-FFF2-40B4-BE49-F238E27FC236}">
                <a16:creationId xmlns:a16="http://schemas.microsoft.com/office/drawing/2014/main" id="{58D6A888-9269-4FC1-AFC9-AC7221A732E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5499" r="6678" b="3777"/>
          <a:stretch/>
        </p:blipFill>
        <p:spPr>
          <a:xfrm>
            <a:off x="1780860" y="2138546"/>
            <a:ext cx="3566753" cy="3798000"/>
          </a:xfrm>
        </p:spPr>
      </p:pic>
      <p:sp>
        <p:nvSpPr>
          <p:cNvPr id="4" name="Segnaposto data 3">
            <a:extLst>
              <a:ext uri="{FF2B5EF4-FFF2-40B4-BE49-F238E27FC236}">
                <a16:creationId xmlns:a16="http://schemas.microsoft.com/office/drawing/2014/main" id="{375F0C52-A2ED-4A9A-B717-6391B22D9871}"/>
              </a:ext>
            </a:extLst>
          </p:cNvPr>
          <p:cNvSpPr>
            <a:spLocks noGrp="1"/>
          </p:cNvSpPr>
          <p:nvPr>
            <p:ph type="dt" sz="half" idx="10"/>
          </p:nvPr>
        </p:nvSpPr>
        <p:spPr/>
        <p:txBody>
          <a:bodyPr/>
          <a:lstStyle/>
          <a:p>
            <a:r>
              <a:rPr lang="en-US" sz="1000" dirty="0"/>
              <a:t>GRUPPO 9</a:t>
            </a:r>
          </a:p>
        </p:txBody>
      </p:sp>
      <p:pic>
        <p:nvPicPr>
          <p:cNvPr id="5" name="Immagine 4" descr="Immagine che contiene testo, esterni&#10;&#10;Descrizione generata automaticamente">
            <a:extLst>
              <a:ext uri="{FF2B5EF4-FFF2-40B4-BE49-F238E27FC236}">
                <a16:creationId xmlns:a16="http://schemas.microsoft.com/office/drawing/2014/main" id="{09140F20-3F38-4E0C-AE60-FC8794CBFA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4410" y="2247652"/>
            <a:ext cx="4801270" cy="1629002"/>
          </a:xfrm>
          <a:prstGeom prst="rect">
            <a:avLst/>
          </a:prstGeom>
        </p:spPr>
      </p:pic>
      <p:sp>
        <p:nvSpPr>
          <p:cNvPr id="7" name="CasellaDiTesto 6">
            <a:extLst>
              <a:ext uri="{FF2B5EF4-FFF2-40B4-BE49-F238E27FC236}">
                <a16:creationId xmlns:a16="http://schemas.microsoft.com/office/drawing/2014/main" id="{6C947F10-031A-4D13-9C34-257BA83F71CA}"/>
              </a:ext>
            </a:extLst>
          </p:cNvPr>
          <p:cNvSpPr txBox="1"/>
          <p:nvPr/>
        </p:nvSpPr>
        <p:spPr>
          <a:xfrm>
            <a:off x="6354410" y="4037546"/>
            <a:ext cx="4801270" cy="2092881"/>
          </a:xfrm>
          <a:prstGeom prst="rect">
            <a:avLst/>
          </a:prstGeom>
          <a:noFill/>
        </p:spPr>
        <p:txBody>
          <a:bodyPr wrap="square" rtlCol="0">
            <a:spAutoFit/>
          </a:bodyPr>
          <a:lstStyle/>
          <a:p>
            <a:pPr algn="just"/>
            <a:r>
              <a:rPr lang="it-IT" sz="1600" dirty="0"/>
              <a:t>Dalla costellazione di punti si evince che sia  una correlazione tra le due variabili ma non rappresentabile al meglio tramite una retta, infatti con l’aggiunta di un termine al quadrato (curva in </a:t>
            </a:r>
            <a:r>
              <a:rPr lang="it-IT" sz="1600" dirty="0">
                <a:solidFill>
                  <a:srgbClr val="FF0000"/>
                </a:solidFill>
              </a:rPr>
              <a:t>rosso</a:t>
            </a:r>
            <a:r>
              <a:rPr lang="it-IT" sz="1600" dirty="0"/>
              <a:t>)  riusciamo a seguire meglio la costellazione dei punti e il risultato è confermato dai dati perché siamo passati da un </a:t>
            </a:r>
            <a:r>
              <a:rPr lang="it-IT" sz="1600" dirty="0">
                <a:effectLst/>
                <a:ea typeface="DotumChe" panose="020B0503020000020004" pitchFamily="49" charset="-127"/>
                <a:cs typeface="Times New Roman" panose="02020603050405020304" pitchFamily="18" charset="0"/>
              </a:rPr>
              <a:t>R</a:t>
            </a:r>
            <a:r>
              <a:rPr lang="it-IT" sz="1600" baseline="30000" dirty="0">
                <a:effectLst/>
                <a:ea typeface="DotumChe" panose="020B0503020000020004" pitchFamily="49" charset="-127"/>
                <a:cs typeface="Times New Roman" panose="02020603050405020304" pitchFamily="18" charset="0"/>
              </a:rPr>
              <a:t>2</a:t>
            </a:r>
            <a:r>
              <a:rPr lang="it-IT" sz="1800" baseline="30000" dirty="0">
                <a:effectLst/>
                <a:latin typeface="Calibri" panose="020F0502020204030204" pitchFamily="34" charset="0"/>
                <a:ea typeface="Calibri" panose="020F0502020204030204" pitchFamily="34" charset="0"/>
                <a:cs typeface="Times New Roman" panose="02020603050405020304" pitchFamily="18" charset="0"/>
              </a:rPr>
              <a:t> </a:t>
            </a:r>
            <a:r>
              <a:rPr lang="it-IT" sz="1600" dirty="0"/>
              <a:t>di 0.1203 (riferito al modello senza il termine al quadrato), ad un </a:t>
            </a:r>
            <a:r>
              <a:rPr lang="it-IT" sz="1600" dirty="0">
                <a:effectLst/>
                <a:ea typeface="DotumChe" panose="020B0503020000020004" pitchFamily="49" charset="-127"/>
                <a:cs typeface="Times New Roman" panose="02020603050405020304" pitchFamily="18" charset="0"/>
              </a:rPr>
              <a:t>R</a:t>
            </a:r>
            <a:r>
              <a:rPr lang="it-IT" sz="1600" baseline="30000" dirty="0">
                <a:effectLst/>
                <a:ea typeface="DotumChe" panose="020B0503020000020004" pitchFamily="49" charset="-127"/>
                <a:cs typeface="Times New Roman" panose="02020603050405020304" pitchFamily="18" charset="0"/>
              </a:rPr>
              <a:t>2</a:t>
            </a:r>
            <a:r>
              <a:rPr lang="it-IT" sz="1600" dirty="0"/>
              <a:t> di 0.3965.</a:t>
            </a:r>
          </a:p>
        </p:txBody>
      </p:sp>
    </p:spTree>
    <p:extLst>
      <p:ext uri="{BB962C8B-B14F-4D97-AF65-F5344CB8AC3E}">
        <p14:creationId xmlns:p14="http://schemas.microsoft.com/office/powerpoint/2010/main" val="2580825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1+#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BAD6C3-5296-41DA-8CD3-ECE40964F76B}"/>
              </a:ext>
            </a:extLst>
          </p:cNvPr>
          <p:cNvSpPr>
            <a:spLocks noGrp="1"/>
          </p:cNvSpPr>
          <p:nvPr>
            <p:ph type="title"/>
          </p:nvPr>
        </p:nvSpPr>
        <p:spPr/>
        <p:txBody>
          <a:bodyPr>
            <a:noAutofit/>
          </a:bodyPr>
          <a:lstStyle/>
          <a:p>
            <a:r>
              <a:rPr lang="it-IT" sz="5200" dirty="0"/>
              <a:t>Scatter plot Prestazione/Invecchiamento</a:t>
            </a:r>
          </a:p>
        </p:txBody>
      </p:sp>
      <p:pic>
        <p:nvPicPr>
          <p:cNvPr id="6" name="Segnaposto contenuto 5">
            <a:extLst>
              <a:ext uri="{FF2B5EF4-FFF2-40B4-BE49-F238E27FC236}">
                <a16:creationId xmlns:a16="http://schemas.microsoft.com/office/drawing/2014/main" id="{38EF4482-614D-4683-9A59-CECD61640DD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4690" r="7378" b="3813"/>
          <a:stretch/>
        </p:blipFill>
        <p:spPr>
          <a:xfrm>
            <a:off x="1780862" y="2182242"/>
            <a:ext cx="3527986" cy="3817398"/>
          </a:xfrm>
        </p:spPr>
      </p:pic>
      <p:sp>
        <p:nvSpPr>
          <p:cNvPr id="4" name="Segnaposto data 3">
            <a:extLst>
              <a:ext uri="{FF2B5EF4-FFF2-40B4-BE49-F238E27FC236}">
                <a16:creationId xmlns:a16="http://schemas.microsoft.com/office/drawing/2014/main" id="{31105039-5C62-4545-B31D-EC3863BA1DC0}"/>
              </a:ext>
            </a:extLst>
          </p:cNvPr>
          <p:cNvSpPr>
            <a:spLocks noGrp="1"/>
          </p:cNvSpPr>
          <p:nvPr>
            <p:ph type="dt" sz="half" idx="10"/>
          </p:nvPr>
        </p:nvSpPr>
        <p:spPr/>
        <p:txBody>
          <a:bodyPr/>
          <a:lstStyle/>
          <a:p>
            <a:r>
              <a:rPr lang="en-US" sz="1000" dirty="0"/>
              <a:t>GRUPPO 9</a:t>
            </a:r>
          </a:p>
        </p:txBody>
      </p:sp>
      <p:sp>
        <p:nvSpPr>
          <p:cNvPr id="10" name="CasellaDiTesto 9">
            <a:extLst>
              <a:ext uri="{FF2B5EF4-FFF2-40B4-BE49-F238E27FC236}">
                <a16:creationId xmlns:a16="http://schemas.microsoft.com/office/drawing/2014/main" id="{D15C252A-4190-4382-B088-CCA2673A8F69}"/>
              </a:ext>
            </a:extLst>
          </p:cNvPr>
          <p:cNvSpPr txBox="1"/>
          <p:nvPr/>
        </p:nvSpPr>
        <p:spPr>
          <a:xfrm>
            <a:off x="6325828" y="4539630"/>
            <a:ext cx="4829849" cy="923330"/>
          </a:xfrm>
          <a:prstGeom prst="rect">
            <a:avLst/>
          </a:prstGeom>
          <a:noFill/>
        </p:spPr>
        <p:txBody>
          <a:bodyPr wrap="square" rtlCol="0">
            <a:spAutoFit/>
          </a:bodyPr>
          <a:lstStyle/>
          <a:p>
            <a:pPr algn="just"/>
            <a:r>
              <a:rPr lang="it-IT" dirty="0"/>
              <a:t>Si evince una relazione lineare e quindi una buona correlazione negativa confermata anche dall’indice che è pari a: -0.4509001</a:t>
            </a:r>
          </a:p>
        </p:txBody>
      </p:sp>
      <p:pic>
        <p:nvPicPr>
          <p:cNvPr id="5" name="Immagine 4" descr="Immagine che contiene testo&#10;&#10;Descrizione generata automaticamente">
            <a:extLst>
              <a:ext uri="{FF2B5EF4-FFF2-40B4-BE49-F238E27FC236}">
                <a16:creationId xmlns:a16="http://schemas.microsoft.com/office/drawing/2014/main" id="{994E5C58-F7C0-4A4F-BCC4-4A78DDC1EF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6897" y="2434941"/>
            <a:ext cx="4828780" cy="1656000"/>
          </a:xfrm>
          <a:prstGeom prst="rect">
            <a:avLst/>
          </a:prstGeom>
        </p:spPr>
      </p:pic>
    </p:spTree>
    <p:extLst>
      <p:ext uri="{BB962C8B-B14F-4D97-AF65-F5344CB8AC3E}">
        <p14:creationId xmlns:p14="http://schemas.microsoft.com/office/powerpoint/2010/main" val="4136148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1+#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A341754-3D23-404D-A448-26929205A16F}"/>
              </a:ext>
            </a:extLst>
          </p:cNvPr>
          <p:cNvSpPr>
            <a:spLocks noGrp="1"/>
          </p:cNvSpPr>
          <p:nvPr>
            <p:ph type="title"/>
          </p:nvPr>
        </p:nvSpPr>
        <p:spPr/>
        <p:txBody>
          <a:bodyPr>
            <a:normAutofit/>
          </a:bodyPr>
          <a:lstStyle/>
          <a:p>
            <a:r>
              <a:rPr lang="it-IT" sz="5200" dirty="0"/>
              <a:t>Scatter plot Prestazione/Audio</a:t>
            </a:r>
          </a:p>
        </p:txBody>
      </p:sp>
      <p:pic>
        <p:nvPicPr>
          <p:cNvPr id="6" name="Segnaposto contenuto 5">
            <a:extLst>
              <a:ext uri="{FF2B5EF4-FFF2-40B4-BE49-F238E27FC236}">
                <a16:creationId xmlns:a16="http://schemas.microsoft.com/office/drawing/2014/main" id="{DE5428E9-8159-428B-B7FF-3C62AF331D7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4146" r="6068" b="3717"/>
          <a:stretch/>
        </p:blipFill>
        <p:spPr>
          <a:xfrm>
            <a:off x="1780860" y="2068495"/>
            <a:ext cx="3534998" cy="3798000"/>
          </a:xfrm>
        </p:spPr>
      </p:pic>
      <p:sp>
        <p:nvSpPr>
          <p:cNvPr id="4" name="Segnaposto data 3">
            <a:extLst>
              <a:ext uri="{FF2B5EF4-FFF2-40B4-BE49-F238E27FC236}">
                <a16:creationId xmlns:a16="http://schemas.microsoft.com/office/drawing/2014/main" id="{1BAC8AD7-0503-4CDB-BDA3-2E82F83B4B7E}"/>
              </a:ext>
            </a:extLst>
          </p:cNvPr>
          <p:cNvSpPr>
            <a:spLocks noGrp="1"/>
          </p:cNvSpPr>
          <p:nvPr>
            <p:ph type="dt" sz="half" idx="10"/>
          </p:nvPr>
        </p:nvSpPr>
        <p:spPr/>
        <p:txBody>
          <a:bodyPr/>
          <a:lstStyle/>
          <a:p>
            <a:r>
              <a:rPr lang="en-US" sz="1000" dirty="0"/>
              <a:t>GRUPPO 9</a:t>
            </a:r>
          </a:p>
        </p:txBody>
      </p:sp>
      <p:pic>
        <p:nvPicPr>
          <p:cNvPr id="5" name="Immagine 4" descr="Immagine che contiene testo, esterni&#10;&#10;Descrizione generata automaticamente">
            <a:extLst>
              <a:ext uri="{FF2B5EF4-FFF2-40B4-BE49-F238E27FC236}">
                <a16:creationId xmlns:a16="http://schemas.microsoft.com/office/drawing/2014/main" id="{8F98529F-D758-48D1-935E-ABB1D2E187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9218" y="2385563"/>
            <a:ext cx="4906060" cy="1657581"/>
          </a:xfrm>
          <a:prstGeom prst="rect">
            <a:avLst/>
          </a:prstGeom>
        </p:spPr>
      </p:pic>
      <p:sp>
        <p:nvSpPr>
          <p:cNvPr id="8" name="CasellaDiTesto 7">
            <a:extLst>
              <a:ext uri="{FF2B5EF4-FFF2-40B4-BE49-F238E27FC236}">
                <a16:creationId xmlns:a16="http://schemas.microsoft.com/office/drawing/2014/main" id="{B3A15FF1-28BC-44D7-811F-EA02D8D4FC65}"/>
              </a:ext>
            </a:extLst>
          </p:cNvPr>
          <p:cNvSpPr txBox="1"/>
          <p:nvPr/>
        </p:nvSpPr>
        <p:spPr>
          <a:xfrm>
            <a:off x="6249218" y="4394515"/>
            <a:ext cx="4906060" cy="1477328"/>
          </a:xfrm>
          <a:prstGeom prst="rect">
            <a:avLst/>
          </a:prstGeom>
          <a:noFill/>
        </p:spPr>
        <p:txBody>
          <a:bodyPr wrap="square" rtlCol="0">
            <a:spAutoFit/>
          </a:bodyPr>
          <a:lstStyle/>
          <a:p>
            <a:pPr algn="just"/>
            <a:r>
              <a:rPr lang="it-IT" dirty="0"/>
              <a:t>Dalla distribuzione dei punti si evince che non vi è una correlazione tra le due variabili. Risultato confermato anche dai dati sopra riportati e dall’indice di correlazione che è pari a: 0.04012537.</a:t>
            </a:r>
          </a:p>
        </p:txBody>
      </p:sp>
    </p:spTree>
    <p:extLst>
      <p:ext uri="{BB962C8B-B14F-4D97-AF65-F5344CB8AC3E}">
        <p14:creationId xmlns:p14="http://schemas.microsoft.com/office/powerpoint/2010/main" val="2334295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1+#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9ECE080-7843-4613-9781-451FA6966003}"/>
              </a:ext>
            </a:extLst>
          </p:cNvPr>
          <p:cNvSpPr>
            <a:spLocks noGrp="1"/>
          </p:cNvSpPr>
          <p:nvPr>
            <p:ph type="title"/>
          </p:nvPr>
        </p:nvSpPr>
        <p:spPr/>
        <p:txBody>
          <a:bodyPr>
            <a:normAutofit/>
          </a:bodyPr>
          <a:lstStyle/>
          <a:p>
            <a:r>
              <a:rPr lang="it-IT" sz="5200" dirty="0"/>
              <a:t>Scatter plot Prestazione/RAM</a:t>
            </a:r>
          </a:p>
        </p:txBody>
      </p:sp>
      <p:pic>
        <p:nvPicPr>
          <p:cNvPr id="6" name="Segnaposto contenuto 5">
            <a:extLst>
              <a:ext uri="{FF2B5EF4-FFF2-40B4-BE49-F238E27FC236}">
                <a16:creationId xmlns:a16="http://schemas.microsoft.com/office/drawing/2014/main" id="{87D97B60-2939-4D64-AD74-2640E9F03D5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5540" r="4880" b="2961"/>
          <a:stretch/>
        </p:blipFill>
        <p:spPr>
          <a:xfrm>
            <a:off x="1789739" y="2219418"/>
            <a:ext cx="3623118" cy="3817398"/>
          </a:xfrm>
        </p:spPr>
      </p:pic>
      <p:sp>
        <p:nvSpPr>
          <p:cNvPr id="4" name="Segnaposto data 3">
            <a:extLst>
              <a:ext uri="{FF2B5EF4-FFF2-40B4-BE49-F238E27FC236}">
                <a16:creationId xmlns:a16="http://schemas.microsoft.com/office/drawing/2014/main" id="{A9118635-7C88-42D4-ADAB-93872C087D58}"/>
              </a:ext>
            </a:extLst>
          </p:cNvPr>
          <p:cNvSpPr>
            <a:spLocks noGrp="1"/>
          </p:cNvSpPr>
          <p:nvPr>
            <p:ph type="dt" sz="half" idx="10"/>
          </p:nvPr>
        </p:nvSpPr>
        <p:spPr/>
        <p:txBody>
          <a:bodyPr/>
          <a:lstStyle/>
          <a:p>
            <a:r>
              <a:rPr lang="en-US" sz="1000" dirty="0"/>
              <a:t>GRUPPO 9</a:t>
            </a:r>
          </a:p>
        </p:txBody>
      </p:sp>
      <p:pic>
        <p:nvPicPr>
          <p:cNvPr id="5" name="Immagine 4" descr="Immagine che contiene testo&#10;&#10;Descrizione generata automaticamente">
            <a:extLst>
              <a:ext uri="{FF2B5EF4-FFF2-40B4-BE49-F238E27FC236}">
                <a16:creationId xmlns:a16="http://schemas.microsoft.com/office/drawing/2014/main" id="{C5A41E72-E866-48E3-A284-42457C0D7A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0093" y="2584344"/>
            <a:ext cx="4915586" cy="1648055"/>
          </a:xfrm>
          <a:prstGeom prst="rect">
            <a:avLst/>
          </a:prstGeom>
        </p:spPr>
      </p:pic>
      <p:sp>
        <p:nvSpPr>
          <p:cNvPr id="8" name="CasellaDiTesto 7">
            <a:extLst>
              <a:ext uri="{FF2B5EF4-FFF2-40B4-BE49-F238E27FC236}">
                <a16:creationId xmlns:a16="http://schemas.microsoft.com/office/drawing/2014/main" id="{B16DDC02-5E74-48C2-8D69-AB0F430792D0}"/>
              </a:ext>
            </a:extLst>
          </p:cNvPr>
          <p:cNvSpPr txBox="1"/>
          <p:nvPr/>
        </p:nvSpPr>
        <p:spPr>
          <a:xfrm>
            <a:off x="6240093" y="4600954"/>
            <a:ext cx="4915587" cy="1477328"/>
          </a:xfrm>
          <a:prstGeom prst="rect">
            <a:avLst/>
          </a:prstGeom>
          <a:noFill/>
        </p:spPr>
        <p:txBody>
          <a:bodyPr wrap="square" rtlCol="0">
            <a:spAutoFit/>
          </a:bodyPr>
          <a:lstStyle/>
          <a:p>
            <a:pPr algn="just"/>
            <a:r>
              <a:rPr lang="it-IT" dirty="0"/>
              <a:t>Dalla distribuzione dei punti si evince che vi è una discreta correlazione tra le due variabili. Risultato confermato anche dai dati sopra riportati e dall’indice di correlazione che è pari a 0.3827157</a:t>
            </a:r>
          </a:p>
        </p:txBody>
      </p:sp>
    </p:spTree>
    <p:extLst>
      <p:ext uri="{BB962C8B-B14F-4D97-AF65-F5344CB8AC3E}">
        <p14:creationId xmlns:p14="http://schemas.microsoft.com/office/powerpoint/2010/main" val="3036088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1+#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42DB52D-1311-4E79-9C69-A6B95F367419}"/>
              </a:ext>
            </a:extLst>
          </p:cNvPr>
          <p:cNvSpPr>
            <a:spLocks noGrp="1"/>
          </p:cNvSpPr>
          <p:nvPr>
            <p:ph type="title"/>
          </p:nvPr>
        </p:nvSpPr>
        <p:spPr/>
        <p:txBody>
          <a:bodyPr>
            <a:normAutofit/>
          </a:bodyPr>
          <a:lstStyle/>
          <a:p>
            <a:r>
              <a:rPr lang="it-IT" sz="5200" dirty="0"/>
              <a:t>Corrplot</a:t>
            </a:r>
          </a:p>
        </p:txBody>
      </p:sp>
      <p:sp>
        <p:nvSpPr>
          <p:cNvPr id="4" name="Segnaposto data 3">
            <a:extLst>
              <a:ext uri="{FF2B5EF4-FFF2-40B4-BE49-F238E27FC236}">
                <a16:creationId xmlns:a16="http://schemas.microsoft.com/office/drawing/2014/main" id="{BBF31011-BB0F-403D-A138-7B97CD526228}"/>
              </a:ext>
            </a:extLst>
          </p:cNvPr>
          <p:cNvSpPr>
            <a:spLocks noGrp="1"/>
          </p:cNvSpPr>
          <p:nvPr>
            <p:ph type="dt" sz="half" idx="10"/>
          </p:nvPr>
        </p:nvSpPr>
        <p:spPr/>
        <p:txBody>
          <a:bodyPr/>
          <a:lstStyle/>
          <a:p>
            <a:r>
              <a:rPr lang="en-US" sz="1000" dirty="0"/>
              <a:t>GRUPPO 9</a:t>
            </a:r>
          </a:p>
        </p:txBody>
      </p:sp>
      <p:sp>
        <p:nvSpPr>
          <p:cNvPr id="5" name="CasellaDiTesto 4">
            <a:extLst>
              <a:ext uri="{FF2B5EF4-FFF2-40B4-BE49-F238E27FC236}">
                <a16:creationId xmlns:a16="http://schemas.microsoft.com/office/drawing/2014/main" id="{D20FA15E-8966-4859-9F8A-DD2AD92C421F}"/>
              </a:ext>
            </a:extLst>
          </p:cNvPr>
          <p:cNvSpPr txBox="1"/>
          <p:nvPr/>
        </p:nvSpPr>
        <p:spPr>
          <a:xfrm>
            <a:off x="6478884" y="2734254"/>
            <a:ext cx="4676796" cy="3416320"/>
          </a:xfrm>
          <a:prstGeom prst="rect">
            <a:avLst/>
          </a:prstGeom>
          <a:noFill/>
        </p:spPr>
        <p:txBody>
          <a:bodyPr wrap="square" rtlCol="0">
            <a:spAutoFit/>
          </a:bodyPr>
          <a:lstStyle/>
          <a:p>
            <a:pPr algn="just"/>
            <a:r>
              <a:rPr lang="it-IT" dirty="0"/>
              <a:t>Il corrplot mette in risalto i dati precedentemente presentati permettendoci di individuare i legami tra i diversi regressori.</a:t>
            </a:r>
          </a:p>
          <a:p>
            <a:pPr algn="just"/>
            <a:r>
              <a:rPr lang="it-IT" dirty="0"/>
              <a:t>Il valore più si avvicina a 1 o -1 maggiore sarà la relazione di linearità tra due variabili.</a:t>
            </a:r>
          </a:p>
          <a:p>
            <a:pPr algn="just"/>
            <a:endParaRPr lang="it-IT" dirty="0"/>
          </a:p>
          <a:p>
            <a:pPr algn="just"/>
            <a:r>
              <a:rPr lang="it-IT" dirty="0"/>
              <a:t>Correlazione tra PRESTAZIONE e CPU:       </a:t>
            </a:r>
            <a:r>
              <a:rPr lang="it-IT" b="1" dirty="0"/>
              <a:t>0,61</a:t>
            </a:r>
          </a:p>
          <a:p>
            <a:pPr algn="just"/>
            <a:r>
              <a:rPr lang="it-IT" dirty="0"/>
              <a:t>Correlazione tra PRESTAZIONE e PROC:    </a:t>
            </a:r>
            <a:r>
              <a:rPr lang="it-IT" b="1" dirty="0"/>
              <a:t>0,36</a:t>
            </a:r>
          </a:p>
          <a:p>
            <a:pPr algn="just"/>
            <a:r>
              <a:rPr lang="it-IT" dirty="0"/>
              <a:t>Correlazione tra PRESTAZIONE e HD:        </a:t>
            </a:r>
            <a:r>
              <a:rPr lang="it-IT" b="1" dirty="0"/>
              <a:t>-0,02</a:t>
            </a:r>
          </a:p>
          <a:p>
            <a:pPr algn="just"/>
            <a:r>
              <a:rPr lang="it-IT" dirty="0"/>
              <a:t>Correlazione tra PRESTAZIONE e AGING:  </a:t>
            </a:r>
            <a:r>
              <a:rPr lang="it-IT" b="1" dirty="0"/>
              <a:t>-0,45</a:t>
            </a:r>
          </a:p>
          <a:p>
            <a:pPr algn="just"/>
            <a:r>
              <a:rPr lang="it-IT" dirty="0"/>
              <a:t>Correlazione tra PRESTAZIONE e AUDIO:   </a:t>
            </a:r>
            <a:r>
              <a:rPr lang="it-IT" b="1" dirty="0"/>
              <a:t>0,04</a:t>
            </a:r>
          </a:p>
          <a:p>
            <a:pPr algn="just"/>
            <a:r>
              <a:rPr lang="it-IT" dirty="0"/>
              <a:t>Correlazione tra PRESTAZIONE e RAM:      </a:t>
            </a:r>
            <a:r>
              <a:rPr lang="it-IT" b="1" dirty="0"/>
              <a:t>0,38</a:t>
            </a:r>
          </a:p>
        </p:txBody>
      </p:sp>
      <p:pic>
        <p:nvPicPr>
          <p:cNvPr id="9" name="Segnaposto contenuto 8">
            <a:extLst>
              <a:ext uri="{FF2B5EF4-FFF2-40B4-BE49-F238E27FC236}">
                <a16:creationId xmlns:a16="http://schemas.microsoft.com/office/drawing/2014/main" id="{235920DD-56DA-4C9F-BCCE-F32BC48782B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5957" t="9159" r="19319"/>
          <a:stretch/>
        </p:blipFill>
        <p:spPr>
          <a:xfrm>
            <a:off x="1097280" y="2193108"/>
            <a:ext cx="4284956" cy="3957466"/>
          </a:xfrm>
        </p:spPr>
      </p:pic>
    </p:spTree>
    <p:extLst>
      <p:ext uri="{BB962C8B-B14F-4D97-AF65-F5344CB8AC3E}">
        <p14:creationId xmlns:p14="http://schemas.microsoft.com/office/powerpoint/2010/main" val="1521687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anim calcmode="lin" valueType="num">
                                      <p:cBhvr>
                                        <p:cTn id="8" dur="500" fill="hold"/>
                                        <p:tgtEl>
                                          <p:spTgt spid="9"/>
                                        </p:tgtEl>
                                        <p:attrNameLst>
                                          <p:attrName>ppt_x</p:attrName>
                                        </p:attrNameLst>
                                      </p:cBhvr>
                                      <p:tavLst>
                                        <p:tav tm="0">
                                          <p:val>
                                            <p:strVal val="#ppt_x"/>
                                          </p:val>
                                        </p:tav>
                                        <p:tav tm="100000">
                                          <p:val>
                                            <p:strVal val="#ppt_x"/>
                                          </p:val>
                                        </p:tav>
                                      </p:tavLst>
                                    </p:anim>
                                    <p:anim calcmode="lin" valueType="num">
                                      <p:cBhvr>
                                        <p:cTn id="9" dur="500" fill="hold"/>
                                        <p:tgtEl>
                                          <p:spTgt spid="9"/>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2" presetClass="entr" presetSubtype="4"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p:tgtEl>
                                          <p:spTgt spid="5"/>
                                        </p:tgtEl>
                                        <p:attrNameLst>
                                          <p:attrName>ppt_y</p:attrName>
                                        </p:attrNameLst>
                                      </p:cBhvr>
                                      <p:tavLst>
                                        <p:tav tm="0">
                                          <p:val>
                                            <p:strVal val="#ppt_y+#ppt_h*1.125000"/>
                                          </p:val>
                                        </p:tav>
                                        <p:tav tm="100000">
                                          <p:val>
                                            <p:strVal val="#ppt_y"/>
                                          </p:val>
                                        </p:tav>
                                      </p:tavLst>
                                    </p:anim>
                                    <p:animEffect transition="in" filter="wipe(up)">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C6D7CFD-D1B2-4085-A0E6-C0AB706F3E14}"/>
              </a:ext>
            </a:extLst>
          </p:cNvPr>
          <p:cNvSpPr>
            <a:spLocks noGrp="1"/>
          </p:cNvSpPr>
          <p:nvPr>
            <p:ph type="title"/>
          </p:nvPr>
        </p:nvSpPr>
        <p:spPr/>
        <p:txBody>
          <a:bodyPr>
            <a:normAutofit/>
          </a:bodyPr>
          <a:lstStyle/>
          <a:p>
            <a:r>
              <a:rPr lang="it-IT" sz="5200" dirty="0"/>
              <a:t>Presentazione modelli</a:t>
            </a:r>
          </a:p>
        </p:txBody>
      </p:sp>
      <p:sp>
        <p:nvSpPr>
          <p:cNvPr id="3" name="Segnaposto contenuto 2">
            <a:extLst>
              <a:ext uri="{FF2B5EF4-FFF2-40B4-BE49-F238E27FC236}">
                <a16:creationId xmlns:a16="http://schemas.microsoft.com/office/drawing/2014/main" id="{0A756584-F96B-4818-94A4-4813200F9F60}"/>
              </a:ext>
            </a:extLst>
          </p:cNvPr>
          <p:cNvSpPr>
            <a:spLocks noGrp="1"/>
          </p:cNvSpPr>
          <p:nvPr>
            <p:ph idx="1"/>
          </p:nvPr>
        </p:nvSpPr>
        <p:spPr>
          <a:xfrm>
            <a:off x="975656" y="2093026"/>
            <a:ext cx="10301648" cy="634999"/>
          </a:xfrm>
        </p:spPr>
        <p:txBody>
          <a:bodyPr>
            <a:noAutofit/>
          </a:bodyPr>
          <a:lstStyle/>
          <a:p>
            <a:pPr algn="just"/>
            <a:r>
              <a:rPr lang="it-IT" sz="2000" dirty="0">
                <a:solidFill>
                  <a:schemeClr val="tx1"/>
                </a:solidFill>
              </a:rPr>
              <a:t>Per l’analisi dei dati </a:t>
            </a:r>
            <a:r>
              <a:rPr lang="it-IT" sz="2000">
                <a:solidFill>
                  <a:schemeClr val="tx1"/>
                </a:solidFill>
              </a:rPr>
              <a:t>abbiamo utilizzato </a:t>
            </a:r>
            <a:r>
              <a:rPr lang="it-IT" sz="2000" dirty="0">
                <a:solidFill>
                  <a:schemeClr val="tx1"/>
                </a:solidFill>
              </a:rPr>
              <a:t>l’algoritmo di backward elimination applicato ai seguenti modelli:</a:t>
            </a:r>
          </a:p>
        </p:txBody>
      </p:sp>
      <p:sp>
        <p:nvSpPr>
          <p:cNvPr id="4" name="Segnaposto data 3">
            <a:extLst>
              <a:ext uri="{FF2B5EF4-FFF2-40B4-BE49-F238E27FC236}">
                <a16:creationId xmlns:a16="http://schemas.microsoft.com/office/drawing/2014/main" id="{4C3D33EC-35A1-40C9-BB86-E7A4C6A63DC8}"/>
              </a:ext>
            </a:extLst>
          </p:cNvPr>
          <p:cNvSpPr>
            <a:spLocks noGrp="1"/>
          </p:cNvSpPr>
          <p:nvPr>
            <p:ph type="dt" sz="half" idx="10"/>
          </p:nvPr>
        </p:nvSpPr>
        <p:spPr/>
        <p:txBody>
          <a:bodyPr/>
          <a:lstStyle/>
          <a:p>
            <a:r>
              <a:rPr lang="en-US" sz="1000" dirty="0"/>
              <a:t>GRUPPO 9</a:t>
            </a:r>
          </a:p>
        </p:txBody>
      </p:sp>
      <p:pic>
        <p:nvPicPr>
          <p:cNvPr id="13" name="Immagine 12" descr="Immagine che contiene testo&#10;&#10;Descrizione generata automaticamente">
            <a:extLst>
              <a:ext uri="{FF2B5EF4-FFF2-40B4-BE49-F238E27FC236}">
                <a16:creationId xmlns:a16="http://schemas.microsoft.com/office/drawing/2014/main" id="{E90A96AB-FF03-4020-BBBB-D1D52AE167A4}"/>
              </a:ext>
            </a:extLst>
          </p:cNvPr>
          <p:cNvPicPr>
            <a:picLocks noChangeAspect="1"/>
          </p:cNvPicPr>
          <p:nvPr/>
        </p:nvPicPr>
        <p:blipFill rotWithShape="1">
          <a:blip r:embed="rId2">
            <a:extLst>
              <a:ext uri="{28A0092B-C50C-407E-A947-70E740481C1C}">
                <a14:useLocalDpi xmlns:a14="http://schemas.microsoft.com/office/drawing/2010/main" val="0"/>
              </a:ext>
            </a:extLst>
          </a:blip>
          <a:srcRect r="1309" b="3363"/>
          <a:stretch/>
        </p:blipFill>
        <p:spPr>
          <a:xfrm>
            <a:off x="6392859" y="3351360"/>
            <a:ext cx="5086274" cy="1749146"/>
          </a:xfrm>
          <a:prstGeom prst="rect">
            <a:avLst/>
          </a:prstGeom>
        </p:spPr>
      </p:pic>
      <p:sp>
        <p:nvSpPr>
          <p:cNvPr id="14" name="CasellaDiTesto 13">
            <a:extLst>
              <a:ext uri="{FF2B5EF4-FFF2-40B4-BE49-F238E27FC236}">
                <a16:creationId xmlns:a16="http://schemas.microsoft.com/office/drawing/2014/main" id="{DA7507E9-A235-4B6C-95F0-54457E5F1FEB}"/>
              </a:ext>
            </a:extLst>
          </p:cNvPr>
          <p:cNvSpPr txBox="1"/>
          <p:nvPr/>
        </p:nvSpPr>
        <p:spPr>
          <a:xfrm>
            <a:off x="712867" y="2929375"/>
            <a:ext cx="1199367" cy="400110"/>
          </a:xfrm>
          <a:prstGeom prst="rect">
            <a:avLst/>
          </a:prstGeom>
          <a:noFill/>
        </p:spPr>
        <p:txBody>
          <a:bodyPr wrap="none" rtlCol="0">
            <a:spAutoFit/>
          </a:bodyPr>
          <a:lstStyle/>
          <a:p>
            <a:r>
              <a:rPr lang="it-IT" sz="2000" dirty="0">
                <a:solidFill>
                  <a:srgbClr val="FF0000"/>
                </a:solidFill>
              </a:rPr>
              <a:t>Modello1</a:t>
            </a:r>
          </a:p>
        </p:txBody>
      </p:sp>
      <p:sp>
        <p:nvSpPr>
          <p:cNvPr id="15" name="CasellaDiTesto 14">
            <a:extLst>
              <a:ext uri="{FF2B5EF4-FFF2-40B4-BE49-F238E27FC236}">
                <a16:creationId xmlns:a16="http://schemas.microsoft.com/office/drawing/2014/main" id="{AE916302-617D-4F65-A584-D23FB6294C3F}"/>
              </a:ext>
            </a:extLst>
          </p:cNvPr>
          <p:cNvSpPr txBox="1"/>
          <p:nvPr/>
        </p:nvSpPr>
        <p:spPr>
          <a:xfrm>
            <a:off x="6392859" y="2929375"/>
            <a:ext cx="1263487" cy="400110"/>
          </a:xfrm>
          <a:prstGeom prst="rect">
            <a:avLst/>
          </a:prstGeom>
          <a:noFill/>
        </p:spPr>
        <p:txBody>
          <a:bodyPr wrap="none" rtlCol="0">
            <a:spAutoFit/>
          </a:bodyPr>
          <a:lstStyle/>
          <a:p>
            <a:r>
              <a:rPr lang="it-IT" sz="2000" dirty="0">
                <a:solidFill>
                  <a:srgbClr val="FF0000"/>
                </a:solidFill>
              </a:rPr>
              <a:t>Modello</a:t>
            </a:r>
            <a:r>
              <a:rPr lang="it-IT" sz="2000" dirty="0"/>
              <a:t> </a:t>
            </a:r>
            <a:r>
              <a:rPr lang="it-IT" sz="2000" dirty="0">
                <a:solidFill>
                  <a:srgbClr val="FF0000"/>
                </a:solidFill>
              </a:rPr>
              <a:t>2</a:t>
            </a:r>
          </a:p>
        </p:txBody>
      </p:sp>
      <p:pic>
        <p:nvPicPr>
          <p:cNvPr id="17" name="Immagine 16" descr="Immagine che contiene testo&#10;&#10;Descrizione generata automaticamente">
            <a:extLst>
              <a:ext uri="{FF2B5EF4-FFF2-40B4-BE49-F238E27FC236}">
                <a16:creationId xmlns:a16="http://schemas.microsoft.com/office/drawing/2014/main" id="{D2F4B0A0-9B7C-4B37-8E2D-9E8325A577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867" y="3351360"/>
            <a:ext cx="5228109" cy="1749146"/>
          </a:xfrm>
          <a:prstGeom prst="rect">
            <a:avLst/>
          </a:prstGeom>
        </p:spPr>
      </p:pic>
    </p:spTree>
    <p:extLst>
      <p:ext uri="{BB962C8B-B14F-4D97-AF65-F5344CB8AC3E}">
        <p14:creationId xmlns:p14="http://schemas.microsoft.com/office/powerpoint/2010/main" val="3957926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0-#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0-#ppt_w/2"/>
                                          </p:val>
                                        </p:tav>
                                        <p:tav tm="100000">
                                          <p:val>
                                            <p:strVal val="#ppt_x"/>
                                          </p:val>
                                        </p:tav>
                                      </p:tavLst>
                                    </p:anim>
                                    <p:anim calcmode="lin" valueType="num">
                                      <p:cBhvr additive="base">
                                        <p:cTn id="16" dur="500" fill="hold"/>
                                        <p:tgtEl>
                                          <p:spTgt spid="17"/>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1+#ppt_w/2"/>
                                          </p:val>
                                        </p:tav>
                                        <p:tav tm="100000">
                                          <p:val>
                                            <p:strVal val="#ppt_x"/>
                                          </p:val>
                                        </p:tav>
                                      </p:tavLst>
                                    </p:anim>
                                    <p:anim calcmode="lin" valueType="num">
                                      <p:cBhvr additive="base">
                                        <p:cTn id="20" dur="500" fill="hold"/>
                                        <p:tgtEl>
                                          <p:spTgt spid="15"/>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1+#ppt_w/2"/>
                                          </p:val>
                                        </p:tav>
                                        <p:tav tm="100000">
                                          <p:val>
                                            <p:strVal val="#ppt_x"/>
                                          </p:val>
                                        </p:tav>
                                      </p:tavLst>
                                    </p:anim>
                                    <p:anim calcmode="lin" valueType="num">
                                      <p:cBhvr additive="base">
                                        <p:cTn id="24"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4" grpId="0"/>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01B9C9-089B-4568-9F24-399E40572858}"/>
              </a:ext>
            </a:extLst>
          </p:cNvPr>
          <p:cNvSpPr>
            <a:spLocks noGrp="1"/>
          </p:cNvSpPr>
          <p:nvPr>
            <p:ph type="title"/>
          </p:nvPr>
        </p:nvSpPr>
        <p:spPr/>
        <p:txBody>
          <a:bodyPr>
            <a:normAutofit/>
          </a:bodyPr>
          <a:lstStyle/>
          <a:p>
            <a:r>
              <a:rPr lang="it-IT" sz="5200" dirty="0"/>
              <a:t>Modello 1</a:t>
            </a:r>
          </a:p>
        </p:txBody>
      </p:sp>
      <p:pic>
        <p:nvPicPr>
          <p:cNvPr id="6" name="Segnaposto contenuto 5" descr="Immagine che contiene testo&#10;&#10;Descrizione generata automaticamente">
            <a:extLst>
              <a:ext uri="{FF2B5EF4-FFF2-40B4-BE49-F238E27FC236}">
                <a16:creationId xmlns:a16="http://schemas.microsoft.com/office/drawing/2014/main" id="{5A889559-915F-44D2-AF21-57E90537C0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0071" y="2402380"/>
            <a:ext cx="5153744" cy="1724266"/>
          </a:xfrm>
        </p:spPr>
      </p:pic>
      <p:sp>
        <p:nvSpPr>
          <p:cNvPr id="4" name="Segnaposto data 3">
            <a:extLst>
              <a:ext uri="{FF2B5EF4-FFF2-40B4-BE49-F238E27FC236}">
                <a16:creationId xmlns:a16="http://schemas.microsoft.com/office/drawing/2014/main" id="{8314C646-4218-488F-A773-2DF08EE40718}"/>
              </a:ext>
            </a:extLst>
          </p:cNvPr>
          <p:cNvSpPr>
            <a:spLocks noGrp="1"/>
          </p:cNvSpPr>
          <p:nvPr>
            <p:ph type="dt" sz="half" idx="10"/>
          </p:nvPr>
        </p:nvSpPr>
        <p:spPr/>
        <p:txBody>
          <a:bodyPr/>
          <a:lstStyle/>
          <a:p>
            <a:r>
              <a:rPr lang="en-US" sz="1000" dirty="0"/>
              <a:t>GRUPPO 9</a:t>
            </a:r>
          </a:p>
        </p:txBody>
      </p:sp>
      <p:pic>
        <p:nvPicPr>
          <p:cNvPr id="8" name="Immagine 7" descr="Immagine che contiene testo&#10;&#10;Descrizione generata automaticamente">
            <a:extLst>
              <a:ext uri="{FF2B5EF4-FFF2-40B4-BE49-F238E27FC236}">
                <a16:creationId xmlns:a16="http://schemas.microsoft.com/office/drawing/2014/main" id="{5E1F7F0A-E32F-4D32-94EC-F794884B29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8186" y="4172876"/>
            <a:ext cx="5284846" cy="1608942"/>
          </a:xfrm>
          <a:prstGeom prst="rect">
            <a:avLst/>
          </a:prstGeom>
        </p:spPr>
      </p:pic>
      <p:sp>
        <p:nvSpPr>
          <p:cNvPr id="10" name="CasellaDiTesto 9">
            <a:extLst>
              <a:ext uri="{FF2B5EF4-FFF2-40B4-BE49-F238E27FC236}">
                <a16:creationId xmlns:a16="http://schemas.microsoft.com/office/drawing/2014/main" id="{677C4F5A-F962-4BAA-9EF3-6C1894E13B0A}"/>
              </a:ext>
            </a:extLst>
          </p:cNvPr>
          <p:cNvSpPr txBox="1"/>
          <p:nvPr/>
        </p:nvSpPr>
        <p:spPr>
          <a:xfrm>
            <a:off x="6208186" y="2525849"/>
            <a:ext cx="4947494" cy="1477328"/>
          </a:xfrm>
          <a:prstGeom prst="rect">
            <a:avLst/>
          </a:prstGeom>
          <a:noFill/>
        </p:spPr>
        <p:txBody>
          <a:bodyPr wrap="square" rtlCol="0">
            <a:spAutoFit/>
          </a:bodyPr>
          <a:lstStyle/>
          <a:p>
            <a:pPr algn="just"/>
            <a:r>
              <a:rPr lang="it-IT" dirty="0"/>
              <a:t>Abbiamo analizzato il primo modello contenente tutti i regressori di grado 1 e basandoci sul parametro AIC abbiamo eliminato i regressori statisticamente non rilevanti ovvero audio e HD ottenendo il risultato finale mostrato sotto:</a:t>
            </a:r>
          </a:p>
        </p:txBody>
      </p:sp>
    </p:spTree>
    <p:extLst>
      <p:ext uri="{BB962C8B-B14F-4D97-AF65-F5344CB8AC3E}">
        <p14:creationId xmlns:p14="http://schemas.microsoft.com/office/powerpoint/2010/main" val="3049389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281494-DF51-41A6-B2DA-2C0FCE8AB26E}"/>
              </a:ext>
            </a:extLst>
          </p:cNvPr>
          <p:cNvSpPr>
            <a:spLocks noGrp="1"/>
          </p:cNvSpPr>
          <p:nvPr>
            <p:ph type="title"/>
          </p:nvPr>
        </p:nvSpPr>
        <p:spPr/>
        <p:txBody>
          <a:bodyPr>
            <a:normAutofit/>
          </a:bodyPr>
          <a:lstStyle/>
          <a:p>
            <a:r>
              <a:rPr lang="it-IT" sz="5200" dirty="0"/>
              <a:t>Anova modello 1</a:t>
            </a:r>
          </a:p>
        </p:txBody>
      </p:sp>
      <p:pic>
        <p:nvPicPr>
          <p:cNvPr id="6" name="Segnaposto contenuto 5" descr="Immagine che contiene testo&#10;&#10;Descrizione generata automaticamente">
            <a:extLst>
              <a:ext uri="{FF2B5EF4-FFF2-40B4-BE49-F238E27FC236}">
                <a16:creationId xmlns:a16="http://schemas.microsoft.com/office/drawing/2014/main" id="{26E54A1B-21DC-418E-B57C-16591D1B95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2270651"/>
            <a:ext cx="5868219" cy="876422"/>
          </a:xfrm>
        </p:spPr>
      </p:pic>
      <p:sp>
        <p:nvSpPr>
          <p:cNvPr id="4" name="Segnaposto data 3">
            <a:extLst>
              <a:ext uri="{FF2B5EF4-FFF2-40B4-BE49-F238E27FC236}">
                <a16:creationId xmlns:a16="http://schemas.microsoft.com/office/drawing/2014/main" id="{0A3ABA0C-1217-44AD-8B76-7B5B117A5F19}"/>
              </a:ext>
            </a:extLst>
          </p:cNvPr>
          <p:cNvSpPr>
            <a:spLocks noGrp="1"/>
          </p:cNvSpPr>
          <p:nvPr>
            <p:ph type="dt" sz="half" idx="10"/>
          </p:nvPr>
        </p:nvSpPr>
        <p:spPr/>
        <p:txBody>
          <a:bodyPr/>
          <a:lstStyle/>
          <a:p>
            <a:r>
              <a:rPr lang="en-US" sz="1000" dirty="0"/>
              <a:t>GRUPPO 9</a:t>
            </a:r>
          </a:p>
        </p:txBody>
      </p:sp>
      <p:sp>
        <p:nvSpPr>
          <p:cNvPr id="8" name="CasellaDiTesto 7">
            <a:extLst>
              <a:ext uri="{FF2B5EF4-FFF2-40B4-BE49-F238E27FC236}">
                <a16:creationId xmlns:a16="http://schemas.microsoft.com/office/drawing/2014/main" id="{0DFEFB7C-B31C-4252-85EB-393317BCB6FA}"/>
              </a:ext>
            </a:extLst>
          </p:cNvPr>
          <p:cNvSpPr txBox="1"/>
          <p:nvPr/>
        </p:nvSpPr>
        <p:spPr>
          <a:xfrm>
            <a:off x="1026259" y="3630434"/>
            <a:ext cx="9316227" cy="923330"/>
          </a:xfrm>
          <a:prstGeom prst="rect">
            <a:avLst/>
          </a:prstGeom>
          <a:noFill/>
        </p:spPr>
        <p:txBody>
          <a:bodyPr wrap="square" rtlCol="0">
            <a:spAutoFit/>
          </a:bodyPr>
          <a:lstStyle/>
          <a:p>
            <a:pPr algn="just"/>
            <a:r>
              <a:rPr lang="it-IT" dirty="0"/>
              <a:t>Dall’</a:t>
            </a:r>
            <a:r>
              <a:rPr lang="it-IT" dirty="0" err="1"/>
              <a:t>anova</a:t>
            </a:r>
            <a:r>
              <a:rPr lang="it-IT" dirty="0"/>
              <a:t> effettuata tra il modello iniziale e finale riscontriamo un p-</a:t>
            </a:r>
            <a:r>
              <a:rPr lang="it-IT" dirty="0" err="1"/>
              <a:t>value</a:t>
            </a:r>
            <a:r>
              <a:rPr lang="it-IT" dirty="0"/>
              <a:t> alto che non ci permette di rifiutare l’ipotesi nulla, ovvero che i regressori eliminati (audio e HD) non sono rilevanti. </a:t>
            </a:r>
          </a:p>
        </p:txBody>
      </p:sp>
    </p:spTree>
    <p:extLst>
      <p:ext uri="{BB962C8B-B14F-4D97-AF65-F5344CB8AC3E}">
        <p14:creationId xmlns:p14="http://schemas.microsoft.com/office/powerpoint/2010/main" val="2635167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83C097-BEDE-F644-9CD2-F383D291B33A}"/>
              </a:ext>
            </a:extLst>
          </p:cNvPr>
          <p:cNvSpPr>
            <a:spLocks noGrp="1"/>
          </p:cNvSpPr>
          <p:nvPr>
            <p:ph type="title"/>
          </p:nvPr>
        </p:nvSpPr>
        <p:spPr/>
        <p:txBody>
          <a:bodyPr>
            <a:normAutofit/>
          </a:bodyPr>
          <a:lstStyle/>
          <a:p>
            <a:r>
              <a:rPr lang="it-IT" sz="5200" dirty="0"/>
              <a:t>Introduzione</a:t>
            </a:r>
          </a:p>
        </p:txBody>
      </p:sp>
      <p:sp>
        <p:nvSpPr>
          <p:cNvPr id="3" name="Segnaposto contenuto 2">
            <a:extLst>
              <a:ext uri="{FF2B5EF4-FFF2-40B4-BE49-F238E27FC236}">
                <a16:creationId xmlns:a16="http://schemas.microsoft.com/office/drawing/2014/main" id="{7118859E-2B6C-6745-9F4E-F46D66235B8F}"/>
              </a:ext>
            </a:extLst>
          </p:cNvPr>
          <p:cNvSpPr>
            <a:spLocks noGrp="1"/>
          </p:cNvSpPr>
          <p:nvPr>
            <p:ph idx="1"/>
          </p:nvPr>
        </p:nvSpPr>
        <p:spPr>
          <a:xfrm>
            <a:off x="1065320" y="2235200"/>
            <a:ext cx="10090360" cy="3633892"/>
          </a:xfrm>
        </p:spPr>
        <p:txBody>
          <a:bodyPr>
            <a:normAutofit/>
          </a:bodyPr>
          <a:lstStyle/>
          <a:p>
            <a:pPr marL="0" indent="0" algn="just">
              <a:buNone/>
            </a:pPr>
            <a:r>
              <a:rPr lang="it-IT" sz="2000" dirty="0">
                <a:solidFill>
                  <a:schemeClr val="tx1"/>
                </a:solidFill>
              </a:rPr>
              <a:t>Il progetto si articola nell’analisi di un dataset fornito e nella costruzione di un modello di regressione che possa adattarsi meglio ai dati.</a:t>
            </a:r>
          </a:p>
          <a:p>
            <a:pPr marL="0" indent="0" algn="just">
              <a:buNone/>
            </a:pPr>
            <a:r>
              <a:rPr lang="it-IT" sz="2000" dirty="0">
                <a:solidFill>
                  <a:schemeClr val="tx1"/>
                </a:solidFill>
              </a:rPr>
              <a:t>La scelta dei modelli è stata di natura inferenziale, poiché ci siamo basati sui dati che abbiamo ritenuto maggiormente significativi per ottenere un  modello generale e semplice da interpretare.</a:t>
            </a:r>
          </a:p>
          <a:p>
            <a:pPr marL="0" indent="0" algn="just">
              <a:buNone/>
            </a:pPr>
            <a:r>
              <a:rPr lang="it-IT" sz="2000" dirty="0">
                <a:solidFill>
                  <a:schemeClr val="tx1"/>
                </a:solidFill>
              </a:rPr>
              <a:t>Si ha a disposizione una variabile dipendente Y, indice delle prestazioni di calcolo del software e sei  variabili indipendenti: Velocità della CPU, Dimensione Hard Disk, Numero di processi software, Indice dell’invecchiamento del Hardware, Prestazioni della scheda audio, Prestazioni della RAM</a:t>
            </a:r>
          </a:p>
        </p:txBody>
      </p:sp>
      <p:sp>
        <p:nvSpPr>
          <p:cNvPr id="4" name="Segnaposto data 3">
            <a:extLst>
              <a:ext uri="{FF2B5EF4-FFF2-40B4-BE49-F238E27FC236}">
                <a16:creationId xmlns:a16="http://schemas.microsoft.com/office/drawing/2014/main" id="{2BFD6BFA-B8EC-BB4F-9D9C-4DB1317A34C2}"/>
              </a:ext>
            </a:extLst>
          </p:cNvPr>
          <p:cNvSpPr>
            <a:spLocks noGrp="1"/>
          </p:cNvSpPr>
          <p:nvPr>
            <p:ph type="dt" sz="half" idx="10"/>
          </p:nvPr>
        </p:nvSpPr>
        <p:spPr/>
        <p:txBody>
          <a:bodyPr/>
          <a:lstStyle/>
          <a:p>
            <a:pPr rtl="0"/>
            <a:r>
              <a:rPr lang="en-US" sz="1000" dirty="0"/>
              <a:t>GRUPPO 9</a:t>
            </a:r>
          </a:p>
        </p:txBody>
      </p:sp>
    </p:spTree>
    <p:extLst>
      <p:ext uri="{BB962C8B-B14F-4D97-AF65-F5344CB8AC3E}">
        <p14:creationId xmlns:p14="http://schemas.microsoft.com/office/powerpoint/2010/main" val="10378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D4DC1AC-E9F4-4201-B24B-F15CA27679A6}"/>
              </a:ext>
            </a:extLst>
          </p:cNvPr>
          <p:cNvSpPr>
            <a:spLocks noGrp="1"/>
          </p:cNvSpPr>
          <p:nvPr>
            <p:ph type="title"/>
          </p:nvPr>
        </p:nvSpPr>
        <p:spPr/>
        <p:txBody>
          <a:bodyPr>
            <a:normAutofit/>
          </a:bodyPr>
          <a:lstStyle/>
          <a:p>
            <a:r>
              <a:rPr lang="it-IT" sz="5200" dirty="0"/>
              <a:t>Modello 2</a:t>
            </a:r>
          </a:p>
        </p:txBody>
      </p:sp>
      <p:pic>
        <p:nvPicPr>
          <p:cNvPr id="6" name="Segnaposto contenuto 5" descr="Immagine che contiene testo&#10;&#10;Descrizione generata automaticamente">
            <a:extLst>
              <a:ext uri="{FF2B5EF4-FFF2-40B4-BE49-F238E27FC236}">
                <a16:creationId xmlns:a16="http://schemas.microsoft.com/office/drawing/2014/main" id="{81791ED2-CAA6-4B5A-868B-0D2FFBC6579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6320" y="2137259"/>
            <a:ext cx="4920251" cy="1728000"/>
          </a:xfrm>
        </p:spPr>
      </p:pic>
      <p:sp>
        <p:nvSpPr>
          <p:cNvPr id="4" name="Segnaposto data 3">
            <a:extLst>
              <a:ext uri="{FF2B5EF4-FFF2-40B4-BE49-F238E27FC236}">
                <a16:creationId xmlns:a16="http://schemas.microsoft.com/office/drawing/2014/main" id="{59F8AA1E-94EF-46E4-AB06-75CB2DB20E20}"/>
              </a:ext>
            </a:extLst>
          </p:cNvPr>
          <p:cNvSpPr>
            <a:spLocks noGrp="1"/>
          </p:cNvSpPr>
          <p:nvPr>
            <p:ph type="dt" sz="half" idx="10"/>
          </p:nvPr>
        </p:nvSpPr>
        <p:spPr/>
        <p:txBody>
          <a:bodyPr/>
          <a:lstStyle/>
          <a:p>
            <a:r>
              <a:rPr lang="en-US" sz="1000" dirty="0"/>
              <a:t>GRUPPO 9</a:t>
            </a:r>
          </a:p>
        </p:txBody>
      </p:sp>
      <p:pic>
        <p:nvPicPr>
          <p:cNvPr id="8" name="Immagine 7" descr="Immagine che contiene testo&#10;&#10;Descrizione generata automaticamente">
            <a:extLst>
              <a:ext uri="{FF2B5EF4-FFF2-40B4-BE49-F238E27FC236}">
                <a16:creationId xmlns:a16="http://schemas.microsoft.com/office/drawing/2014/main" id="{1F7991C4-9532-451F-87A5-27AB9A1B6C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0568" y="4161399"/>
            <a:ext cx="4925112" cy="1581371"/>
          </a:xfrm>
          <a:prstGeom prst="rect">
            <a:avLst/>
          </a:prstGeom>
        </p:spPr>
      </p:pic>
      <p:sp>
        <p:nvSpPr>
          <p:cNvPr id="11" name="CasellaDiTesto 10">
            <a:extLst>
              <a:ext uri="{FF2B5EF4-FFF2-40B4-BE49-F238E27FC236}">
                <a16:creationId xmlns:a16="http://schemas.microsoft.com/office/drawing/2014/main" id="{7068D1D0-1C30-4BA6-9F42-4AB1943BC2EE}"/>
              </a:ext>
            </a:extLst>
          </p:cNvPr>
          <p:cNvSpPr txBox="1"/>
          <p:nvPr/>
        </p:nvSpPr>
        <p:spPr>
          <a:xfrm>
            <a:off x="6126480" y="1991474"/>
            <a:ext cx="5029200" cy="2031325"/>
          </a:xfrm>
          <a:prstGeom prst="rect">
            <a:avLst/>
          </a:prstGeom>
          <a:noFill/>
        </p:spPr>
        <p:txBody>
          <a:bodyPr wrap="square" rtlCol="0">
            <a:spAutoFit/>
          </a:bodyPr>
          <a:lstStyle/>
          <a:p>
            <a:pPr algn="just"/>
            <a:r>
              <a:rPr lang="it-IT" dirty="0"/>
              <a:t>Abbiamo analizzato il secondo modello contenente tutti  i regressori di grado 1 con l’aggiunta dei regressori di grado 2 e 3 di proc e basandoci sul parametro AIC abbiamo eliminato i regressori statisticamente non rilevanti ovvero audio, HD e </a:t>
            </a:r>
            <a:r>
              <a:rPr lang="it-IT" sz="1800" dirty="0">
                <a:effectLst/>
                <a:ea typeface="Calibri" panose="020F0502020204030204" pitchFamily="34" charset="0"/>
                <a:cs typeface="Times New Roman" panose="02020603050405020304" pitchFamily="18" charset="0"/>
              </a:rPr>
              <a:t>Proc</a:t>
            </a:r>
            <a:r>
              <a:rPr lang="it-IT" sz="1800" baseline="30000" dirty="0">
                <a:effectLst/>
                <a:ea typeface="Calibri" panose="020F0502020204030204" pitchFamily="34" charset="0"/>
                <a:cs typeface="Times New Roman" panose="02020603050405020304" pitchFamily="18" charset="0"/>
              </a:rPr>
              <a:t>3</a:t>
            </a:r>
            <a:r>
              <a:rPr lang="it-IT" dirty="0"/>
              <a:t>. Ottenendo il risultato finale mostrato sotto:</a:t>
            </a:r>
          </a:p>
        </p:txBody>
      </p:sp>
    </p:spTree>
    <p:extLst>
      <p:ext uri="{BB962C8B-B14F-4D97-AF65-F5344CB8AC3E}">
        <p14:creationId xmlns:p14="http://schemas.microsoft.com/office/powerpoint/2010/main" val="18037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BCA3EC-82A5-4FC5-9006-8592643C7161}"/>
              </a:ext>
            </a:extLst>
          </p:cNvPr>
          <p:cNvSpPr>
            <a:spLocks noGrp="1"/>
          </p:cNvSpPr>
          <p:nvPr>
            <p:ph type="title"/>
          </p:nvPr>
        </p:nvSpPr>
        <p:spPr/>
        <p:txBody>
          <a:bodyPr>
            <a:normAutofit/>
          </a:bodyPr>
          <a:lstStyle/>
          <a:p>
            <a:r>
              <a:rPr lang="it-IT" sz="5200" dirty="0"/>
              <a:t>Anova modello 2</a:t>
            </a:r>
          </a:p>
        </p:txBody>
      </p:sp>
      <p:pic>
        <p:nvPicPr>
          <p:cNvPr id="6" name="Segnaposto contenuto 5" descr="Immagine che contiene testo&#10;&#10;Descrizione generata automaticamente">
            <a:extLst>
              <a:ext uri="{FF2B5EF4-FFF2-40B4-BE49-F238E27FC236}">
                <a16:creationId xmlns:a16="http://schemas.microsoft.com/office/drawing/2014/main" id="{BFA52856-15AC-4272-84BA-6B35156164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2325383"/>
            <a:ext cx="5830114" cy="1038370"/>
          </a:xfrm>
        </p:spPr>
      </p:pic>
      <p:sp>
        <p:nvSpPr>
          <p:cNvPr id="4" name="Segnaposto data 3">
            <a:extLst>
              <a:ext uri="{FF2B5EF4-FFF2-40B4-BE49-F238E27FC236}">
                <a16:creationId xmlns:a16="http://schemas.microsoft.com/office/drawing/2014/main" id="{CEC26BD0-0D73-4180-888F-DC5E1A8D83C1}"/>
              </a:ext>
            </a:extLst>
          </p:cNvPr>
          <p:cNvSpPr>
            <a:spLocks noGrp="1"/>
          </p:cNvSpPr>
          <p:nvPr>
            <p:ph type="dt" sz="half" idx="10"/>
          </p:nvPr>
        </p:nvSpPr>
        <p:spPr/>
        <p:txBody>
          <a:bodyPr/>
          <a:lstStyle/>
          <a:p>
            <a:r>
              <a:rPr lang="en-US" sz="1000" dirty="0"/>
              <a:t>GRUPPO 9</a:t>
            </a:r>
          </a:p>
        </p:txBody>
      </p:sp>
      <p:sp>
        <p:nvSpPr>
          <p:cNvPr id="7" name="CasellaDiTesto 6">
            <a:extLst>
              <a:ext uri="{FF2B5EF4-FFF2-40B4-BE49-F238E27FC236}">
                <a16:creationId xmlns:a16="http://schemas.microsoft.com/office/drawing/2014/main" id="{C8552E1F-D99A-4D5D-8CED-8CD8A35E0F79}"/>
              </a:ext>
            </a:extLst>
          </p:cNvPr>
          <p:cNvSpPr txBox="1"/>
          <p:nvPr/>
        </p:nvSpPr>
        <p:spPr>
          <a:xfrm>
            <a:off x="1008504" y="3630434"/>
            <a:ext cx="9316227" cy="923330"/>
          </a:xfrm>
          <a:prstGeom prst="rect">
            <a:avLst/>
          </a:prstGeom>
          <a:noFill/>
        </p:spPr>
        <p:txBody>
          <a:bodyPr wrap="square" rtlCol="0">
            <a:spAutoFit/>
          </a:bodyPr>
          <a:lstStyle/>
          <a:p>
            <a:pPr algn="just"/>
            <a:r>
              <a:rPr lang="it-IT" dirty="0"/>
              <a:t>Dall’</a:t>
            </a:r>
            <a:r>
              <a:rPr lang="it-IT" dirty="0" err="1"/>
              <a:t>anova</a:t>
            </a:r>
            <a:r>
              <a:rPr lang="it-IT" dirty="0"/>
              <a:t> effettuata tra il modello iniziale e finale riscontriamo un p-</a:t>
            </a:r>
            <a:r>
              <a:rPr lang="it-IT" dirty="0" err="1"/>
              <a:t>value</a:t>
            </a:r>
            <a:r>
              <a:rPr lang="it-IT" dirty="0"/>
              <a:t> alto che non ci permette di rifiutare l’ipotesi nulla, ovvero che i regressori eliminati (audio e HD e </a:t>
            </a:r>
            <a:r>
              <a:rPr lang="it-IT" sz="1800" dirty="0">
                <a:effectLst/>
                <a:ea typeface="Calibri" panose="020F0502020204030204" pitchFamily="34" charset="0"/>
                <a:cs typeface="Times New Roman" panose="02020603050405020304" pitchFamily="18" charset="0"/>
              </a:rPr>
              <a:t>Proc</a:t>
            </a:r>
            <a:r>
              <a:rPr lang="it-IT" sz="1800" baseline="30000" dirty="0">
                <a:effectLst/>
                <a:ea typeface="Calibri" panose="020F0502020204030204" pitchFamily="34" charset="0"/>
                <a:cs typeface="Times New Roman" panose="02020603050405020304" pitchFamily="18" charset="0"/>
              </a:rPr>
              <a:t>3</a:t>
            </a:r>
            <a:r>
              <a:rPr lang="it-IT" dirty="0"/>
              <a:t>) non sono rilevanti. </a:t>
            </a:r>
          </a:p>
        </p:txBody>
      </p:sp>
    </p:spTree>
    <p:extLst>
      <p:ext uri="{BB962C8B-B14F-4D97-AF65-F5344CB8AC3E}">
        <p14:creationId xmlns:p14="http://schemas.microsoft.com/office/powerpoint/2010/main" val="2742499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D793E7-5BBD-48B6-AB86-8432AECB7ABF}"/>
              </a:ext>
            </a:extLst>
          </p:cNvPr>
          <p:cNvSpPr>
            <a:spLocks noGrp="1"/>
          </p:cNvSpPr>
          <p:nvPr>
            <p:ph type="title"/>
          </p:nvPr>
        </p:nvSpPr>
        <p:spPr>
          <a:xfrm>
            <a:off x="1097280" y="286603"/>
            <a:ext cx="10058400" cy="1450757"/>
          </a:xfrm>
        </p:spPr>
        <p:txBody>
          <a:bodyPr vert="horz" lIns="91440" tIns="45720" rIns="91440" bIns="45720" rtlCol="0" anchor="b">
            <a:noAutofit/>
          </a:bodyPr>
          <a:lstStyle/>
          <a:p>
            <a:r>
              <a:rPr lang="it-IT" sz="5200" dirty="0"/>
              <a:t>Analisi aggiuntiva modello 2</a:t>
            </a:r>
          </a:p>
        </p:txBody>
      </p:sp>
      <p:pic>
        <p:nvPicPr>
          <p:cNvPr id="6" name="Segnaposto contenuto 5" descr="Immagine che contiene testo&#10;&#10;Descrizione generata automaticamente">
            <a:extLst>
              <a:ext uri="{FF2B5EF4-FFF2-40B4-BE49-F238E27FC236}">
                <a16:creationId xmlns:a16="http://schemas.microsoft.com/office/drawing/2014/main" id="{8FCE14AC-AC1D-4F36-AB94-B6BCC797DC2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7280" y="2120900"/>
            <a:ext cx="4639736" cy="1229331"/>
          </a:xfrm>
          <a:noFill/>
        </p:spPr>
      </p:pic>
      <p:sp>
        <p:nvSpPr>
          <p:cNvPr id="7" name="CasellaDiTesto 6">
            <a:extLst>
              <a:ext uri="{FF2B5EF4-FFF2-40B4-BE49-F238E27FC236}">
                <a16:creationId xmlns:a16="http://schemas.microsoft.com/office/drawing/2014/main" id="{6E638408-021E-4008-BFB3-F8D3DD27D382}"/>
              </a:ext>
            </a:extLst>
          </p:cNvPr>
          <p:cNvSpPr txBox="1"/>
          <p:nvPr/>
        </p:nvSpPr>
        <p:spPr>
          <a:xfrm>
            <a:off x="6126479" y="2118411"/>
            <a:ext cx="5050507" cy="1157449"/>
          </a:xfrm>
          <a:prstGeom prst="rect">
            <a:avLst/>
          </a:prstGeom>
        </p:spPr>
        <p:txBody>
          <a:bodyPr vert="horz" lIns="0" tIns="45720" rIns="0" bIns="45720" rtlCol="0">
            <a:noAutofit/>
          </a:bodyPr>
          <a:lstStyle/>
          <a:p>
            <a:pPr>
              <a:spcAft>
                <a:spcPts val="600"/>
              </a:spcAft>
              <a:buFont typeface="Calibri" panose="020F0502020204030204" pitchFamily="34" charset="0"/>
            </a:pPr>
            <a:endParaRPr lang="it-IT" dirty="0">
              <a:solidFill>
                <a:schemeClr val="tx1">
                  <a:lumMod val="75000"/>
                  <a:lumOff val="25000"/>
                </a:schemeClr>
              </a:solidFill>
            </a:endParaRPr>
          </a:p>
        </p:txBody>
      </p:sp>
      <p:sp>
        <p:nvSpPr>
          <p:cNvPr id="4" name="Segnaposto data 3">
            <a:extLst>
              <a:ext uri="{FF2B5EF4-FFF2-40B4-BE49-F238E27FC236}">
                <a16:creationId xmlns:a16="http://schemas.microsoft.com/office/drawing/2014/main" id="{55145993-9F72-44D6-8693-106A3C75B958}"/>
              </a:ext>
            </a:extLst>
          </p:cNvPr>
          <p:cNvSpPr>
            <a:spLocks noGrp="1"/>
          </p:cNvSpPr>
          <p:nvPr>
            <p:ph type="dt" sz="half" idx="10"/>
          </p:nvPr>
        </p:nvSpPr>
        <p:spPr>
          <a:xfrm>
            <a:off x="8218426" y="6446838"/>
            <a:ext cx="2584850" cy="365125"/>
          </a:xfrm>
        </p:spPr>
        <p:txBody>
          <a:bodyPr vert="horz" lIns="91440" tIns="45720" rIns="91440" bIns="45720" rtlCol="0" anchor="ctr">
            <a:normAutofit/>
          </a:bodyPr>
          <a:lstStyle/>
          <a:p>
            <a:r>
              <a:rPr lang="en-US" sz="1000" dirty="0"/>
              <a:t>GRUPPO 9</a:t>
            </a:r>
          </a:p>
        </p:txBody>
      </p:sp>
      <p:pic>
        <p:nvPicPr>
          <p:cNvPr id="9" name="Immagine 8">
            <a:extLst>
              <a:ext uri="{FF2B5EF4-FFF2-40B4-BE49-F238E27FC236}">
                <a16:creationId xmlns:a16="http://schemas.microsoft.com/office/drawing/2014/main" id="{A8625486-380D-42DA-A9B6-5733575C94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681866"/>
            <a:ext cx="4810796" cy="457264"/>
          </a:xfrm>
          <a:prstGeom prst="rect">
            <a:avLst/>
          </a:prstGeom>
        </p:spPr>
      </p:pic>
      <p:pic>
        <p:nvPicPr>
          <p:cNvPr id="11" name="Immagine 10">
            <a:extLst>
              <a:ext uri="{FF2B5EF4-FFF2-40B4-BE49-F238E27FC236}">
                <a16:creationId xmlns:a16="http://schemas.microsoft.com/office/drawing/2014/main" id="{AE42B26B-7B23-48E5-8254-807CC0A4D1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4348328"/>
            <a:ext cx="4667901" cy="333422"/>
          </a:xfrm>
          <a:prstGeom prst="rect">
            <a:avLst/>
          </a:prstGeom>
        </p:spPr>
      </p:pic>
      <p:pic>
        <p:nvPicPr>
          <p:cNvPr id="13" name="Immagine 12" descr="Immagine che contiene testo&#10;&#10;Descrizione generata automaticamente">
            <a:extLst>
              <a:ext uri="{FF2B5EF4-FFF2-40B4-BE49-F238E27FC236}">
                <a16:creationId xmlns:a16="http://schemas.microsoft.com/office/drawing/2014/main" id="{0D7EDA31-EE30-4796-A88A-AF091C97F55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4890948"/>
            <a:ext cx="5534797" cy="876422"/>
          </a:xfrm>
          <a:prstGeom prst="rect">
            <a:avLst/>
          </a:prstGeom>
        </p:spPr>
      </p:pic>
      <p:sp>
        <p:nvSpPr>
          <p:cNvPr id="3" name="CasellaDiTesto 2">
            <a:extLst>
              <a:ext uri="{FF2B5EF4-FFF2-40B4-BE49-F238E27FC236}">
                <a16:creationId xmlns:a16="http://schemas.microsoft.com/office/drawing/2014/main" id="{6EF73FF9-26D4-4494-B7A9-F797D18AAA2F}"/>
              </a:ext>
            </a:extLst>
          </p:cNvPr>
          <p:cNvSpPr txBox="1"/>
          <p:nvPr/>
        </p:nvSpPr>
        <p:spPr>
          <a:xfrm>
            <a:off x="6113163" y="1995340"/>
            <a:ext cx="5051394" cy="1477328"/>
          </a:xfrm>
          <a:prstGeom prst="rect">
            <a:avLst/>
          </a:prstGeom>
          <a:noFill/>
        </p:spPr>
        <p:txBody>
          <a:bodyPr wrap="square" rtlCol="0">
            <a:spAutoFit/>
          </a:bodyPr>
          <a:lstStyle/>
          <a:p>
            <a:pPr algn="just"/>
            <a:r>
              <a:rPr lang="it-IT" dirty="0"/>
              <a:t>Dal riepilogo emerge che la variabile RAM pur non avendo massima rilevanza, rientra lo stesso nel modello, in quanto, abbiamo riscontrato dati avversi alla sua eliminazione.</a:t>
            </a:r>
          </a:p>
          <a:p>
            <a:pPr algn="just"/>
            <a:r>
              <a:rPr lang="it-IT" dirty="0"/>
              <a:t>I dati sono riportati sotto.</a:t>
            </a:r>
          </a:p>
        </p:txBody>
      </p:sp>
    </p:spTree>
    <p:extLst>
      <p:ext uri="{BB962C8B-B14F-4D97-AF65-F5344CB8AC3E}">
        <p14:creationId xmlns:p14="http://schemas.microsoft.com/office/powerpoint/2010/main" val="683793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1+#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7E7E5F5-AD22-4FF4-8629-934F81D6A65F}"/>
              </a:ext>
            </a:extLst>
          </p:cNvPr>
          <p:cNvSpPr>
            <a:spLocks noGrp="1"/>
          </p:cNvSpPr>
          <p:nvPr>
            <p:ph type="title"/>
          </p:nvPr>
        </p:nvSpPr>
        <p:spPr/>
        <p:txBody>
          <a:bodyPr/>
          <a:lstStyle/>
          <a:p>
            <a:r>
              <a:rPr lang="it-IT" sz="5200" dirty="0"/>
              <a:t>Confronto tra i due modelli</a:t>
            </a:r>
          </a:p>
        </p:txBody>
      </p:sp>
      <p:sp>
        <p:nvSpPr>
          <p:cNvPr id="5" name="Segnaposto data 4">
            <a:extLst>
              <a:ext uri="{FF2B5EF4-FFF2-40B4-BE49-F238E27FC236}">
                <a16:creationId xmlns:a16="http://schemas.microsoft.com/office/drawing/2014/main" id="{B803F564-8826-4044-9826-993B94C7FC6A}"/>
              </a:ext>
            </a:extLst>
          </p:cNvPr>
          <p:cNvSpPr>
            <a:spLocks noGrp="1"/>
          </p:cNvSpPr>
          <p:nvPr>
            <p:ph type="dt" sz="half" idx="10"/>
          </p:nvPr>
        </p:nvSpPr>
        <p:spPr/>
        <p:txBody>
          <a:bodyPr/>
          <a:lstStyle/>
          <a:p>
            <a:r>
              <a:rPr lang="en-US" sz="1000" dirty="0"/>
              <a:t>GRUPPO 9</a:t>
            </a:r>
          </a:p>
        </p:txBody>
      </p:sp>
      <p:sp>
        <p:nvSpPr>
          <p:cNvPr id="6" name="CasellaDiTesto 5">
            <a:extLst>
              <a:ext uri="{FF2B5EF4-FFF2-40B4-BE49-F238E27FC236}">
                <a16:creationId xmlns:a16="http://schemas.microsoft.com/office/drawing/2014/main" id="{EF3481D6-C254-455E-A18E-2882C9EEAB46}"/>
              </a:ext>
            </a:extLst>
          </p:cNvPr>
          <p:cNvSpPr txBox="1"/>
          <p:nvPr/>
        </p:nvSpPr>
        <p:spPr>
          <a:xfrm>
            <a:off x="1424541" y="1991989"/>
            <a:ext cx="1694695" cy="4185761"/>
          </a:xfrm>
          <a:prstGeom prst="rect">
            <a:avLst/>
          </a:prstGeom>
          <a:noFill/>
          <a:ln w="57150">
            <a:solidFill>
              <a:srgbClr val="FF0000"/>
            </a:solidFill>
          </a:ln>
        </p:spPr>
        <p:txBody>
          <a:bodyPr wrap="none" rtlCol="0">
            <a:spAutoFit/>
          </a:bodyPr>
          <a:lstStyle/>
          <a:p>
            <a:pPr algn="ctr"/>
            <a:r>
              <a:rPr lang="it-IT" sz="2800" b="1" dirty="0"/>
              <a:t>Modello 1</a:t>
            </a:r>
          </a:p>
          <a:p>
            <a:pPr algn="ctr"/>
            <a:endParaRPr lang="it-IT" b="1" dirty="0"/>
          </a:p>
          <a:p>
            <a:pPr algn="ctr"/>
            <a:r>
              <a:rPr lang="it-IT" sz="2200" b="1" dirty="0">
                <a:solidFill>
                  <a:srgbClr val="FF0000"/>
                </a:solidFill>
              </a:rPr>
              <a:t>&lt; 2.2e-16</a:t>
            </a:r>
          </a:p>
          <a:p>
            <a:pPr algn="ctr"/>
            <a:endParaRPr lang="it-IT" sz="2200" b="1" dirty="0">
              <a:solidFill>
                <a:srgbClr val="FF0000"/>
              </a:solidFill>
            </a:endParaRPr>
          </a:p>
          <a:p>
            <a:pPr algn="ctr"/>
            <a:endParaRPr lang="it-IT" sz="2200" b="1" dirty="0">
              <a:solidFill>
                <a:srgbClr val="FF0000"/>
              </a:solidFill>
            </a:endParaRPr>
          </a:p>
          <a:p>
            <a:pPr algn="ctr"/>
            <a:r>
              <a:rPr lang="it-IT" sz="2200" b="1" dirty="0">
                <a:solidFill>
                  <a:srgbClr val="FF0000"/>
                </a:solidFill>
              </a:rPr>
              <a:t>0.6959</a:t>
            </a:r>
          </a:p>
          <a:p>
            <a:pPr algn="ctr"/>
            <a:endParaRPr lang="it-IT" sz="2200" b="1" dirty="0">
              <a:solidFill>
                <a:srgbClr val="FF0000"/>
              </a:solidFill>
            </a:endParaRPr>
          </a:p>
          <a:p>
            <a:pPr algn="ctr"/>
            <a:endParaRPr lang="it-IT" sz="2200" b="1" dirty="0">
              <a:solidFill>
                <a:srgbClr val="FF0000"/>
              </a:solidFill>
            </a:endParaRPr>
          </a:p>
          <a:p>
            <a:pPr algn="ctr"/>
            <a:r>
              <a:rPr lang="it-IT" sz="2200" b="1" dirty="0">
                <a:solidFill>
                  <a:srgbClr val="FF0000"/>
                </a:solidFill>
              </a:rPr>
              <a:t>0.6831</a:t>
            </a:r>
          </a:p>
          <a:p>
            <a:pPr algn="ctr"/>
            <a:endParaRPr lang="it-IT" sz="2200" b="1" dirty="0">
              <a:solidFill>
                <a:srgbClr val="FF0000"/>
              </a:solidFill>
            </a:endParaRPr>
          </a:p>
          <a:p>
            <a:pPr algn="ctr"/>
            <a:endParaRPr lang="it-IT" sz="2200" b="1" dirty="0">
              <a:solidFill>
                <a:srgbClr val="FF0000"/>
              </a:solidFill>
            </a:endParaRPr>
          </a:p>
          <a:p>
            <a:pPr algn="ctr"/>
            <a:r>
              <a:rPr lang="it-IT" sz="2200" b="1" dirty="0">
                <a:solidFill>
                  <a:srgbClr val="FF0000"/>
                </a:solidFill>
              </a:rPr>
              <a:t>416</a:t>
            </a:r>
          </a:p>
        </p:txBody>
      </p:sp>
      <p:sp>
        <p:nvSpPr>
          <p:cNvPr id="7" name="CasellaDiTesto 6">
            <a:extLst>
              <a:ext uri="{FF2B5EF4-FFF2-40B4-BE49-F238E27FC236}">
                <a16:creationId xmlns:a16="http://schemas.microsoft.com/office/drawing/2014/main" id="{46DC1B57-BA0F-4D24-8B89-59EA06934041}"/>
              </a:ext>
            </a:extLst>
          </p:cNvPr>
          <p:cNvSpPr txBox="1"/>
          <p:nvPr/>
        </p:nvSpPr>
        <p:spPr>
          <a:xfrm>
            <a:off x="4302560" y="2699877"/>
            <a:ext cx="3586880" cy="3477875"/>
          </a:xfrm>
          <a:prstGeom prst="rect">
            <a:avLst/>
          </a:prstGeom>
          <a:noFill/>
        </p:spPr>
        <p:txBody>
          <a:bodyPr wrap="none" rtlCol="0">
            <a:spAutoFit/>
          </a:bodyPr>
          <a:lstStyle/>
          <a:p>
            <a:pPr marL="0" indent="0" algn="ctr">
              <a:buNone/>
            </a:pPr>
            <a:r>
              <a:rPr lang="it-IT" sz="2200" b="1" dirty="0">
                <a:sym typeface="Wingdings" panose="05000000000000000000" pitchFamily="2" charset="2"/>
              </a:rPr>
              <a:t></a:t>
            </a:r>
            <a:r>
              <a:rPr lang="it-IT" sz="2200" b="1" dirty="0"/>
              <a:t> P VALUE </a:t>
            </a:r>
            <a:r>
              <a:rPr lang="it-IT" sz="2200" b="1" dirty="0">
                <a:sym typeface="Wingdings" panose="05000000000000000000" pitchFamily="2" charset="2"/>
              </a:rPr>
              <a:t></a:t>
            </a:r>
            <a:endParaRPr lang="it-IT" sz="2200" b="1" dirty="0"/>
          </a:p>
          <a:p>
            <a:pPr marL="0" indent="0" algn="ctr">
              <a:buNone/>
            </a:pPr>
            <a:endParaRPr lang="it-IT" sz="2200" b="1" dirty="0"/>
          </a:p>
          <a:p>
            <a:pPr marL="0" indent="0" algn="ctr">
              <a:buNone/>
            </a:pPr>
            <a:endParaRPr lang="it-IT" sz="2200" b="1" dirty="0"/>
          </a:p>
          <a:p>
            <a:pPr marL="0" indent="0" algn="ctr">
              <a:buNone/>
            </a:pPr>
            <a:r>
              <a:rPr lang="it-IT" sz="2200" b="1" dirty="0"/>
              <a:t> </a:t>
            </a:r>
            <a:r>
              <a:rPr lang="it-IT" sz="2200" b="1" dirty="0">
                <a:sym typeface="Wingdings" panose="05000000000000000000" pitchFamily="2" charset="2"/>
              </a:rPr>
              <a:t></a:t>
            </a:r>
            <a:r>
              <a:rPr lang="it-IT" sz="2200" b="1" dirty="0"/>
              <a:t> R SQUARED </a:t>
            </a:r>
            <a:r>
              <a:rPr lang="it-IT" sz="2200" b="1" dirty="0">
                <a:sym typeface="Wingdings" panose="05000000000000000000" pitchFamily="2" charset="2"/>
              </a:rPr>
              <a:t></a:t>
            </a:r>
            <a:endParaRPr lang="it-IT" sz="2200" b="1" dirty="0"/>
          </a:p>
          <a:p>
            <a:pPr marL="0" indent="0" algn="ctr">
              <a:buNone/>
            </a:pPr>
            <a:endParaRPr lang="it-IT" sz="2200" b="1" dirty="0"/>
          </a:p>
          <a:p>
            <a:pPr marL="0" indent="0" algn="ctr">
              <a:buNone/>
            </a:pPr>
            <a:endParaRPr lang="it-IT" sz="2200" b="1" dirty="0"/>
          </a:p>
          <a:p>
            <a:pPr marL="0" indent="0" algn="ctr">
              <a:buNone/>
            </a:pPr>
            <a:r>
              <a:rPr lang="it-IT" sz="2200" b="1" dirty="0">
                <a:sym typeface="Wingdings" panose="05000000000000000000" pitchFamily="2" charset="2"/>
              </a:rPr>
              <a:t></a:t>
            </a:r>
            <a:r>
              <a:rPr lang="it-IT" sz="2200" b="1" dirty="0"/>
              <a:t> R SQUARED ADJUSTED </a:t>
            </a:r>
            <a:r>
              <a:rPr lang="it-IT" sz="2200" b="1" dirty="0">
                <a:sym typeface="Wingdings" panose="05000000000000000000" pitchFamily="2" charset="2"/>
              </a:rPr>
              <a:t></a:t>
            </a:r>
            <a:endParaRPr lang="it-IT" sz="2200" b="1" dirty="0"/>
          </a:p>
          <a:p>
            <a:pPr marL="0" indent="0" algn="ctr">
              <a:buNone/>
            </a:pPr>
            <a:endParaRPr lang="it-IT" sz="2200" b="1" dirty="0"/>
          </a:p>
          <a:p>
            <a:pPr marL="0" indent="0" algn="ctr">
              <a:buNone/>
            </a:pPr>
            <a:endParaRPr lang="it-IT" sz="2200" b="1" dirty="0"/>
          </a:p>
          <a:p>
            <a:pPr marL="0" indent="0" algn="ctr">
              <a:buNone/>
            </a:pPr>
            <a:r>
              <a:rPr lang="it-IT" sz="2200" b="1" dirty="0">
                <a:sym typeface="Wingdings" panose="05000000000000000000" pitchFamily="2" charset="2"/>
              </a:rPr>
              <a:t></a:t>
            </a:r>
            <a:r>
              <a:rPr lang="it-IT" sz="2200" b="1" dirty="0"/>
              <a:t> AIC </a:t>
            </a:r>
            <a:r>
              <a:rPr lang="it-IT" sz="2200" b="1" dirty="0">
                <a:sym typeface="Wingdings" panose="05000000000000000000" pitchFamily="2" charset="2"/>
              </a:rPr>
              <a:t></a:t>
            </a:r>
            <a:endParaRPr lang="it-IT" sz="2200" b="1" dirty="0"/>
          </a:p>
        </p:txBody>
      </p:sp>
      <p:sp>
        <p:nvSpPr>
          <p:cNvPr id="8" name="CasellaDiTesto 7">
            <a:extLst>
              <a:ext uri="{FF2B5EF4-FFF2-40B4-BE49-F238E27FC236}">
                <a16:creationId xmlns:a16="http://schemas.microsoft.com/office/drawing/2014/main" id="{10148F8C-B494-439B-97F3-269C292AAE52}"/>
              </a:ext>
            </a:extLst>
          </p:cNvPr>
          <p:cNvSpPr txBox="1"/>
          <p:nvPr/>
        </p:nvSpPr>
        <p:spPr>
          <a:xfrm>
            <a:off x="9072764" y="1991988"/>
            <a:ext cx="1694695" cy="4185761"/>
          </a:xfrm>
          <a:prstGeom prst="rect">
            <a:avLst/>
          </a:prstGeom>
          <a:noFill/>
          <a:ln w="57150">
            <a:solidFill>
              <a:srgbClr val="00B050"/>
            </a:solidFill>
          </a:ln>
        </p:spPr>
        <p:txBody>
          <a:bodyPr wrap="none" rtlCol="0">
            <a:spAutoFit/>
          </a:bodyPr>
          <a:lstStyle/>
          <a:p>
            <a:pPr algn="ctr"/>
            <a:r>
              <a:rPr lang="it-IT" sz="2800" b="1" dirty="0"/>
              <a:t>Modello 2</a:t>
            </a:r>
          </a:p>
          <a:p>
            <a:pPr algn="ctr"/>
            <a:endParaRPr lang="it-IT" b="1" dirty="0"/>
          </a:p>
          <a:p>
            <a:pPr algn="ctr"/>
            <a:r>
              <a:rPr lang="it-IT" sz="2200" b="1" dirty="0">
                <a:solidFill>
                  <a:srgbClr val="00B050"/>
                </a:solidFill>
              </a:rPr>
              <a:t>&lt; 2.2e-16</a:t>
            </a:r>
          </a:p>
          <a:p>
            <a:pPr algn="ctr"/>
            <a:endParaRPr lang="it-IT" sz="2200" b="1" dirty="0">
              <a:solidFill>
                <a:srgbClr val="00B050"/>
              </a:solidFill>
            </a:endParaRPr>
          </a:p>
          <a:p>
            <a:pPr algn="ctr"/>
            <a:endParaRPr lang="it-IT" sz="2200" b="1" dirty="0">
              <a:solidFill>
                <a:srgbClr val="00B050"/>
              </a:solidFill>
            </a:endParaRPr>
          </a:p>
          <a:p>
            <a:pPr algn="ctr"/>
            <a:r>
              <a:rPr lang="it-IT" sz="2200" b="1" dirty="0">
                <a:solidFill>
                  <a:srgbClr val="00B050"/>
                </a:solidFill>
              </a:rPr>
              <a:t>0.8376</a:t>
            </a:r>
          </a:p>
          <a:p>
            <a:pPr algn="ctr"/>
            <a:endParaRPr lang="it-IT" sz="2200" b="1" dirty="0">
              <a:solidFill>
                <a:srgbClr val="00B050"/>
              </a:solidFill>
            </a:endParaRPr>
          </a:p>
          <a:p>
            <a:pPr algn="ctr"/>
            <a:endParaRPr lang="it-IT" sz="2200" b="1" dirty="0">
              <a:solidFill>
                <a:srgbClr val="00B050"/>
              </a:solidFill>
            </a:endParaRPr>
          </a:p>
          <a:p>
            <a:pPr algn="ctr"/>
            <a:r>
              <a:rPr lang="it-IT" sz="2200" b="1" dirty="0">
                <a:solidFill>
                  <a:srgbClr val="00B050"/>
                </a:solidFill>
              </a:rPr>
              <a:t>0.8289</a:t>
            </a:r>
          </a:p>
          <a:p>
            <a:pPr algn="ctr"/>
            <a:endParaRPr lang="it-IT" sz="2200" b="1" dirty="0">
              <a:solidFill>
                <a:srgbClr val="00B050"/>
              </a:solidFill>
            </a:endParaRPr>
          </a:p>
          <a:p>
            <a:pPr algn="ctr"/>
            <a:endParaRPr lang="it-IT" sz="2200" b="1" dirty="0">
              <a:solidFill>
                <a:srgbClr val="00B050"/>
              </a:solidFill>
            </a:endParaRPr>
          </a:p>
          <a:p>
            <a:pPr algn="ctr"/>
            <a:r>
              <a:rPr lang="it-IT" sz="2200" b="1" dirty="0">
                <a:solidFill>
                  <a:srgbClr val="00B050"/>
                </a:solidFill>
              </a:rPr>
              <a:t>355.29</a:t>
            </a:r>
          </a:p>
        </p:txBody>
      </p:sp>
    </p:spTree>
    <p:extLst>
      <p:ext uri="{BB962C8B-B14F-4D97-AF65-F5344CB8AC3E}">
        <p14:creationId xmlns:p14="http://schemas.microsoft.com/office/powerpoint/2010/main" val="3725469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par>
                                <p:cTn id="14" presetID="2" presetClass="entr" presetSubtype="2"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1+#ppt_w/2"/>
                                          </p:val>
                                        </p:tav>
                                        <p:tav tm="100000">
                                          <p:val>
                                            <p:strVal val="#ppt_x"/>
                                          </p:val>
                                        </p:tav>
                                      </p:tavLst>
                                    </p:anim>
                                    <p:anim calcmode="lin" valueType="num">
                                      <p:cBhvr additive="base">
                                        <p:cTn id="17"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C91E35-9B06-4449-81E6-9FB693E10F6E}"/>
              </a:ext>
            </a:extLst>
          </p:cNvPr>
          <p:cNvSpPr>
            <a:spLocks noGrp="1"/>
          </p:cNvSpPr>
          <p:nvPr>
            <p:ph type="title"/>
          </p:nvPr>
        </p:nvSpPr>
        <p:spPr>
          <a:xfrm>
            <a:off x="902060" y="142043"/>
            <a:ext cx="4765829" cy="1639705"/>
          </a:xfrm>
        </p:spPr>
        <p:txBody>
          <a:bodyPr numCol="1">
            <a:noAutofit/>
          </a:bodyPr>
          <a:lstStyle/>
          <a:p>
            <a:r>
              <a:rPr lang="it-IT" sz="3600" dirty="0"/>
              <a:t>Stima dei parametri e degli intervalli di confidenza modello 1</a:t>
            </a:r>
          </a:p>
        </p:txBody>
      </p:sp>
      <p:sp>
        <p:nvSpPr>
          <p:cNvPr id="5" name="Segnaposto data 4">
            <a:extLst>
              <a:ext uri="{FF2B5EF4-FFF2-40B4-BE49-F238E27FC236}">
                <a16:creationId xmlns:a16="http://schemas.microsoft.com/office/drawing/2014/main" id="{D0B3C0FA-4560-4DFF-8ADE-AF528192CFFA}"/>
              </a:ext>
            </a:extLst>
          </p:cNvPr>
          <p:cNvSpPr>
            <a:spLocks noGrp="1"/>
          </p:cNvSpPr>
          <p:nvPr>
            <p:ph type="dt" sz="half" idx="10"/>
          </p:nvPr>
        </p:nvSpPr>
        <p:spPr/>
        <p:txBody>
          <a:bodyPr/>
          <a:lstStyle/>
          <a:p>
            <a:r>
              <a:rPr lang="en-US" sz="1000" dirty="0"/>
              <a:t>GRUPPO 9</a:t>
            </a:r>
          </a:p>
        </p:txBody>
      </p:sp>
      <p:pic>
        <p:nvPicPr>
          <p:cNvPr id="8" name="Segnaposto contenuto 7" descr="Immagine che contiene testo, bottiglia&#10;&#10;Descrizione generata automaticamente">
            <a:extLst>
              <a:ext uri="{FF2B5EF4-FFF2-40B4-BE49-F238E27FC236}">
                <a16:creationId xmlns:a16="http://schemas.microsoft.com/office/drawing/2014/main" id="{30CE1B1C-C289-4049-91B3-D6937A78FD67}"/>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t="4519"/>
          <a:stretch/>
        </p:blipFill>
        <p:spPr>
          <a:xfrm>
            <a:off x="902060" y="2978245"/>
            <a:ext cx="3075222" cy="1080000"/>
          </a:xfrm>
        </p:spPr>
      </p:pic>
      <p:pic>
        <p:nvPicPr>
          <p:cNvPr id="13" name="Segnaposto contenuto 12" descr="Immagine che contiene testo&#10;&#10;Descrizione generata automaticamente">
            <a:extLst>
              <a:ext uri="{FF2B5EF4-FFF2-40B4-BE49-F238E27FC236}">
                <a16:creationId xmlns:a16="http://schemas.microsoft.com/office/drawing/2014/main" id="{3ADD699B-662A-4085-96BB-61B2D6A25548}"/>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t="9392" b="12752"/>
          <a:stretch/>
        </p:blipFill>
        <p:spPr>
          <a:xfrm>
            <a:off x="902060" y="4852059"/>
            <a:ext cx="4653557" cy="288000"/>
          </a:xfrm>
        </p:spPr>
      </p:pic>
      <p:pic>
        <p:nvPicPr>
          <p:cNvPr id="6" name="Segnaposto contenuto 8" descr="Immagine che contiene testo, bottiglia&#10;&#10;Descrizione generata automaticamente">
            <a:extLst>
              <a:ext uri="{FF2B5EF4-FFF2-40B4-BE49-F238E27FC236}">
                <a16:creationId xmlns:a16="http://schemas.microsoft.com/office/drawing/2014/main" id="{87D4C7FC-9A28-4C24-9D7D-36B3A59B2389}"/>
              </a:ext>
            </a:extLst>
          </p:cNvPr>
          <p:cNvPicPr>
            <a:picLocks noChangeAspect="1"/>
          </p:cNvPicPr>
          <p:nvPr/>
        </p:nvPicPr>
        <p:blipFill rotWithShape="1">
          <a:blip r:embed="rId4">
            <a:extLst>
              <a:ext uri="{28A0092B-C50C-407E-A947-70E740481C1C}">
                <a14:useLocalDpi xmlns:a14="http://schemas.microsoft.com/office/drawing/2010/main" val="0"/>
              </a:ext>
            </a:extLst>
          </a:blip>
          <a:srcRect t="-1" b="2395"/>
          <a:stretch/>
        </p:blipFill>
        <p:spPr>
          <a:xfrm>
            <a:off x="6267117" y="2978245"/>
            <a:ext cx="2713189" cy="1080000"/>
          </a:xfrm>
          <a:prstGeom prst="rect">
            <a:avLst/>
          </a:prstGeom>
        </p:spPr>
      </p:pic>
      <p:pic>
        <p:nvPicPr>
          <p:cNvPr id="7" name="Immagine 6">
            <a:extLst>
              <a:ext uri="{FF2B5EF4-FFF2-40B4-BE49-F238E27FC236}">
                <a16:creationId xmlns:a16="http://schemas.microsoft.com/office/drawing/2014/main" id="{A29B6CA6-A60C-45E8-B816-B4F986A290D8}"/>
              </a:ext>
            </a:extLst>
          </p:cNvPr>
          <p:cNvPicPr>
            <a:picLocks noChangeAspect="1"/>
          </p:cNvPicPr>
          <p:nvPr/>
        </p:nvPicPr>
        <p:blipFill rotWithShape="1">
          <a:blip r:embed="rId5">
            <a:extLst>
              <a:ext uri="{28A0092B-C50C-407E-A947-70E740481C1C}">
                <a14:useLocalDpi xmlns:a14="http://schemas.microsoft.com/office/drawing/2010/main" val="0"/>
              </a:ext>
            </a:extLst>
          </a:blip>
          <a:srcRect t="5034" b="10254"/>
          <a:stretch/>
        </p:blipFill>
        <p:spPr>
          <a:xfrm>
            <a:off x="6267117" y="4852059"/>
            <a:ext cx="5534734" cy="288000"/>
          </a:xfrm>
          <a:prstGeom prst="rect">
            <a:avLst/>
          </a:prstGeom>
        </p:spPr>
      </p:pic>
      <p:sp>
        <p:nvSpPr>
          <p:cNvPr id="3" name="CasellaDiTesto 2">
            <a:extLst>
              <a:ext uri="{FF2B5EF4-FFF2-40B4-BE49-F238E27FC236}">
                <a16:creationId xmlns:a16="http://schemas.microsoft.com/office/drawing/2014/main" id="{2E9DAA41-E480-49B6-9EA0-3D945B4C3DE6}"/>
              </a:ext>
            </a:extLst>
          </p:cNvPr>
          <p:cNvSpPr txBox="1"/>
          <p:nvPr/>
        </p:nvSpPr>
        <p:spPr>
          <a:xfrm>
            <a:off x="902060" y="2384128"/>
            <a:ext cx="2257156" cy="400110"/>
          </a:xfrm>
          <a:prstGeom prst="rect">
            <a:avLst/>
          </a:prstGeom>
          <a:noFill/>
        </p:spPr>
        <p:txBody>
          <a:bodyPr wrap="none" rtlCol="0">
            <a:spAutoFit/>
          </a:bodyPr>
          <a:lstStyle/>
          <a:p>
            <a:r>
              <a:rPr lang="it-IT" sz="2000" b="1" dirty="0">
                <a:solidFill>
                  <a:srgbClr val="FF0000"/>
                </a:solidFill>
              </a:rPr>
              <a:t>Intervalli modello 1</a:t>
            </a:r>
          </a:p>
        </p:txBody>
      </p:sp>
      <p:sp>
        <p:nvSpPr>
          <p:cNvPr id="9" name="CasellaDiTesto 8">
            <a:extLst>
              <a:ext uri="{FF2B5EF4-FFF2-40B4-BE49-F238E27FC236}">
                <a16:creationId xmlns:a16="http://schemas.microsoft.com/office/drawing/2014/main" id="{0400C20B-28AE-4923-ADC1-E8CDB556732E}"/>
              </a:ext>
            </a:extLst>
          </p:cNvPr>
          <p:cNvSpPr txBox="1"/>
          <p:nvPr/>
        </p:nvSpPr>
        <p:spPr>
          <a:xfrm>
            <a:off x="6267117" y="2384128"/>
            <a:ext cx="2257156" cy="400110"/>
          </a:xfrm>
          <a:prstGeom prst="rect">
            <a:avLst/>
          </a:prstGeom>
          <a:noFill/>
        </p:spPr>
        <p:txBody>
          <a:bodyPr wrap="none" rtlCol="0">
            <a:spAutoFit/>
          </a:bodyPr>
          <a:lstStyle/>
          <a:p>
            <a:r>
              <a:rPr lang="it-IT" sz="2000" b="1" dirty="0">
                <a:solidFill>
                  <a:srgbClr val="FF0000"/>
                </a:solidFill>
              </a:rPr>
              <a:t>Intervalli modello 2</a:t>
            </a:r>
          </a:p>
        </p:txBody>
      </p:sp>
      <p:sp>
        <p:nvSpPr>
          <p:cNvPr id="4" name="CasellaDiTesto 3">
            <a:extLst>
              <a:ext uri="{FF2B5EF4-FFF2-40B4-BE49-F238E27FC236}">
                <a16:creationId xmlns:a16="http://schemas.microsoft.com/office/drawing/2014/main" id="{BF313A47-2C01-43F5-8D9E-CFA77349BA6D}"/>
              </a:ext>
            </a:extLst>
          </p:cNvPr>
          <p:cNvSpPr txBox="1"/>
          <p:nvPr/>
        </p:nvSpPr>
        <p:spPr>
          <a:xfrm>
            <a:off x="902060" y="4252252"/>
            <a:ext cx="2554033" cy="400110"/>
          </a:xfrm>
          <a:prstGeom prst="rect">
            <a:avLst/>
          </a:prstGeom>
          <a:noFill/>
        </p:spPr>
        <p:txBody>
          <a:bodyPr wrap="none" rtlCol="0">
            <a:spAutoFit/>
          </a:bodyPr>
          <a:lstStyle/>
          <a:p>
            <a:r>
              <a:rPr lang="it-IT" sz="2000" b="1" dirty="0">
                <a:solidFill>
                  <a:srgbClr val="FF0000"/>
                </a:solidFill>
              </a:rPr>
              <a:t>Coefficienti modello 1</a:t>
            </a:r>
          </a:p>
        </p:txBody>
      </p:sp>
      <p:sp>
        <p:nvSpPr>
          <p:cNvPr id="11" name="CasellaDiTesto 10">
            <a:extLst>
              <a:ext uri="{FF2B5EF4-FFF2-40B4-BE49-F238E27FC236}">
                <a16:creationId xmlns:a16="http://schemas.microsoft.com/office/drawing/2014/main" id="{50FC294E-669A-475E-AE93-B0E67DEB53A0}"/>
              </a:ext>
            </a:extLst>
          </p:cNvPr>
          <p:cNvSpPr txBox="1"/>
          <p:nvPr/>
        </p:nvSpPr>
        <p:spPr>
          <a:xfrm>
            <a:off x="6267117" y="4252252"/>
            <a:ext cx="2554033" cy="400110"/>
          </a:xfrm>
          <a:prstGeom prst="rect">
            <a:avLst/>
          </a:prstGeom>
          <a:noFill/>
        </p:spPr>
        <p:txBody>
          <a:bodyPr wrap="none" rtlCol="0">
            <a:spAutoFit/>
          </a:bodyPr>
          <a:lstStyle/>
          <a:p>
            <a:r>
              <a:rPr lang="it-IT" sz="2000" b="1" dirty="0">
                <a:solidFill>
                  <a:srgbClr val="FF0000"/>
                </a:solidFill>
              </a:rPr>
              <a:t>Coefficienti modello 2</a:t>
            </a:r>
          </a:p>
        </p:txBody>
      </p:sp>
      <p:sp>
        <p:nvSpPr>
          <p:cNvPr id="12" name="Titolo 1">
            <a:extLst>
              <a:ext uri="{FF2B5EF4-FFF2-40B4-BE49-F238E27FC236}">
                <a16:creationId xmlns:a16="http://schemas.microsoft.com/office/drawing/2014/main" id="{7C52074A-D9D6-447E-B84C-66AEC37FE9C7}"/>
              </a:ext>
            </a:extLst>
          </p:cNvPr>
          <p:cNvSpPr txBox="1">
            <a:spLocks/>
          </p:cNvSpPr>
          <p:nvPr/>
        </p:nvSpPr>
        <p:spPr>
          <a:xfrm>
            <a:off x="6267117" y="142043"/>
            <a:ext cx="4765829" cy="1639705"/>
          </a:xfrm>
          <a:prstGeom prst="rect">
            <a:avLst/>
          </a:prstGeom>
        </p:spPr>
        <p:txBody>
          <a:bodyPr vert="horz" lIns="91440" tIns="45720" rIns="91440" bIns="45720" numCol="1" rtlCol="0" anchor="b">
            <a:no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it-IT" sz="3600" dirty="0"/>
              <a:t>Stima dei parametri e degli intervalli di confidenza modello 2</a:t>
            </a:r>
          </a:p>
        </p:txBody>
      </p:sp>
      <p:cxnSp>
        <p:nvCxnSpPr>
          <p:cNvPr id="14" name="Connettore diritto 13">
            <a:extLst>
              <a:ext uri="{FF2B5EF4-FFF2-40B4-BE49-F238E27FC236}">
                <a16:creationId xmlns:a16="http://schemas.microsoft.com/office/drawing/2014/main" id="{633493DC-1C3D-4B84-B659-AACE9F117C4F}"/>
              </a:ext>
            </a:extLst>
          </p:cNvPr>
          <p:cNvCxnSpPr/>
          <p:nvPr/>
        </p:nvCxnSpPr>
        <p:spPr>
          <a:xfrm>
            <a:off x="6087121" y="0"/>
            <a:ext cx="0" cy="1899821"/>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26682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anim calcmode="lin" valueType="num">
                                      <p:cBhvr>
                                        <p:cTn id="13" dur="500" fill="hold"/>
                                        <p:tgtEl>
                                          <p:spTgt spid="12"/>
                                        </p:tgtEl>
                                        <p:attrNameLst>
                                          <p:attrName>ppt_x</p:attrName>
                                        </p:attrNameLst>
                                      </p:cBhvr>
                                      <p:tavLst>
                                        <p:tav tm="0">
                                          <p:val>
                                            <p:strVal val="#ppt_x"/>
                                          </p:val>
                                        </p:tav>
                                        <p:tav tm="100000">
                                          <p:val>
                                            <p:strVal val="#ppt_x"/>
                                          </p:val>
                                        </p:tav>
                                      </p:tavLst>
                                    </p:anim>
                                    <p:anim calcmode="lin" valueType="num">
                                      <p:cBhvr>
                                        <p:cTn id="14" dur="500" fill="hold"/>
                                        <p:tgtEl>
                                          <p:spTgt spid="12"/>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2" presetClass="entr" presetSubtype="8"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0-#ppt_w/2"/>
                                          </p:val>
                                        </p:tav>
                                        <p:tav tm="100000">
                                          <p:val>
                                            <p:strVal val="#ppt_x"/>
                                          </p:val>
                                        </p:tav>
                                      </p:tavLst>
                                    </p:anim>
                                    <p:anim calcmode="lin" valueType="num">
                                      <p:cBhvr additive="base">
                                        <p:cTn id="19" dur="500" fill="hold"/>
                                        <p:tgtEl>
                                          <p:spTgt spid="3"/>
                                        </p:tgtEl>
                                        <p:attrNameLst>
                                          <p:attrName>ppt_y</p:attrName>
                                        </p:attrNameLst>
                                      </p:cBhvr>
                                      <p:tavLst>
                                        <p:tav tm="0">
                                          <p:val>
                                            <p:strVal val="#ppt_y"/>
                                          </p:val>
                                        </p:tav>
                                        <p:tav tm="100000">
                                          <p:val>
                                            <p:strVal val="#ppt_y"/>
                                          </p:val>
                                        </p:tav>
                                      </p:tavLst>
                                    </p:anim>
                                  </p:childTnLst>
                                </p:cTn>
                              </p:par>
                              <p:par>
                                <p:cTn id="20" presetID="2" presetClass="entr" presetSubtype="8"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0-#ppt_w/2"/>
                                          </p:val>
                                        </p:tav>
                                        <p:tav tm="100000">
                                          <p:val>
                                            <p:strVal val="#ppt_x"/>
                                          </p:val>
                                        </p:tav>
                                      </p:tavLst>
                                    </p:anim>
                                    <p:anim calcmode="lin" valueType="num">
                                      <p:cBhvr additive="base">
                                        <p:cTn id="23" dur="500" fill="hold"/>
                                        <p:tgtEl>
                                          <p:spTgt spid="8"/>
                                        </p:tgtEl>
                                        <p:attrNameLst>
                                          <p:attrName>ppt_y</p:attrName>
                                        </p:attrNameLst>
                                      </p:cBhvr>
                                      <p:tavLst>
                                        <p:tav tm="0">
                                          <p:val>
                                            <p:strVal val="#ppt_y"/>
                                          </p:val>
                                        </p:tav>
                                        <p:tav tm="100000">
                                          <p:val>
                                            <p:strVal val="#ppt_y"/>
                                          </p:val>
                                        </p:tav>
                                      </p:tavLst>
                                    </p:anim>
                                  </p:childTnLst>
                                </p:cTn>
                              </p:par>
                              <p:par>
                                <p:cTn id="24" presetID="2" presetClass="entr" presetSubtype="2"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additive="base">
                                        <p:cTn id="26" dur="500" fill="hold"/>
                                        <p:tgtEl>
                                          <p:spTgt spid="9"/>
                                        </p:tgtEl>
                                        <p:attrNameLst>
                                          <p:attrName>ppt_x</p:attrName>
                                        </p:attrNameLst>
                                      </p:cBhvr>
                                      <p:tavLst>
                                        <p:tav tm="0">
                                          <p:val>
                                            <p:strVal val="1+#ppt_w/2"/>
                                          </p:val>
                                        </p:tav>
                                        <p:tav tm="100000">
                                          <p:val>
                                            <p:strVal val="#ppt_x"/>
                                          </p:val>
                                        </p:tav>
                                      </p:tavLst>
                                    </p:anim>
                                    <p:anim calcmode="lin" valueType="num">
                                      <p:cBhvr additive="base">
                                        <p:cTn id="27" dur="500" fill="hold"/>
                                        <p:tgtEl>
                                          <p:spTgt spid="9"/>
                                        </p:tgtEl>
                                        <p:attrNameLst>
                                          <p:attrName>ppt_y</p:attrName>
                                        </p:attrNameLst>
                                      </p:cBhvr>
                                      <p:tavLst>
                                        <p:tav tm="0">
                                          <p:val>
                                            <p:strVal val="#ppt_y"/>
                                          </p:val>
                                        </p:tav>
                                        <p:tav tm="100000">
                                          <p:val>
                                            <p:strVal val="#ppt_y"/>
                                          </p:val>
                                        </p:tav>
                                      </p:tavLst>
                                    </p:anim>
                                  </p:childTnLst>
                                </p:cTn>
                              </p:par>
                              <p:par>
                                <p:cTn id="28" presetID="2" presetClass="entr" presetSubtype="2" fill="hold" nodeType="with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500" fill="hold"/>
                                        <p:tgtEl>
                                          <p:spTgt spid="6"/>
                                        </p:tgtEl>
                                        <p:attrNameLst>
                                          <p:attrName>ppt_x</p:attrName>
                                        </p:attrNameLst>
                                      </p:cBhvr>
                                      <p:tavLst>
                                        <p:tav tm="0">
                                          <p:val>
                                            <p:strVal val="1+#ppt_w/2"/>
                                          </p:val>
                                        </p:tav>
                                        <p:tav tm="100000">
                                          <p:val>
                                            <p:strVal val="#ppt_x"/>
                                          </p:val>
                                        </p:tav>
                                      </p:tavLst>
                                    </p:anim>
                                    <p:anim calcmode="lin" valueType="num">
                                      <p:cBhvr additive="base">
                                        <p:cTn id="31" dur="500" fill="hold"/>
                                        <p:tgtEl>
                                          <p:spTgt spid="6"/>
                                        </p:tgtEl>
                                        <p:attrNameLst>
                                          <p:attrName>ppt_y</p:attrName>
                                        </p:attrNameLst>
                                      </p:cBhvr>
                                      <p:tavLst>
                                        <p:tav tm="0">
                                          <p:val>
                                            <p:strVal val="#ppt_y"/>
                                          </p:val>
                                        </p:tav>
                                        <p:tav tm="100000">
                                          <p:val>
                                            <p:strVal val="#ppt_y"/>
                                          </p:val>
                                        </p:tav>
                                      </p:tavLst>
                                    </p:anim>
                                  </p:childTnLst>
                                </p:cTn>
                              </p:par>
                            </p:childTnLst>
                          </p:cTn>
                        </p:par>
                        <p:par>
                          <p:cTn id="32" fill="hold">
                            <p:stCondLst>
                              <p:cond delay="1000"/>
                            </p:stCondLst>
                            <p:childTnLst>
                              <p:par>
                                <p:cTn id="33" presetID="2" presetClass="entr" presetSubtype="8" fill="hold" grpId="0" nodeType="after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additive="base">
                                        <p:cTn id="35" dur="500" fill="hold"/>
                                        <p:tgtEl>
                                          <p:spTgt spid="4"/>
                                        </p:tgtEl>
                                        <p:attrNameLst>
                                          <p:attrName>ppt_x</p:attrName>
                                        </p:attrNameLst>
                                      </p:cBhvr>
                                      <p:tavLst>
                                        <p:tav tm="0">
                                          <p:val>
                                            <p:strVal val="0-#ppt_w/2"/>
                                          </p:val>
                                        </p:tav>
                                        <p:tav tm="100000">
                                          <p:val>
                                            <p:strVal val="#ppt_x"/>
                                          </p:val>
                                        </p:tav>
                                      </p:tavLst>
                                    </p:anim>
                                    <p:anim calcmode="lin" valueType="num">
                                      <p:cBhvr additive="base">
                                        <p:cTn id="36" dur="500" fill="hold"/>
                                        <p:tgtEl>
                                          <p:spTgt spid="4"/>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additive="base">
                                        <p:cTn id="39" dur="500" fill="hold"/>
                                        <p:tgtEl>
                                          <p:spTgt spid="13"/>
                                        </p:tgtEl>
                                        <p:attrNameLst>
                                          <p:attrName>ppt_x</p:attrName>
                                        </p:attrNameLst>
                                      </p:cBhvr>
                                      <p:tavLst>
                                        <p:tav tm="0">
                                          <p:val>
                                            <p:strVal val="0-#ppt_w/2"/>
                                          </p:val>
                                        </p:tav>
                                        <p:tav tm="100000">
                                          <p:val>
                                            <p:strVal val="#ppt_x"/>
                                          </p:val>
                                        </p:tav>
                                      </p:tavLst>
                                    </p:anim>
                                    <p:anim calcmode="lin" valueType="num">
                                      <p:cBhvr additive="base">
                                        <p:cTn id="40" dur="500" fill="hold"/>
                                        <p:tgtEl>
                                          <p:spTgt spid="13"/>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1+#ppt_w/2"/>
                                          </p:val>
                                        </p:tav>
                                        <p:tav tm="100000">
                                          <p:val>
                                            <p:strVal val="#ppt_x"/>
                                          </p:val>
                                        </p:tav>
                                      </p:tavLst>
                                    </p:anim>
                                    <p:anim calcmode="lin" valueType="num">
                                      <p:cBhvr additive="base">
                                        <p:cTn id="44" dur="500" fill="hold"/>
                                        <p:tgtEl>
                                          <p:spTgt spid="11"/>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additive="base">
                                        <p:cTn id="47" dur="500" fill="hold"/>
                                        <p:tgtEl>
                                          <p:spTgt spid="7"/>
                                        </p:tgtEl>
                                        <p:attrNameLst>
                                          <p:attrName>ppt_x</p:attrName>
                                        </p:attrNameLst>
                                      </p:cBhvr>
                                      <p:tavLst>
                                        <p:tav tm="0">
                                          <p:val>
                                            <p:strVal val="1+#ppt_w/2"/>
                                          </p:val>
                                        </p:tav>
                                        <p:tav tm="100000">
                                          <p:val>
                                            <p:strVal val="#ppt_x"/>
                                          </p:val>
                                        </p:tav>
                                      </p:tavLst>
                                    </p:anim>
                                    <p:anim calcmode="lin" valueType="num">
                                      <p:cBhvr additive="base">
                                        <p:cTn id="4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9" grpId="0"/>
      <p:bldP spid="4" grpId="0"/>
      <p:bldP spid="11" grpId="0"/>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81005A-6147-4994-AAAC-FBAF8E658BA1}"/>
              </a:ext>
            </a:extLst>
          </p:cNvPr>
          <p:cNvSpPr>
            <a:spLocks noGrp="1"/>
          </p:cNvSpPr>
          <p:nvPr>
            <p:ph type="title"/>
          </p:nvPr>
        </p:nvSpPr>
        <p:spPr/>
        <p:txBody>
          <a:bodyPr>
            <a:normAutofit/>
          </a:bodyPr>
          <a:lstStyle/>
          <a:p>
            <a:r>
              <a:rPr lang="it-IT" sz="5200" dirty="0"/>
              <a:t>Analisi dei residui modello 1</a:t>
            </a:r>
          </a:p>
        </p:txBody>
      </p:sp>
      <p:sp>
        <p:nvSpPr>
          <p:cNvPr id="5" name="Segnaposto data 4">
            <a:extLst>
              <a:ext uri="{FF2B5EF4-FFF2-40B4-BE49-F238E27FC236}">
                <a16:creationId xmlns:a16="http://schemas.microsoft.com/office/drawing/2014/main" id="{1B82A105-D0F9-4C68-94F5-636DFF0C3BA8}"/>
              </a:ext>
            </a:extLst>
          </p:cNvPr>
          <p:cNvSpPr>
            <a:spLocks noGrp="1"/>
          </p:cNvSpPr>
          <p:nvPr>
            <p:ph type="dt" sz="half" idx="10"/>
          </p:nvPr>
        </p:nvSpPr>
        <p:spPr/>
        <p:txBody>
          <a:bodyPr/>
          <a:lstStyle/>
          <a:p>
            <a:r>
              <a:rPr lang="en-US" sz="1000" dirty="0"/>
              <a:t>GRUPPO 9</a:t>
            </a:r>
          </a:p>
        </p:txBody>
      </p:sp>
      <p:pic>
        <p:nvPicPr>
          <p:cNvPr id="4" name="Immagine 3">
            <a:extLst>
              <a:ext uri="{FF2B5EF4-FFF2-40B4-BE49-F238E27FC236}">
                <a16:creationId xmlns:a16="http://schemas.microsoft.com/office/drawing/2014/main" id="{5B29FAFC-491A-4847-A091-A9D1886FA5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80" y="2112099"/>
            <a:ext cx="4001861" cy="3960000"/>
          </a:xfrm>
          <a:prstGeom prst="rect">
            <a:avLst/>
          </a:prstGeom>
        </p:spPr>
      </p:pic>
      <p:pic>
        <p:nvPicPr>
          <p:cNvPr id="7" name="Immagine 6">
            <a:extLst>
              <a:ext uri="{FF2B5EF4-FFF2-40B4-BE49-F238E27FC236}">
                <a16:creationId xmlns:a16="http://schemas.microsoft.com/office/drawing/2014/main" id="{764E35D7-9021-44C6-A825-0A4314B7C3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7640" y="2112099"/>
            <a:ext cx="4348040" cy="3960000"/>
          </a:xfrm>
          <a:prstGeom prst="rect">
            <a:avLst/>
          </a:prstGeom>
        </p:spPr>
      </p:pic>
    </p:spTree>
    <p:extLst>
      <p:ext uri="{BB962C8B-B14F-4D97-AF65-F5344CB8AC3E}">
        <p14:creationId xmlns:p14="http://schemas.microsoft.com/office/powerpoint/2010/main" val="1811618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35C9BE8-F28B-4D12-BD04-0F3480F6AA29}"/>
              </a:ext>
            </a:extLst>
          </p:cNvPr>
          <p:cNvSpPr>
            <a:spLocks noGrp="1"/>
          </p:cNvSpPr>
          <p:nvPr>
            <p:ph type="title"/>
          </p:nvPr>
        </p:nvSpPr>
        <p:spPr/>
        <p:txBody>
          <a:bodyPr>
            <a:normAutofit/>
          </a:bodyPr>
          <a:lstStyle/>
          <a:p>
            <a:r>
              <a:rPr lang="it-IT" sz="5200" dirty="0"/>
              <a:t>Analisi dei residui modello 2</a:t>
            </a:r>
          </a:p>
        </p:txBody>
      </p:sp>
      <p:pic>
        <p:nvPicPr>
          <p:cNvPr id="7" name="Segnaposto contenuto 6">
            <a:extLst>
              <a:ext uri="{FF2B5EF4-FFF2-40B4-BE49-F238E27FC236}">
                <a16:creationId xmlns:a16="http://schemas.microsoft.com/office/drawing/2014/main" id="{4779F3AF-27DC-4D22-942F-E6DF5BEF095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97280" y="2120900"/>
            <a:ext cx="4062193" cy="3960000"/>
          </a:xfrm>
        </p:spPr>
      </p:pic>
      <p:pic>
        <p:nvPicPr>
          <p:cNvPr id="9" name="Segnaposto contenuto 8">
            <a:extLst>
              <a:ext uri="{FF2B5EF4-FFF2-40B4-BE49-F238E27FC236}">
                <a16:creationId xmlns:a16="http://schemas.microsoft.com/office/drawing/2014/main" id="{915E3626-923A-48CF-8E11-0249EF34106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703632" y="2120900"/>
            <a:ext cx="4391088" cy="3960000"/>
          </a:xfrm>
        </p:spPr>
      </p:pic>
      <p:sp>
        <p:nvSpPr>
          <p:cNvPr id="5" name="Segnaposto data 4">
            <a:extLst>
              <a:ext uri="{FF2B5EF4-FFF2-40B4-BE49-F238E27FC236}">
                <a16:creationId xmlns:a16="http://schemas.microsoft.com/office/drawing/2014/main" id="{55819F1E-5DDA-433D-A288-7F383AADEC53}"/>
              </a:ext>
            </a:extLst>
          </p:cNvPr>
          <p:cNvSpPr>
            <a:spLocks noGrp="1"/>
          </p:cNvSpPr>
          <p:nvPr>
            <p:ph type="dt" sz="half" idx="10"/>
          </p:nvPr>
        </p:nvSpPr>
        <p:spPr/>
        <p:txBody>
          <a:bodyPr/>
          <a:lstStyle/>
          <a:p>
            <a:r>
              <a:rPr lang="en-US" sz="1000" dirty="0"/>
              <a:t>GRUPPO 9</a:t>
            </a:r>
          </a:p>
        </p:txBody>
      </p:sp>
    </p:spTree>
    <p:extLst>
      <p:ext uri="{BB962C8B-B14F-4D97-AF65-F5344CB8AC3E}">
        <p14:creationId xmlns:p14="http://schemas.microsoft.com/office/powerpoint/2010/main" val="1558479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67DC90-C93C-4FCB-8B3E-2ACD1B2AC557}"/>
              </a:ext>
            </a:extLst>
          </p:cNvPr>
          <p:cNvSpPr>
            <a:spLocks noGrp="1"/>
          </p:cNvSpPr>
          <p:nvPr>
            <p:ph type="title"/>
          </p:nvPr>
        </p:nvSpPr>
        <p:spPr/>
        <p:txBody>
          <a:bodyPr>
            <a:noAutofit/>
          </a:bodyPr>
          <a:lstStyle/>
          <a:p>
            <a:r>
              <a:rPr lang="it-IT" sz="5200" dirty="0"/>
              <a:t>Grafici di diagnosi modello1</a:t>
            </a:r>
          </a:p>
        </p:txBody>
      </p:sp>
      <p:sp>
        <p:nvSpPr>
          <p:cNvPr id="5" name="Segnaposto data 4">
            <a:extLst>
              <a:ext uri="{FF2B5EF4-FFF2-40B4-BE49-F238E27FC236}">
                <a16:creationId xmlns:a16="http://schemas.microsoft.com/office/drawing/2014/main" id="{3E75705A-C0F2-49F3-ACC9-9B29E767E2CE}"/>
              </a:ext>
            </a:extLst>
          </p:cNvPr>
          <p:cNvSpPr>
            <a:spLocks noGrp="1"/>
          </p:cNvSpPr>
          <p:nvPr>
            <p:ph type="dt" sz="half" idx="10"/>
          </p:nvPr>
        </p:nvSpPr>
        <p:spPr/>
        <p:txBody>
          <a:bodyPr/>
          <a:lstStyle/>
          <a:p>
            <a:r>
              <a:rPr lang="en-US" sz="1000" dirty="0"/>
              <a:t>GRUPPO 9</a:t>
            </a:r>
          </a:p>
        </p:txBody>
      </p:sp>
      <p:pic>
        <p:nvPicPr>
          <p:cNvPr id="7" name="Segnaposto contenuto 6">
            <a:extLst>
              <a:ext uri="{FF2B5EF4-FFF2-40B4-BE49-F238E27FC236}">
                <a16:creationId xmlns:a16="http://schemas.microsoft.com/office/drawing/2014/main" id="{85D9A115-9F3F-4E09-9D0C-8D05DD1C0767}"/>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t="10604" r="839"/>
          <a:stretch/>
        </p:blipFill>
        <p:spPr>
          <a:xfrm>
            <a:off x="706303" y="2808878"/>
            <a:ext cx="5209718" cy="2927822"/>
          </a:xfrm>
        </p:spPr>
      </p:pic>
      <p:pic>
        <p:nvPicPr>
          <p:cNvPr id="12" name="Segnaposto contenuto 11">
            <a:extLst>
              <a:ext uri="{FF2B5EF4-FFF2-40B4-BE49-F238E27FC236}">
                <a16:creationId xmlns:a16="http://schemas.microsoft.com/office/drawing/2014/main" id="{D0D024EB-287D-417B-A188-CEE368F62867}"/>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1350" t="10756" r="4502"/>
          <a:stretch/>
        </p:blipFill>
        <p:spPr>
          <a:xfrm>
            <a:off x="6329778" y="2728238"/>
            <a:ext cx="5155919" cy="2927822"/>
          </a:xfrm>
        </p:spPr>
      </p:pic>
    </p:spTree>
    <p:extLst>
      <p:ext uri="{BB962C8B-B14F-4D97-AF65-F5344CB8AC3E}">
        <p14:creationId xmlns:p14="http://schemas.microsoft.com/office/powerpoint/2010/main" val="691519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1+#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93286CA-C83F-4094-AA2C-5EF282755E1F}"/>
              </a:ext>
            </a:extLst>
          </p:cNvPr>
          <p:cNvSpPr>
            <a:spLocks noGrp="1"/>
          </p:cNvSpPr>
          <p:nvPr>
            <p:ph type="title"/>
          </p:nvPr>
        </p:nvSpPr>
        <p:spPr/>
        <p:txBody>
          <a:bodyPr>
            <a:noAutofit/>
          </a:bodyPr>
          <a:lstStyle/>
          <a:p>
            <a:r>
              <a:rPr lang="it-IT" sz="5200" dirty="0"/>
              <a:t>Grafici di diagnosi modello 2</a:t>
            </a:r>
          </a:p>
        </p:txBody>
      </p:sp>
      <p:sp>
        <p:nvSpPr>
          <p:cNvPr id="5" name="Segnaposto data 4">
            <a:extLst>
              <a:ext uri="{FF2B5EF4-FFF2-40B4-BE49-F238E27FC236}">
                <a16:creationId xmlns:a16="http://schemas.microsoft.com/office/drawing/2014/main" id="{EC2D4FA5-7C4C-4DB6-81EE-454DA4766C44}"/>
              </a:ext>
            </a:extLst>
          </p:cNvPr>
          <p:cNvSpPr>
            <a:spLocks noGrp="1"/>
          </p:cNvSpPr>
          <p:nvPr>
            <p:ph type="dt" sz="half" idx="10"/>
          </p:nvPr>
        </p:nvSpPr>
        <p:spPr/>
        <p:txBody>
          <a:bodyPr/>
          <a:lstStyle/>
          <a:p>
            <a:r>
              <a:rPr lang="en-US" sz="1000" dirty="0"/>
              <a:t>GRUPPO 9</a:t>
            </a:r>
          </a:p>
        </p:txBody>
      </p:sp>
      <p:pic>
        <p:nvPicPr>
          <p:cNvPr id="8" name="Segnaposto contenuto 7">
            <a:extLst>
              <a:ext uri="{FF2B5EF4-FFF2-40B4-BE49-F238E27FC236}">
                <a16:creationId xmlns:a16="http://schemas.microsoft.com/office/drawing/2014/main" id="{22458B68-882D-4212-BD7C-9CA7910D685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708988" y="2668228"/>
            <a:ext cx="5151928" cy="2878266"/>
          </a:xfrm>
        </p:spPr>
      </p:pic>
      <p:pic>
        <p:nvPicPr>
          <p:cNvPr id="11" name="Segnaposto contenuto 10">
            <a:extLst>
              <a:ext uri="{FF2B5EF4-FFF2-40B4-BE49-F238E27FC236}">
                <a16:creationId xmlns:a16="http://schemas.microsoft.com/office/drawing/2014/main" id="{93B2A539-9958-4A1E-BA22-3D976963479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31086" y="2668228"/>
            <a:ext cx="5150166" cy="2900176"/>
          </a:xfrm>
        </p:spPr>
      </p:pic>
    </p:spTree>
    <p:extLst>
      <p:ext uri="{BB962C8B-B14F-4D97-AF65-F5344CB8AC3E}">
        <p14:creationId xmlns:p14="http://schemas.microsoft.com/office/powerpoint/2010/main" val="1009244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1+#ppt_w/2"/>
                                          </p:val>
                                        </p:tav>
                                        <p:tav tm="100000">
                                          <p:val>
                                            <p:strVal val="#ppt_x"/>
                                          </p:val>
                                        </p:tav>
                                      </p:tavLst>
                                    </p:anim>
                                    <p:anim calcmode="lin" valueType="num">
                                      <p:cBhvr additive="base">
                                        <p:cTn id="12"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3C5592-655D-4E58-AEA4-0BCB40B44CFB}"/>
              </a:ext>
            </a:extLst>
          </p:cNvPr>
          <p:cNvSpPr>
            <a:spLocks noGrp="1"/>
          </p:cNvSpPr>
          <p:nvPr>
            <p:ph type="title"/>
          </p:nvPr>
        </p:nvSpPr>
        <p:spPr>
          <a:xfrm>
            <a:off x="643466" y="1792585"/>
            <a:ext cx="3517567" cy="1087773"/>
          </a:xfrm>
        </p:spPr>
        <p:txBody>
          <a:bodyPr anchor="b">
            <a:normAutofit/>
          </a:bodyPr>
          <a:lstStyle/>
          <a:p>
            <a:r>
              <a:rPr lang="it-IT" dirty="0"/>
              <a:t>Considerazioni finali</a:t>
            </a:r>
          </a:p>
        </p:txBody>
      </p:sp>
      <p:sp>
        <p:nvSpPr>
          <p:cNvPr id="3" name="Segnaposto contenuto 2">
            <a:extLst>
              <a:ext uri="{FF2B5EF4-FFF2-40B4-BE49-F238E27FC236}">
                <a16:creationId xmlns:a16="http://schemas.microsoft.com/office/drawing/2014/main" id="{5662E31D-061B-4427-BBD6-48D29FD0721C}"/>
              </a:ext>
            </a:extLst>
          </p:cNvPr>
          <p:cNvSpPr>
            <a:spLocks noGrp="1"/>
          </p:cNvSpPr>
          <p:nvPr>
            <p:ph type="body" sz="half" idx="2"/>
          </p:nvPr>
        </p:nvSpPr>
        <p:spPr>
          <a:xfrm>
            <a:off x="643465" y="3043050"/>
            <a:ext cx="3517567" cy="2212531"/>
          </a:xfrm>
        </p:spPr>
        <p:txBody>
          <a:bodyPr>
            <a:normAutofit/>
          </a:bodyPr>
          <a:lstStyle/>
          <a:p>
            <a:pPr algn="just"/>
            <a:r>
              <a:rPr lang="it-IT" dirty="0"/>
              <a:t>Dopo un’attenta analisi dei dati riteniamo che il modello migliore sia il modello 2, in quanto presenta un valore di AIC minore e considerando i grafici presenta un miglior adattamento ai dati forniti.</a:t>
            </a:r>
          </a:p>
        </p:txBody>
      </p:sp>
      <p:sp>
        <p:nvSpPr>
          <p:cNvPr id="5" name="Segnaposto data 4">
            <a:extLst>
              <a:ext uri="{FF2B5EF4-FFF2-40B4-BE49-F238E27FC236}">
                <a16:creationId xmlns:a16="http://schemas.microsoft.com/office/drawing/2014/main" id="{0EC54A11-A844-44A5-926E-D20F95E9664D}"/>
              </a:ext>
            </a:extLst>
          </p:cNvPr>
          <p:cNvSpPr>
            <a:spLocks noGrp="1"/>
          </p:cNvSpPr>
          <p:nvPr>
            <p:ph type="dt" sz="half" idx="10"/>
          </p:nvPr>
        </p:nvSpPr>
        <p:spPr>
          <a:xfrm>
            <a:off x="0" y="6316602"/>
            <a:ext cx="4643021" cy="541398"/>
          </a:xfrm>
        </p:spPr>
        <p:txBody>
          <a:bodyPr anchor="ctr">
            <a:normAutofit/>
          </a:bodyPr>
          <a:lstStyle/>
          <a:p>
            <a:r>
              <a:rPr lang="en-US" sz="1100" dirty="0"/>
              <a:t>GRUPPO 9: </a:t>
            </a:r>
          </a:p>
          <a:p>
            <a:r>
              <a:rPr lang="en-US" sz="1100" dirty="0" err="1"/>
              <a:t>Ambrosone</a:t>
            </a:r>
            <a:r>
              <a:rPr lang="en-US" sz="1100" dirty="0"/>
              <a:t> Alessandro, </a:t>
            </a:r>
            <a:r>
              <a:rPr lang="en-US" sz="1100" dirty="0" err="1"/>
              <a:t>Ciancio</a:t>
            </a:r>
            <a:r>
              <a:rPr lang="en-US" sz="1100" dirty="0"/>
              <a:t> Vittorio, Di Maio Marco, Giorgio Antonio.</a:t>
            </a:r>
          </a:p>
        </p:txBody>
      </p:sp>
      <p:pic>
        <p:nvPicPr>
          <p:cNvPr id="6" name="Immagine 5" descr="Immagine che contiene testo&#10;&#10;Descrizione generata automaticamente">
            <a:extLst>
              <a:ext uri="{FF2B5EF4-FFF2-40B4-BE49-F238E27FC236}">
                <a16:creationId xmlns:a16="http://schemas.microsoft.com/office/drawing/2014/main" id="{F1075FC5-ADDA-4999-BCF4-1C06067FE8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1980" y="2348421"/>
            <a:ext cx="6730832" cy="2161157"/>
          </a:xfrm>
          <a:prstGeom prst="rect">
            <a:avLst/>
          </a:prstGeom>
        </p:spPr>
      </p:pic>
    </p:spTree>
    <p:extLst>
      <p:ext uri="{BB962C8B-B14F-4D97-AF65-F5344CB8AC3E}">
        <p14:creationId xmlns:p14="http://schemas.microsoft.com/office/powerpoint/2010/main" val="3057012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par>
                          <p:cTn id="8" fill="hold">
                            <p:stCondLst>
                              <p:cond delay="1000"/>
                            </p:stCondLst>
                            <p:childTnLst>
                              <p:par>
                                <p:cTn id="9" presetID="42"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4" fill="hold">
                            <p:stCondLst>
                              <p:cond delay="2000"/>
                            </p:stCondLst>
                            <p:childTnLst>
                              <p:par>
                                <p:cTn id="15" presetID="2" presetClass="entr" presetSubtype="2"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1000" fill="hold"/>
                                        <p:tgtEl>
                                          <p:spTgt spid="6"/>
                                        </p:tgtEl>
                                        <p:attrNameLst>
                                          <p:attrName>ppt_x</p:attrName>
                                        </p:attrNameLst>
                                      </p:cBhvr>
                                      <p:tavLst>
                                        <p:tav tm="0">
                                          <p:val>
                                            <p:strVal val="1+#ppt_w/2"/>
                                          </p:val>
                                        </p:tav>
                                        <p:tav tm="100000">
                                          <p:val>
                                            <p:strVal val="#ppt_x"/>
                                          </p:val>
                                        </p:tav>
                                      </p:tavLst>
                                    </p:anim>
                                    <p:anim calcmode="lin" valueType="num">
                                      <p:cBhvr additive="base">
                                        <p:cTn id="18" dur="1000" fill="hold"/>
                                        <p:tgtEl>
                                          <p:spTgt spid="6"/>
                                        </p:tgtEl>
                                        <p:attrNameLst>
                                          <p:attrName>ppt_y</p:attrName>
                                        </p:attrNameLst>
                                      </p:cBhvr>
                                      <p:tavLst>
                                        <p:tav tm="0">
                                          <p:val>
                                            <p:strVal val="#ppt_y"/>
                                          </p:val>
                                        </p:tav>
                                        <p:tav tm="100000">
                                          <p:val>
                                            <p:strVal val="#ppt_y"/>
                                          </p:val>
                                        </p:tav>
                                      </p:tavLst>
                                    </p:anim>
                                  </p:childTnLst>
                                </p:cTn>
                              </p:par>
                            </p:childTnLst>
                          </p:cTn>
                        </p:par>
                        <p:par>
                          <p:cTn id="19" fill="hold">
                            <p:stCondLst>
                              <p:cond delay="3000"/>
                            </p:stCondLst>
                            <p:childTnLst>
                              <p:par>
                                <p:cTn id="20" presetID="2" presetClass="entr" presetSubtype="4" fill="hold" grpId="1" nodeType="afterEffect">
                                  <p:stCondLst>
                                    <p:cond delay="0"/>
                                  </p:stCondLst>
                                  <p:iterate type="lt">
                                    <p:tmPct val="0"/>
                                  </p:iterate>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childTnLst>
                          </p:cTn>
                        </p:par>
                        <p:par>
                          <p:cTn id="24" fill="hold">
                            <p:stCondLst>
                              <p:cond delay="3500"/>
                            </p:stCondLst>
                            <p:childTnLst>
                              <p:par>
                                <p:cTn id="25" presetID="15" presetClass="emph" presetSubtype="0" grpId="0" nodeType="afterEffect">
                                  <p:stCondLst>
                                    <p:cond delay="0"/>
                                  </p:stCondLst>
                                  <p:iterate type="lt">
                                    <p:tmAbs val="50"/>
                                  </p:iterate>
                                  <p:childTnLst>
                                    <p:set>
                                      <p:cBhvr override="childStyle">
                                        <p:cTn id="26" dur="indefinite"/>
                                        <p:tgtEl>
                                          <p:spTgt spid="5"/>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P spid="5"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1DCB77B-8097-4DF5-8276-E3286678DA3B}"/>
              </a:ext>
            </a:extLst>
          </p:cNvPr>
          <p:cNvSpPr>
            <a:spLocks noGrp="1"/>
          </p:cNvSpPr>
          <p:nvPr>
            <p:ph type="title"/>
          </p:nvPr>
        </p:nvSpPr>
        <p:spPr>
          <a:xfrm>
            <a:off x="840829" y="799515"/>
            <a:ext cx="10314852" cy="937845"/>
          </a:xfrm>
        </p:spPr>
        <p:txBody>
          <a:bodyPr>
            <a:normAutofit/>
          </a:bodyPr>
          <a:lstStyle/>
          <a:p>
            <a:r>
              <a:rPr lang="it-IT" sz="5200" dirty="0"/>
              <a:t>Analisi Prestazioni</a:t>
            </a:r>
          </a:p>
        </p:txBody>
      </p:sp>
      <p:pic>
        <p:nvPicPr>
          <p:cNvPr id="6" name="Segnaposto contenuto 5">
            <a:extLst>
              <a:ext uri="{FF2B5EF4-FFF2-40B4-BE49-F238E27FC236}">
                <a16:creationId xmlns:a16="http://schemas.microsoft.com/office/drawing/2014/main" id="{2D66DB63-67E8-44A7-B7B6-2BF34035056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4072" r="9335" b="2544"/>
          <a:stretch/>
        </p:blipFill>
        <p:spPr>
          <a:xfrm>
            <a:off x="1178903" y="2186609"/>
            <a:ext cx="3145478" cy="2934032"/>
          </a:xfrm>
        </p:spPr>
      </p:pic>
      <p:sp>
        <p:nvSpPr>
          <p:cNvPr id="4" name="Segnaposto data 3">
            <a:extLst>
              <a:ext uri="{FF2B5EF4-FFF2-40B4-BE49-F238E27FC236}">
                <a16:creationId xmlns:a16="http://schemas.microsoft.com/office/drawing/2014/main" id="{6798FF4E-82E4-4992-9F56-1383B01B1072}"/>
              </a:ext>
            </a:extLst>
          </p:cNvPr>
          <p:cNvSpPr>
            <a:spLocks noGrp="1"/>
          </p:cNvSpPr>
          <p:nvPr>
            <p:ph type="dt" sz="half" idx="10"/>
          </p:nvPr>
        </p:nvSpPr>
        <p:spPr/>
        <p:txBody>
          <a:bodyPr/>
          <a:lstStyle/>
          <a:p>
            <a:pPr rtl="0"/>
            <a:r>
              <a:rPr lang="en-US" sz="1000" dirty="0"/>
              <a:t>GRUPPO 9</a:t>
            </a:r>
          </a:p>
        </p:txBody>
      </p:sp>
      <p:pic>
        <p:nvPicPr>
          <p:cNvPr id="5" name="Immagine 4">
            <a:extLst>
              <a:ext uri="{FF2B5EF4-FFF2-40B4-BE49-F238E27FC236}">
                <a16:creationId xmlns:a16="http://schemas.microsoft.com/office/drawing/2014/main" id="{3F2B71C7-7F18-1946-9179-1D9FBB618294}"/>
              </a:ext>
            </a:extLst>
          </p:cNvPr>
          <p:cNvPicPr>
            <a:picLocks noChangeAspect="1"/>
          </p:cNvPicPr>
          <p:nvPr/>
        </p:nvPicPr>
        <p:blipFill rotWithShape="1">
          <a:blip r:embed="rId3">
            <a:extLst>
              <a:ext uri="{28A0092B-C50C-407E-A947-70E740481C1C}">
                <a14:useLocalDpi xmlns:a14="http://schemas.microsoft.com/office/drawing/2010/main" val="0"/>
              </a:ext>
            </a:extLst>
          </a:blip>
          <a:srcRect l="6865" t="4872" r="6955" b="16064"/>
          <a:stretch/>
        </p:blipFill>
        <p:spPr>
          <a:xfrm>
            <a:off x="4574971" y="2185095"/>
            <a:ext cx="2846568" cy="2862472"/>
          </a:xfrm>
          <a:prstGeom prst="rect">
            <a:avLst/>
          </a:prstGeom>
        </p:spPr>
      </p:pic>
      <p:sp>
        <p:nvSpPr>
          <p:cNvPr id="13" name="CasellaDiTesto 12">
            <a:extLst>
              <a:ext uri="{FF2B5EF4-FFF2-40B4-BE49-F238E27FC236}">
                <a16:creationId xmlns:a16="http://schemas.microsoft.com/office/drawing/2014/main" id="{0DA98596-2D25-A143-AC33-81AEA56899B7}"/>
              </a:ext>
            </a:extLst>
          </p:cNvPr>
          <p:cNvSpPr txBox="1"/>
          <p:nvPr/>
        </p:nvSpPr>
        <p:spPr>
          <a:xfrm>
            <a:off x="7421539" y="2526802"/>
            <a:ext cx="4044320" cy="2308324"/>
          </a:xfrm>
          <a:prstGeom prst="rect">
            <a:avLst/>
          </a:prstGeom>
          <a:noFill/>
        </p:spPr>
        <p:txBody>
          <a:bodyPr wrap="square" rtlCol="0">
            <a:spAutoFit/>
          </a:bodyPr>
          <a:lstStyle/>
          <a:p>
            <a:pPr algn="just"/>
            <a:r>
              <a:rPr lang="it-IT" dirty="0"/>
              <a:t>Dall’istogramma e dal box plot si evince che la distribuzione dei dati si concentra nell’intervallo 40 e 50, con una media di 44.129 e una mediana di 45.643. Dal box plot in particolare si evincono i quartili: primo quartile a 37.813, secondo quartile rappresentato dalla mediana, terzo quartile 54.323.</a:t>
            </a:r>
          </a:p>
        </p:txBody>
      </p:sp>
      <p:sp>
        <p:nvSpPr>
          <p:cNvPr id="14" name="CasellaDiTesto 13">
            <a:extLst>
              <a:ext uri="{FF2B5EF4-FFF2-40B4-BE49-F238E27FC236}">
                <a16:creationId xmlns:a16="http://schemas.microsoft.com/office/drawing/2014/main" id="{97FC9798-B94F-47FF-B7CA-70E5E0D7D13F}"/>
              </a:ext>
            </a:extLst>
          </p:cNvPr>
          <p:cNvSpPr txBox="1"/>
          <p:nvPr/>
        </p:nvSpPr>
        <p:spPr>
          <a:xfrm>
            <a:off x="9131131" y="553879"/>
            <a:ext cx="2220040" cy="1631216"/>
          </a:xfrm>
          <a:prstGeom prst="rect">
            <a:avLst/>
          </a:prstGeom>
          <a:noFill/>
        </p:spPr>
        <p:txBody>
          <a:bodyPr wrap="square" numCol="2" rtlCol="0">
            <a:spAutoFit/>
          </a:bodyPr>
          <a:lstStyle/>
          <a:p>
            <a:pPr marL="85725" indent="180975"/>
            <a:r>
              <a:rPr lang="it-IT" sz="1400" b="1" dirty="0"/>
              <a:t>Min.</a:t>
            </a:r>
          </a:p>
          <a:p>
            <a:pPr marL="85725" indent="180975"/>
            <a:r>
              <a:rPr lang="it-IT" sz="1400" b="1" dirty="0"/>
              <a:t>1st Qu.</a:t>
            </a:r>
          </a:p>
          <a:p>
            <a:pPr marL="85725" indent="180975"/>
            <a:r>
              <a:rPr lang="it-IT" sz="1400" b="1" dirty="0"/>
              <a:t>Median</a:t>
            </a:r>
          </a:p>
          <a:p>
            <a:pPr marL="85725" indent="180975"/>
            <a:r>
              <a:rPr lang="it-IT" sz="1400" b="1" dirty="0"/>
              <a:t>Mean</a:t>
            </a:r>
          </a:p>
          <a:p>
            <a:pPr marL="85725" indent="180975"/>
            <a:r>
              <a:rPr lang="it-IT" sz="1400" b="1" dirty="0"/>
              <a:t>3rd Qu.</a:t>
            </a:r>
          </a:p>
          <a:p>
            <a:pPr marL="85725" indent="180975"/>
            <a:r>
              <a:rPr lang="it-IT" sz="1400" b="1" dirty="0"/>
              <a:t>Max.</a:t>
            </a:r>
          </a:p>
          <a:p>
            <a:pPr marL="85725" indent="180975"/>
            <a:endParaRPr lang="it-IT" sz="1400" b="1" dirty="0"/>
          </a:p>
          <a:p>
            <a:r>
              <a:rPr lang="it-IT" sz="1400" b="1" dirty="0"/>
              <a:t>: -6 . 887 </a:t>
            </a:r>
          </a:p>
          <a:p>
            <a:r>
              <a:rPr lang="it-IT" sz="1400" b="1" dirty="0"/>
              <a:t>: 37 . 813</a:t>
            </a:r>
          </a:p>
          <a:p>
            <a:r>
              <a:rPr lang="it-IT" sz="1400" b="1" dirty="0"/>
              <a:t>: 45 . 643</a:t>
            </a:r>
          </a:p>
          <a:p>
            <a:r>
              <a:rPr lang="it-IT" sz="1400" b="1" dirty="0"/>
              <a:t>: 44 . 129</a:t>
            </a:r>
          </a:p>
          <a:p>
            <a:r>
              <a:rPr lang="it-IT" sz="1400" b="1" dirty="0"/>
              <a:t>: 54 . 323</a:t>
            </a:r>
          </a:p>
          <a:p>
            <a:r>
              <a:rPr lang="it-IT" sz="1400" b="1" dirty="0"/>
              <a:t>: 65 . 169</a:t>
            </a:r>
          </a:p>
        </p:txBody>
      </p:sp>
      <p:sp>
        <p:nvSpPr>
          <p:cNvPr id="16" name="CasellaDiTesto 15">
            <a:extLst>
              <a:ext uri="{FF2B5EF4-FFF2-40B4-BE49-F238E27FC236}">
                <a16:creationId xmlns:a16="http://schemas.microsoft.com/office/drawing/2014/main" id="{220599E9-8403-44A8-A856-79B71DF3751F}"/>
              </a:ext>
            </a:extLst>
          </p:cNvPr>
          <p:cNvSpPr txBox="1"/>
          <p:nvPr/>
        </p:nvSpPr>
        <p:spPr>
          <a:xfrm>
            <a:off x="9512522" y="246102"/>
            <a:ext cx="1457258" cy="307777"/>
          </a:xfrm>
          <a:prstGeom prst="rect">
            <a:avLst/>
          </a:prstGeom>
          <a:noFill/>
        </p:spPr>
        <p:txBody>
          <a:bodyPr wrap="none" rtlCol="0">
            <a:spAutoFit/>
          </a:bodyPr>
          <a:lstStyle/>
          <a:p>
            <a:pPr algn="just"/>
            <a:r>
              <a:rPr lang="it-IT" sz="1400" b="1" dirty="0"/>
              <a:t>y_prestazSWcalc</a:t>
            </a:r>
          </a:p>
        </p:txBody>
      </p:sp>
    </p:spTree>
    <p:extLst>
      <p:ext uri="{BB962C8B-B14F-4D97-AF65-F5344CB8AC3E}">
        <p14:creationId xmlns:p14="http://schemas.microsoft.com/office/powerpoint/2010/main" val="2364841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8" presetClass="entr" presetSubtype="12"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strips(downLeft)">
                                      <p:cBhvr>
                                        <p:cTn id="16" dur="500"/>
                                        <p:tgtEl>
                                          <p:spTgt spid="16"/>
                                        </p:tgtEl>
                                      </p:cBhvr>
                                    </p:animEffect>
                                  </p:childTnLst>
                                </p:cTn>
                              </p:par>
                              <p:par>
                                <p:cTn id="17" presetID="18" presetClass="entr" presetSubtype="12"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strips(downLeft)">
                                      <p:cBhvr>
                                        <p:cTn id="19" dur="500"/>
                                        <p:tgtEl>
                                          <p:spTgt spid="14"/>
                                        </p:tgtEl>
                                      </p:cBhvr>
                                    </p:animEffect>
                                  </p:childTnLst>
                                </p:cTn>
                              </p:par>
                              <p:par>
                                <p:cTn id="20" presetID="18" presetClass="entr" presetSubtype="12"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strips(downLeft)">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78ACCD3-8F4C-41BB-B447-03C5FD2DFB9E}"/>
              </a:ext>
            </a:extLst>
          </p:cNvPr>
          <p:cNvSpPr>
            <a:spLocks noGrp="1"/>
          </p:cNvSpPr>
          <p:nvPr>
            <p:ph type="title"/>
          </p:nvPr>
        </p:nvSpPr>
        <p:spPr>
          <a:xfrm>
            <a:off x="996004" y="746234"/>
            <a:ext cx="10159676" cy="991126"/>
          </a:xfrm>
        </p:spPr>
        <p:txBody>
          <a:bodyPr>
            <a:normAutofit/>
          </a:bodyPr>
          <a:lstStyle/>
          <a:p>
            <a:r>
              <a:rPr lang="it-IT" sz="5200" dirty="0"/>
              <a:t>Analisi CPU</a:t>
            </a:r>
          </a:p>
        </p:txBody>
      </p:sp>
      <p:pic>
        <p:nvPicPr>
          <p:cNvPr id="6" name="Segnaposto contenuto 5">
            <a:extLst>
              <a:ext uri="{FF2B5EF4-FFF2-40B4-BE49-F238E27FC236}">
                <a16:creationId xmlns:a16="http://schemas.microsoft.com/office/drawing/2014/main" id="{A1015C16-FF19-4ADE-B7B7-A615B5A7C43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4332" r="8969" b="3488"/>
          <a:stretch/>
        </p:blipFill>
        <p:spPr>
          <a:xfrm>
            <a:off x="996004" y="2196184"/>
            <a:ext cx="3121934" cy="2880000"/>
          </a:xfrm>
        </p:spPr>
      </p:pic>
      <p:sp>
        <p:nvSpPr>
          <p:cNvPr id="4" name="Segnaposto data 3">
            <a:extLst>
              <a:ext uri="{FF2B5EF4-FFF2-40B4-BE49-F238E27FC236}">
                <a16:creationId xmlns:a16="http://schemas.microsoft.com/office/drawing/2014/main" id="{AC4E86E3-E1DC-4B5F-B19F-284561E56318}"/>
              </a:ext>
            </a:extLst>
          </p:cNvPr>
          <p:cNvSpPr>
            <a:spLocks noGrp="1"/>
          </p:cNvSpPr>
          <p:nvPr>
            <p:ph type="dt" sz="half" idx="10"/>
          </p:nvPr>
        </p:nvSpPr>
        <p:spPr/>
        <p:txBody>
          <a:bodyPr/>
          <a:lstStyle/>
          <a:p>
            <a:r>
              <a:rPr lang="en-US" sz="1000" dirty="0"/>
              <a:t>GRUPPO 9</a:t>
            </a:r>
          </a:p>
        </p:txBody>
      </p:sp>
      <p:pic>
        <p:nvPicPr>
          <p:cNvPr id="5" name="Immagine 4">
            <a:extLst>
              <a:ext uri="{FF2B5EF4-FFF2-40B4-BE49-F238E27FC236}">
                <a16:creationId xmlns:a16="http://schemas.microsoft.com/office/drawing/2014/main" id="{A46D3D96-3D40-2F4B-B4A3-7C0DE27AB82A}"/>
              </a:ext>
            </a:extLst>
          </p:cNvPr>
          <p:cNvPicPr>
            <a:picLocks noChangeAspect="1"/>
          </p:cNvPicPr>
          <p:nvPr/>
        </p:nvPicPr>
        <p:blipFill rotWithShape="1">
          <a:blip r:embed="rId3">
            <a:extLst>
              <a:ext uri="{28A0092B-C50C-407E-A947-70E740481C1C}">
                <a14:useLocalDpi xmlns:a14="http://schemas.microsoft.com/office/drawing/2010/main" val="0"/>
              </a:ext>
            </a:extLst>
          </a:blip>
          <a:srcRect t="3936" r="6847" b="16119"/>
          <a:stretch/>
        </p:blipFill>
        <p:spPr>
          <a:xfrm>
            <a:off x="4117938" y="2196184"/>
            <a:ext cx="3085243" cy="2902227"/>
          </a:xfrm>
          <a:prstGeom prst="rect">
            <a:avLst/>
          </a:prstGeom>
        </p:spPr>
      </p:pic>
      <p:sp>
        <p:nvSpPr>
          <p:cNvPr id="11" name="CasellaDiTesto 10">
            <a:extLst>
              <a:ext uri="{FF2B5EF4-FFF2-40B4-BE49-F238E27FC236}">
                <a16:creationId xmlns:a16="http://schemas.microsoft.com/office/drawing/2014/main" id="{874D2255-5721-564B-9384-9A7EA0EC6BCF}"/>
              </a:ext>
            </a:extLst>
          </p:cNvPr>
          <p:cNvSpPr txBox="1"/>
          <p:nvPr/>
        </p:nvSpPr>
        <p:spPr>
          <a:xfrm>
            <a:off x="7203181" y="2655009"/>
            <a:ext cx="4072513" cy="2308324"/>
          </a:xfrm>
          <a:prstGeom prst="rect">
            <a:avLst/>
          </a:prstGeom>
          <a:noFill/>
        </p:spPr>
        <p:txBody>
          <a:bodyPr wrap="square" rtlCol="0">
            <a:spAutoFit/>
          </a:bodyPr>
          <a:lstStyle/>
          <a:p>
            <a:pPr algn="just"/>
            <a:r>
              <a:rPr lang="it-IT" dirty="0"/>
              <a:t>Dall’istogramma e dal box plot si evince che la distribuzione dei dati si concentra intorno al valore 0, con una media di 0.00 e una mediana di 0.05724. Dal box plot in particolare si evincono i quartili: primo quartile a -0.90407, secondo quartile rappresentato dalla mediana, terzo quartile 0.75425.</a:t>
            </a:r>
          </a:p>
        </p:txBody>
      </p:sp>
      <p:sp>
        <p:nvSpPr>
          <p:cNvPr id="10" name="CasellaDiTesto 9">
            <a:extLst>
              <a:ext uri="{FF2B5EF4-FFF2-40B4-BE49-F238E27FC236}">
                <a16:creationId xmlns:a16="http://schemas.microsoft.com/office/drawing/2014/main" id="{1096947D-8EE8-4883-9DC6-7D3EC883783A}"/>
              </a:ext>
            </a:extLst>
          </p:cNvPr>
          <p:cNvSpPr txBox="1"/>
          <p:nvPr/>
        </p:nvSpPr>
        <p:spPr>
          <a:xfrm>
            <a:off x="9081633" y="564968"/>
            <a:ext cx="2114363" cy="1631216"/>
          </a:xfrm>
          <a:prstGeom prst="rect">
            <a:avLst/>
          </a:prstGeom>
          <a:noFill/>
        </p:spPr>
        <p:txBody>
          <a:bodyPr wrap="square" numCol="2" rtlCol="0">
            <a:spAutoFit/>
          </a:bodyPr>
          <a:lstStyle/>
          <a:p>
            <a:pPr marL="85725" indent="180975"/>
            <a:r>
              <a:rPr lang="it-IT" sz="1400" b="1" dirty="0"/>
              <a:t>Min.</a:t>
            </a:r>
          </a:p>
          <a:p>
            <a:pPr marL="85725" indent="180975"/>
            <a:r>
              <a:rPr lang="it-IT" sz="1400" b="1" dirty="0"/>
              <a:t>1st Qu.</a:t>
            </a:r>
          </a:p>
          <a:p>
            <a:pPr marL="85725" indent="180975"/>
            <a:r>
              <a:rPr lang="it-IT" sz="1400" b="1" dirty="0"/>
              <a:t>Median</a:t>
            </a:r>
          </a:p>
          <a:p>
            <a:pPr marL="85725" indent="180975"/>
            <a:r>
              <a:rPr lang="it-IT" sz="1400" b="1" dirty="0"/>
              <a:t>Mean</a:t>
            </a:r>
          </a:p>
          <a:p>
            <a:pPr marL="85725" indent="180975"/>
            <a:r>
              <a:rPr lang="it-IT" sz="1400" b="1" dirty="0"/>
              <a:t>3rd Qu.</a:t>
            </a:r>
          </a:p>
          <a:p>
            <a:pPr marL="85725" indent="180975"/>
            <a:r>
              <a:rPr lang="it-IT" sz="1400" b="1" dirty="0"/>
              <a:t>Max.</a:t>
            </a:r>
          </a:p>
          <a:p>
            <a:pPr marL="85725" indent="180975"/>
            <a:endParaRPr lang="it-IT" sz="1400" b="1" dirty="0"/>
          </a:p>
          <a:p>
            <a:r>
              <a:rPr lang="it-IT" sz="1400" b="1" dirty="0"/>
              <a:t>: -1 . 69820</a:t>
            </a:r>
          </a:p>
          <a:p>
            <a:r>
              <a:rPr lang="it-IT" sz="1400" b="1" dirty="0"/>
              <a:t>: -0 . 90407</a:t>
            </a:r>
          </a:p>
          <a:p>
            <a:r>
              <a:rPr lang="it-IT" sz="1400" b="1" dirty="0"/>
              <a:t>: 0 . 05724</a:t>
            </a:r>
          </a:p>
          <a:p>
            <a:r>
              <a:rPr lang="it-IT" sz="1400" b="1" dirty="0"/>
              <a:t>: 0 . 00000</a:t>
            </a:r>
          </a:p>
          <a:p>
            <a:r>
              <a:rPr lang="it-IT" sz="1400" b="1" dirty="0"/>
              <a:t>: 0 . 75425</a:t>
            </a:r>
          </a:p>
          <a:p>
            <a:r>
              <a:rPr lang="it-IT" sz="1400" b="1" dirty="0"/>
              <a:t>: 1 . 72331</a:t>
            </a:r>
          </a:p>
        </p:txBody>
      </p:sp>
      <p:sp>
        <p:nvSpPr>
          <p:cNvPr id="12" name="CasellaDiTesto 11">
            <a:extLst>
              <a:ext uri="{FF2B5EF4-FFF2-40B4-BE49-F238E27FC236}">
                <a16:creationId xmlns:a16="http://schemas.microsoft.com/office/drawing/2014/main" id="{44CA75DF-C401-4CB2-9514-C3D24E718C62}"/>
              </a:ext>
            </a:extLst>
          </p:cNvPr>
          <p:cNvSpPr txBox="1"/>
          <p:nvPr/>
        </p:nvSpPr>
        <p:spPr>
          <a:xfrm>
            <a:off x="9753131" y="289981"/>
            <a:ext cx="771365" cy="307777"/>
          </a:xfrm>
          <a:prstGeom prst="rect">
            <a:avLst/>
          </a:prstGeom>
          <a:noFill/>
        </p:spPr>
        <p:txBody>
          <a:bodyPr wrap="none" rtlCol="0">
            <a:spAutoFit/>
          </a:bodyPr>
          <a:lstStyle/>
          <a:p>
            <a:r>
              <a:rPr lang="it-IT" sz="1400" b="1" dirty="0"/>
              <a:t>x1_CPU</a:t>
            </a:r>
          </a:p>
        </p:txBody>
      </p:sp>
    </p:spTree>
    <p:extLst>
      <p:ext uri="{BB962C8B-B14F-4D97-AF65-F5344CB8AC3E}">
        <p14:creationId xmlns:p14="http://schemas.microsoft.com/office/powerpoint/2010/main" val="1406657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8" presetClass="entr" presetSubtype="12" fill="hold" grpId="1"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strips(downLeft)">
                                      <p:cBhvr>
                                        <p:cTn id="16" dur="500"/>
                                        <p:tgtEl>
                                          <p:spTgt spid="11"/>
                                        </p:tgtEl>
                                      </p:cBhvr>
                                    </p:animEffect>
                                  </p:childTnLst>
                                </p:cTn>
                              </p:par>
                              <p:par>
                                <p:cTn id="17" presetID="18" presetClass="entr" presetSubtype="12" fill="hold" grpId="1"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strips(downLeft)">
                                      <p:cBhvr>
                                        <p:cTn id="19" dur="500"/>
                                        <p:tgtEl>
                                          <p:spTgt spid="12"/>
                                        </p:tgtEl>
                                      </p:cBhvr>
                                    </p:animEffect>
                                  </p:childTnLst>
                                </p:cTn>
                              </p:par>
                              <p:par>
                                <p:cTn id="20" presetID="18" presetClass="entr" presetSubtype="12" fill="hold" grpId="1"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strips(downLeft)">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1"/>
      <p:bldP spid="10" grpId="1"/>
      <p:bldP spid="12"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14701E-585F-4AE9-BEDA-6E3993A219A4}"/>
              </a:ext>
            </a:extLst>
          </p:cNvPr>
          <p:cNvSpPr>
            <a:spLocks noGrp="1"/>
          </p:cNvSpPr>
          <p:nvPr>
            <p:ph type="title"/>
          </p:nvPr>
        </p:nvSpPr>
        <p:spPr/>
        <p:txBody>
          <a:bodyPr>
            <a:normAutofit/>
          </a:bodyPr>
          <a:lstStyle/>
          <a:p>
            <a:r>
              <a:rPr lang="it-IT" sz="5200" dirty="0"/>
              <a:t>Analisi HD</a:t>
            </a:r>
          </a:p>
        </p:txBody>
      </p:sp>
      <p:pic>
        <p:nvPicPr>
          <p:cNvPr id="6" name="Segnaposto contenuto 5">
            <a:extLst>
              <a:ext uri="{FF2B5EF4-FFF2-40B4-BE49-F238E27FC236}">
                <a16:creationId xmlns:a16="http://schemas.microsoft.com/office/drawing/2014/main" id="{41D66EF3-73A0-49B0-9C1F-A7DB58BD5F9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4822" r="8153" b="3314"/>
          <a:stretch/>
        </p:blipFill>
        <p:spPr>
          <a:xfrm>
            <a:off x="1036320" y="2276475"/>
            <a:ext cx="3086827" cy="2844166"/>
          </a:xfrm>
        </p:spPr>
      </p:pic>
      <p:sp>
        <p:nvSpPr>
          <p:cNvPr id="4" name="Segnaposto data 3">
            <a:extLst>
              <a:ext uri="{FF2B5EF4-FFF2-40B4-BE49-F238E27FC236}">
                <a16:creationId xmlns:a16="http://schemas.microsoft.com/office/drawing/2014/main" id="{80876620-9991-48FC-B043-2DD497EAF568}"/>
              </a:ext>
            </a:extLst>
          </p:cNvPr>
          <p:cNvSpPr>
            <a:spLocks noGrp="1"/>
          </p:cNvSpPr>
          <p:nvPr>
            <p:ph type="dt" sz="half" idx="10"/>
          </p:nvPr>
        </p:nvSpPr>
        <p:spPr/>
        <p:txBody>
          <a:bodyPr/>
          <a:lstStyle/>
          <a:p>
            <a:r>
              <a:rPr lang="en-US" sz="1000" dirty="0"/>
              <a:t>GRUPPO 9</a:t>
            </a:r>
          </a:p>
        </p:txBody>
      </p:sp>
      <p:pic>
        <p:nvPicPr>
          <p:cNvPr id="5" name="Immagine 4">
            <a:extLst>
              <a:ext uri="{FF2B5EF4-FFF2-40B4-BE49-F238E27FC236}">
                <a16:creationId xmlns:a16="http://schemas.microsoft.com/office/drawing/2014/main" id="{022B9E5B-2BF2-3547-8841-2CAB77D1B866}"/>
              </a:ext>
            </a:extLst>
          </p:cNvPr>
          <p:cNvPicPr>
            <a:picLocks noChangeAspect="1"/>
          </p:cNvPicPr>
          <p:nvPr/>
        </p:nvPicPr>
        <p:blipFill rotWithShape="1">
          <a:blip r:embed="rId3">
            <a:extLst>
              <a:ext uri="{28A0092B-C50C-407E-A947-70E740481C1C}">
                <a14:useLocalDpi xmlns:a14="http://schemas.microsoft.com/office/drawing/2010/main" val="0"/>
              </a:ext>
            </a:extLst>
          </a:blip>
          <a:srcRect l="6199" t="3986" r="7354" b="16729"/>
          <a:stretch/>
        </p:blipFill>
        <p:spPr>
          <a:xfrm>
            <a:off x="4086952" y="2214357"/>
            <a:ext cx="2952750" cy="2968402"/>
          </a:xfrm>
          <a:prstGeom prst="rect">
            <a:avLst/>
          </a:prstGeom>
        </p:spPr>
      </p:pic>
      <p:sp>
        <p:nvSpPr>
          <p:cNvPr id="12" name="CasellaDiTesto 11">
            <a:extLst>
              <a:ext uri="{FF2B5EF4-FFF2-40B4-BE49-F238E27FC236}">
                <a16:creationId xmlns:a16="http://schemas.microsoft.com/office/drawing/2014/main" id="{E0FAF6D5-E82C-B34A-A880-F9EEF118ED6B}"/>
              </a:ext>
            </a:extLst>
          </p:cNvPr>
          <p:cNvSpPr txBox="1"/>
          <p:nvPr/>
        </p:nvSpPr>
        <p:spPr>
          <a:xfrm>
            <a:off x="7083167" y="2707388"/>
            <a:ext cx="4072513" cy="2308324"/>
          </a:xfrm>
          <a:prstGeom prst="rect">
            <a:avLst/>
          </a:prstGeom>
          <a:noFill/>
        </p:spPr>
        <p:txBody>
          <a:bodyPr wrap="square" rtlCol="0">
            <a:spAutoFit/>
          </a:bodyPr>
          <a:lstStyle/>
          <a:p>
            <a:pPr algn="just"/>
            <a:r>
              <a:rPr lang="it-IT" dirty="0"/>
              <a:t>Dall’istogramma e dal box plot si evince che la distribuzione dei dati si concentra nell’intervallo tra -1 e 1, con una media di 0.00 e una mediana di -0.1118. Dal box plot in particolare si evincono i quartili: primo quartile a -0.7811, secondo quartile rappresentato dalla mediana, terzo quartile 0.9149.</a:t>
            </a:r>
          </a:p>
        </p:txBody>
      </p:sp>
      <p:sp>
        <p:nvSpPr>
          <p:cNvPr id="11" name="CasellaDiTesto 10">
            <a:extLst>
              <a:ext uri="{FF2B5EF4-FFF2-40B4-BE49-F238E27FC236}">
                <a16:creationId xmlns:a16="http://schemas.microsoft.com/office/drawing/2014/main" id="{67273E62-F5EE-4FE8-B847-E9658B446C9A}"/>
              </a:ext>
            </a:extLst>
          </p:cNvPr>
          <p:cNvSpPr txBox="1"/>
          <p:nvPr/>
        </p:nvSpPr>
        <p:spPr>
          <a:xfrm>
            <a:off x="9136381" y="567241"/>
            <a:ext cx="1954550" cy="1631216"/>
          </a:xfrm>
          <a:prstGeom prst="rect">
            <a:avLst/>
          </a:prstGeom>
          <a:noFill/>
        </p:spPr>
        <p:txBody>
          <a:bodyPr wrap="square" numCol="2" rtlCol="0">
            <a:spAutoFit/>
          </a:bodyPr>
          <a:lstStyle/>
          <a:p>
            <a:pPr marL="85725" indent="180975"/>
            <a:r>
              <a:rPr lang="it-IT" sz="1400" b="1" dirty="0"/>
              <a:t>Min.</a:t>
            </a:r>
          </a:p>
          <a:p>
            <a:pPr marL="85725" indent="180975"/>
            <a:r>
              <a:rPr lang="it-IT" sz="1400" b="1" dirty="0"/>
              <a:t>1st Qu.</a:t>
            </a:r>
          </a:p>
          <a:p>
            <a:pPr marL="85725" indent="180975"/>
            <a:r>
              <a:rPr lang="it-IT" sz="1400" b="1" dirty="0"/>
              <a:t>Median</a:t>
            </a:r>
          </a:p>
          <a:p>
            <a:pPr marL="85725" indent="180975"/>
            <a:r>
              <a:rPr lang="it-IT" sz="1400" b="1" dirty="0"/>
              <a:t>Mean</a:t>
            </a:r>
          </a:p>
          <a:p>
            <a:pPr marL="85725" indent="180975"/>
            <a:r>
              <a:rPr lang="it-IT" sz="1400" b="1" dirty="0"/>
              <a:t>3rd Qu.</a:t>
            </a:r>
          </a:p>
          <a:p>
            <a:pPr marL="85725" indent="180975"/>
            <a:r>
              <a:rPr lang="it-IT" sz="1400" b="1" dirty="0"/>
              <a:t>Max.</a:t>
            </a:r>
          </a:p>
          <a:p>
            <a:pPr marL="85725" indent="180975"/>
            <a:endParaRPr lang="it-IT" sz="1400" b="1" dirty="0"/>
          </a:p>
          <a:p>
            <a:r>
              <a:rPr lang="it-IT" sz="1400" b="1" dirty="0"/>
              <a:t>: -1 . 8431</a:t>
            </a:r>
          </a:p>
          <a:p>
            <a:r>
              <a:rPr lang="it-IT" sz="1400" b="1" dirty="0"/>
              <a:t>: -0 . 7811</a:t>
            </a:r>
          </a:p>
          <a:p>
            <a:r>
              <a:rPr lang="it-IT" sz="1400" b="1" dirty="0"/>
              <a:t>: -0 . 1118</a:t>
            </a:r>
          </a:p>
          <a:p>
            <a:r>
              <a:rPr lang="it-IT" sz="1400" b="1" dirty="0"/>
              <a:t>: 0 . 00000</a:t>
            </a:r>
          </a:p>
          <a:p>
            <a:r>
              <a:rPr lang="it-IT" sz="1400" b="1" dirty="0"/>
              <a:t>: 0 . 9149</a:t>
            </a:r>
          </a:p>
          <a:p>
            <a:r>
              <a:rPr lang="it-IT" sz="1400" b="1" dirty="0"/>
              <a:t>: 1 . 8490</a:t>
            </a:r>
          </a:p>
        </p:txBody>
      </p:sp>
      <p:sp>
        <p:nvSpPr>
          <p:cNvPr id="13" name="CasellaDiTesto 12">
            <a:extLst>
              <a:ext uri="{FF2B5EF4-FFF2-40B4-BE49-F238E27FC236}">
                <a16:creationId xmlns:a16="http://schemas.microsoft.com/office/drawing/2014/main" id="{785157F5-250F-42BA-8020-59831445F5A9}"/>
              </a:ext>
            </a:extLst>
          </p:cNvPr>
          <p:cNvSpPr txBox="1"/>
          <p:nvPr/>
        </p:nvSpPr>
        <p:spPr>
          <a:xfrm>
            <a:off x="9768850" y="286603"/>
            <a:ext cx="689612" cy="307777"/>
          </a:xfrm>
          <a:prstGeom prst="rect">
            <a:avLst/>
          </a:prstGeom>
          <a:noFill/>
        </p:spPr>
        <p:txBody>
          <a:bodyPr wrap="none" rtlCol="0">
            <a:spAutoFit/>
          </a:bodyPr>
          <a:lstStyle/>
          <a:p>
            <a:r>
              <a:rPr lang="it-IT" sz="1400" b="1" dirty="0"/>
              <a:t>x2_HD</a:t>
            </a:r>
          </a:p>
        </p:txBody>
      </p:sp>
    </p:spTree>
    <p:extLst>
      <p:ext uri="{BB962C8B-B14F-4D97-AF65-F5344CB8AC3E}">
        <p14:creationId xmlns:p14="http://schemas.microsoft.com/office/powerpoint/2010/main" val="96634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8" presetClass="entr" presetSubtype="12" fill="hold" grpId="1"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strips(downLeft)">
                                      <p:cBhvr>
                                        <p:cTn id="16" dur="500"/>
                                        <p:tgtEl>
                                          <p:spTgt spid="13"/>
                                        </p:tgtEl>
                                      </p:cBhvr>
                                    </p:animEffect>
                                  </p:childTnLst>
                                </p:cTn>
                              </p:par>
                              <p:par>
                                <p:cTn id="17" presetID="18" presetClass="entr" presetSubtype="12" fill="hold" grpId="1"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strips(downLeft)">
                                      <p:cBhvr>
                                        <p:cTn id="19" dur="500"/>
                                        <p:tgtEl>
                                          <p:spTgt spid="11"/>
                                        </p:tgtEl>
                                      </p:cBhvr>
                                    </p:animEffect>
                                  </p:childTnLst>
                                </p:cTn>
                              </p:par>
                              <p:par>
                                <p:cTn id="20" presetID="18" presetClass="entr" presetSubtype="12" fill="hold" grpId="1"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strips(downLeft)">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1"/>
      <p:bldP spid="11" grpId="1"/>
      <p:bldP spid="13"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9CCE21A-62BD-420A-AED1-5D20D8240CAB}"/>
              </a:ext>
            </a:extLst>
          </p:cNvPr>
          <p:cNvSpPr>
            <a:spLocks noGrp="1"/>
          </p:cNvSpPr>
          <p:nvPr>
            <p:ph type="title"/>
          </p:nvPr>
        </p:nvSpPr>
        <p:spPr/>
        <p:txBody>
          <a:bodyPr>
            <a:normAutofit/>
          </a:bodyPr>
          <a:lstStyle/>
          <a:p>
            <a:r>
              <a:rPr lang="it-IT" sz="5200" dirty="0"/>
              <a:t>Analisi Processi</a:t>
            </a:r>
          </a:p>
        </p:txBody>
      </p:sp>
      <p:sp>
        <p:nvSpPr>
          <p:cNvPr id="4" name="Segnaposto data 3">
            <a:extLst>
              <a:ext uri="{FF2B5EF4-FFF2-40B4-BE49-F238E27FC236}">
                <a16:creationId xmlns:a16="http://schemas.microsoft.com/office/drawing/2014/main" id="{AEE39D09-6B64-4EA0-8B5E-2F7A2512A5F5}"/>
              </a:ext>
            </a:extLst>
          </p:cNvPr>
          <p:cNvSpPr>
            <a:spLocks noGrp="1"/>
          </p:cNvSpPr>
          <p:nvPr>
            <p:ph type="dt" sz="half" idx="10"/>
          </p:nvPr>
        </p:nvSpPr>
        <p:spPr/>
        <p:txBody>
          <a:bodyPr/>
          <a:lstStyle/>
          <a:p>
            <a:r>
              <a:rPr lang="en-US" sz="1000" dirty="0"/>
              <a:t>GRUPPO 9</a:t>
            </a:r>
          </a:p>
        </p:txBody>
      </p:sp>
      <p:sp>
        <p:nvSpPr>
          <p:cNvPr id="12" name="CasellaDiTesto 11">
            <a:extLst>
              <a:ext uri="{FF2B5EF4-FFF2-40B4-BE49-F238E27FC236}">
                <a16:creationId xmlns:a16="http://schemas.microsoft.com/office/drawing/2014/main" id="{42A1ABBF-53E7-6447-A2DD-8E58628A3A09}"/>
              </a:ext>
            </a:extLst>
          </p:cNvPr>
          <p:cNvSpPr txBox="1"/>
          <p:nvPr/>
        </p:nvSpPr>
        <p:spPr>
          <a:xfrm>
            <a:off x="7190936" y="2641271"/>
            <a:ext cx="3964744" cy="2585323"/>
          </a:xfrm>
          <a:prstGeom prst="rect">
            <a:avLst/>
          </a:prstGeom>
          <a:noFill/>
        </p:spPr>
        <p:txBody>
          <a:bodyPr wrap="square" rtlCol="0">
            <a:spAutoFit/>
          </a:bodyPr>
          <a:lstStyle/>
          <a:p>
            <a:pPr algn="just"/>
            <a:r>
              <a:rPr lang="it-IT" dirty="0"/>
              <a:t>Dall’istogramma e dal box plot si evince che la distribuzione dei dati si concentra nell’intervallo tra -1 e 1, con una media di 0.00 e una mediana di    -0.06404. Dal box plot in particolare si evincono i quartili: primo quartile a       -0.87436, secondo quartile rappresentato dalla mediana, terzo quartile 0.92268.</a:t>
            </a:r>
          </a:p>
        </p:txBody>
      </p:sp>
      <p:sp>
        <p:nvSpPr>
          <p:cNvPr id="8" name="CasellaDiTesto 7">
            <a:extLst>
              <a:ext uri="{FF2B5EF4-FFF2-40B4-BE49-F238E27FC236}">
                <a16:creationId xmlns:a16="http://schemas.microsoft.com/office/drawing/2014/main" id="{AD22A14A-FCD7-47E5-9B4D-E042BF963FEC}"/>
              </a:ext>
            </a:extLst>
          </p:cNvPr>
          <p:cNvSpPr txBox="1"/>
          <p:nvPr/>
        </p:nvSpPr>
        <p:spPr>
          <a:xfrm>
            <a:off x="9018699" y="554492"/>
            <a:ext cx="2076021" cy="1631216"/>
          </a:xfrm>
          <a:prstGeom prst="rect">
            <a:avLst/>
          </a:prstGeom>
          <a:noFill/>
        </p:spPr>
        <p:txBody>
          <a:bodyPr wrap="square" numCol="2" rtlCol="0">
            <a:spAutoFit/>
          </a:bodyPr>
          <a:lstStyle/>
          <a:p>
            <a:pPr marL="85725" indent="180975"/>
            <a:r>
              <a:rPr lang="it-IT" sz="1400" b="1" dirty="0"/>
              <a:t>Min.</a:t>
            </a:r>
          </a:p>
          <a:p>
            <a:pPr marL="85725" indent="180975"/>
            <a:r>
              <a:rPr lang="it-IT" sz="1400" b="1" dirty="0"/>
              <a:t>1st Qu.</a:t>
            </a:r>
          </a:p>
          <a:p>
            <a:pPr marL="85725" indent="180975"/>
            <a:r>
              <a:rPr lang="it-IT" sz="1400" b="1" dirty="0"/>
              <a:t>Median</a:t>
            </a:r>
          </a:p>
          <a:p>
            <a:pPr marL="85725" indent="180975"/>
            <a:r>
              <a:rPr lang="it-IT" sz="1400" b="1" dirty="0"/>
              <a:t>Mean</a:t>
            </a:r>
          </a:p>
          <a:p>
            <a:pPr marL="85725" indent="180975"/>
            <a:r>
              <a:rPr lang="it-IT" sz="1400" b="1" dirty="0"/>
              <a:t>3rd Qu.</a:t>
            </a:r>
          </a:p>
          <a:p>
            <a:pPr marL="85725" indent="180975"/>
            <a:r>
              <a:rPr lang="it-IT" sz="1400" b="1" dirty="0"/>
              <a:t>Max.</a:t>
            </a:r>
          </a:p>
          <a:p>
            <a:pPr marL="85725" indent="180975"/>
            <a:endParaRPr lang="it-IT" sz="1400" b="1" dirty="0"/>
          </a:p>
          <a:p>
            <a:r>
              <a:rPr lang="it-IT" sz="1400" b="1" dirty="0"/>
              <a:t>: -1 . 76551</a:t>
            </a:r>
          </a:p>
          <a:p>
            <a:r>
              <a:rPr lang="it-IT" sz="1400" b="1" dirty="0"/>
              <a:t>: -0 . 87436</a:t>
            </a:r>
          </a:p>
          <a:p>
            <a:r>
              <a:rPr lang="it-IT" sz="1400" b="1" dirty="0"/>
              <a:t>: -0 . 06404</a:t>
            </a:r>
          </a:p>
          <a:p>
            <a:r>
              <a:rPr lang="it-IT" sz="1400" b="1" dirty="0"/>
              <a:t>: 0 . 00000</a:t>
            </a:r>
          </a:p>
          <a:p>
            <a:r>
              <a:rPr lang="it-IT" sz="1400" b="1" dirty="0"/>
              <a:t>: 0 . 92268</a:t>
            </a:r>
          </a:p>
          <a:p>
            <a:r>
              <a:rPr lang="it-IT" sz="1400" b="1" dirty="0"/>
              <a:t>: 1 . 60571</a:t>
            </a:r>
          </a:p>
        </p:txBody>
      </p:sp>
      <p:sp>
        <p:nvSpPr>
          <p:cNvPr id="10" name="CasellaDiTesto 9">
            <a:extLst>
              <a:ext uri="{FF2B5EF4-FFF2-40B4-BE49-F238E27FC236}">
                <a16:creationId xmlns:a16="http://schemas.microsoft.com/office/drawing/2014/main" id="{A149EA35-E711-4AF1-AE0D-07E85010C49E}"/>
              </a:ext>
            </a:extLst>
          </p:cNvPr>
          <p:cNvSpPr txBox="1"/>
          <p:nvPr/>
        </p:nvSpPr>
        <p:spPr>
          <a:xfrm>
            <a:off x="9663845" y="286603"/>
            <a:ext cx="785728" cy="307777"/>
          </a:xfrm>
          <a:prstGeom prst="rect">
            <a:avLst/>
          </a:prstGeom>
          <a:noFill/>
        </p:spPr>
        <p:txBody>
          <a:bodyPr wrap="none" rtlCol="0">
            <a:spAutoFit/>
          </a:bodyPr>
          <a:lstStyle/>
          <a:p>
            <a:r>
              <a:rPr lang="it-IT" sz="1400" b="1" dirty="0"/>
              <a:t>x3_proc</a:t>
            </a:r>
          </a:p>
        </p:txBody>
      </p:sp>
      <p:pic>
        <p:nvPicPr>
          <p:cNvPr id="19" name="Segnaposto contenuto 18">
            <a:extLst>
              <a:ext uri="{FF2B5EF4-FFF2-40B4-BE49-F238E27FC236}">
                <a16:creationId xmlns:a16="http://schemas.microsoft.com/office/drawing/2014/main" id="{BC0B1AAF-7A64-4D37-A082-EB17692D998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496" r="6414" b="2359"/>
          <a:stretch/>
        </p:blipFill>
        <p:spPr>
          <a:xfrm>
            <a:off x="1097280" y="2185708"/>
            <a:ext cx="2879999" cy="3207610"/>
          </a:xfrm>
        </p:spPr>
      </p:pic>
      <p:pic>
        <p:nvPicPr>
          <p:cNvPr id="21" name="Immagine 20">
            <a:extLst>
              <a:ext uri="{FF2B5EF4-FFF2-40B4-BE49-F238E27FC236}">
                <a16:creationId xmlns:a16="http://schemas.microsoft.com/office/drawing/2014/main" id="{6BBC9138-BB7A-4205-8C7E-AD9008025718}"/>
              </a:ext>
            </a:extLst>
          </p:cNvPr>
          <p:cNvPicPr>
            <a:picLocks noChangeAspect="1"/>
          </p:cNvPicPr>
          <p:nvPr/>
        </p:nvPicPr>
        <p:blipFill rotWithShape="1">
          <a:blip r:embed="rId3">
            <a:extLst>
              <a:ext uri="{28A0092B-C50C-407E-A947-70E740481C1C}">
                <a14:useLocalDpi xmlns:a14="http://schemas.microsoft.com/office/drawing/2010/main" val="0"/>
              </a:ext>
            </a:extLst>
          </a:blip>
          <a:srcRect l="5167" t="2399" r="4369" b="11593"/>
          <a:stretch/>
        </p:blipFill>
        <p:spPr>
          <a:xfrm>
            <a:off x="4017636" y="2185708"/>
            <a:ext cx="3132943" cy="3263025"/>
          </a:xfrm>
          <a:prstGeom prst="rect">
            <a:avLst/>
          </a:prstGeom>
        </p:spPr>
      </p:pic>
    </p:spTree>
    <p:extLst>
      <p:ext uri="{BB962C8B-B14F-4D97-AF65-F5344CB8AC3E}">
        <p14:creationId xmlns:p14="http://schemas.microsoft.com/office/powerpoint/2010/main" val="399494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ppt_x"/>
                                          </p:val>
                                        </p:tav>
                                        <p:tav tm="100000">
                                          <p:val>
                                            <p:strVal val="#ppt_x"/>
                                          </p:val>
                                        </p:tav>
                                      </p:tavLst>
                                    </p:anim>
                                    <p:anim calcmode="lin" valueType="num">
                                      <p:cBhvr additive="base">
                                        <p:cTn id="12" dur="500" fill="hold"/>
                                        <p:tgtEl>
                                          <p:spTgt spid="21"/>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8" presetClass="entr" presetSubtype="12" fill="hold" grpId="1"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strips(downLeft)">
                                      <p:cBhvr>
                                        <p:cTn id="16" dur="500"/>
                                        <p:tgtEl>
                                          <p:spTgt spid="10"/>
                                        </p:tgtEl>
                                      </p:cBhvr>
                                    </p:animEffect>
                                  </p:childTnLst>
                                </p:cTn>
                              </p:par>
                              <p:par>
                                <p:cTn id="17" presetID="18" presetClass="entr" presetSubtype="12" fill="hold" grpId="1"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strips(downLeft)">
                                      <p:cBhvr>
                                        <p:cTn id="19" dur="500"/>
                                        <p:tgtEl>
                                          <p:spTgt spid="8"/>
                                        </p:tgtEl>
                                      </p:cBhvr>
                                    </p:animEffect>
                                  </p:childTnLst>
                                </p:cTn>
                              </p:par>
                              <p:par>
                                <p:cTn id="20" presetID="18" presetClass="entr" presetSubtype="12" fill="hold" grpId="1"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strips(downLeft)">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1"/>
      <p:bldP spid="8" grpId="1"/>
      <p:bldP spid="10"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424941-95E5-4B81-BF2B-689F3165484E}"/>
              </a:ext>
            </a:extLst>
          </p:cNvPr>
          <p:cNvSpPr>
            <a:spLocks noGrp="1"/>
          </p:cNvSpPr>
          <p:nvPr>
            <p:ph type="title"/>
          </p:nvPr>
        </p:nvSpPr>
        <p:spPr/>
        <p:txBody>
          <a:bodyPr>
            <a:normAutofit/>
          </a:bodyPr>
          <a:lstStyle/>
          <a:p>
            <a:r>
              <a:rPr lang="it-IT" sz="5200" dirty="0"/>
              <a:t>Analisi Invecchiamento</a:t>
            </a:r>
          </a:p>
        </p:txBody>
      </p:sp>
      <p:pic>
        <p:nvPicPr>
          <p:cNvPr id="6" name="Segnaposto contenuto 5">
            <a:extLst>
              <a:ext uri="{FF2B5EF4-FFF2-40B4-BE49-F238E27FC236}">
                <a16:creationId xmlns:a16="http://schemas.microsoft.com/office/drawing/2014/main" id="{36380FA2-1676-4444-ACCC-BE6CD4A4982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4949" r="8447" b="3676"/>
          <a:stretch/>
        </p:blipFill>
        <p:spPr>
          <a:xfrm>
            <a:off x="1097280" y="2223808"/>
            <a:ext cx="2854064" cy="3048000"/>
          </a:xfrm>
        </p:spPr>
      </p:pic>
      <p:sp>
        <p:nvSpPr>
          <p:cNvPr id="4" name="Segnaposto data 3">
            <a:extLst>
              <a:ext uri="{FF2B5EF4-FFF2-40B4-BE49-F238E27FC236}">
                <a16:creationId xmlns:a16="http://schemas.microsoft.com/office/drawing/2014/main" id="{1BE4FD91-B7C9-47BA-ACD4-BA3AAD2B70C7}"/>
              </a:ext>
            </a:extLst>
          </p:cNvPr>
          <p:cNvSpPr>
            <a:spLocks noGrp="1"/>
          </p:cNvSpPr>
          <p:nvPr>
            <p:ph type="dt" sz="half" idx="10"/>
          </p:nvPr>
        </p:nvSpPr>
        <p:spPr/>
        <p:txBody>
          <a:bodyPr/>
          <a:lstStyle/>
          <a:p>
            <a:r>
              <a:rPr lang="en-US" sz="1000" dirty="0"/>
              <a:t>GRUPPO 9</a:t>
            </a:r>
          </a:p>
        </p:txBody>
      </p:sp>
      <p:pic>
        <p:nvPicPr>
          <p:cNvPr id="5" name="Immagine 4">
            <a:extLst>
              <a:ext uri="{FF2B5EF4-FFF2-40B4-BE49-F238E27FC236}">
                <a16:creationId xmlns:a16="http://schemas.microsoft.com/office/drawing/2014/main" id="{3646BA77-74DD-0F44-8285-BAD51A3E7D83}"/>
              </a:ext>
            </a:extLst>
          </p:cNvPr>
          <p:cNvPicPr>
            <a:picLocks noChangeAspect="1"/>
          </p:cNvPicPr>
          <p:nvPr/>
        </p:nvPicPr>
        <p:blipFill rotWithShape="1">
          <a:blip r:embed="rId3">
            <a:extLst>
              <a:ext uri="{28A0092B-C50C-407E-A947-70E740481C1C}">
                <a14:useLocalDpi xmlns:a14="http://schemas.microsoft.com/office/drawing/2010/main" val="0"/>
              </a:ext>
            </a:extLst>
          </a:blip>
          <a:srcRect l="7443" t="4452" r="5553" b="15402"/>
          <a:stretch/>
        </p:blipFill>
        <p:spPr>
          <a:xfrm>
            <a:off x="4045643" y="2223808"/>
            <a:ext cx="2943225" cy="2971800"/>
          </a:xfrm>
          <a:prstGeom prst="rect">
            <a:avLst/>
          </a:prstGeom>
        </p:spPr>
      </p:pic>
      <p:sp>
        <p:nvSpPr>
          <p:cNvPr id="11" name="CasellaDiTesto 10">
            <a:extLst>
              <a:ext uri="{FF2B5EF4-FFF2-40B4-BE49-F238E27FC236}">
                <a16:creationId xmlns:a16="http://schemas.microsoft.com/office/drawing/2014/main" id="{9EFFF518-A72C-3941-A0FE-0478ADE88BB7}"/>
              </a:ext>
            </a:extLst>
          </p:cNvPr>
          <p:cNvSpPr txBox="1"/>
          <p:nvPr/>
        </p:nvSpPr>
        <p:spPr>
          <a:xfrm>
            <a:off x="6974724" y="2713763"/>
            <a:ext cx="4180956" cy="2308324"/>
          </a:xfrm>
          <a:prstGeom prst="rect">
            <a:avLst/>
          </a:prstGeom>
          <a:noFill/>
        </p:spPr>
        <p:txBody>
          <a:bodyPr wrap="square" rtlCol="0">
            <a:spAutoFit/>
          </a:bodyPr>
          <a:lstStyle/>
          <a:p>
            <a:pPr algn="just"/>
            <a:r>
              <a:rPr lang="it-IT" dirty="0"/>
              <a:t>Dall’istogramma e dal box plot si evince che la distribuzione dei dati si concentra nell’intervallo tra -1 e 1, con una media di 0.00 e una mediana di -0.1324. Dal box plot in particolare si evincono i quartili: primo quartile a -0.799, secondo quartile rappresentato dalla mediana, terzo quartile 0.9705.</a:t>
            </a:r>
          </a:p>
        </p:txBody>
      </p:sp>
      <p:sp>
        <p:nvSpPr>
          <p:cNvPr id="9" name="CasellaDiTesto 8">
            <a:extLst>
              <a:ext uri="{FF2B5EF4-FFF2-40B4-BE49-F238E27FC236}">
                <a16:creationId xmlns:a16="http://schemas.microsoft.com/office/drawing/2014/main" id="{9732C069-F652-4EE3-9606-4EB7D915F188}"/>
              </a:ext>
            </a:extLst>
          </p:cNvPr>
          <p:cNvSpPr txBox="1"/>
          <p:nvPr/>
        </p:nvSpPr>
        <p:spPr>
          <a:xfrm>
            <a:off x="9018699" y="554492"/>
            <a:ext cx="2076021" cy="1631216"/>
          </a:xfrm>
          <a:prstGeom prst="rect">
            <a:avLst/>
          </a:prstGeom>
          <a:noFill/>
        </p:spPr>
        <p:txBody>
          <a:bodyPr wrap="square" numCol="2" rtlCol="0">
            <a:spAutoFit/>
          </a:bodyPr>
          <a:lstStyle/>
          <a:p>
            <a:pPr marL="85725" indent="180975"/>
            <a:r>
              <a:rPr lang="it-IT" sz="1400" b="1" dirty="0"/>
              <a:t>Min.</a:t>
            </a:r>
          </a:p>
          <a:p>
            <a:pPr marL="85725" indent="180975"/>
            <a:r>
              <a:rPr lang="it-IT" sz="1400" b="1" dirty="0"/>
              <a:t>1st Qu.</a:t>
            </a:r>
          </a:p>
          <a:p>
            <a:pPr marL="85725" indent="180975"/>
            <a:r>
              <a:rPr lang="it-IT" sz="1400" b="1" dirty="0"/>
              <a:t>Median</a:t>
            </a:r>
          </a:p>
          <a:p>
            <a:pPr marL="85725" indent="180975"/>
            <a:r>
              <a:rPr lang="it-IT" sz="1400" b="1" dirty="0"/>
              <a:t>Mean</a:t>
            </a:r>
          </a:p>
          <a:p>
            <a:pPr marL="85725" indent="180975"/>
            <a:r>
              <a:rPr lang="it-IT" sz="1400" b="1" dirty="0"/>
              <a:t>3rd Qu.</a:t>
            </a:r>
          </a:p>
          <a:p>
            <a:pPr marL="85725" indent="180975"/>
            <a:r>
              <a:rPr lang="it-IT" sz="1400" b="1" dirty="0"/>
              <a:t>Max.</a:t>
            </a:r>
          </a:p>
          <a:p>
            <a:pPr marL="85725" indent="180975"/>
            <a:endParaRPr lang="it-IT" sz="1400" b="1" dirty="0"/>
          </a:p>
          <a:p>
            <a:r>
              <a:rPr lang="it-IT" sz="1400" b="1" dirty="0"/>
              <a:t>: -1 . 6700</a:t>
            </a:r>
          </a:p>
          <a:p>
            <a:r>
              <a:rPr lang="it-IT" sz="1400" b="1" dirty="0"/>
              <a:t>: -0 . 7990</a:t>
            </a:r>
          </a:p>
          <a:p>
            <a:r>
              <a:rPr lang="it-IT" sz="1400" b="1" dirty="0"/>
              <a:t>: -0 . 1324</a:t>
            </a:r>
          </a:p>
          <a:p>
            <a:r>
              <a:rPr lang="it-IT" sz="1400" b="1" dirty="0"/>
              <a:t>: 0 . 00000</a:t>
            </a:r>
          </a:p>
          <a:p>
            <a:r>
              <a:rPr lang="it-IT" sz="1400" b="1" dirty="0"/>
              <a:t>: 0 . 9705</a:t>
            </a:r>
          </a:p>
          <a:p>
            <a:r>
              <a:rPr lang="it-IT" sz="1400" b="1" dirty="0"/>
              <a:t>: 1 . 7645</a:t>
            </a:r>
          </a:p>
        </p:txBody>
      </p:sp>
      <p:sp>
        <p:nvSpPr>
          <p:cNvPr id="10" name="CasellaDiTesto 9">
            <a:extLst>
              <a:ext uri="{FF2B5EF4-FFF2-40B4-BE49-F238E27FC236}">
                <a16:creationId xmlns:a16="http://schemas.microsoft.com/office/drawing/2014/main" id="{6EF4F3C9-EF5E-4DE6-9A94-EA4938D67E31}"/>
              </a:ext>
            </a:extLst>
          </p:cNvPr>
          <p:cNvSpPr txBox="1"/>
          <p:nvPr/>
        </p:nvSpPr>
        <p:spPr>
          <a:xfrm>
            <a:off x="9622936" y="286603"/>
            <a:ext cx="867545" cy="307777"/>
          </a:xfrm>
          <a:prstGeom prst="rect">
            <a:avLst/>
          </a:prstGeom>
          <a:noFill/>
        </p:spPr>
        <p:txBody>
          <a:bodyPr wrap="none" rtlCol="0">
            <a:spAutoFit/>
          </a:bodyPr>
          <a:lstStyle/>
          <a:p>
            <a:r>
              <a:rPr lang="it-IT" sz="1400" b="1" dirty="0"/>
              <a:t>x4_aging</a:t>
            </a:r>
          </a:p>
        </p:txBody>
      </p:sp>
    </p:spTree>
    <p:extLst>
      <p:ext uri="{BB962C8B-B14F-4D97-AF65-F5344CB8AC3E}">
        <p14:creationId xmlns:p14="http://schemas.microsoft.com/office/powerpoint/2010/main" val="266907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8" presetClass="entr" presetSubtype="12"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strips(downLeft)">
                                      <p:cBhvr>
                                        <p:cTn id="16" dur="500"/>
                                        <p:tgtEl>
                                          <p:spTgt spid="10"/>
                                        </p:tgtEl>
                                      </p:cBhvr>
                                    </p:animEffect>
                                  </p:childTnLst>
                                </p:cTn>
                              </p:par>
                              <p:par>
                                <p:cTn id="17" presetID="18" presetClass="entr" presetSubtype="12"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strips(downLeft)">
                                      <p:cBhvr>
                                        <p:cTn id="19" dur="500"/>
                                        <p:tgtEl>
                                          <p:spTgt spid="9"/>
                                        </p:tgtEl>
                                      </p:cBhvr>
                                    </p:animEffect>
                                  </p:childTnLst>
                                </p:cTn>
                              </p:par>
                              <p:par>
                                <p:cTn id="20" presetID="18" presetClass="entr" presetSubtype="12"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strips(downLeft)">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9"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6D7A67-51C3-419A-B856-5F9C81615698}"/>
              </a:ext>
            </a:extLst>
          </p:cNvPr>
          <p:cNvSpPr>
            <a:spLocks noGrp="1"/>
          </p:cNvSpPr>
          <p:nvPr>
            <p:ph type="title"/>
          </p:nvPr>
        </p:nvSpPr>
        <p:spPr/>
        <p:txBody>
          <a:bodyPr>
            <a:normAutofit/>
          </a:bodyPr>
          <a:lstStyle/>
          <a:p>
            <a:r>
              <a:rPr lang="it-IT" sz="5200" dirty="0"/>
              <a:t>Analisi Audio</a:t>
            </a:r>
          </a:p>
        </p:txBody>
      </p:sp>
      <p:pic>
        <p:nvPicPr>
          <p:cNvPr id="6" name="Segnaposto contenuto 5">
            <a:extLst>
              <a:ext uri="{FF2B5EF4-FFF2-40B4-BE49-F238E27FC236}">
                <a16:creationId xmlns:a16="http://schemas.microsoft.com/office/drawing/2014/main" id="{7933A208-EDA2-45EF-9BF6-FE7F122676C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4645" r="8977" b="3378"/>
          <a:stretch/>
        </p:blipFill>
        <p:spPr>
          <a:xfrm>
            <a:off x="1097280" y="2314575"/>
            <a:ext cx="3048002" cy="3295650"/>
          </a:xfrm>
        </p:spPr>
      </p:pic>
      <p:sp>
        <p:nvSpPr>
          <p:cNvPr id="4" name="Segnaposto data 3">
            <a:extLst>
              <a:ext uri="{FF2B5EF4-FFF2-40B4-BE49-F238E27FC236}">
                <a16:creationId xmlns:a16="http://schemas.microsoft.com/office/drawing/2014/main" id="{C63C4DBC-2CA8-45D2-B1CB-F58B1FE1428A}"/>
              </a:ext>
            </a:extLst>
          </p:cNvPr>
          <p:cNvSpPr>
            <a:spLocks noGrp="1"/>
          </p:cNvSpPr>
          <p:nvPr>
            <p:ph type="dt" sz="half" idx="10"/>
          </p:nvPr>
        </p:nvSpPr>
        <p:spPr/>
        <p:txBody>
          <a:bodyPr/>
          <a:lstStyle/>
          <a:p>
            <a:r>
              <a:rPr lang="en-US" sz="1000" dirty="0"/>
              <a:t>GRUPPO 9</a:t>
            </a:r>
          </a:p>
        </p:txBody>
      </p:sp>
      <p:pic>
        <p:nvPicPr>
          <p:cNvPr id="5" name="Immagine 4">
            <a:extLst>
              <a:ext uri="{FF2B5EF4-FFF2-40B4-BE49-F238E27FC236}">
                <a16:creationId xmlns:a16="http://schemas.microsoft.com/office/drawing/2014/main" id="{796CE476-2978-664D-A616-6C77FE09A930}"/>
              </a:ext>
            </a:extLst>
          </p:cNvPr>
          <p:cNvPicPr>
            <a:picLocks noChangeAspect="1"/>
          </p:cNvPicPr>
          <p:nvPr/>
        </p:nvPicPr>
        <p:blipFill rotWithShape="1">
          <a:blip r:embed="rId3">
            <a:extLst>
              <a:ext uri="{28A0092B-C50C-407E-A947-70E740481C1C}">
                <a14:useLocalDpi xmlns:a14="http://schemas.microsoft.com/office/drawing/2010/main" val="0"/>
              </a:ext>
            </a:extLst>
          </a:blip>
          <a:srcRect l="7232" t="4740" r="6869" b="15381"/>
          <a:stretch/>
        </p:blipFill>
        <p:spPr>
          <a:xfrm>
            <a:off x="4145282" y="2314575"/>
            <a:ext cx="2962275" cy="3019426"/>
          </a:xfrm>
          <a:prstGeom prst="rect">
            <a:avLst/>
          </a:prstGeom>
        </p:spPr>
      </p:pic>
      <p:sp>
        <p:nvSpPr>
          <p:cNvPr id="11" name="CasellaDiTesto 10">
            <a:extLst>
              <a:ext uri="{FF2B5EF4-FFF2-40B4-BE49-F238E27FC236}">
                <a16:creationId xmlns:a16="http://schemas.microsoft.com/office/drawing/2014/main" id="{48AD8EC6-1E12-7A44-9FFF-EA8D4E5C8EB3}"/>
              </a:ext>
            </a:extLst>
          </p:cNvPr>
          <p:cNvSpPr txBox="1"/>
          <p:nvPr/>
        </p:nvSpPr>
        <p:spPr>
          <a:xfrm>
            <a:off x="7083167" y="2762923"/>
            <a:ext cx="4072513" cy="2308324"/>
          </a:xfrm>
          <a:prstGeom prst="rect">
            <a:avLst/>
          </a:prstGeom>
          <a:noFill/>
        </p:spPr>
        <p:txBody>
          <a:bodyPr wrap="square" rtlCol="0">
            <a:spAutoFit/>
          </a:bodyPr>
          <a:lstStyle/>
          <a:p>
            <a:pPr algn="just"/>
            <a:r>
              <a:rPr lang="it-IT" dirty="0"/>
              <a:t>Dall’istogramma e dal box plot si evince che la distribuzione dei dati si concentra nell’intervallo tra -1 e 1, con una media di 0.00 e una mediana di -0.02328. Dal box plot in particolare si evincono i quartili: primo quartile a -0.78235, secondo quartile rappresentato dalla mediana, terzo quartile 0.87517.</a:t>
            </a:r>
          </a:p>
        </p:txBody>
      </p:sp>
      <p:sp>
        <p:nvSpPr>
          <p:cNvPr id="9" name="CasellaDiTesto 8">
            <a:extLst>
              <a:ext uri="{FF2B5EF4-FFF2-40B4-BE49-F238E27FC236}">
                <a16:creationId xmlns:a16="http://schemas.microsoft.com/office/drawing/2014/main" id="{3DBE718F-B60F-48EF-A0F6-30E2409C7B18}"/>
              </a:ext>
            </a:extLst>
          </p:cNvPr>
          <p:cNvSpPr txBox="1"/>
          <p:nvPr/>
        </p:nvSpPr>
        <p:spPr>
          <a:xfrm>
            <a:off x="9018699" y="554492"/>
            <a:ext cx="2076021" cy="1631216"/>
          </a:xfrm>
          <a:prstGeom prst="rect">
            <a:avLst/>
          </a:prstGeom>
          <a:noFill/>
        </p:spPr>
        <p:txBody>
          <a:bodyPr wrap="square" numCol="2" rtlCol="0">
            <a:spAutoFit/>
          </a:bodyPr>
          <a:lstStyle/>
          <a:p>
            <a:pPr marL="85725" indent="180975"/>
            <a:r>
              <a:rPr lang="it-IT" sz="1400" b="1" dirty="0"/>
              <a:t>Min.</a:t>
            </a:r>
          </a:p>
          <a:p>
            <a:pPr marL="85725" indent="180975"/>
            <a:r>
              <a:rPr lang="it-IT" sz="1400" b="1" dirty="0"/>
              <a:t>1st Qu.</a:t>
            </a:r>
          </a:p>
          <a:p>
            <a:pPr marL="85725" indent="180975"/>
            <a:r>
              <a:rPr lang="it-IT" sz="1400" b="1" dirty="0"/>
              <a:t>Median</a:t>
            </a:r>
          </a:p>
          <a:p>
            <a:pPr marL="85725" indent="180975"/>
            <a:r>
              <a:rPr lang="it-IT" sz="1400" b="1" dirty="0"/>
              <a:t>Mean</a:t>
            </a:r>
          </a:p>
          <a:p>
            <a:pPr marL="85725" indent="180975"/>
            <a:r>
              <a:rPr lang="it-IT" sz="1400" b="1" dirty="0"/>
              <a:t>3rd Qu.</a:t>
            </a:r>
          </a:p>
          <a:p>
            <a:pPr marL="85725" indent="180975"/>
            <a:r>
              <a:rPr lang="it-IT" sz="1400" b="1" dirty="0"/>
              <a:t>Max.</a:t>
            </a:r>
          </a:p>
          <a:p>
            <a:pPr marL="85725" indent="180975"/>
            <a:endParaRPr lang="it-IT" sz="1400" b="1" dirty="0"/>
          </a:p>
          <a:p>
            <a:r>
              <a:rPr lang="it-IT" sz="1400" b="1" dirty="0"/>
              <a:t>: -1 . 68069</a:t>
            </a:r>
          </a:p>
          <a:p>
            <a:r>
              <a:rPr lang="it-IT" sz="1400" b="1" dirty="0"/>
              <a:t>: -0 . 78235</a:t>
            </a:r>
          </a:p>
          <a:p>
            <a:r>
              <a:rPr lang="it-IT" sz="1400" b="1" dirty="0"/>
              <a:t>: -0 . 02328</a:t>
            </a:r>
          </a:p>
          <a:p>
            <a:r>
              <a:rPr lang="it-IT" sz="1400" b="1" dirty="0"/>
              <a:t>: 0 . 00000</a:t>
            </a:r>
          </a:p>
          <a:p>
            <a:r>
              <a:rPr lang="it-IT" sz="1400" b="1" dirty="0"/>
              <a:t>: 0 . 87517</a:t>
            </a:r>
          </a:p>
          <a:p>
            <a:r>
              <a:rPr lang="it-IT" sz="1400" b="1" dirty="0"/>
              <a:t>: 1 . 63408</a:t>
            </a:r>
          </a:p>
        </p:txBody>
      </p:sp>
      <p:sp>
        <p:nvSpPr>
          <p:cNvPr id="10" name="CasellaDiTesto 9">
            <a:extLst>
              <a:ext uri="{FF2B5EF4-FFF2-40B4-BE49-F238E27FC236}">
                <a16:creationId xmlns:a16="http://schemas.microsoft.com/office/drawing/2014/main" id="{F155120B-4028-4493-9671-8DD54FF050F9}"/>
              </a:ext>
            </a:extLst>
          </p:cNvPr>
          <p:cNvSpPr txBox="1"/>
          <p:nvPr/>
        </p:nvSpPr>
        <p:spPr>
          <a:xfrm>
            <a:off x="9622936" y="286603"/>
            <a:ext cx="880369" cy="307777"/>
          </a:xfrm>
          <a:prstGeom prst="rect">
            <a:avLst/>
          </a:prstGeom>
          <a:noFill/>
        </p:spPr>
        <p:txBody>
          <a:bodyPr wrap="none" rtlCol="0">
            <a:spAutoFit/>
          </a:bodyPr>
          <a:lstStyle/>
          <a:p>
            <a:r>
              <a:rPr lang="it-IT" sz="1400" b="1" dirty="0"/>
              <a:t>x5_audio</a:t>
            </a:r>
          </a:p>
        </p:txBody>
      </p:sp>
    </p:spTree>
    <p:extLst>
      <p:ext uri="{BB962C8B-B14F-4D97-AF65-F5344CB8AC3E}">
        <p14:creationId xmlns:p14="http://schemas.microsoft.com/office/powerpoint/2010/main" val="63533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8" presetClass="entr" presetSubtype="12" fill="hold" grpId="1"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strips(downLeft)">
                                      <p:cBhvr>
                                        <p:cTn id="16" dur="500"/>
                                        <p:tgtEl>
                                          <p:spTgt spid="10"/>
                                        </p:tgtEl>
                                      </p:cBhvr>
                                    </p:animEffect>
                                  </p:childTnLst>
                                </p:cTn>
                              </p:par>
                              <p:par>
                                <p:cTn id="17" presetID="18" presetClass="entr" presetSubtype="12" fill="hold" grpId="1"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strips(downLeft)">
                                      <p:cBhvr>
                                        <p:cTn id="19" dur="500"/>
                                        <p:tgtEl>
                                          <p:spTgt spid="9"/>
                                        </p:tgtEl>
                                      </p:cBhvr>
                                    </p:animEffect>
                                  </p:childTnLst>
                                </p:cTn>
                              </p:par>
                              <p:par>
                                <p:cTn id="20" presetID="18" presetClass="entr" presetSubtype="12" fill="hold" grpId="1"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strips(downLeft)">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1"/>
      <p:bldP spid="9" grpId="1"/>
      <p:bldP spid="10"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AF70E1-CE36-4F4E-9765-CCD5EC30F0DC}"/>
              </a:ext>
            </a:extLst>
          </p:cNvPr>
          <p:cNvSpPr>
            <a:spLocks noGrp="1"/>
          </p:cNvSpPr>
          <p:nvPr>
            <p:ph type="title"/>
          </p:nvPr>
        </p:nvSpPr>
        <p:spPr/>
        <p:txBody>
          <a:bodyPr>
            <a:normAutofit/>
          </a:bodyPr>
          <a:lstStyle/>
          <a:p>
            <a:r>
              <a:rPr lang="it-IT" sz="5200" dirty="0"/>
              <a:t>Analisi RAM</a:t>
            </a:r>
          </a:p>
        </p:txBody>
      </p:sp>
      <p:pic>
        <p:nvPicPr>
          <p:cNvPr id="6" name="Segnaposto contenuto 5">
            <a:extLst>
              <a:ext uri="{FF2B5EF4-FFF2-40B4-BE49-F238E27FC236}">
                <a16:creationId xmlns:a16="http://schemas.microsoft.com/office/drawing/2014/main" id="{AC872DD8-E4A7-4207-88C6-61FEE0915233}"/>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4434" r="8920" b="2790"/>
          <a:stretch/>
        </p:blipFill>
        <p:spPr>
          <a:xfrm>
            <a:off x="1097280" y="2185708"/>
            <a:ext cx="3111023" cy="3390900"/>
          </a:xfrm>
        </p:spPr>
      </p:pic>
      <p:sp>
        <p:nvSpPr>
          <p:cNvPr id="4" name="Segnaposto data 3">
            <a:extLst>
              <a:ext uri="{FF2B5EF4-FFF2-40B4-BE49-F238E27FC236}">
                <a16:creationId xmlns:a16="http://schemas.microsoft.com/office/drawing/2014/main" id="{E7A0D82E-886E-4ED2-8C44-B72940989944}"/>
              </a:ext>
            </a:extLst>
          </p:cNvPr>
          <p:cNvSpPr>
            <a:spLocks noGrp="1"/>
          </p:cNvSpPr>
          <p:nvPr>
            <p:ph type="dt" sz="half" idx="10"/>
          </p:nvPr>
        </p:nvSpPr>
        <p:spPr/>
        <p:txBody>
          <a:bodyPr/>
          <a:lstStyle/>
          <a:p>
            <a:r>
              <a:rPr lang="en-US" sz="1000" dirty="0"/>
              <a:t>GRUPPO 9</a:t>
            </a:r>
          </a:p>
        </p:txBody>
      </p:sp>
      <p:pic>
        <p:nvPicPr>
          <p:cNvPr id="5" name="Immagine 4">
            <a:extLst>
              <a:ext uri="{FF2B5EF4-FFF2-40B4-BE49-F238E27FC236}">
                <a16:creationId xmlns:a16="http://schemas.microsoft.com/office/drawing/2014/main" id="{B8666E5D-A1DE-9E45-A21B-D26E60F62729}"/>
              </a:ext>
            </a:extLst>
          </p:cNvPr>
          <p:cNvPicPr>
            <a:picLocks noChangeAspect="1"/>
          </p:cNvPicPr>
          <p:nvPr/>
        </p:nvPicPr>
        <p:blipFill rotWithShape="1">
          <a:blip r:embed="rId3">
            <a:extLst>
              <a:ext uri="{28A0092B-C50C-407E-A947-70E740481C1C}">
                <a14:useLocalDpi xmlns:a14="http://schemas.microsoft.com/office/drawing/2010/main" val="0"/>
              </a:ext>
            </a:extLst>
          </a:blip>
          <a:srcRect l="6647" t="4329" r="6349" b="16297"/>
          <a:stretch/>
        </p:blipFill>
        <p:spPr>
          <a:xfrm>
            <a:off x="4208303" y="2185708"/>
            <a:ext cx="2971800" cy="2971801"/>
          </a:xfrm>
          <a:prstGeom prst="rect">
            <a:avLst/>
          </a:prstGeom>
        </p:spPr>
      </p:pic>
      <p:sp>
        <p:nvSpPr>
          <p:cNvPr id="10" name="CasellaDiTesto 9">
            <a:extLst>
              <a:ext uri="{FF2B5EF4-FFF2-40B4-BE49-F238E27FC236}">
                <a16:creationId xmlns:a16="http://schemas.microsoft.com/office/drawing/2014/main" id="{7152B0FB-1F79-8C4C-BD24-BFAE6126F048}"/>
              </a:ext>
            </a:extLst>
          </p:cNvPr>
          <p:cNvSpPr txBox="1"/>
          <p:nvPr/>
        </p:nvSpPr>
        <p:spPr>
          <a:xfrm>
            <a:off x="7180104" y="2640968"/>
            <a:ext cx="4076782" cy="2308324"/>
          </a:xfrm>
          <a:prstGeom prst="rect">
            <a:avLst/>
          </a:prstGeom>
          <a:noFill/>
        </p:spPr>
        <p:txBody>
          <a:bodyPr wrap="square" rtlCol="0">
            <a:spAutoFit/>
          </a:bodyPr>
          <a:lstStyle/>
          <a:p>
            <a:pPr algn="just"/>
            <a:r>
              <a:rPr lang="it-IT" dirty="0"/>
              <a:t>Dall’istogramma e dal box plot si evince che la distribuzione dei dati si concentra nell’intervallo tra -1 e 1, con una media di 0.00 e una mediana di 0.0664. Dal box plot in particolare si evincono i quartili: primo quartile a -0.8521, secondo quartile rappresentato dalla mediana, terzo quartile 0.9203.</a:t>
            </a:r>
          </a:p>
        </p:txBody>
      </p:sp>
      <p:sp>
        <p:nvSpPr>
          <p:cNvPr id="9" name="CasellaDiTesto 8">
            <a:extLst>
              <a:ext uri="{FF2B5EF4-FFF2-40B4-BE49-F238E27FC236}">
                <a16:creationId xmlns:a16="http://schemas.microsoft.com/office/drawing/2014/main" id="{C0580454-3A05-4A95-B9A6-8B3B1CD2E209}"/>
              </a:ext>
            </a:extLst>
          </p:cNvPr>
          <p:cNvSpPr txBox="1"/>
          <p:nvPr/>
        </p:nvSpPr>
        <p:spPr>
          <a:xfrm>
            <a:off x="9018699" y="554492"/>
            <a:ext cx="2076021" cy="1631216"/>
          </a:xfrm>
          <a:prstGeom prst="rect">
            <a:avLst/>
          </a:prstGeom>
          <a:noFill/>
        </p:spPr>
        <p:txBody>
          <a:bodyPr wrap="square" numCol="2" rtlCol="0">
            <a:spAutoFit/>
          </a:bodyPr>
          <a:lstStyle/>
          <a:p>
            <a:pPr marL="85725" indent="180975"/>
            <a:r>
              <a:rPr lang="it-IT" sz="1400" b="1" dirty="0"/>
              <a:t>Min.</a:t>
            </a:r>
          </a:p>
          <a:p>
            <a:pPr marL="85725" indent="180975"/>
            <a:r>
              <a:rPr lang="it-IT" sz="1400" b="1" dirty="0"/>
              <a:t>1st Qu.</a:t>
            </a:r>
          </a:p>
          <a:p>
            <a:pPr marL="85725" indent="180975"/>
            <a:r>
              <a:rPr lang="it-IT" sz="1400" b="1" dirty="0"/>
              <a:t>Median</a:t>
            </a:r>
          </a:p>
          <a:p>
            <a:pPr marL="85725" indent="180975"/>
            <a:r>
              <a:rPr lang="it-IT" sz="1400" b="1" dirty="0"/>
              <a:t>Mean</a:t>
            </a:r>
          </a:p>
          <a:p>
            <a:pPr marL="85725" indent="180975"/>
            <a:r>
              <a:rPr lang="it-IT" sz="1400" b="1" dirty="0"/>
              <a:t>3rd Qu.</a:t>
            </a:r>
          </a:p>
          <a:p>
            <a:pPr marL="85725" indent="180975"/>
            <a:r>
              <a:rPr lang="it-IT" sz="1400" b="1" dirty="0"/>
              <a:t>Max.</a:t>
            </a:r>
          </a:p>
          <a:p>
            <a:pPr marL="85725" indent="180975"/>
            <a:endParaRPr lang="it-IT" sz="1400" b="1" dirty="0"/>
          </a:p>
          <a:p>
            <a:r>
              <a:rPr lang="it-IT" sz="1400" b="1" dirty="0"/>
              <a:t>: -1 . 6894</a:t>
            </a:r>
          </a:p>
          <a:p>
            <a:r>
              <a:rPr lang="it-IT" sz="1400" b="1" dirty="0"/>
              <a:t>: -0 . 8521</a:t>
            </a:r>
          </a:p>
          <a:p>
            <a:r>
              <a:rPr lang="it-IT" sz="1400" b="1" dirty="0"/>
              <a:t>: 0 . 0664</a:t>
            </a:r>
          </a:p>
          <a:p>
            <a:r>
              <a:rPr lang="it-IT" sz="1400" b="1" dirty="0"/>
              <a:t>: 0 . 00000</a:t>
            </a:r>
          </a:p>
          <a:p>
            <a:r>
              <a:rPr lang="it-IT" sz="1400" b="1" dirty="0"/>
              <a:t>: 0 . 9203</a:t>
            </a:r>
          </a:p>
          <a:p>
            <a:r>
              <a:rPr lang="it-IT" sz="1400" b="1" dirty="0"/>
              <a:t>: 1 . 5985</a:t>
            </a:r>
          </a:p>
        </p:txBody>
      </p:sp>
      <p:sp>
        <p:nvSpPr>
          <p:cNvPr id="11" name="CasellaDiTesto 10">
            <a:extLst>
              <a:ext uri="{FF2B5EF4-FFF2-40B4-BE49-F238E27FC236}">
                <a16:creationId xmlns:a16="http://schemas.microsoft.com/office/drawing/2014/main" id="{791D6EDB-F985-4FC0-81EA-A282D6A367C7}"/>
              </a:ext>
            </a:extLst>
          </p:cNvPr>
          <p:cNvSpPr txBox="1"/>
          <p:nvPr/>
        </p:nvSpPr>
        <p:spPr>
          <a:xfrm>
            <a:off x="9622936" y="286603"/>
            <a:ext cx="809837" cy="307777"/>
          </a:xfrm>
          <a:prstGeom prst="rect">
            <a:avLst/>
          </a:prstGeom>
          <a:noFill/>
        </p:spPr>
        <p:txBody>
          <a:bodyPr wrap="none" rtlCol="0">
            <a:spAutoFit/>
          </a:bodyPr>
          <a:lstStyle/>
          <a:p>
            <a:r>
              <a:rPr lang="it-IT" sz="1400" b="1" dirty="0"/>
              <a:t>x6_RAM</a:t>
            </a:r>
          </a:p>
        </p:txBody>
      </p:sp>
    </p:spTree>
    <p:extLst>
      <p:ext uri="{BB962C8B-B14F-4D97-AF65-F5344CB8AC3E}">
        <p14:creationId xmlns:p14="http://schemas.microsoft.com/office/powerpoint/2010/main" val="1158469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8" presetClass="entr" presetSubtype="12" fill="hold" grpId="1"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strips(downLeft)">
                                      <p:cBhvr>
                                        <p:cTn id="16" dur="500"/>
                                        <p:tgtEl>
                                          <p:spTgt spid="11"/>
                                        </p:tgtEl>
                                      </p:cBhvr>
                                    </p:animEffect>
                                  </p:childTnLst>
                                </p:cTn>
                              </p:par>
                              <p:par>
                                <p:cTn id="17" presetID="18" presetClass="entr" presetSubtype="12" fill="hold" grpId="1"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strips(downLeft)">
                                      <p:cBhvr>
                                        <p:cTn id="19" dur="500"/>
                                        <p:tgtEl>
                                          <p:spTgt spid="9"/>
                                        </p:tgtEl>
                                      </p:cBhvr>
                                    </p:animEffect>
                                  </p:childTnLst>
                                </p:cTn>
                              </p:par>
                              <p:par>
                                <p:cTn id="20" presetID="18" presetClass="entr" presetSubtype="12" fill="hold" grpId="1"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strips(downLeft)">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1"/>
      <p:bldP spid="9" grpId="1"/>
      <p:bldP spid="11" grpId="1"/>
    </p:bldLst>
  </p:timing>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8860_TF56160789" id="{FC8F2F77-34E6-4881-95B5-684C0DB1B352}" vid="{E8CAFA2A-74B5-4F8A-862E-91B15D2EA6BF}"/>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{E6472E5F-283B-471F-B404-8A5756D8F388}tf56160789_win32</Template>
  <TotalTime>907</TotalTime>
  <Words>1572</Words>
  <Application>Microsoft Office PowerPoint</Application>
  <PresentationFormat>Widescreen</PresentationFormat>
  <Paragraphs>231</Paragraphs>
  <Slides>29</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29</vt:i4>
      </vt:variant>
    </vt:vector>
  </HeadingPairs>
  <TitlesOfParts>
    <vt:vector size="33" baseType="lpstr">
      <vt:lpstr>Bookman Old Style</vt:lpstr>
      <vt:lpstr>Calibri</vt:lpstr>
      <vt:lpstr>Franklin Gothic Book</vt:lpstr>
      <vt:lpstr>1_RetrospectVTI</vt:lpstr>
      <vt:lpstr>Progetto statistica</vt:lpstr>
      <vt:lpstr>Introduzione</vt:lpstr>
      <vt:lpstr>Analisi Prestazioni</vt:lpstr>
      <vt:lpstr>Analisi CPU</vt:lpstr>
      <vt:lpstr>Analisi HD</vt:lpstr>
      <vt:lpstr>Analisi Processi</vt:lpstr>
      <vt:lpstr>Analisi Invecchiamento</vt:lpstr>
      <vt:lpstr>Analisi Audio</vt:lpstr>
      <vt:lpstr>Analisi RAM</vt:lpstr>
      <vt:lpstr>Scatter plot Prestazione/CPU</vt:lpstr>
      <vt:lpstr>Scatter plot Prestazione/HD</vt:lpstr>
      <vt:lpstr>Scatter plot Prestazione/Processo</vt:lpstr>
      <vt:lpstr>Scatter plot Prestazione/Invecchiamento</vt:lpstr>
      <vt:lpstr>Scatter plot Prestazione/Audio</vt:lpstr>
      <vt:lpstr>Scatter plot Prestazione/RAM</vt:lpstr>
      <vt:lpstr>Corrplot</vt:lpstr>
      <vt:lpstr>Presentazione modelli</vt:lpstr>
      <vt:lpstr>Modello 1</vt:lpstr>
      <vt:lpstr>Anova modello 1</vt:lpstr>
      <vt:lpstr>Modello 2</vt:lpstr>
      <vt:lpstr>Anova modello 2</vt:lpstr>
      <vt:lpstr>Analisi aggiuntiva modello 2</vt:lpstr>
      <vt:lpstr>Confronto tra i due modelli</vt:lpstr>
      <vt:lpstr>Stima dei parametri e degli intervalli di confidenza modello 1</vt:lpstr>
      <vt:lpstr>Analisi dei residui modello 1</vt:lpstr>
      <vt:lpstr>Analisi dei residui modello 2</vt:lpstr>
      <vt:lpstr>Grafici di diagnosi modello1</vt:lpstr>
      <vt:lpstr>Grafici di diagnosi modello 2</vt:lpstr>
      <vt:lpstr>Considerazioni finali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Progetto statistica</dc:title>
  <dc:creator>VITTORIO CIANCIO</dc:creator>
  <cp:lastModifiedBy>MARCO DI MAIO</cp:lastModifiedBy>
  <cp:revision>92</cp:revision>
  <dcterms:created xsi:type="dcterms:W3CDTF">2022-01-25T14:45:16Z</dcterms:created>
  <dcterms:modified xsi:type="dcterms:W3CDTF">2022-02-05T16:05:15Z</dcterms:modified>
</cp:coreProperties>
</file>