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TT Norms" panose="020B0604020202020204" charset="0"/>
      <p:regular r:id="rId12"/>
    </p:embeddedFont>
    <p:embeddedFont>
      <p:font typeface="TT Norms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71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7978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4.sv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2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4.sv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36.jpeg"/><Relationship Id="rId4" Type="http://schemas.openxmlformats.org/officeDocument/2006/relationships/image" Target="../media/image2.svg"/><Relationship Id="rId9" Type="http://schemas.openxmlformats.org/officeDocument/2006/relationships/image" Target="../media/image3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818288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0645047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4725745" cy="265823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25745" cy="2658232"/>
            </a:xfrm>
            <a:custGeom>
              <a:avLst/>
              <a:gdLst/>
              <a:ahLst/>
              <a:cxnLst/>
              <a:rect l="l" t="t" r="r" b="b"/>
              <a:pathLst>
                <a:path w="4725745" h="2658232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444587">
            <a:off x="4748564" y="8363518"/>
            <a:ext cx="7937819" cy="9236735"/>
            <a:chOff x="0" y="0"/>
            <a:chExt cx="6985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15934"/>
              <a:ext cx="698500" cy="780932"/>
            </a:xfrm>
            <a:custGeom>
              <a:avLst/>
              <a:gdLst/>
              <a:ahLst/>
              <a:cxnLst/>
              <a:rect l="l" t="t" r="r" b="b"/>
              <a:pathLst>
                <a:path w="698500" h="780932">
                  <a:moveTo>
                    <a:pt x="420972" y="25795"/>
                  </a:moveTo>
                  <a:lnTo>
                    <a:pt x="626778" y="145537"/>
                  </a:lnTo>
                  <a:cubicBezTo>
                    <a:pt x="671183" y="171372"/>
                    <a:pt x="698500" y="218871"/>
                    <a:pt x="698500" y="270244"/>
                  </a:cubicBezTo>
                  <a:lnTo>
                    <a:pt x="698500" y="510688"/>
                  </a:lnTo>
                  <a:cubicBezTo>
                    <a:pt x="698500" y="562061"/>
                    <a:pt x="671183" y="609560"/>
                    <a:pt x="626778" y="635395"/>
                  </a:cubicBezTo>
                  <a:lnTo>
                    <a:pt x="420972" y="755137"/>
                  </a:lnTo>
                  <a:cubicBezTo>
                    <a:pt x="376636" y="780932"/>
                    <a:pt x="321864" y="780932"/>
                    <a:pt x="277528" y="755137"/>
                  </a:cubicBezTo>
                  <a:lnTo>
                    <a:pt x="71722" y="635395"/>
                  </a:lnTo>
                  <a:cubicBezTo>
                    <a:pt x="27317" y="609560"/>
                    <a:pt x="0" y="562061"/>
                    <a:pt x="0" y="510688"/>
                  </a:cubicBezTo>
                  <a:lnTo>
                    <a:pt x="0" y="270244"/>
                  </a:lnTo>
                  <a:cubicBezTo>
                    <a:pt x="0" y="218871"/>
                    <a:pt x="27317" y="171372"/>
                    <a:pt x="71722" y="145537"/>
                  </a:cubicBezTo>
                  <a:lnTo>
                    <a:pt x="277528" y="25795"/>
                  </a:lnTo>
                  <a:cubicBezTo>
                    <a:pt x="321864" y="0"/>
                    <a:pt x="376636" y="0"/>
                    <a:pt x="420972" y="2579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444587">
            <a:off x="13101347" y="-12092293"/>
            <a:ext cx="15661399" cy="18224174"/>
            <a:chOff x="0" y="0"/>
            <a:chExt cx="6985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444587">
            <a:off x="-10118396" y="-14533417"/>
            <a:ext cx="15661399" cy="18224174"/>
            <a:chOff x="0" y="0"/>
            <a:chExt cx="6985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8972830" y="6162781"/>
            <a:ext cx="8082589" cy="0"/>
          </a:xfrm>
          <a:prstGeom prst="line">
            <a:avLst/>
          </a:prstGeom>
          <a:ln w="38100" cap="flat">
            <a:gradFill>
              <a:gsLst>
                <a:gs pos="0">
                  <a:srgbClr val="FE41D0">
                    <a:alpha val="100000"/>
                  </a:srgbClr>
                </a:gs>
                <a:gs pos="100000">
                  <a:srgbClr val="FF6F38">
                    <a:alpha val="100000"/>
                  </a:srgbClr>
                </a:gs>
              </a:gsLst>
              <a:lin ang="0"/>
            </a:gradFill>
            <a:prstDash val="solid"/>
            <a:headEnd type="none" w="sm" len="sm"/>
            <a:tailEnd type="none" w="sm" len="sm"/>
          </a:ln>
        </p:spPr>
      </p:sp>
      <p:grpSp>
        <p:nvGrpSpPr>
          <p:cNvPr id="17" name="Group 17"/>
          <p:cNvGrpSpPr/>
          <p:nvPr/>
        </p:nvGrpSpPr>
        <p:grpSpPr>
          <a:xfrm>
            <a:off x="-1948984" y="-399563"/>
            <a:ext cx="10497278" cy="9479330"/>
            <a:chOff x="0" y="0"/>
            <a:chExt cx="1116669" cy="100838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116669" cy="1008382"/>
            </a:xfrm>
            <a:custGeom>
              <a:avLst/>
              <a:gdLst/>
              <a:ahLst/>
              <a:cxnLst/>
              <a:rect l="l" t="t" r="r" b="b"/>
              <a:pathLst>
                <a:path w="1116669" h="1008382">
                  <a:moveTo>
                    <a:pt x="913469" y="0"/>
                  </a:moveTo>
                  <a:lnTo>
                    <a:pt x="0" y="0"/>
                  </a:lnTo>
                  <a:lnTo>
                    <a:pt x="203200" y="1008382"/>
                  </a:lnTo>
                  <a:lnTo>
                    <a:pt x="1116669" y="1008382"/>
                  </a:lnTo>
                  <a:lnTo>
                    <a:pt x="913469" y="0"/>
                  </a:lnTo>
                  <a:close/>
                </a:path>
              </a:pathLst>
            </a:custGeom>
            <a:gradFill rotWithShape="1">
              <a:gsLst>
                <a:gs pos="0">
                  <a:srgbClr val="FE41D0">
                    <a:alpha val="100000"/>
                  </a:srgbClr>
                </a:gs>
                <a:gs pos="100000">
                  <a:srgbClr val="FF6F38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9" name="TextBox 19"/>
            <p:cNvSpPr txBox="1"/>
            <p:nvPr/>
          </p:nvSpPr>
          <p:spPr>
            <a:xfrm>
              <a:off x="101600" y="0"/>
              <a:ext cx="913469" cy="10083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0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444587">
            <a:off x="-5917894" y="-3928750"/>
            <a:ext cx="7937819" cy="9236735"/>
            <a:chOff x="0" y="0"/>
            <a:chExt cx="6985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15934"/>
              <a:ext cx="698500" cy="780932"/>
            </a:xfrm>
            <a:custGeom>
              <a:avLst/>
              <a:gdLst/>
              <a:ahLst/>
              <a:cxnLst/>
              <a:rect l="l" t="t" r="r" b="b"/>
              <a:pathLst>
                <a:path w="698500" h="780932">
                  <a:moveTo>
                    <a:pt x="420972" y="25795"/>
                  </a:moveTo>
                  <a:lnTo>
                    <a:pt x="626778" y="145537"/>
                  </a:lnTo>
                  <a:cubicBezTo>
                    <a:pt x="671183" y="171372"/>
                    <a:pt x="698500" y="218871"/>
                    <a:pt x="698500" y="270244"/>
                  </a:cubicBezTo>
                  <a:lnTo>
                    <a:pt x="698500" y="510688"/>
                  </a:lnTo>
                  <a:cubicBezTo>
                    <a:pt x="698500" y="562061"/>
                    <a:pt x="671183" y="609560"/>
                    <a:pt x="626778" y="635395"/>
                  </a:cubicBezTo>
                  <a:lnTo>
                    <a:pt x="420972" y="755137"/>
                  </a:lnTo>
                  <a:cubicBezTo>
                    <a:pt x="376636" y="780932"/>
                    <a:pt x="321864" y="780932"/>
                    <a:pt x="277528" y="755137"/>
                  </a:cubicBezTo>
                  <a:lnTo>
                    <a:pt x="71722" y="635395"/>
                  </a:lnTo>
                  <a:cubicBezTo>
                    <a:pt x="27317" y="609560"/>
                    <a:pt x="0" y="562061"/>
                    <a:pt x="0" y="510688"/>
                  </a:cubicBezTo>
                  <a:lnTo>
                    <a:pt x="0" y="270244"/>
                  </a:lnTo>
                  <a:cubicBezTo>
                    <a:pt x="0" y="218871"/>
                    <a:pt x="27317" y="171372"/>
                    <a:pt x="71722" y="145537"/>
                  </a:cubicBezTo>
                  <a:lnTo>
                    <a:pt x="277528" y="25795"/>
                  </a:lnTo>
                  <a:cubicBezTo>
                    <a:pt x="321864" y="0"/>
                    <a:pt x="376636" y="0"/>
                    <a:pt x="420972" y="2579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>
                  <a:alpha val="23922"/>
                </a:srgbClr>
              </a:solidFill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 flipH="1">
            <a:off x="757145" y="2017883"/>
            <a:ext cx="6054352" cy="5691091"/>
          </a:xfrm>
          <a:custGeom>
            <a:avLst/>
            <a:gdLst/>
            <a:ahLst/>
            <a:cxnLst/>
            <a:rect l="l" t="t" r="r" b="b"/>
            <a:pathLst>
              <a:path w="6054352" h="5691091">
                <a:moveTo>
                  <a:pt x="6054353" y="0"/>
                </a:moveTo>
                <a:lnTo>
                  <a:pt x="0" y="0"/>
                </a:lnTo>
                <a:lnTo>
                  <a:pt x="0" y="5691091"/>
                </a:lnTo>
                <a:lnTo>
                  <a:pt x="6054353" y="5691091"/>
                </a:lnTo>
                <a:lnTo>
                  <a:pt x="60543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8973006" y="3149067"/>
            <a:ext cx="8087916" cy="2632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83"/>
              </a:lnSpc>
            </a:pPr>
            <a:r>
              <a:rPr lang="en-US" sz="8799">
                <a:solidFill>
                  <a:srgbClr val="010118"/>
                </a:solidFill>
                <a:latin typeface="TT Norms Bold"/>
              </a:rPr>
              <a:t>Sicurezza dei dati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4670422" y="631380"/>
            <a:ext cx="2588878" cy="1923976"/>
            <a:chOff x="0" y="0"/>
            <a:chExt cx="3451837" cy="2565301"/>
          </a:xfrm>
        </p:grpSpPr>
        <p:sp>
          <p:nvSpPr>
            <p:cNvPr id="26" name="Freeform 26"/>
            <p:cNvSpPr/>
            <p:nvPr/>
          </p:nvSpPr>
          <p:spPr>
            <a:xfrm>
              <a:off x="1036457" y="0"/>
              <a:ext cx="1378923" cy="1378923"/>
            </a:xfrm>
            <a:custGeom>
              <a:avLst/>
              <a:gdLst/>
              <a:ahLst/>
              <a:cxnLst/>
              <a:rect l="l" t="t" r="r" b="b"/>
              <a:pathLst>
                <a:path w="1378923" h="1378923">
                  <a:moveTo>
                    <a:pt x="0" y="0"/>
                  </a:moveTo>
                  <a:lnTo>
                    <a:pt x="1378923" y="0"/>
                  </a:lnTo>
                  <a:lnTo>
                    <a:pt x="1378923" y="1378923"/>
                  </a:lnTo>
                  <a:lnTo>
                    <a:pt x="0" y="1378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</p:sp>
        <p:sp>
          <p:nvSpPr>
            <p:cNvPr id="27" name="TextBox 27"/>
            <p:cNvSpPr txBox="1"/>
            <p:nvPr/>
          </p:nvSpPr>
          <p:spPr>
            <a:xfrm>
              <a:off x="0" y="1575759"/>
              <a:ext cx="3451837" cy="9895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49"/>
                </a:lnSpc>
                <a:spcBef>
                  <a:spcPct val="0"/>
                </a:spcBef>
              </a:pPr>
              <a:r>
                <a:rPr lang="en-US" sz="2499" u="none" strike="noStrike">
                  <a:solidFill>
                    <a:srgbClr val="FE41D0"/>
                  </a:solidFill>
                  <a:latin typeface="TT Norms Bold"/>
                </a:rPr>
                <a:t>Università Degli Studi di Salerno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0451477" y="6543781"/>
            <a:ext cx="5130974" cy="1496695"/>
            <a:chOff x="0" y="0"/>
            <a:chExt cx="6841299" cy="1995593"/>
          </a:xfrm>
        </p:grpSpPr>
        <p:sp>
          <p:nvSpPr>
            <p:cNvPr id="29" name="TextBox 29"/>
            <p:cNvSpPr txBox="1"/>
            <p:nvPr/>
          </p:nvSpPr>
          <p:spPr>
            <a:xfrm>
              <a:off x="1694731" y="0"/>
              <a:ext cx="3451837" cy="607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4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E41D0"/>
                  </a:solidFill>
                  <a:latin typeface="TT Norms Bold"/>
                </a:rPr>
                <a:t>DOCENTI: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807085"/>
              <a:ext cx="6841299" cy="4942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4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FE41D0"/>
                  </a:solidFill>
                  <a:latin typeface="TT Norms Bold"/>
                </a:rPr>
                <a:t>CHRISTIANCARMINE ESPOSITO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1501352"/>
              <a:ext cx="6841299" cy="4942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4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FE41D0"/>
                  </a:solidFill>
                  <a:latin typeface="TT Norms Bold"/>
                </a:rPr>
                <a:t>ALFREDO DE SANTIS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818288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0645047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4725745" cy="265823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25745" cy="2658232"/>
            </a:xfrm>
            <a:custGeom>
              <a:avLst/>
              <a:gdLst/>
              <a:ahLst/>
              <a:cxnLst/>
              <a:rect l="l" t="t" r="r" b="b"/>
              <a:pathLst>
                <a:path w="4725745" h="2658232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444587">
            <a:off x="5406406" y="8363518"/>
            <a:ext cx="7937819" cy="9236735"/>
            <a:chOff x="0" y="0"/>
            <a:chExt cx="6985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15934"/>
              <a:ext cx="698500" cy="780932"/>
            </a:xfrm>
            <a:custGeom>
              <a:avLst/>
              <a:gdLst/>
              <a:ahLst/>
              <a:cxnLst/>
              <a:rect l="l" t="t" r="r" b="b"/>
              <a:pathLst>
                <a:path w="698500" h="780932">
                  <a:moveTo>
                    <a:pt x="420972" y="25795"/>
                  </a:moveTo>
                  <a:lnTo>
                    <a:pt x="626778" y="145537"/>
                  </a:lnTo>
                  <a:cubicBezTo>
                    <a:pt x="671183" y="171372"/>
                    <a:pt x="698500" y="218871"/>
                    <a:pt x="698500" y="270244"/>
                  </a:cubicBezTo>
                  <a:lnTo>
                    <a:pt x="698500" y="510688"/>
                  </a:lnTo>
                  <a:cubicBezTo>
                    <a:pt x="698500" y="562061"/>
                    <a:pt x="671183" y="609560"/>
                    <a:pt x="626778" y="635395"/>
                  </a:cubicBezTo>
                  <a:lnTo>
                    <a:pt x="420972" y="755137"/>
                  </a:lnTo>
                  <a:cubicBezTo>
                    <a:pt x="376636" y="780932"/>
                    <a:pt x="321864" y="780932"/>
                    <a:pt x="277528" y="755137"/>
                  </a:cubicBezTo>
                  <a:lnTo>
                    <a:pt x="71722" y="635395"/>
                  </a:lnTo>
                  <a:cubicBezTo>
                    <a:pt x="27317" y="609560"/>
                    <a:pt x="0" y="562061"/>
                    <a:pt x="0" y="510688"/>
                  </a:cubicBezTo>
                  <a:lnTo>
                    <a:pt x="0" y="270244"/>
                  </a:lnTo>
                  <a:cubicBezTo>
                    <a:pt x="0" y="218871"/>
                    <a:pt x="27317" y="171372"/>
                    <a:pt x="71722" y="145537"/>
                  </a:cubicBezTo>
                  <a:lnTo>
                    <a:pt x="277528" y="25795"/>
                  </a:lnTo>
                  <a:cubicBezTo>
                    <a:pt x="321864" y="0"/>
                    <a:pt x="376636" y="0"/>
                    <a:pt x="420972" y="2579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444587">
            <a:off x="13101347" y="-12092293"/>
            <a:ext cx="15661399" cy="18224174"/>
            <a:chOff x="0" y="0"/>
            <a:chExt cx="6985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444587">
            <a:off x="-10118396" y="-14533417"/>
            <a:ext cx="15661399" cy="18224174"/>
            <a:chOff x="0" y="0"/>
            <a:chExt cx="6985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6377023" y="4116911"/>
            <a:ext cx="1281191" cy="1428750"/>
            <a:chOff x="0" y="0"/>
            <a:chExt cx="1708254" cy="1905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708254" cy="1905000"/>
            </a:xfrm>
            <a:custGeom>
              <a:avLst/>
              <a:gdLst/>
              <a:ahLst/>
              <a:cxnLst/>
              <a:rect l="l" t="t" r="r" b="b"/>
              <a:pathLst>
                <a:path w="1708254" h="1905000">
                  <a:moveTo>
                    <a:pt x="0" y="0"/>
                  </a:moveTo>
                  <a:lnTo>
                    <a:pt x="1708254" y="0"/>
                  </a:lnTo>
                  <a:lnTo>
                    <a:pt x="1708254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758877" y="121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>
                  <a:moveTo>
                    <a:pt x="0" y="0"/>
                  </a:moveTo>
                  <a:lnTo>
                    <a:pt x="190500" y="0"/>
                  </a:lnTo>
                  <a:lnTo>
                    <a:pt x="190500" y="190500"/>
                  </a:lnTo>
                  <a:lnTo>
                    <a:pt x="0" y="1905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9" name="Group 19"/>
          <p:cNvGrpSpPr/>
          <p:nvPr/>
        </p:nvGrpSpPr>
        <p:grpSpPr>
          <a:xfrm>
            <a:off x="1028700" y="3913498"/>
            <a:ext cx="15128008" cy="1835576"/>
            <a:chOff x="0" y="0"/>
            <a:chExt cx="20170677" cy="2447434"/>
          </a:xfrm>
        </p:grpSpPr>
        <p:sp>
          <p:nvSpPr>
            <p:cNvPr id="20" name="TextBox 20"/>
            <p:cNvSpPr txBox="1"/>
            <p:nvPr/>
          </p:nvSpPr>
          <p:spPr>
            <a:xfrm>
              <a:off x="0" y="9525"/>
              <a:ext cx="20170677" cy="6363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76"/>
                </a:lnSpc>
              </a:pPr>
              <a:r>
                <a:rPr lang="en-US" sz="3200">
                  <a:solidFill>
                    <a:srgbClr val="FF6F38"/>
                  </a:solidFill>
                  <a:latin typeface="TT Norms Bold"/>
                </a:rPr>
                <a:t>Certificazione delle maglie di sportivi durante le competizioni: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768918"/>
              <a:ext cx="20170677" cy="16785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sz="2000">
                  <a:solidFill>
                    <a:srgbClr val="010118"/>
                  </a:solidFill>
                  <a:latin typeface="TT Norms"/>
                </a:rPr>
                <a:t>Per garantire l'autenticità delle maglie indossate in particolari eventi da vari sportivi professionisti . Ogni maglia è dotata di un chip RFID unico che verrà associato ad un contratto che può contenere informazioni come il numero della maglia, il nome dello sportivo che l'ha indossata e altre informazioni pertinenti. Questo sistema garantisce una tracciabilità completa delle maglie, prevenendo frodi e contraffazioni.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6167172" y="6028686"/>
            <a:ext cx="1700893" cy="1428750"/>
            <a:chOff x="0" y="0"/>
            <a:chExt cx="2267857" cy="19050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2267857" cy="1905000"/>
            </a:xfrm>
            <a:custGeom>
              <a:avLst/>
              <a:gdLst/>
              <a:ahLst/>
              <a:cxnLst/>
              <a:rect l="l" t="t" r="r" b="b"/>
              <a:pathLst>
                <a:path w="2267857" h="1905000">
                  <a:moveTo>
                    <a:pt x="0" y="0"/>
                  </a:moveTo>
                  <a:lnTo>
                    <a:pt x="2267857" y="0"/>
                  </a:lnTo>
                  <a:lnTo>
                    <a:pt x="2267857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4" name="Freeform 24"/>
            <p:cNvSpPr/>
            <p:nvPr/>
          </p:nvSpPr>
          <p:spPr>
            <a:xfrm>
              <a:off x="1053284" y="219854"/>
              <a:ext cx="161290" cy="161290"/>
            </a:xfrm>
            <a:custGeom>
              <a:avLst/>
              <a:gdLst/>
              <a:ahLst/>
              <a:cxnLst/>
              <a:rect l="l" t="t" r="r" b="b"/>
              <a:pathLst>
                <a:path w="161290" h="161290">
                  <a:moveTo>
                    <a:pt x="0" y="0"/>
                  </a:moveTo>
                  <a:lnTo>
                    <a:pt x="161290" y="0"/>
                  </a:lnTo>
                  <a:lnTo>
                    <a:pt x="161290" y="161290"/>
                  </a:lnTo>
                  <a:lnTo>
                    <a:pt x="0" y="1612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25" name="Group 25"/>
          <p:cNvGrpSpPr/>
          <p:nvPr/>
        </p:nvGrpSpPr>
        <p:grpSpPr>
          <a:xfrm>
            <a:off x="1028700" y="5982436"/>
            <a:ext cx="15128008" cy="1521251"/>
            <a:chOff x="0" y="0"/>
            <a:chExt cx="20170677" cy="2028334"/>
          </a:xfrm>
        </p:grpSpPr>
        <p:sp>
          <p:nvSpPr>
            <p:cNvPr id="26" name="TextBox 26"/>
            <p:cNvSpPr txBox="1"/>
            <p:nvPr/>
          </p:nvSpPr>
          <p:spPr>
            <a:xfrm>
              <a:off x="0" y="9525"/>
              <a:ext cx="20170677" cy="6363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76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E41D0"/>
                  </a:solidFill>
                  <a:latin typeface="TT Norms Bold"/>
                </a:rPr>
                <a:t>Certificazione degli indumenti indossati dai VIP: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768918"/>
              <a:ext cx="20170677" cy="12594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10118"/>
                  </a:solidFill>
                  <a:latin typeface="TT Norms"/>
                </a:rPr>
                <a:t>Per certificare gli indumenti indossati dai VIP durante eventi speciali e pubblici. Il chip RFID associato ad un contratto potrebbe contenere informazioni come la marca dell'indumento, la data dell'evento, il nome del VIP che lo ha indossato e altri dettagli rilevanti. Questo sistema protegge l'autenticità degli indumenti, contrastando la contraffazione.</a:t>
              </a:r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028700" y="1038225"/>
            <a:ext cx="8780172" cy="959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551"/>
              </a:lnSpc>
              <a:spcBef>
                <a:spcPct val="0"/>
              </a:spcBef>
            </a:pPr>
            <a:r>
              <a:rPr lang="en-US" sz="6399">
                <a:solidFill>
                  <a:srgbClr val="010118"/>
                </a:solidFill>
                <a:latin typeface="TT Norms Bold"/>
              </a:rPr>
              <a:t>Contesto di utilizzo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28700" y="2081522"/>
            <a:ext cx="13199989" cy="1289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10118"/>
                </a:solidFill>
                <a:latin typeface="TT Norms"/>
              </a:rPr>
              <a:t>Il progetto si basa sull'uso della tecnologia RFID per sviluppare sistemi per la certificazione e tracciabilità delle informazioni. Abbiamo pensato a tre casi d'uso in cui sarebbe possibile implementare il nostro progetto:</a:t>
            </a:r>
          </a:p>
        </p:txBody>
      </p:sp>
      <p:sp>
        <p:nvSpPr>
          <p:cNvPr id="30" name="Freeform 30"/>
          <p:cNvSpPr/>
          <p:nvPr/>
        </p:nvSpPr>
        <p:spPr>
          <a:xfrm>
            <a:off x="16270559" y="7940462"/>
            <a:ext cx="1494118" cy="1428750"/>
          </a:xfrm>
          <a:custGeom>
            <a:avLst/>
            <a:gdLst/>
            <a:ahLst/>
            <a:cxnLst/>
            <a:rect l="l" t="t" r="r" b="b"/>
            <a:pathLst>
              <a:path w="1494118" h="1428750">
                <a:moveTo>
                  <a:pt x="0" y="0"/>
                </a:moveTo>
                <a:lnTo>
                  <a:pt x="1494118" y="0"/>
                </a:lnTo>
                <a:lnTo>
                  <a:pt x="1494118" y="1428750"/>
                </a:lnTo>
                <a:lnTo>
                  <a:pt x="0" y="142875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grpSp>
        <p:nvGrpSpPr>
          <p:cNvPr id="31" name="Group 31"/>
          <p:cNvGrpSpPr/>
          <p:nvPr/>
        </p:nvGrpSpPr>
        <p:grpSpPr>
          <a:xfrm>
            <a:off x="1028700" y="7737049"/>
            <a:ext cx="15128008" cy="1835576"/>
            <a:chOff x="0" y="0"/>
            <a:chExt cx="20170677" cy="2447434"/>
          </a:xfrm>
        </p:grpSpPr>
        <p:sp>
          <p:nvSpPr>
            <p:cNvPr id="32" name="TextBox 32"/>
            <p:cNvSpPr txBox="1"/>
            <p:nvPr/>
          </p:nvSpPr>
          <p:spPr>
            <a:xfrm>
              <a:off x="0" y="9525"/>
              <a:ext cx="20170677" cy="6363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76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6F38"/>
                  </a:solidFill>
                  <a:latin typeface="TT Norms Bold"/>
                </a:rPr>
                <a:t>Censimenti di animali nei canili: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768918"/>
              <a:ext cx="20170677" cy="16785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10118"/>
                  </a:solidFill>
                  <a:latin typeface="TT Norms"/>
                </a:rPr>
                <a:t>Per semplificare e migliorare i censimenti degli animali all'interno dei canili. Ogni microchip RFID associato ad un contratto che potrebbe contenere informazioni come il nome dell'animale, la razza, l'età, il sesso e altri dettagli rilevanti. Questo sistema permette un monitoraggio efficiente della popolazione animale nei canili, agevolando le operazioni di gestione e adozione e contribuendo al benessere degli animali.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818288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0645047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4725745" cy="265823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25745" cy="2658232"/>
            </a:xfrm>
            <a:custGeom>
              <a:avLst/>
              <a:gdLst/>
              <a:ahLst/>
              <a:cxnLst/>
              <a:rect l="l" t="t" r="r" b="b"/>
              <a:pathLst>
                <a:path w="4725745" h="2658232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444587">
            <a:off x="-1847532" y="8428517"/>
            <a:ext cx="7937819" cy="9236735"/>
            <a:chOff x="0" y="0"/>
            <a:chExt cx="6985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15934"/>
              <a:ext cx="698500" cy="780932"/>
            </a:xfrm>
            <a:custGeom>
              <a:avLst/>
              <a:gdLst/>
              <a:ahLst/>
              <a:cxnLst/>
              <a:rect l="l" t="t" r="r" b="b"/>
              <a:pathLst>
                <a:path w="698500" h="780932">
                  <a:moveTo>
                    <a:pt x="420972" y="25795"/>
                  </a:moveTo>
                  <a:lnTo>
                    <a:pt x="626778" y="145537"/>
                  </a:lnTo>
                  <a:cubicBezTo>
                    <a:pt x="671183" y="171372"/>
                    <a:pt x="698500" y="218871"/>
                    <a:pt x="698500" y="270244"/>
                  </a:cubicBezTo>
                  <a:lnTo>
                    <a:pt x="698500" y="510688"/>
                  </a:lnTo>
                  <a:cubicBezTo>
                    <a:pt x="698500" y="562061"/>
                    <a:pt x="671183" y="609560"/>
                    <a:pt x="626778" y="635395"/>
                  </a:cubicBezTo>
                  <a:lnTo>
                    <a:pt x="420972" y="755137"/>
                  </a:lnTo>
                  <a:cubicBezTo>
                    <a:pt x="376636" y="780932"/>
                    <a:pt x="321864" y="780932"/>
                    <a:pt x="277528" y="755137"/>
                  </a:cubicBezTo>
                  <a:lnTo>
                    <a:pt x="71722" y="635395"/>
                  </a:lnTo>
                  <a:cubicBezTo>
                    <a:pt x="27317" y="609560"/>
                    <a:pt x="0" y="562061"/>
                    <a:pt x="0" y="510688"/>
                  </a:cubicBezTo>
                  <a:lnTo>
                    <a:pt x="0" y="270244"/>
                  </a:lnTo>
                  <a:cubicBezTo>
                    <a:pt x="0" y="218871"/>
                    <a:pt x="27317" y="171372"/>
                    <a:pt x="71722" y="145537"/>
                  </a:cubicBezTo>
                  <a:lnTo>
                    <a:pt x="277528" y="25795"/>
                  </a:lnTo>
                  <a:cubicBezTo>
                    <a:pt x="321864" y="0"/>
                    <a:pt x="376636" y="0"/>
                    <a:pt x="420972" y="2579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444587">
            <a:off x="-10118396" y="-14533417"/>
            <a:ext cx="15661399" cy="18224174"/>
            <a:chOff x="0" y="0"/>
            <a:chExt cx="6985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32016" y="6005318"/>
            <a:ext cx="3812276" cy="3628673"/>
            <a:chOff x="0" y="0"/>
            <a:chExt cx="5083034" cy="4838231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5083034" cy="4838231"/>
              <a:chOff x="0" y="0"/>
              <a:chExt cx="1189394" cy="1132112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189394" cy="1132112"/>
              </a:xfrm>
              <a:custGeom>
                <a:avLst/>
                <a:gdLst/>
                <a:ahLst/>
                <a:cxnLst/>
                <a:rect l="l" t="t" r="r" b="b"/>
                <a:pathLst>
                  <a:path w="1189394" h="1132112">
                    <a:moveTo>
                      <a:pt x="48739" y="0"/>
                    </a:moveTo>
                    <a:lnTo>
                      <a:pt x="1140655" y="0"/>
                    </a:lnTo>
                    <a:cubicBezTo>
                      <a:pt x="1153582" y="0"/>
                      <a:pt x="1165979" y="5135"/>
                      <a:pt x="1175119" y="14275"/>
                    </a:cubicBezTo>
                    <a:cubicBezTo>
                      <a:pt x="1184259" y="23416"/>
                      <a:pt x="1189394" y="35813"/>
                      <a:pt x="1189394" y="48739"/>
                    </a:cubicBezTo>
                    <a:lnTo>
                      <a:pt x="1189394" y="1083373"/>
                    </a:lnTo>
                    <a:cubicBezTo>
                      <a:pt x="1189394" y="1096299"/>
                      <a:pt x="1184259" y="1108696"/>
                      <a:pt x="1175119" y="1117837"/>
                    </a:cubicBezTo>
                    <a:cubicBezTo>
                      <a:pt x="1165979" y="1126977"/>
                      <a:pt x="1153582" y="1132112"/>
                      <a:pt x="1140655" y="1132112"/>
                    </a:cubicBezTo>
                    <a:lnTo>
                      <a:pt x="48739" y="1132112"/>
                    </a:lnTo>
                    <a:cubicBezTo>
                      <a:pt x="21821" y="1132112"/>
                      <a:pt x="0" y="1110291"/>
                      <a:pt x="0" y="1083373"/>
                    </a:cubicBezTo>
                    <a:lnTo>
                      <a:pt x="0" y="48739"/>
                    </a:lnTo>
                    <a:cubicBezTo>
                      <a:pt x="0" y="35813"/>
                      <a:pt x="5135" y="23416"/>
                      <a:pt x="14275" y="14275"/>
                    </a:cubicBezTo>
                    <a:cubicBezTo>
                      <a:pt x="23416" y="5135"/>
                      <a:pt x="35813" y="0"/>
                      <a:pt x="487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rnd">
                <a:gradFill>
                  <a:gsLst>
                    <a:gs pos="0">
                      <a:srgbClr val="FFFFFF">
                        <a:alpha val="0"/>
                      </a:srgbClr>
                    </a:gs>
                    <a:gs pos="33333">
                      <a:srgbClr val="FE41D0">
                        <a:alpha val="59500"/>
                      </a:srgbClr>
                    </a:gs>
                    <a:gs pos="66667">
                      <a:srgbClr val="FF6F38">
                        <a:alpha val="355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700000"/>
                </a:gradFill>
                <a:prstDash val="solid"/>
                <a:round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38100"/>
                <a:ext cx="1189394" cy="117021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7" name="Freeform 17"/>
            <p:cNvSpPr/>
            <p:nvPr/>
          </p:nvSpPr>
          <p:spPr>
            <a:xfrm>
              <a:off x="2156725" y="336560"/>
              <a:ext cx="769584" cy="1206500"/>
            </a:xfrm>
            <a:custGeom>
              <a:avLst/>
              <a:gdLst/>
              <a:ahLst/>
              <a:cxnLst/>
              <a:rect l="l" t="t" r="r" b="b"/>
              <a:pathLst>
                <a:path w="769584" h="1206500">
                  <a:moveTo>
                    <a:pt x="0" y="0"/>
                  </a:moveTo>
                  <a:lnTo>
                    <a:pt x="769584" y="0"/>
                  </a:lnTo>
                  <a:lnTo>
                    <a:pt x="769584" y="1206500"/>
                  </a:lnTo>
                  <a:lnTo>
                    <a:pt x="0" y="12065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73139" t="-30505" r="-75814" b="-28293"/>
              </a:stretch>
            </a:blipFill>
          </p:spPr>
        </p:sp>
        <p:sp>
          <p:nvSpPr>
            <p:cNvPr id="18" name="TextBox 18"/>
            <p:cNvSpPr txBox="1"/>
            <p:nvPr/>
          </p:nvSpPr>
          <p:spPr>
            <a:xfrm>
              <a:off x="498304" y="1781185"/>
              <a:ext cx="4086427" cy="4237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18"/>
                </a:lnSpc>
              </a:pPr>
              <a:r>
                <a:rPr lang="en-US" sz="2134">
                  <a:solidFill>
                    <a:srgbClr val="010118"/>
                  </a:solidFill>
                  <a:latin typeface="TT Norms Bold"/>
                </a:rPr>
                <a:t>Solidity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498304" y="2403941"/>
              <a:ext cx="4086427" cy="18624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1"/>
                </a:lnSpc>
              </a:pPr>
              <a:r>
                <a:rPr lang="en-US" sz="1601">
                  <a:solidFill>
                    <a:srgbClr val="010118"/>
                  </a:solidFill>
                  <a:latin typeface="TT Norms"/>
                </a:rPr>
                <a:t>Linguaggio di programmazione utilizzato per scrivere contratti smart sulla blockchain Ethereum, implementando la logica dei contratti smart.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447024" y="2218654"/>
            <a:ext cx="3812276" cy="3328220"/>
            <a:chOff x="0" y="0"/>
            <a:chExt cx="5083034" cy="4437627"/>
          </a:xfrm>
        </p:grpSpPr>
        <p:grpSp>
          <p:nvGrpSpPr>
            <p:cNvPr id="21" name="Group 21"/>
            <p:cNvGrpSpPr/>
            <p:nvPr/>
          </p:nvGrpSpPr>
          <p:grpSpPr>
            <a:xfrm>
              <a:off x="0" y="0"/>
              <a:ext cx="5083034" cy="4437627"/>
              <a:chOff x="0" y="0"/>
              <a:chExt cx="1189394" cy="1038373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189394" cy="1038373"/>
              </a:xfrm>
              <a:custGeom>
                <a:avLst/>
                <a:gdLst/>
                <a:ahLst/>
                <a:cxnLst/>
                <a:rect l="l" t="t" r="r" b="b"/>
                <a:pathLst>
                  <a:path w="1189394" h="1038373">
                    <a:moveTo>
                      <a:pt x="48739" y="0"/>
                    </a:moveTo>
                    <a:lnTo>
                      <a:pt x="1140655" y="0"/>
                    </a:lnTo>
                    <a:cubicBezTo>
                      <a:pt x="1153582" y="0"/>
                      <a:pt x="1165979" y="5135"/>
                      <a:pt x="1175119" y="14275"/>
                    </a:cubicBezTo>
                    <a:cubicBezTo>
                      <a:pt x="1184259" y="23416"/>
                      <a:pt x="1189394" y="35813"/>
                      <a:pt x="1189394" y="48739"/>
                    </a:cubicBezTo>
                    <a:lnTo>
                      <a:pt x="1189394" y="989634"/>
                    </a:lnTo>
                    <a:cubicBezTo>
                      <a:pt x="1189394" y="1002561"/>
                      <a:pt x="1184259" y="1014958"/>
                      <a:pt x="1175119" y="1024098"/>
                    </a:cubicBezTo>
                    <a:cubicBezTo>
                      <a:pt x="1165979" y="1033238"/>
                      <a:pt x="1153582" y="1038373"/>
                      <a:pt x="1140655" y="1038373"/>
                    </a:cubicBezTo>
                    <a:lnTo>
                      <a:pt x="48739" y="1038373"/>
                    </a:lnTo>
                    <a:cubicBezTo>
                      <a:pt x="35813" y="1038373"/>
                      <a:pt x="23416" y="1033238"/>
                      <a:pt x="14275" y="1024098"/>
                    </a:cubicBezTo>
                    <a:cubicBezTo>
                      <a:pt x="5135" y="1014958"/>
                      <a:pt x="0" y="1002561"/>
                      <a:pt x="0" y="989634"/>
                    </a:cubicBezTo>
                    <a:lnTo>
                      <a:pt x="0" y="48739"/>
                    </a:lnTo>
                    <a:cubicBezTo>
                      <a:pt x="0" y="35813"/>
                      <a:pt x="5135" y="23416"/>
                      <a:pt x="14275" y="14275"/>
                    </a:cubicBezTo>
                    <a:cubicBezTo>
                      <a:pt x="23416" y="5135"/>
                      <a:pt x="35813" y="0"/>
                      <a:pt x="487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rnd">
                <a:gradFill>
                  <a:gsLst>
                    <a:gs pos="0">
                      <a:srgbClr val="FFFFFF">
                        <a:alpha val="0"/>
                      </a:srgbClr>
                    </a:gs>
                    <a:gs pos="33333">
                      <a:srgbClr val="FE41D0">
                        <a:alpha val="59500"/>
                      </a:srgbClr>
                    </a:gs>
                    <a:gs pos="66667">
                      <a:srgbClr val="FF6F38">
                        <a:alpha val="355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700000"/>
                </a:gradFill>
                <a:prstDash val="solid"/>
                <a:round/>
              </a:ln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-38100"/>
                <a:ext cx="1189394" cy="10764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4" name="Freeform 24"/>
            <p:cNvSpPr/>
            <p:nvPr/>
          </p:nvSpPr>
          <p:spPr>
            <a:xfrm>
              <a:off x="2171116" y="557756"/>
              <a:ext cx="740802" cy="1206500"/>
            </a:xfrm>
            <a:custGeom>
              <a:avLst/>
              <a:gdLst/>
              <a:ahLst/>
              <a:cxnLst/>
              <a:rect l="l" t="t" r="r" b="b"/>
              <a:pathLst>
                <a:path w="740802" h="1206500">
                  <a:moveTo>
                    <a:pt x="0" y="0"/>
                  </a:moveTo>
                  <a:lnTo>
                    <a:pt x="740802" y="0"/>
                  </a:lnTo>
                  <a:lnTo>
                    <a:pt x="740802" y="1206500"/>
                  </a:lnTo>
                  <a:lnTo>
                    <a:pt x="0" y="12065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53251" t="-13243" r="-53285" b="-13571"/>
              </a:stretch>
            </a:blipFill>
          </p:spPr>
        </p:sp>
        <p:sp>
          <p:nvSpPr>
            <p:cNvPr id="25" name="TextBox 25"/>
            <p:cNvSpPr txBox="1"/>
            <p:nvPr/>
          </p:nvSpPr>
          <p:spPr>
            <a:xfrm>
              <a:off x="498304" y="2001940"/>
              <a:ext cx="4086427" cy="4237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18"/>
                </a:lnSpc>
                <a:spcBef>
                  <a:spcPct val="0"/>
                </a:spcBef>
              </a:pPr>
              <a:r>
                <a:rPr lang="en-US" sz="2134">
                  <a:solidFill>
                    <a:srgbClr val="010118"/>
                  </a:solidFill>
                  <a:latin typeface="TT Norms Bold"/>
                </a:rPr>
                <a:t>Etherium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498304" y="2625510"/>
              <a:ext cx="4086427" cy="14848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241"/>
                </a:lnSpc>
                <a:spcBef>
                  <a:spcPct val="0"/>
                </a:spcBef>
              </a:pPr>
              <a:r>
                <a:rPr lang="en-US" sz="1601">
                  <a:solidFill>
                    <a:srgbClr val="010118"/>
                  </a:solidFill>
                  <a:latin typeface="TT Norms"/>
                </a:rPr>
                <a:t>Una piattaforma blockchain decentralizzata per creare contratti smart e registrare informazioni in modo affidabile.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9310898" y="2218654"/>
            <a:ext cx="3812276" cy="3328220"/>
            <a:chOff x="0" y="0"/>
            <a:chExt cx="5083034" cy="4437627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5083034" cy="4437627"/>
              <a:chOff x="0" y="0"/>
              <a:chExt cx="1189394" cy="1038373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1189394" cy="1038373"/>
              </a:xfrm>
              <a:custGeom>
                <a:avLst/>
                <a:gdLst/>
                <a:ahLst/>
                <a:cxnLst/>
                <a:rect l="l" t="t" r="r" b="b"/>
                <a:pathLst>
                  <a:path w="1189394" h="1038373">
                    <a:moveTo>
                      <a:pt x="48739" y="0"/>
                    </a:moveTo>
                    <a:lnTo>
                      <a:pt x="1140655" y="0"/>
                    </a:lnTo>
                    <a:cubicBezTo>
                      <a:pt x="1153582" y="0"/>
                      <a:pt x="1165979" y="5135"/>
                      <a:pt x="1175119" y="14275"/>
                    </a:cubicBezTo>
                    <a:cubicBezTo>
                      <a:pt x="1184259" y="23416"/>
                      <a:pt x="1189394" y="35813"/>
                      <a:pt x="1189394" y="48739"/>
                    </a:cubicBezTo>
                    <a:lnTo>
                      <a:pt x="1189394" y="989634"/>
                    </a:lnTo>
                    <a:cubicBezTo>
                      <a:pt x="1189394" y="1002561"/>
                      <a:pt x="1184259" y="1014958"/>
                      <a:pt x="1175119" y="1024098"/>
                    </a:cubicBezTo>
                    <a:cubicBezTo>
                      <a:pt x="1165979" y="1033238"/>
                      <a:pt x="1153582" y="1038373"/>
                      <a:pt x="1140655" y="1038373"/>
                    </a:cubicBezTo>
                    <a:lnTo>
                      <a:pt x="48739" y="1038373"/>
                    </a:lnTo>
                    <a:cubicBezTo>
                      <a:pt x="35813" y="1038373"/>
                      <a:pt x="23416" y="1033238"/>
                      <a:pt x="14275" y="1024098"/>
                    </a:cubicBezTo>
                    <a:cubicBezTo>
                      <a:pt x="5135" y="1014958"/>
                      <a:pt x="0" y="1002561"/>
                      <a:pt x="0" y="989634"/>
                    </a:cubicBezTo>
                    <a:lnTo>
                      <a:pt x="0" y="48739"/>
                    </a:lnTo>
                    <a:cubicBezTo>
                      <a:pt x="0" y="35813"/>
                      <a:pt x="5135" y="23416"/>
                      <a:pt x="14275" y="14275"/>
                    </a:cubicBezTo>
                    <a:cubicBezTo>
                      <a:pt x="23416" y="5135"/>
                      <a:pt x="35813" y="0"/>
                      <a:pt x="487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rnd">
                <a:gradFill>
                  <a:gsLst>
                    <a:gs pos="0">
                      <a:srgbClr val="FFFFFF">
                        <a:alpha val="0"/>
                      </a:srgbClr>
                    </a:gs>
                    <a:gs pos="33333">
                      <a:srgbClr val="FE41D0">
                        <a:alpha val="59500"/>
                      </a:srgbClr>
                    </a:gs>
                    <a:gs pos="66667">
                      <a:srgbClr val="FF6F38">
                        <a:alpha val="355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700000"/>
                </a:gradFill>
                <a:prstDash val="solid"/>
                <a:round/>
              </a:ln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0" y="-38100"/>
                <a:ext cx="1189394" cy="10764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31" name="Freeform 31"/>
            <p:cNvSpPr/>
            <p:nvPr/>
          </p:nvSpPr>
          <p:spPr>
            <a:xfrm>
              <a:off x="2148054" y="557756"/>
              <a:ext cx="786926" cy="1206500"/>
            </a:xfrm>
            <a:custGeom>
              <a:avLst/>
              <a:gdLst/>
              <a:ahLst/>
              <a:cxnLst/>
              <a:rect l="l" t="t" r="r" b="b"/>
              <a:pathLst>
                <a:path w="786926" h="1206500">
                  <a:moveTo>
                    <a:pt x="0" y="0"/>
                  </a:moveTo>
                  <a:lnTo>
                    <a:pt x="786926" y="0"/>
                  </a:lnTo>
                  <a:lnTo>
                    <a:pt x="786926" y="1206500"/>
                  </a:lnTo>
                  <a:lnTo>
                    <a:pt x="0" y="12065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54456" t="-17974" r="-53989" b="-17982"/>
              </a:stretch>
            </a:blipFill>
          </p:spPr>
        </p:sp>
        <p:sp>
          <p:nvSpPr>
            <p:cNvPr id="32" name="TextBox 32"/>
            <p:cNvSpPr txBox="1"/>
            <p:nvPr/>
          </p:nvSpPr>
          <p:spPr>
            <a:xfrm>
              <a:off x="498304" y="2001577"/>
              <a:ext cx="4086427" cy="4237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18"/>
                </a:lnSpc>
                <a:spcBef>
                  <a:spcPct val="0"/>
                </a:spcBef>
              </a:pPr>
              <a:r>
                <a:rPr lang="en-US" sz="2134">
                  <a:solidFill>
                    <a:srgbClr val="010118"/>
                  </a:solidFill>
                  <a:latin typeface="TT Norms Bold"/>
                </a:rPr>
                <a:t>RFID RC522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498304" y="2625147"/>
              <a:ext cx="4086427" cy="1107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241"/>
                </a:lnSpc>
                <a:spcBef>
                  <a:spcPct val="0"/>
                </a:spcBef>
              </a:pPr>
              <a:r>
                <a:rPr lang="en-US" sz="1601">
                  <a:solidFill>
                    <a:srgbClr val="010118"/>
                  </a:solidFill>
                  <a:latin typeface="TT Norms"/>
                </a:rPr>
                <a:t>Lettore RFID per identificare oggetti tramite tecnologia RFID e acquisire gli ID dei chip RFID.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5174772" y="2218654"/>
            <a:ext cx="3812276" cy="3429000"/>
            <a:chOff x="0" y="0"/>
            <a:chExt cx="5083034" cy="4572000"/>
          </a:xfrm>
        </p:grpSpPr>
        <p:grpSp>
          <p:nvGrpSpPr>
            <p:cNvPr id="35" name="Group 35"/>
            <p:cNvGrpSpPr/>
            <p:nvPr/>
          </p:nvGrpSpPr>
          <p:grpSpPr>
            <a:xfrm>
              <a:off x="0" y="0"/>
              <a:ext cx="5083034" cy="4572000"/>
              <a:chOff x="0" y="0"/>
              <a:chExt cx="1189394" cy="1069816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1189394" cy="1069816"/>
              </a:xfrm>
              <a:custGeom>
                <a:avLst/>
                <a:gdLst/>
                <a:ahLst/>
                <a:cxnLst/>
                <a:rect l="l" t="t" r="r" b="b"/>
                <a:pathLst>
                  <a:path w="1189394" h="1069816">
                    <a:moveTo>
                      <a:pt x="48739" y="0"/>
                    </a:moveTo>
                    <a:lnTo>
                      <a:pt x="1140655" y="0"/>
                    </a:lnTo>
                    <a:cubicBezTo>
                      <a:pt x="1153582" y="0"/>
                      <a:pt x="1165979" y="5135"/>
                      <a:pt x="1175119" y="14275"/>
                    </a:cubicBezTo>
                    <a:cubicBezTo>
                      <a:pt x="1184259" y="23416"/>
                      <a:pt x="1189394" y="35813"/>
                      <a:pt x="1189394" y="48739"/>
                    </a:cubicBezTo>
                    <a:lnTo>
                      <a:pt x="1189394" y="1021077"/>
                    </a:lnTo>
                    <a:cubicBezTo>
                      <a:pt x="1189394" y="1034003"/>
                      <a:pt x="1184259" y="1046400"/>
                      <a:pt x="1175119" y="1055540"/>
                    </a:cubicBezTo>
                    <a:cubicBezTo>
                      <a:pt x="1165979" y="1064681"/>
                      <a:pt x="1153582" y="1069816"/>
                      <a:pt x="1140655" y="1069816"/>
                    </a:cubicBezTo>
                    <a:lnTo>
                      <a:pt x="48739" y="1069816"/>
                    </a:lnTo>
                    <a:cubicBezTo>
                      <a:pt x="35813" y="1069816"/>
                      <a:pt x="23416" y="1064681"/>
                      <a:pt x="14275" y="1055540"/>
                    </a:cubicBezTo>
                    <a:cubicBezTo>
                      <a:pt x="5135" y="1046400"/>
                      <a:pt x="0" y="1034003"/>
                      <a:pt x="0" y="1021077"/>
                    </a:cubicBezTo>
                    <a:lnTo>
                      <a:pt x="0" y="48739"/>
                    </a:lnTo>
                    <a:cubicBezTo>
                      <a:pt x="0" y="35813"/>
                      <a:pt x="5135" y="23416"/>
                      <a:pt x="14275" y="14275"/>
                    </a:cubicBezTo>
                    <a:cubicBezTo>
                      <a:pt x="23416" y="5135"/>
                      <a:pt x="35813" y="0"/>
                      <a:pt x="487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rnd">
                <a:gradFill>
                  <a:gsLst>
                    <a:gs pos="0">
                      <a:srgbClr val="FFFFFF">
                        <a:alpha val="0"/>
                      </a:srgbClr>
                    </a:gs>
                    <a:gs pos="33333">
                      <a:srgbClr val="FE41D0">
                        <a:alpha val="59500"/>
                      </a:srgbClr>
                    </a:gs>
                    <a:gs pos="66667">
                      <a:srgbClr val="FF6F38">
                        <a:alpha val="355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700000"/>
                </a:gradFill>
                <a:prstDash val="solid"/>
                <a:round/>
              </a:ln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0" y="-38100"/>
                <a:ext cx="1189394" cy="110791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8" name="Freeform 38"/>
            <p:cNvSpPr/>
            <p:nvPr/>
          </p:nvSpPr>
          <p:spPr>
            <a:xfrm rot="5400000">
              <a:off x="1938267" y="-9895"/>
              <a:ext cx="1206500" cy="2340194"/>
            </a:xfrm>
            <a:custGeom>
              <a:avLst/>
              <a:gdLst/>
              <a:ahLst/>
              <a:cxnLst/>
              <a:rect l="l" t="t" r="r" b="b"/>
              <a:pathLst>
                <a:path w="1206500" h="2340194">
                  <a:moveTo>
                    <a:pt x="0" y="0"/>
                  </a:moveTo>
                  <a:lnTo>
                    <a:pt x="1206500" y="0"/>
                  </a:lnTo>
                  <a:lnTo>
                    <a:pt x="1206500" y="2340194"/>
                  </a:lnTo>
                  <a:lnTo>
                    <a:pt x="0" y="23401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-4478" t="-5485" r="-3279" b="-4743"/>
              </a:stretch>
            </a:blipFill>
          </p:spPr>
        </p:sp>
        <p:sp>
          <p:nvSpPr>
            <p:cNvPr id="39" name="TextBox 39"/>
            <p:cNvSpPr txBox="1"/>
            <p:nvPr/>
          </p:nvSpPr>
          <p:spPr>
            <a:xfrm>
              <a:off x="498304" y="2001577"/>
              <a:ext cx="4086427" cy="4237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18"/>
                </a:lnSpc>
              </a:pPr>
              <a:r>
                <a:rPr lang="en-US" sz="2134">
                  <a:solidFill>
                    <a:srgbClr val="010118"/>
                  </a:solidFill>
                  <a:latin typeface="TT Norms Bold"/>
                </a:rPr>
                <a:t>ESP 32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498304" y="2460672"/>
              <a:ext cx="4086427" cy="18624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1"/>
                </a:lnSpc>
              </a:pPr>
              <a:r>
                <a:rPr lang="en-US" sz="1601">
                  <a:solidFill>
                    <a:srgbClr val="010118"/>
                  </a:solidFill>
                  <a:latin typeface="TT Norms"/>
                </a:rPr>
                <a:t>Una microcontrollore utilizzato per lo sviluppo di applicazioni IoT che ci permette di avere una connessione WiFi e di integrare il lettore RFID.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032016" y="2218654"/>
            <a:ext cx="3812276" cy="3429000"/>
            <a:chOff x="0" y="0"/>
            <a:chExt cx="5083034" cy="4572000"/>
          </a:xfrm>
        </p:grpSpPr>
        <p:grpSp>
          <p:nvGrpSpPr>
            <p:cNvPr id="42" name="Group 42"/>
            <p:cNvGrpSpPr/>
            <p:nvPr/>
          </p:nvGrpSpPr>
          <p:grpSpPr>
            <a:xfrm>
              <a:off x="0" y="0"/>
              <a:ext cx="5083034" cy="4572000"/>
              <a:chOff x="0" y="0"/>
              <a:chExt cx="1189394" cy="1069816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0" y="0"/>
                <a:ext cx="1189394" cy="1069816"/>
              </a:xfrm>
              <a:custGeom>
                <a:avLst/>
                <a:gdLst/>
                <a:ahLst/>
                <a:cxnLst/>
                <a:rect l="l" t="t" r="r" b="b"/>
                <a:pathLst>
                  <a:path w="1189394" h="1069816">
                    <a:moveTo>
                      <a:pt x="48739" y="0"/>
                    </a:moveTo>
                    <a:lnTo>
                      <a:pt x="1140655" y="0"/>
                    </a:lnTo>
                    <a:cubicBezTo>
                      <a:pt x="1153582" y="0"/>
                      <a:pt x="1165979" y="5135"/>
                      <a:pt x="1175119" y="14275"/>
                    </a:cubicBezTo>
                    <a:cubicBezTo>
                      <a:pt x="1184259" y="23416"/>
                      <a:pt x="1189394" y="35813"/>
                      <a:pt x="1189394" y="48739"/>
                    </a:cubicBezTo>
                    <a:lnTo>
                      <a:pt x="1189394" y="1021077"/>
                    </a:lnTo>
                    <a:cubicBezTo>
                      <a:pt x="1189394" y="1034003"/>
                      <a:pt x="1184259" y="1046400"/>
                      <a:pt x="1175119" y="1055540"/>
                    </a:cubicBezTo>
                    <a:cubicBezTo>
                      <a:pt x="1165979" y="1064681"/>
                      <a:pt x="1153582" y="1069816"/>
                      <a:pt x="1140655" y="1069816"/>
                    </a:cubicBezTo>
                    <a:lnTo>
                      <a:pt x="48739" y="1069816"/>
                    </a:lnTo>
                    <a:cubicBezTo>
                      <a:pt x="35813" y="1069816"/>
                      <a:pt x="23416" y="1064681"/>
                      <a:pt x="14275" y="1055540"/>
                    </a:cubicBezTo>
                    <a:cubicBezTo>
                      <a:pt x="5135" y="1046400"/>
                      <a:pt x="0" y="1034003"/>
                      <a:pt x="0" y="1021077"/>
                    </a:cubicBezTo>
                    <a:lnTo>
                      <a:pt x="0" y="48739"/>
                    </a:lnTo>
                    <a:cubicBezTo>
                      <a:pt x="0" y="35813"/>
                      <a:pt x="5135" y="23416"/>
                      <a:pt x="14275" y="14275"/>
                    </a:cubicBezTo>
                    <a:cubicBezTo>
                      <a:pt x="23416" y="5135"/>
                      <a:pt x="35813" y="0"/>
                      <a:pt x="487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rnd">
                <a:gradFill>
                  <a:gsLst>
                    <a:gs pos="0">
                      <a:srgbClr val="FFFFFF">
                        <a:alpha val="0"/>
                      </a:srgbClr>
                    </a:gs>
                    <a:gs pos="33333">
                      <a:srgbClr val="FE41D0">
                        <a:alpha val="59500"/>
                      </a:srgbClr>
                    </a:gs>
                    <a:gs pos="66667">
                      <a:srgbClr val="FF6F38">
                        <a:alpha val="355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700000"/>
                </a:gradFill>
                <a:prstDash val="solid"/>
                <a:round/>
              </a:ln>
            </p:spPr>
          </p:sp>
          <p:sp>
            <p:nvSpPr>
              <p:cNvPr id="44" name="TextBox 44"/>
              <p:cNvSpPr txBox="1"/>
              <p:nvPr/>
            </p:nvSpPr>
            <p:spPr>
              <a:xfrm>
                <a:off x="0" y="-38100"/>
                <a:ext cx="1189394" cy="110791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45" name="Freeform 45"/>
            <p:cNvSpPr/>
            <p:nvPr/>
          </p:nvSpPr>
          <p:spPr>
            <a:xfrm>
              <a:off x="1555277" y="418451"/>
              <a:ext cx="1972480" cy="1206500"/>
            </a:xfrm>
            <a:custGeom>
              <a:avLst/>
              <a:gdLst/>
              <a:ahLst/>
              <a:cxnLst/>
              <a:rect l="l" t="t" r="r" b="b"/>
              <a:pathLst>
                <a:path w="1972480" h="1206500">
                  <a:moveTo>
                    <a:pt x="0" y="0"/>
                  </a:moveTo>
                  <a:lnTo>
                    <a:pt x="1972480" y="0"/>
                  </a:lnTo>
                  <a:lnTo>
                    <a:pt x="1972480" y="1206500"/>
                  </a:lnTo>
                  <a:lnTo>
                    <a:pt x="0" y="12065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/>
              </a:stretch>
            </a:blipFill>
          </p:spPr>
        </p:sp>
        <p:sp>
          <p:nvSpPr>
            <p:cNvPr id="46" name="TextBox 46"/>
            <p:cNvSpPr txBox="1"/>
            <p:nvPr/>
          </p:nvSpPr>
          <p:spPr>
            <a:xfrm>
              <a:off x="498304" y="1862271"/>
              <a:ext cx="4086427" cy="4237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18"/>
                </a:lnSpc>
              </a:pPr>
              <a:r>
                <a:rPr lang="en-US" sz="2134">
                  <a:solidFill>
                    <a:srgbClr val="010118"/>
                  </a:solidFill>
                  <a:latin typeface="TT Norms Bold"/>
                </a:rPr>
                <a:t>Node JS</a:t>
              </a:r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498304" y="2485841"/>
              <a:ext cx="4086427" cy="14848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1"/>
                </a:lnSpc>
              </a:pPr>
              <a:r>
                <a:rPr lang="en-US" sz="1601">
                  <a:solidFill>
                    <a:srgbClr val="010118"/>
                  </a:solidFill>
                  <a:latin typeface="TT Norms"/>
                </a:rPr>
                <a:t>Un ambiente di runtime JavaScript usato per lo sviluppo server-side e la gestione delle richieste da dispositivi ESP32.</a:t>
              </a: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13447024" y="6005318"/>
            <a:ext cx="3812276" cy="3628673"/>
            <a:chOff x="0" y="0"/>
            <a:chExt cx="5083034" cy="4838231"/>
          </a:xfrm>
        </p:grpSpPr>
        <p:grpSp>
          <p:nvGrpSpPr>
            <p:cNvPr id="49" name="Group 49"/>
            <p:cNvGrpSpPr/>
            <p:nvPr/>
          </p:nvGrpSpPr>
          <p:grpSpPr>
            <a:xfrm>
              <a:off x="0" y="0"/>
              <a:ext cx="5083034" cy="4838231"/>
              <a:chOff x="0" y="0"/>
              <a:chExt cx="1189394" cy="1132112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1189394" cy="1132112"/>
              </a:xfrm>
              <a:custGeom>
                <a:avLst/>
                <a:gdLst/>
                <a:ahLst/>
                <a:cxnLst/>
                <a:rect l="l" t="t" r="r" b="b"/>
                <a:pathLst>
                  <a:path w="1189394" h="1132112">
                    <a:moveTo>
                      <a:pt x="48739" y="0"/>
                    </a:moveTo>
                    <a:lnTo>
                      <a:pt x="1140655" y="0"/>
                    </a:lnTo>
                    <a:cubicBezTo>
                      <a:pt x="1153582" y="0"/>
                      <a:pt x="1165979" y="5135"/>
                      <a:pt x="1175119" y="14275"/>
                    </a:cubicBezTo>
                    <a:cubicBezTo>
                      <a:pt x="1184259" y="23416"/>
                      <a:pt x="1189394" y="35813"/>
                      <a:pt x="1189394" y="48739"/>
                    </a:cubicBezTo>
                    <a:lnTo>
                      <a:pt x="1189394" y="1083373"/>
                    </a:lnTo>
                    <a:cubicBezTo>
                      <a:pt x="1189394" y="1096299"/>
                      <a:pt x="1184259" y="1108696"/>
                      <a:pt x="1175119" y="1117837"/>
                    </a:cubicBezTo>
                    <a:cubicBezTo>
                      <a:pt x="1165979" y="1126977"/>
                      <a:pt x="1153582" y="1132112"/>
                      <a:pt x="1140655" y="1132112"/>
                    </a:cubicBezTo>
                    <a:lnTo>
                      <a:pt x="48739" y="1132112"/>
                    </a:lnTo>
                    <a:cubicBezTo>
                      <a:pt x="21821" y="1132112"/>
                      <a:pt x="0" y="1110291"/>
                      <a:pt x="0" y="1083373"/>
                    </a:cubicBezTo>
                    <a:lnTo>
                      <a:pt x="0" y="48739"/>
                    </a:lnTo>
                    <a:cubicBezTo>
                      <a:pt x="0" y="35813"/>
                      <a:pt x="5135" y="23416"/>
                      <a:pt x="14275" y="14275"/>
                    </a:cubicBezTo>
                    <a:cubicBezTo>
                      <a:pt x="23416" y="5135"/>
                      <a:pt x="35813" y="0"/>
                      <a:pt x="487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rnd">
                <a:gradFill>
                  <a:gsLst>
                    <a:gs pos="0">
                      <a:srgbClr val="FFFFFF">
                        <a:alpha val="0"/>
                      </a:srgbClr>
                    </a:gs>
                    <a:gs pos="33333">
                      <a:srgbClr val="FE41D0">
                        <a:alpha val="59500"/>
                      </a:srgbClr>
                    </a:gs>
                    <a:gs pos="66667">
                      <a:srgbClr val="FF6F38">
                        <a:alpha val="355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700000"/>
                </a:gradFill>
                <a:prstDash val="solid"/>
                <a:round/>
              </a:ln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0" y="-38100"/>
                <a:ext cx="1189394" cy="117021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52" name="Freeform 52"/>
            <p:cNvSpPr/>
            <p:nvPr/>
          </p:nvSpPr>
          <p:spPr>
            <a:xfrm>
              <a:off x="1769366" y="336560"/>
              <a:ext cx="1553144" cy="1206500"/>
            </a:xfrm>
            <a:custGeom>
              <a:avLst/>
              <a:gdLst/>
              <a:ahLst/>
              <a:cxnLst/>
              <a:rect l="l" t="t" r="r" b="b"/>
              <a:pathLst>
                <a:path w="1553144" h="1206500">
                  <a:moveTo>
                    <a:pt x="0" y="0"/>
                  </a:moveTo>
                  <a:lnTo>
                    <a:pt x="1553144" y="0"/>
                  </a:lnTo>
                  <a:lnTo>
                    <a:pt x="1553144" y="1206500"/>
                  </a:lnTo>
                  <a:lnTo>
                    <a:pt x="0" y="12065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-76998" t="-260373" r="-731449" b="-248337"/>
              </a:stretch>
            </a:blipFill>
          </p:spPr>
        </p:sp>
        <p:sp>
          <p:nvSpPr>
            <p:cNvPr id="53" name="TextBox 53"/>
            <p:cNvSpPr txBox="1"/>
            <p:nvPr/>
          </p:nvSpPr>
          <p:spPr>
            <a:xfrm>
              <a:off x="502725" y="1781185"/>
              <a:ext cx="4086427" cy="4237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18"/>
                </a:lnSpc>
                <a:spcBef>
                  <a:spcPct val="0"/>
                </a:spcBef>
              </a:pPr>
              <a:r>
                <a:rPr lang="en-US" sz="2134">
                  <a:solidFill>
                    <a:srgbClr val="010118"/>
                  </a:solidFill>
                  <a:latin typeface="TT Norms Bold"/>
                </a:rPr>
                <a:t>Hardhat</a:t>
              </a:r>
            </a:p>
          </p:txBody>
        </p:sp>
        <p:sp>
          <p:nvSpPr>
            <p:cNvPr id="54" name="TextBox 54"/>
            <p:cNvSpPr txBox="1"/>
            <p:nvPr/>
          </p:nvSpPr>
          <p:spPr>
            <a:xfrm>
              <a:off x="502725" y="2390541"/>
              <a:ext cx="4086427" cy="22400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241"/>
                </a:lnSpc>
                <a:spcBef>
                  <a:spcPct val="0"/>
                </a:spcBef>
              </a:pPr>
              <a:r>
                <a:rPr lang="en-US" sz="1601">
                  <a:solidFill>
                    <a:srgbClr val="010118"/>
                  </a:solidFill>
                  <a:latin typeface="TT Norms"/>
                </a:rPr>
                <a:t>Un framework di sviluppo per Ethereum semplifica la scrittura, il testing e la distribuzione di contratti smart, utilizzato nel ciclo di vita dello sviluppo dei contratti smart.</a:t>
              </a:r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5174772" y="6005318"/>
            <a:ext cx="3812276" cy="3628673"/>
            <a:chOff x="0" y="0"/>
            <a:chExt cx="5083034" cy="4838231"/>
          </a:xfrm>
        </p:grpSpPr>
        <p:grpSp>
          <p:nvGrpSpPr>
            <p:cNvPr id="56" name="Group 56"/>
            <p:cNvGrpSpPr/>
            <p:nvPr/>
          </p:nvGrpSpPr>
          <p:grpSpPr>
            <a:xfrm>
              <a:off x="0" y="0"/>
              <a:ext cx="5083034" cy="4838231"/>
              <a:chOff x="0" y="0"/>
              <a:chExt cx="1189394" cy="1132112"/>
            </a:xfrm>
          </p:grpSpPr>
          <p:sp>
            <p:nvSpPr>
              <p:cNvPr id="57" name="Freeform 57"/>
              <p:cNvSpPr/>
              <p:nvPr/>
            </p:nvSpPr>
            <p:spPr>
              <a:xfrm>
                <a:off x="0" y="0"/>
                <a:ext cx="1189394" cy="1132112"/>
              </a:xfrm>
              <a:custGeom>
                <a:avLst/>
                <a:gdLst/>
                <a:ahLst/>
                <a:cxnLst/>
                <a:rect l="l" t="t" r="r" b="b"/>
                <a:pathLst>
                  <a:path w="1189394" h="1132112">
                    <a:moveTo>
                      <a:pt x="48739" y="0"/>
                    </a:moveTo>
                    <a:lnTo>
                      <a:pt x="1140655" y="0"/>
                    </a:lnTo>
                    <a:cubicBezTo>
                      <a:pt x="1153582" y="0"/>
                      <a:pt x="1165979" y="5135"/>
                      <a:pt x="1175119" y="14275"/>
                    </a:cubicBezTo>
                    <a:cubicBezTo>
                      <a:pt x="1184259" y="23416"/>
                      <a:pt x="1189394" y="35813"/>
                      <a:pt x="1189394" y="48739"/>
                    </a:cubicBezTo>
                    <a:lnTo>
                      <a:pt x="1189394" y="1083373"/>
                    </a:lnTo>
                    <a:cubicBezTo>
                      <a:pt x="1189394" y="1096299"/>
                      <a:pt x="1184259" y="1108696"/>
                      <a:pt x="1175119" y="1117837"/>
                    </a:cubicBezTo>
                    <a:cubicBezTo>
                      <a:pt x="1165979" y="1126977"/>
                      <a:pt x="1153582" y="1132112"/>
                      <a:pt x="1140655" y="1132112"/>
                    </a:cubicBezTo>
                    <a:lnTo>
                      <a:pt x="48739" y="1132112"/>
                    </a:lnTo>
                    <a:cubicBezTo>
                      <a:pt x="21821" y="1132112"/>
                      <a:pt x="0" y="1110291"/>
                      <a:pt x="0" y="1083373"/>
                    </a:cubicBezTo>
                    <a:lnTo>
                      <a:pt x="0" y="48739"/>
                    </a:lnTo>
                    <a:cubicBezTo>
                      <a:pt x="0" y="35813"/>
                      <a:pt x="5135" y="23416"/>
                      <a:pt x="14275" y="14275"/>
                    </a:cubicBezTo>
                    <a:cubicBezTo>
                      <a:pt x="23416" y="5135"/>
                      <a:pt x="35813" y="0"/>
                      <a:pt x="487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rnd">
                <a:gradFill>
                  <a:gsLst>
                    <a:gs pos="0">
                      <a:srgbClr val="FFFFFF">
                        <a:alpha val="0"/>
                      </a:srgbClr>
                    </a:gs>
                    <a:gs pos="33333">
                      <a:srgbClr val="FE41D0">
                        <a:alpha val="59500"/>
                      </a:srgbClr>
                    </a:gs>
                    <a:gs pos="66667">
                      <a:srgbClr val="FF6F38">
                        <a:alpha val="355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700000"/>
                </a:gradFill>
                <a:prstDash val="solid"/>
                <a:round/>
              </a:ln>
            </p:spPr>
          </p:sp>
          <p:sp>
            <p:nvSpPr>
              <p:cNvPr id="58" name="TextBox 58"/>
              <p:cNvSpPr txBox="1"/>
              <p:nvPr/>
            </p:nvSpPr>
            <p:spPr>
              <a:xfrm>
                <a:off x="0" y="-38100"/>
                <a:ext cx="1189394" cy="117021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59" name="Freeform 59"/>
            <p:cNvSpPr/>
            <p:nvPr/>
          </p:nvSpPr>
          <p:spPr>
            <a:xfrm>
              <a:off x="2008252" y="336560"/>
              <a:ext cx="1066530" cy="1206500"/>
            </a:xfrm>
            <a:custGeom>
              <a:avLst/>
              <a:gdLst/>
              <a:ahLst/>
              <a:cxnLst/>
              <a:rect l="l" t="t" r="r" b="b"/>
              <a:pathLst>
                <a:path w="1066530" h="1206500">
                  <a:moveTo>
                    <a:pt x="0" y="0"/>
                  </a:moveTo>
                  <a:lnTo>
                    <a:pt x="1066530" y="0"/>
                  </a:lnTo>
                  <a:lnTo>
                    <a:pt x="1066530" y="1206500"/>
                  </a:lnTo>
                  <a:lnTo>
                    <a:pt x="0" y="12065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-19441" t="-38168" r="-247742" b="-38689"/>
              </a:stretch>
            </a:blipFill>
          </p:spPr>
        </p:sp>
        <p:sp>
          <p:nvSpPr>
            <p:cNvPr id="60" name="TextBox 60"/>
            <p:cNvSpPr txBox="1"/>
            <p:nvPr/>
          </p:nvSpPr>
          <p:spPr>
            <a:xfrm>
              <a:off x="498304" y="1781185"/>
              <a:ext cx="4086427" cy="4237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18"/>
                </a:lnSpc>
                <a:spcBef>
                  <a:spcPct val="0"/>
                </a:spcBef>
              </a:pPr>
              <a:r>
                <a:rPr lang="en-US" sz="2134">
                  <a:solidFill>
                    <a:srgbClr val="010118"/>
                  </a:solidFill>
                  <a:latin typeface="TT Norms Bold"/>
                </a:rPr>
                <a:t>Ganache</a:t>
              </a:r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503579" y="2390541"/>
              <a:ext cx="4086427" cy="18624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241"/>
                </a:lnSpc>
                <a:spcBef>
                  <a:spcPct val="0"/>
                </a:spcBef>
              </a:pPr>
              <a:r>
                <a:rPr lang="en-US" sz="1601">
                  <a:solidFill>
                    <a:srgbClr val="010118"/>
                  </a:solidFill>
                  <a:latin typeface="TT Norms"/>
                </a:rPr>
                <a:t>Un ambiente di test blockchain locale simula una blockchain Ethereum per lo sviluppo e il test di contratti smart prima della distribuzione sulla rete principale.</a:t>
              </a:r>
            </a:p>
          </p:txBody>
        </p:sp>
      </p:grpSp>
      <p:grpSp>
        <p:nvGrpSpPr>
          <p:cNvPr id="62" name="Group 62"/>
          <p:cNvGrpSpPr/>
          <p:nvPr/>
        </p:nvGrpSpPr>
        <p:grpSpPr>
          <a:xfrm>
            <a:off x="9310898" y="6005318"/>
            <a:ext cx="3812276" cy="3628673"/>
            <a:chOff x="0" y="0"/>
            <a:chExt cx="5083034" cy="4838231"/>
          </a:xfrm>
        </p:grpSpPr>
        <p:grpSp>
          <p:nvGrpSpPr>
            <p:cNvPr id="63" name="Group 63"/>
            <p:cNvGrpSpPr/>
            <p:nvPr/>
          </p:nvGrpSpPr>
          <p:grpSpPr>
            <a:xfrm>
              <a:off x="0" y="0"/>
              <a:ext cx="5083034" cy="4838231"/>
              <a:chOff x="0" y="0"/>
              <a:chExt cx="1189394" cy="1132112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0" y="0"/>
                <a:ext cx="1189394" cy="1132112"/>
              </a:xfrm>
              <a:custGeom>
                <a:avLst/>
                <a:gdLst/>
                <a:ahLst/>
                <a:cxnLst/>
                <a:rect l="l" t="t" r="r" b="b"/>
                <a:pathLst>
                  <a:path w="1189394" h="1132112">
                    <a:moveTo>
                      <a:pt x="48739" y="0"/>
                    </a:moveTo>
                    <a:lnTo>
                      <a:pt x="1140655" y="0"/>
                    </a:lnTo>
                    <a:cubicBezTo>
                      <a:pt x="1153582" y="0"/>
                      <a:pt x="1165979" y="5135"/>
                      <a:pt x="1175119" y="14275"/>
                    </a:cubicBezTo>
                    <a:cubicBezTo>
                      <a:pt x="1184259" y="23416"/>
                      <a:pt x="1189394" y="35813"/>
                      <a:pt x="1189394" y="48739"/>
                    </a:cubicBezTo>
                    <a:lnTo>
                      <a:pt x="1189394" y="1083373"/>
                    </a:lnTo>
                    <a:cubicBezTo>
                      <a:pt x="1189394" y="1096299"/>
                      <a:pt x="1184259" y="1108696"/>
                      <a:pt x="1175119" y="1117837"/>
                    </a:cubicBezTo>
                    <a:cubicBezTo>
                      <a:pt x="1165979" y="1126977"/>
                      <a:pt x="1153582" y="1132112"/>
                      <a:pt x="1140655" y="1132112"/>
                    </a:cubicBezTo>
                    <a:lnTo>
                      <a:pt x="48739" y="1132112"/>
                    </a:lnTo>
                    <a:cubicBezTo>
                      <a:pt x="21821" y="1132112"/>
                      <a:pt x="0" y="1110291"/>
                      <a:pt x="0" y="1083373"/>
                    </a:cubicBezTo>
                    <a:lnTo>
                      <a:pt x="0" y="48739"/>
                    </a:lnTo>
                    <a:cubicBezTo>
                      <a:pt x="0" y="35813"/>
                      <a:pt x="5135" y="23416"/>
                      <a:pt x="14275" y="14275"/>
                    </a:cubicBezTo>
                    <a:cubicBezTo>
                      <a:pt x="23416" y="5135"/>
                      <a:pt x="35813" y="0"/>
                      <a:pt x="487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rnd">
                <a:gradFill>
                  <a:gsLst>
                    <a:gs pos="0">
                      <a:srgbClr val="FFFFFF">
                        <a:alpha val="0"/>
                      </a:srgbClr>
                    </a:gs>
                    <a:gs pos="33333">
                      <a:srgbClr val="FE41D0">
                        <a:alpha val="59500"/>
                      </a:srgbClr>
                    </a:gs>
                    <a:gs pos="66667">
                      <a:srgbClr val="FF6F38">
                        <a:alpha val="355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700000"/>
                </a:gradFill>
                <a:prstDash val="solid"/>
                <a:round/>
              </a:ln>
            </p:spPr>
          </p:sp>
          <p:sp>
            <p:nvSpPr>
              <p:cNvPr id="65" name="TextBox 65"/>
              <p:cNvSpPr txBox="1"/>
              <p:nvPr/>
            </p:nvSpPr>
            <p:spPr>
              <a:xfrm>
                <a:off x="0" y="-38100"/>
                <a:ext cx="1189394" cy="117021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66" name="Freeform 66"/>
            <p:cNvSpPr/>
            <p:nvPr/>
          </p:nvSpPr>
          <p:spPr>
            <a:xfrm>
              <a:off x="1938267" y="336560"/>
              <a:ext cx="1206500" cy="1206500"/>
            </a:xfrm>
            <a:custGeom>
              <a:avLst/>
              <a:gdLst/>
              <a:ahLst/>
              <a:cxnLst/>
              <a:rect l="l" t="t" r="r" b="b"/>
              <a:pathLst>
                <a:path w="1206500" h="1206500">
                  <a:moveTo>
                    <a:pt x="0" y="0"/>
                  </a:moveTo>
                  <a:lnTo>
                    <a:pt x="1206500" y="0"/>
                  </a:lnTo>
                  <a:lnTo>
                    <a:pt x="1206500" y="1206500"/>
                  </a:lnTo>
                  <a:lnTo>
                    <a:pt x="0" y="12065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/>
              </a:stretch>
            </a:blipFill>
          </p:spPr>
        </p:sp>
        <p:sp>
          <p:nvSpPr>
            <p:cNvPr id="67" name="TextBox 67"/>
            <p:cNvSpPr txBox="1"/>
            <p:nvPr/>
          </p:nvSpPr>
          <p:spPr>
            <a:xfrm>
              <a:off x="508000" y="1781185"/>
              <a:ext cx="4086427" cy="4237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18"/>
                </a:lnSpc>
                <a:spcBef>
                  <a:spcPct val="0"/>
                </a:spcBef>
              </a:pPr>
              <a:r>
                <a:rPr lang="en-US" sz="2134">
                  <a:solidFill>
                    <a:srgbClr val="010118"/>
                  </a:solidFill>
                  <a:latin typeface="TT Norms Bold"/>
                </a:rPr>
                <a:t>Electron</a:t>
              </a:r>
            </a:p>
          </p:txBody>
        </p:sp>
        <p:sp>
          <p:nvSpPr>
            <p:cNvPr id="68" name="TextBox 68"/>
            <p:cNvSpPr txBox="1"/>
            <p:nvPr/>
          </p:nvSpPr>
          <p:spPr>
            <a:xfrm>
              <a:off x="508000" y="2390541"/>
              <a:ext cx="4086427" cy="22400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241"/>
                </a:lnSpc>
                <a:spcBef>
                  <a:spcPct val="0"/>
                </a:spcBef>
              </a:pPr>
              <a:r>
                <a:rPr lang="en-US" sz="1601">
                  <a:solidFill>
                    <a:srgbClr val="010118"/>
                  </a:solidFill>
                  <a:latin typeface="TT Norms"/>
                </a:rPr>
                <a:t>Electron è un framework open source che consente lo sviluppo della GUI di applicazioni desktop utilizzando tecnologie Web: combina il motore di rendering Chromium e il runtime Node.js</a:t>
              </a:r>
            </a:p>
          </p:txBody>
        </p:sp>
      </p:grpSp>
      <p:sp>
        <p:nvSpPr>
          <p:cNvPr id="69" name="TextBox 69"/>
          <p:cNvSpPr txBox="1"/>
          <p:nvPr/>
        </p:nvSpPr>
        <p:spPr>
          <a:xfrm>
            <a:off x="1028700" y="1038225"/>
            <a:ext cx="4231110" cy="959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551"/>
              </a:lnSpc>
              <a:spcBef>
                <a:spcPct val="0"/>
              </a:spcBef>
            </a:pPr>
            <a:r>
              <a:rPr lang="en-US" sz="6399">
                <a:solidFill>
                  <a:srgbClr val="010118"/>
                </a:solidFill>
                <a:latin typeface="TT Norms Bold"/>
              </a:rPr>
              <a:t>Tecnologie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818288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0645047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4725745" cy="265823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25745" cy="2658232"/>
            </a:xfrm>
            <a:custGeom>
              <a:avLst/>
              <a:gdLst/>
              <a:ahLst/>
              <a:cxnLst/>
              <a:rect l="l" t="t" r="r" b="b"/>
              <a:pathLst>
                <a:path w="4725745" h="2658232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444587">
            <a:off x="13028302" y="-12962728"/>
            <a:ext cx="15661399" cy="18224174"/>
            <a:chOff x="0" y="0"/>
            <a:chExt cx="6985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444587">
            <a:off x="-10118396" y="-14533417"/>
            <a:ext cx="15661399" cy="18224174"/>
            <a:chOff x="0" y="0"/>
            <a:chExt cx="6985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448364" y="1038225"/>
            <a:ext cx="9391272" cy="959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1"/>
              </a:lnSpc>
            </a:pPr>
            <a:r>
              <a:rPr lang="en-US" sz="6399">
                <a:solidFill>
                  <a:srgbClr val="010118"/>
                </a:solidFill>
                <a:latin typeface="TT Norms Bold"/>
              </a:rPr>
              <a:t>Hardhat vs Truffle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2137695" y="3333139"/>
            <a:ext cx="4844257" cy="5925161"/>
            <a:chOff x="0" y="0"/>
            <a:chExt cx="1275854" cy="156053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75854" cy="1560536"/>
            </a:xfrm>
            <a:custGeom>
              <a:avLst/>
              <a:gdLst/>
              <a:ahLst/>
              <a:cxnLst/>
              <a:rect l="l" t="t" r="r" b="b"/>
              <a:pathLst>
                <a:path w="1275854" h="1560536">
                  <a:moveTo>
                    <a:pt x="0" y="0"/>
                  </a:moveTo>
                  <a:lnTo>
                    <a:pt x="1275854" y="0"/>
                  </a:lnTo>
                  <a:lnTo>
                    <a:pt x="1275854" y="1560536"/>
                  </a:lnTo>
                  <a:lnTo>
                    <a:pt x="0" y="1560536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33333">
                  <a:srgbClr val="FE41D0">
                    <a:alpha val="22015"/>
                  </a:srgbClr>
                </a:gs>
                <a:gs pos="66667">
                  <a:srgbClr val="FF6F38">
                    <a:alpha val="1313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0"/>
            </a:gra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1275854" cy="1608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420980" y="3615364"/>
            <a:ext cx="4277687" cy="2579874"/>
            <a:chOff x="0" y="0"/>
            <a:chExt cx="1126634" cy="67947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126634" cy="679473"/>
            </a:xfrm>
            <a:custGeom>
              <a:avLst/>
              <a:gdLst/>
              <a:ahLst/>
              <a:cxnLst/>
              <a:rect l="l" t="t" r="r" b="b"/>
              <a:pathLst>
                <a:path w="1126634" h="679473">
                  <a:moveTo>
                    <a:pt x="0" y="0"/>
                  </a:moveTo>
                  <a:lnTo>
                    <a:pt x="1126634" y="0"/>
                  </a:lnTo>
                  <a:lnTo>
                    <a:pt x="1126634" y="679473"/>
                  </a:lnTo>
                  <a:lnTo>
                    <a:pt x="0" y="679473"/>
                  </a:lnTo>
                  <a:close/>
                </a:path>
              </a:pathLst>
            </a:custGeom>
            <a:gradFill rotWithShape="1">
              <a:gsLst>
                <a:gs pos="0">
                  <a:srgbClr val="FE41D0">
                    <a:alpha val="100000"/>
                  </a:srgbClr>
                </a:gs>
                <a:gs pos="100000">
                  <a:srgbClr val="FF6F38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1126634" cy="7270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2730625" y="6661312"/>
            <a:ext cx="3830215" cy="172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0"/>
              </a:lnSpc>
            </a:pPr>
            <a:r>
              <a:rPr lang="en-US" sz="2000">
                <a:solidFill>
                  <a:srgbClr val="010118"/>
                </a:solidFill>
                <a:latin typeface="TT Norms"/>
              </a:rPr>
              <a:t>Hardhat è più flessibile di Truffle e permette una maggiore personalizzazione della configurazione del progetto per adattarsi alle esigenze di sviluppo specifiche.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671252" y="4624314"/>
            <a:ext cx="3777143" cy="504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TT Norms Bold"/>
              </a:rPr>
              <a:t>CONFIGURABILITÀ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6721871" y="3333139"/>
            <a:ext cx="4844257" cy="5925161"/>
            <a:chOff x="0" y="0"/>
            <a:chExt cx="1275854" cy="1560536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275854" cy="1560536"/>
            </a:xfrm>
            <a:custGeom>
              <a:avLst/>
              <a:gdLst/>
              <a:ahLst/>
              <a:cxnLst/>
              <a:rect l="l" t="t" r="r" b="b"/>
              <a:pathLst>
                <a:path w="1275854" h="1560536">
                  <a:moveTo>
                    <a:pt x="0" y="0"/>
                  </a:moveTo>
                  <a:lnTo>
                    <a:pt x="1275854" y="0"/>
                  </a:lnTo>
                  <a:lnTo>
                    <a:pt x="1275854" y="1560536"/>
                  </a:lnTo>
                  <a:lnTo>
                    <a:pt x="0" y="1560536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33333">
                  <a:srgbClr val="FE41D0">
                    <a:alpha val="22015"/>
                  </a:srgbClr>
                </a:gs>
                <a:gs pos="66667">
                  <a:srgbClr val="FF6F38">
                    <a:alpha val="1313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0"/>
            </a:gradFill>
          </p:spPr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1275854" cy="1608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7005157" y="3615364"/>
            <a:ext cx="4277687" cy="2579874"/>
            <a:chOff x="0" y="0"/>
            <a:chExt cx="1126634" cy="679473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126634" cy="679473"/>
            </a:xfrm>
            <a:custGeom>
              <a:avLst/>
              <a:gdLst/>
              <a:ahLst/>
              <a:cxnLst/>
              <a:rect l="l" t="t" r="r" b="b"/>
              <a:pathLst>
                <a:path w="1126634" h="679473">
                  <a:moveTo>
                    <a:pt x="0" y="0"/>
                  </a:moveTo>
                  <a:lnTo>
                    <a:pt x="1126634" y="0"/>
                  </a:lnTo>
                  <a:lnTo>
                    <a:pt x="1126634" y="679473"/>
                  </a:lnTo>
                  <a:lnTo>
                    <a:pt x="0" y="679473"/>
                  </a:lnTo>
                  <a:close/>
                </a:path>
              </a:pathLst>
            </a:custGeom>
            <a:gradFill rotWithShape="1">
              <a:gsLst>
                <a:gs pos="0">
                  <a:srgbClr val="FE41D0">
                    <a:alpha val="100000"/>
                  </a:srgbClr>
                </a:gs>
                <a:gs pos="100000">
                  <a:srgbClr val="FF6F38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27" name="TextBox 27"/>
            <p:cNvSpPr txBox="1"/>
            <p:nvPr/>
          </p:nvSpPr>
          <p:spPr>
            <a:xfrm>
              <a:off x="0" y="-47625"/>
              <a:ext cx="1126634" cy="7270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7228893" y="6661312"/>
            <a:ext cx="3830215" cy="1441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0"/>
              </a:lnSpc>
            </a:pPr>
            <a:r>
              <a:rPr lang="en-US" sz="2000">
                <a:solidFill>
                  <a:srgbClr val="010118"/>
                </a:solidFill>
                <a:latin typeface="TT Norms"/>
              </a:rPr>
              <a:t>Hardhat è stato progettato per integrarsi facilmente con l'ecosistema Ethereum, supportando ethers.js e waffle per lo sviluppo di smart contract.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7255429" y="4100439"/>
            <a:ext cx="3777143" cy="1552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TT Norms Bold"/>
              </a:rPr>
              <a:t>INTEGRAZIONE CON ECOSYSTEM ETHEREUM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1306048" y="3333139"/>
            <a:ext cx="4844257" cy="5925161"/>
            <a:chOff x="0" y="0"/>
            <a:chExt cx="1275854" cy="1560536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275854" cy="1560536"/>
            </a:xfrm>
            <a:custGeom>
              <a:avLst/>
              <a:gdLst/>
              <a:ahLst/>
              <a:cxnLst/>
              <a:rect l="l" t="t" r="r" b="b"/>
              <a:pathLst>
                <a:path w="1275854" h="1560536">
                  <a:moveTo>
                    <a:pt x="0" y="0"/>
                  </a:moveTo>
                  <a:lnTo>
                    <a:pt x="1275854" y="0"/>
                  </a:lnTo>
                  <a:lnTo>
                    <a:pt x="1275854" y="1560536"/>
                  </a:lnTo>
                  <a:lnTo>
                    <a:pt x="0" y="1560536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33333">
                  <a:srgbClr val="FE41D0">
                    <a:alpha val="22015"/>
                  </a:srgbClr>
                </a:gs>
                <a:gs pos="66667">
                  <a:srgbClr val="FF6F38">
                    <a:alpha val="1313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0"/>
            </a:gradFill>
          </p:spPr>
        </p:sp>
        <p:sp>
          <p:nvSpPr>
            <p:cNvPr id="32" name="TextBox 32"/>
            <p:cNvSpPr txBox="1"/>
            <p:nvPr/>
          </p:nvSpPr>
          <p:spPr>
            <a:xfrm>
              <a:off x="0" y="-47625"/>
              <a:ext cx="1275854" cy="1608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589333" y="3615364"/>
            <a:ext cx="4277687" cy="2579874"/>
            <a:chOff x="0" y="0"/>
            <a:chExt cx="1126634" cy="679473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126634" cy="679473"/>
            </a:xfrm>
            <a:custGeom>
              <a:avLst/>
              <a:gdLst/>
              <a:ahLst/>
              <a:cxnLst/>
              <a:rect l="l" t="t" r="r" b="b"/>
              <a:pathLst>
                <a:path w="1126634" h="679473">
                  <a:moveTo>
                    <a:pt x="0" y="0"/>
                  </a:moveTo>
                  <a:lnTo>
                    <a:pt x="1126634" y="0"/>
                  </a:lnTo>
                  <a:lnTo>
                    <a:pt x="1126634" y="679473"/>
                  </a:lnTo>
                  <a:lnTo>
                    <a:pt x="0" y="679473"/>
                  </a:lnTo>
                  <a:close/>
                </a:path>
              </a:pathLst>
            </a:custGeom>
            <a:gradFill rotWithShape="1">
              <a:gsLst>
                <a:gs pos="0">
                  <a:srgbClr val="FE41D0">
                    <a:alpha val="100000"/>
                  </a:srgbClr>
                </a:gs>
                <a:gs pos="100000">
                  <a:srgbClr val="FF6F38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0" y="-47625"/>
              <a:ext cx="1126634" cy="7270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1813069" y="6661312"/>
            <a:ext cx="3830215" cy="201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0"/>
              </a:lnSpc>
            </a:pPr>
            <a:r>
              <a:rPr lang="en-US" sz="2000">
                <a:solidFill>
                  <a:srgbClr val="010118"/>
                </a:solidFill>
                <a:latin typeface="TT Norms"/>
              </a:rPr>
              <a:t>Hardhat è noto per la sua compilazione più veloce rispetto a Truffle, vantaggiosa per progetti di grandi dimensioni o sviluppo iterativo, riducendo i tempi di attesa durante la compilazione dei contratti.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839605" y="4076627"/>
            <a:ext cx="3777143" cy="159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TT Norms Bold"/>
              </a:rPr>
              <a:t>PERFORMANCE E VELOCITÀ DI COMPILAZIONE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4122023" y="1940306"/>
            <a:ext cx="10145639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10118"/>
                </a:solidFill>
                <a:latin typeface="TT Norms"/>
              </a:rPr>
              <a:t>Abbiamo deciso di usare Hardhat per questi tre principali motivi: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818288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0645047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4725745" cy="265823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25745" cy="2658232"/>
            </a:xfrm>
            <a:custGeom>
              <a:avLst/>
              <a:gdLst/>
              <a:ahLst/>
              <a:cxnLst/>
              <a:rect l="l" t="t" r="r" b="b"/>
              <a:pathLst>
                <a:path w="4725745" h="2658232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444587">
            <a:off x="5406406" y="8363518"/>
            <a:ext cx="7937819" cy="9236735"/>
            <a:chOff x="0" y="0"/>
            <a:chExt cx="6985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15934"/>
              <a:ext cx="698500" cy="780932"/>
            </a:xfrm>
            <a:custGeom>
              <a:avLst/>
              <a:gdLst/>
              <a:ahLst/>
              <a:cxnLst/>
              <a:rect l="l" t="t" r="r" b="b"/>
              <a:pathLst>
                <a:path w="698500" h="780932">
                  <a:moveTo>
                    <a:pt x="420972" y="25795"/>
                  </a:moveTo>
                  <a:lnTo>
                    <a:pt x="626778" y="145537"/>
                  </a:lnTo>
                  <a:cubicBezTo>
                    <a:pt x="671183" y="171372"/>
                    <a:pt x="698500" y="218871"/>
                    <a:pt x="698500" y="270244"/>
                  </a:cubicBezTo>
                  <a:lnTo>
                    <a:pt x="698500" y="510688"/>
                  </a:lnTo>
                  <a:cubicBezTo>
                    <a:pt x="698500" y="562061"/>
                    <a:pt x="671183" y="609560"/>
                    <a:pt x="626778" y="635395"/>
                  </a:cubicBezTo>
                  <a:lnTo>
                    <a:pt x="420972" y="755137"/>
                  </a:lnTo>
                  <a:cubicBezTo>
                    <a:pt x="376636" y="780932"/>
                    <a:pt x="321864" y="780932"/>
                    <a:pt x="277528" y="755137"/>
                  </a:cubicBezTo>
                  <a:lnTo>
                    <a:pt x="71722" y="635395"/>
                  </a:lnTo>
                  <a:cubicBezTo>
                    <a:pt x="27317" y="609560"/>
                    <a:pt x="0" y="562061"/>
                    <a:pt x="0" y="510688"/>
                  </a:cubicBezTo>
                  <a:lnTo>
                    <a:pt x="0" y="270244"/>
                  </a:lnTo>
                  <a:cubicBezTo>
                    <a:pt x="0" y="218871"/>
                    <a:pt x="27317" y="171372"/>
                    <a:pt x="71722" y="145537"/>
                  </a:cubicBezTo>
                  <a:lnTo>
                    <a:pt x="277528" y="25795"/>
                  </a:lnTo>
                  <a:cubicBezTo>
                    <a:pt x="321864" y="0"/>
                    <a:pt x="376636" y="0"/>
                    <a:pt x="420972" y="2579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444587">
            <a:off x="13101347" y="-12092293"/>
            <a:ext cx="15661399" cy="18224174"/>
            <a:chOff x="0" y="0"/>
            <a:chExt cx="6985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444587">
            <a:off x="-10118396" y="-14533417"/>
            <a:ext cx="15661399" cy="18224174"/>
            <a:chOff x="0" y="0"/>
            <a:chExt cx="6985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1028700" y="3042747"/>
            <a:ext cx="11354322" cy="2098534"/>
          </a:xfrm>
          <a:custGeom>
            <a:avLst/>
            <a:gdLst/>
            <a:ahLst/>
            <a:cxnLst/>
            <a:rect l="l" t="t" r="r" b="b"/>
            <a:pathLst>
              <a:path w="11354322" h="2098534">
                <a:moveTo>
                  <a:pt x="0" y="0"/>
                </a:moveTo>
                <a:lnTo>
                  <a:pt x="11354322" y="0"/>
                </a:lnTo>
                <a:lnTo>
                  <a:pt x="11354322" y="2098534"/>
                </a:lnTo>
                <a:lnTo>
                  <a:pt x="0" y="209853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3692635" y="1513078"/>
            <a:ext cx="3065179" cy="5157872"/>
          </a:xfrm>
          <a:custGeom>
            <a:avLst/>
            <a:gdLst/>
            <a:ahLst/>
            <a:cxnLst/>
            <a:rect l="l" t="t" r="r" b="b"/>
            <a:pathLst>
              <a:path w="3065179" h="5157872">
                <a:moveTo>
                  <a:pt x="0" y="0"/>
                </a:moveTo>
                <a:lnTo>
                  <a:pt x="3065179" y="0"/>
                </a:lnTo>
                <a:lnTo>
                  <a:pt x="3065179" y="5157872"/>
                </a:lnTo>
                <a:lnTo>
                  <a:pt x="0" y="515787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028700" y="1038225"/>
            <a:ext cx="8780172" cy="959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551"/>
              </a:lnSpc>
              <a:spcBef>
                <a:spcPct val="0"/>
              </a:spcBef>
            </a:pPr>
            <a:r>
              <a:rPr lang="en-US" sz="6399">
                <a:solidFill>
                  <a:srgbClr val="010118"/>
                </a:solidFill>
                <a:latin typeface="TT Norms Bold"/>
              </a:rPr>
              <a:t>Utilizzo-avvio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762125" y="7337785"/>
            <a:ext cx="14763750" cy="1039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4"/>
              </a:lnSpc>
            </a:pPr>
            <a:r>
              <a:rPr lang="en-US" sz="2974">
                <a:solidFill>
                  <a:srgbClr val="010118"/>
                </a:solidFill>
                <a:latin typeface="TT Norms"/>
              </a:rPr>
              <a:t>Le operazioni preliminari per avviare il progetto sono l’avvio del programma arduino per leggere gli RFID e poi l’avvio del Server per far ricevere gli RFID letti al contratto. </a:t>
            </a:r>
          </a:p>
        </p:txBody>
      </p:sp>
    </p:spTree>
  </p:cSld>
  <p:clrMapOvr>
    <a:masterClrMapping/>
  </p:clrMapOvr>
  <p:transition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818288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0645047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4725745" cy="265823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25745" cy="2658232"/>
            </a:xfrm>
            <a:custGeom>
              <a:avLst/>
              <a:gdLst/>
              <a:ahLst/>
              <a:cxnLst/>
              <a:rect l="l" t="t" r="r" b="b"/>
              <a:pathLst>
                <a:path w="4725745" h="2658232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444587">
            <a:off x="5406406" y="8363518"/>
            <a:ext cx="7937819" cy="9236735"/>
            <a:chOff x="0" y="0"/>
            <a:chExt cx="6985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15934"/>
              <a:ext cx="698500" cy="780932"/>
            </a:xfrm>
            <a:custGeom>
              <a:avLst/>
              <a:gdLst/>
              <a:ahLst/>
              <a:cxnLst/>
              <a:rect l="l" t="t" r="r" b="b"/>
              <a:pathLst>
                <a:path w="698500" h="780932">
                  <a:moveTo>
                    <a:pt x="420972" y="25795"/>
                  </a:moveTo>
                  <a:lnTo>
                    <a:pt x="626778" y="145537"/>
                  </a:lnTo>
                  <a:cubicBezTo>
                    <a:pt x="671183" y="171372"/>
                    <a:pt x="698500" y="218871"/>
                    <a:pt x="698500" y="270244"/>
                  </a:cubicBezTo>
                  <a:lnTo>
                    <a:pt x="698500" y="510688"/>
                  </a:lnTo>
                  <a:cubicBezTo>
                    <a:pt x="698500" y="562061"/>
                    <a:pt x="671183" y="609560"/>
                    <a:pt x="626778" y="635395"/>
                  </a:cubicBezTo>
                  <a:lnTo>
                    <a:pt x="420972" y="755137"/>
                  </a:lnTo>
                  <a:cubicBezTo>
                    <a:pt x="376636" y="780932"/>
                    <a:pt x="321864" y="780932"/>
                    <a:pt x="277528" y="755137"/>
                  </a:cubicBezTo>
                  <a:lnTo>
                    <a:pt x="71722" y="635395"/>
                  </a:lnTo>
                  <a:cubicBezTo>
                    <a:pt x="27317" y="609560"/>
                    <a:pt x="0" y="562061"/>
                    <a:pt x="0" y="510688"/>
                  </a:cubicBezTo>
                  <a:lnTo>
                    <a:pt x="0" y="270244"/>
                  </a:lnTo>
                  <a:cubicBezTo>
                    <a:pt x="0" y="218871"/>
                    <a:pt x="27317" y="171372"/>
                    <a:pt x="71722" y="145537"/>
                  </a:cubicBezTo>
                  <a:lnTo>
                    <a:pt x="277528" y="25795"/>
                  </a:lnTo>
                  <a:cubicBezTo>
                    <a:pt x="321864" y="0"/>
                    <a:pt x="376636" y="0"/>
                    <a:pt x="420972" y="2579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444587">
            <a:off x="13101347" y="-12092293"/>
            <a:ext cx="15661399" cy="18224174"/>
            <a:chOff x="0" y="0"/>
            <a:chExt cx="6985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444587">
            <a:off x="-10118396" y="-14533417"/>
            <a:ext cx="15661399" cy="18224174"/>
            <a:chOff x="0" y="0"/>
            <a:chExt cx="6985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1028700" y="2571885"/>
            <a:ext cx="8262108" cy="5715000"/>
          </a:xfrm>
          <a:custGeom>
            <a:avLst/>
            <a:gdLst/>
            <a:ahLst/>
            <a:cxnLst/>
            <a:rect l="l" t="t" r="r" b="b"/>
            <a:pathLst>
              <a:path w="8262108" h="5715000">
                <a:moveTo>
                  <a:pt x="0" y="0"/>
                </a:moveTo>
                <a:lnTo>
                  <a:pt x="8262108" y="0"/>
                </a:lnTo>
                <a:lnTo>
                  <a:pt x="8262108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1449" r="-21443" b="-95233"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028700" y="1038225"/>
            <a:ext cx="8780172" cy="959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551"/>
              </a:lnSpc>
              <a:spcBef>
                <a:spcPct val="0"/>
              </a:spcBef>
            </a:pPr>
            <a:r>
              <a:rPr lang="en-US" sz="6399">
                <a:solidFill>
                  <a:srgbClr val="010118"/>
                </a:solidFill>
                <a:latin typeface="TT Norms Bold"/>
              </a:rPr>
              <a:t>Utilizzo-deploy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389335" y="3267210"/>
            <a:ext cx="6869965" cy="425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10118"/>
                </a:solidFill>
                <a:latin typeface="TT Norms"/>
              </a:rPr>
              <a:t>Possiamo procedere con la deploy del contratto inserendo il “Profile Address” e la “Private Key”.</a:t>
            </a:r>
          </a:p>
          <a:p>
            <a:pPr algn="ctr">
              <a:lnSpc>
                <a:spcPts val="4200"/>
              </a:lnSpc>
            </a:pPr>
            <a:endParaRPr lang="en-US" sz="3000">
              <a:solidFill>
                <a:srgbClr val="010118"/>
              </a:solidFill>
              <a:latin typeface="TT Norms"/>
            </a:endParaRP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10118"/>
                </a:solidFill>
                <a:latin typeface="TT Norms"/>
              </a:rPr>
              <a:t>Si può scegliere tra l’inserimento di un elemento all’interno del contratto o cercare un elemento già inserito all’interno del contratto</a:t>
            </a:r>
          </a:p>
        </p:txBody>
      </p:sp>
    </p:spTree>
  </p:cSld>
  <p:clrMapOvr>
    <a:masterClrMapping/>
  </p:clrMapOvr>
  <p:transition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818288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0645047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4725745" cy="265823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25745" cy="2658232"/>
            </a:xfrm>
            <a:custGeom>
              <a:avLst/>
              <a:gdLst/>
              <a:ahLst/>
              <a:cxnLst/>
              <a:rect l="l" t="t" r="r" b="b"/>
              <a:pathLst>
                <a:path w="4725745" h="2658232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444587">
            <a:off x="5406406" y="8363518"/>
            <a:ext cx="7937819" cy="9236735"/>
            <a:chOff x="0" y="0"/>
            <a:chExt cx="6985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15934"/>
              <a:ext cx="698500" cy="780932"/>
            </a:xfrm>
            <a:custGeom>
              <a:avLst/>
              <a:gdLst/>
              <a:ahLst/>
              <a:cxnLst/>
              <a:rect l="l" t="t" r="r" b="b"/>
              <a:pathLst>
                <a:path w="698500" h="780932">
                  <a:moveTo>
                    <a:pt x="420972" y="25795"/>
                  </a:moveTo>
                  <a:lnTo>
                    <a:pt x="626778" y="145537"/>
                  </a:lnTo>
                  <a:cubicBezTo>
                    <a:pt x="671183" y="171372"/>
                    <a:pt x="698500" y="218871"/>
                    <a:pt x="698500" y="270244"/>
                  </a:cubicBezTo>
                  <a:lnTo>
                    <a:pt x="698500" y="510688"/>
                  </a:lnTo>
                  <a:cubicBezTo>
                    <a:pt x="698500" y="562061"/>
                    <a:pt x="671183" y="609560"/>
                    <a:pt x="626778" y="635395"/>
                  </a:cubicBezTo>
                  <a:lnTo>
                    <a:pt x="420972" y="755137"/>
                  </a:lnTo>
                  <a:cubicBezTo>
                    <a:pt x="376636" y="780932"/>
                    <a:pt x="321864" y="780932"/>
                    <a:pt x="277528" y="755137"/>
                  </a:cubicBezTo>
                  <a:lnTo>
                    <a:pt x="71722" y="635395"/>
                  </a:lnTo>
                  <a:cubicBezTo>
                    <a:pt x="27317" y="609560"/>
                    <a:pt x="0" y="562061"/>
                    <a:pt x="0" y="510688"/>
                  </a:cubicBezTo>
                  <a:lnTo>
                    <a:pt x="0" y="270244"/>
                  </a:lnTo>
                  <a:cubicBezTo>
                    <a:pt x="0" y="218871"/>
                    <a:pt x="27317" y="171372"/>
                    <a:pt x="71722" y="145537"/>
                  </a:cubicBezTo>
                  <a:lnTo>
                    <a:pt x="277528" y="25795"/>
                  </a:lnTo>
                  <a:cubicBezTo>
                    <a:pt x="321864" y="0"/>
                    <a:pt x="376636" y="0"/>
                    <a:pt x="420972" y="2579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444587">
            <a:off x="13101347" y="-12092293"/>
            <a:ext cx="15661399" cy="18224174"/>
            <a:chOff x="0" y="0"/>
            <a:chExt cx="6985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444587">
            <a:off x="-10118396" y="-14533417"/>
            <a:ext cx="15661399" cy="18224174"/>
            <a:chOff x="0" y="0"/>
            <a:chExt cx="6985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6466234" y="2253992"/>
            <a:ext cx="5355531" cy="4286250"/>
          </a:xfrm>
          <a:custGeom>
            <a:avLst/>
            <a:gdLst/>
            <a:ahLst/>
            <a:cxnLst/>
            <a:rect l="l" t="t" r="r" b="b"/>
            <a:pathLst>
              <a:path w="5355531" h="4286250">
                <a:moveTo>
                  <a:pt x="0" y="0"/>
                </a:moveTo>
                <a:lnTo>
                  <a:pt x="5355532" y="0"/>
                </a:lnTo>
                <a:lnTo>
                  <a:pt x="5355532" y="4286250"/>
                </a:lnTo>
                <a:lnTo>
                  <a:pt x="0" y="42862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1900" r="-21894" b="-70030"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2383741" y="2253992"/>
            <a:ext cx="5355348" cy="4286250"/>
          </a:xfrm>
          <a:custGeom>
            <a:avLst/>
            <a:gdLst/>
            <a:ahLst/>
            <a:cxnLst/>
            <a:rect l="l" t="t" r="r" b="b"/>
            <a:pathLst>
              <a:path w="5355348" h="4286250">
                <a:moveTo>
                  <a:pt x="0" y="0"/>
                </a:moveTo>
                <a:lnTo>
                  <a:pt x="5355348" y="0"/>
                </a:lnTo>
                <a:lnTo>
                  <a:pt x="5355348" y="4286250"/>
                </a:lnTo>
                <a:lnTo>
                  <a:pt x="0" y="42862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1903" r="-21827" b="-69923"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475584" y="2253992"/>
            <a:ext cx="5429670" cy="4286250"/>
          </a:xfrm>
          <a:custGeom>
            <a:avLst/>
            <a:gdLst/>
            <a:ahLst/>
            <a:cxnLst/>
            <a:rect l="l" t="t" r="r" b="b"/>
            <a:pathLst>
              <a:path w="5429670" h="4286250">
                <a:moveTo>
                  <a:pt x="0" y="0"/>
                </a:moveTo>
                <a:lnTo>
                  <a:pt x="5429670" y="0"/>
                </a:lnTo>
                <a:lnTo>
                  <a:pt x="5429670" y="4286250"/>
                </a:lnTo>
                <a:lnTo>
                  <a:pt x="0" y="42862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20956" t="-1670" r="-23235" b="-72098"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1028700" y="1038225"/>
            <a:ext cx="8780172" cy="959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551"/>
              </a:lnSpc>
              <a:spcBef>
                <a:spcPct val="0"/>
              </a:spcBef>
            </a:pPr>
            <a:r>
              <a:rPr lang="en-US" sz="6399">
                <a:solidFill>
                  <a:srgbClr val="010118"/>
                </a:solidFill>
                <a:latin typeface="TT Norms Bold"/>
              </a:rPr>
              <a:t>Utilizzo-inserimento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999696" y="6740267"/>
            <a:ext cx="12288608" cy="2957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10118"/>
                </a:solidFill>
                <a:latin typeface="TT Norms"/>
              </a:rPr>
              <a:t>Cliccando il bottone “Inserisci elementi” sarà possibile, dopo la lettura del RFID, inserire all’interno del contratto: RFID, Descrizione elemento e Tipologia elemento.</a:t>
            </a:r>
          </a:p>
          <a:p>
            <a:pPr algn="ctr">
              <a:lnSpc>
                <a:spcPts val="3919"/>
              </a:lnSpc>
            </a:pPr>
            <a:endParaRPr lang="en-US" sz="2799">
              <a:solidFill>
                <a:srgbClr val="010118"/>
              </a:solidFill>
              <a:latin typeface="TT Norms"/>
            </a:endParaRP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10118"/>
                </a:solidFill>
                <a:latin typeface="TT Norms"/>
              </a:rPr>
              <a:t>Se è già presente un RFID all’interno del contratto non sarà possibile inserire l’elemento e si visualizzerà un messaggio di errore</a:t>
            </a:r>
          </a:p>
        </p:txBody>
      </p:sp>
    </p:spTree>
  </p:cSld>
  <p:clrMapOvr>
    <a:masterClrMapping/>
  </p:clrMapOvr>
  <p:transition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818288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0645047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4725745" cy="265823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25745" cy="2658232"/>
            </a:xfrm>
            <a:custGeom>
              <a:avLst/>
              <a:gdLst/>
              <a:ahLst/>
              <a:cxnLst/>
              <a:rect l="l" t="t" r="r" b="b"/>
              <a:pathLst>
                <a:path w="4725745" h="2658232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444587">
            <a:off x="5406406" y="8363518"/>
            <a:ext cx="7937819" cy="9236735"/>
            <a:chOff x="0" y="0"/>
            <a:chExt cx="6985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15934"/>
              <a:ext cx="698500" cy="780932"/>
            </a:xfrm>
            <a:custGeom>
              <a:avLst/>
              <a:gdLst/>
              <a:ahLst/>
              <a:cxnLst/>
              <a:rect l="l" t="t" r="r" b="b"/>
              <a:pathLst>
                <a:path w="698500" h="780932">
                  <a:moveTo>
                    <a:pt x="420972" y="25795"/>
                  </a:moveTo>
                  <a:lnTo>
                    <a:pt x="626778" y="145537"/>
                  </a:lnTo>
                  <a:cubicBezTo>
                    <a:pt x="671183" y="171372"/>
                    <a:pt x="698500" y="218871"/>
                    <a:pt x="698500" y="270244"/>
                  </a:cubicBezTo>
                  <a:lnTo>
                    <a:pt x="698500" y="510688"/>
                  </a:lnTo>
                  <a:cubicBezTo>
                    <a:pt x="698500" y="562061"/>
                    <a:pt x="671183" y="609560"/>
                    <a:pt x="626778" y="635395"/>
                  </a:cubicBezTo>
                  <a:lnTo>
                    <a:pt x="420972" y="755137"/>
                  </a:lnTo>
                  <a:cubicBezTo>
                    <a:pt x="376636" y="780932"/>
                    <a:pt x="321864" y="780932"/>
                    <a:pt x="277528" y="755137"/>
                  </a:cubicBezTo>
                  <a:lnTo>
                    <a:pt x="71722" y="635395"/>
                  </a:lnTo>
                  <a:cubicBezTo>
                    <a:pt x="27317" y="609560"/>
                    <a:pt x="0" y="562061"/>
                    <a:pt x="0" y="510688"/>
                  </a:cubicBezTo>
                  <a:lnTo>
                    <a:pt x="0" y="270244"/>
                  </a:lnTo>
                  <a:cubicBezTo>
                    <a:pt x="0" y="218871"/>
                    <a:pt x="27317" y="171372"/>
                    <a:pt x="71722" y="145537"/>
                  </a:cubicBezTo>
                  <a:lnTo>
                    <a:pt x="277528" y="25795"/>
                  </a:lnTo>
                  <a:cubicBezTo>
                    <a:pt x="321864" y="0"/>
                    <a:pt x="376636" y="0"/>
                    <a:pt x="420972" y="2579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444587">
            <a:off x="13101347" y="-12092293"/>
            <a:ext cx="15661399" cy="18224174"/>
            <a:chOff x="0" y="0"/>
            <a:chExt cx="6985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444587">
            <a:off x="-10118396" y="-14533417"/>
            <a:ext cx="15661399" cy="18224174"/>
            <a:chOff x="0" y="0"/>
            <a:chExt cx="6985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2000250" y="2243300"/>
            <a:ext cx="5553349" cy="4762500"/>
          </a:xfrm>
          <a:custGeom>
            <a:avLst/>
            <a:gdLst/>
            <a:ahLst/>
            <a:cxnLst/>
            <a:rect l="l" t="t" r="r" b="b"/>
            <a:pathLst>
              <a:path w="5553349" h="4762500">
                <a:moveTo>
                  <a:pt x="0" y="0"/>
                </a:moveTo>
                <a:lnTo>
                  <a:pt x="5553349" y="0"/>
                </a:lnTo>
                <a:lnTo>
                  <a:pt x="5553349" y="4762500"/>
                </a:lnTo>
                <a:lnTo>
                  <a:pt x="0" y="47625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0475" r="-21196" b="-56325"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0357398" y="2243300"/>
            <a:ext cx="5930352" cy="4762500"/>
          </a:xfrm>
          <a:custGeom>
            <a:avLst/>
            <a:gdLst/>
            <a:ahLst/>
            <a:cxnLst/>
            <a:rect l="l" t="t" r="r" b="b"/>
            <a:pathLst>
              <a:path w="5930352" h="4762500">
                <a:moveTo>
                  <a:pt x="0" y="0"/>
                </a:moveTo>
                <a:lnTo>
                  <a:pt x="5930352" y="0"/>
                </a:lnTo>
                <a:lnTo>
                  <a:pt x="5930352" y="4762500"/>
                </a:lnTo>
                <a:lnTo>
                  <a:pt x="0" y="47625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1932" r="-20038" b="-66838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028700" y="1038225"/>
            <a:ext cx="8780172" cy="959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551"/>
              </a:lnSpc>
              <a:spcBef>
                <a:spcPct val="0"/>
              </a:spcBef>
            </a:pPr>
            <a:r>
              <a:rPr lang="en-US" sz="6399">
                <a:solidFill>
                  <a:srgbClr val="010118"/>
                </a:solidFill>
                <a:latin typeface="TT Norms Bold"/>
              </a:rPr>
              <a:t>Utilizzo-cerca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952750" y="7823560"/>
            <a:ext cx="12382500" cy="12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010118"/>
                </a:solidFill>
                <a:latin typeface="TT Norms"/>
              </a:rPr>
              <a:t>Cliccando il bottone “Cerca elementi” sarà possibile cercare all’interno del contratto gli elementi filtrandoli per tipologia.</a:t>
            </a:r>
          </a:p>
        </p:txBody>
      </p:sp>
    </p:spTree>
  </p:cSld>
  <p:clrMapOvr>
    <a:masterClrMapping/>
  </p:clrMapOvr>
  <p:transition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818288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0645047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4725745" cy="265823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25745" cy="2658232"/>
            </a:xfrm>
            <a:custGeom>
              <a:avLst/>
              <a:gdLst/>
              <a:ahLst/>
              <a:cxnLst/>
              <a:rect l="l" t="t" r="r" b="b"/>
              <a:pathLst>
                <a:path w="4725745" h="2658232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444587">
            <a:off x="12431763" y="8686934"/>
            <a:ext cx="7937819" cy="9236735"/>
            <a:chOff x="0" y="0"/>
            <a:chExt cx="6985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15934"/>
              <a:ext cx="698500" cy="780932"/>
            </a:xfrm>
            <a:custGeom>
              <a:avLst/>
              <a:gdLst/>
              <a:ahLst/>
              <a:cxnLst/>
              <a:rect l="l" t="t" r="r" b="b"/>
              <a:pathLst>
                <a:path w="698500" h="780932">
                  <a:moveTo>
                    <a:pt x="420972" y="25795"/>
                  </a:moveTo>
                  <a:lnTo>
                    <a:pt x="626778" y="145537"/>
                  </a:lnTo>
                  <a:cubicBezTo>
                    <a:pt x="671183" y="171372"/>
                    <a:pt x="698500" y="218871"/>
                    <a:pt x="698500" y="270244"/>
                  </a:cubicBezTo>
                  <a:lnTo>
                    <a:pt x="698500" y="510688"/>
                  </a:lnTo>
                  <a:cubicBezTo>
                    <a:pt x="698500" y="562061"/>
                    <a:pt x="671183" y="609560"/>
                    <a:pt x="626778" y="635395"/>
                  </a:cubicBezTo>
                  <a:lnTo>
                    <a:pt x="420972" y="755137"/>
                  </a:lnTo>
                  <a:cubicBezTo>
                    <a:pt x="376636" y="780932"/>
                    <a:pt x="321864" y="780932"/>
                    <a:pt x="277528" y="755137"/>
                  </a:cubicBezTo>
                  <a:lnTo>
                    <a:pt x="71722" y="635395"/>
                  </a:lnTo>
                  <a:cubicBezTo>
                    <a:pt x="27317" y="609560"/>
                    <a:pt x="0" y="562061"/>
                    <a:pt x="0" y="510688"/>
                  </a:cubicBezTo>
                  <a:lnTo>
                    <a:pt x="0" y="270244"/>
                  </a:lnTo>
                  <a:cubicBezTo>
                    <a:pt x="0" y="218871"/>
                    <a:pt x="27317" y="171372"/>
                    <a:pt x="71722" y="145537"/>
                  </a:cubicBezTo>
                  <a:lnTo>
                    <a:pt x="277528" y="25795"/>
                  </a:lnTo>
                  <a:cubicBezTo>
                    <a:pt x="321864" y="0"/>
                    <a:pt x="376636" y="0"/>
                    <a:pt x="420972" y="2579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444587">
            <a:off x="13429711" y="-12359864"/>
            <a:ext cx="15661399" cy="18224174"/>
            <a:chOff x="0" y="0"/>
            <a:chExt cx="6985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8076"/>
              <a:ext cx="698500" cy="796648"/>
            </a:xfrm>
            <a:custGeom>
              <a:avLst/>
              <a:gdLst/>
              <a:ahLst/>
              <a:cxnLst/>
              <a:rect l="l" t="t" r="r" b="b"/>
              <a:pathLst>
                <a:path w="698500" h="796648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0" y="0"/>
            <a:ext cx="6857272" cy="10287000"/>
            <a:chOff x="0" y="0"/>
            <a:chExt cx="1806031" cy="270933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806030" cy="2709333"/>
            </a:xfrm>
            <a:custGeom>
              <a:avLst/>
              <a:gdLst/>
              <a:ahLst/>
              <a:cxnLst/>
              <a:rect l="l" t="t" r="r" b="b"/>
              <a:pathLst>
                <a:path w="1806030" h="2709333">
                  <a:moveTo>
                    <a:pt x="0" y="0"/>
                  </a:moveTo>
                  <a:lnTo>
                    <a:pt x="1806030" y="0"/>
                  </a:lnTo>
                  <a:lnTo>
                    <a:pt x="1806030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FE41D0">
                    <a:alpha val="100000"/>
                  </a:srgbClr>
                </a:gs>
                <a:gs pos="100000">
                  <a:srgbClr val="FF6F38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0" y="0"/>
              <a:ext cx="1806031" cy="27093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00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 flipH="1">
            <a:off x="1028700" y="2614563"/>
            <a:ext cx="4552086" cy="5057873"/>
          </a:xfrm>
          <a:custGeom>
            <a:avLst/>
            <a:gdLst/>
            <a:ahLst/>
            <a:cxnLst/>
            <a:rect l="l" t="t" r="r" b="b"/>
            <a:pathLst>
              <a:path w="4552086" h="5057873">
                <a:moveTo>
                  <a:pt x="4552086" y="0"/>
                </a:moveTo>
                <a:lnTo>
                  <a:pt x="0" y="0"/>
                </a:lnTo>
                <a:lnTo>
                  <a:pt x="0" y="5057874"/>
                </a:lnTo>
                <a:lnTo>
                  <a:pt x="4552086" y="5057874"/>
                </a:lnTo>
                <a:lnTo>
                  <a:pt x="4552086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17" name="Group 17"/>
          <p:cNvGrpSpPr/>
          <p:nvPr/>
        </p:nvGrpSpPr>
        <p:grpSpPr>
          <a:xfrm>
            <a:off x="13002688" y="4765675"/>
            <a:ext cx="2658072" cy="2906762"/>
            <a:chOff x="0" y="0"/>
            <a:chExt cx="3544097" cy="3875682"/>
          </a:xfrm>
        </p:grpSpPr>
        <p:grpSp>
          <p:nvGrpSpPr>
            <p:cNvPr id="18" name="Group 18"/>
            <p:cNvGrpSpPr/>
            <p:nvPr/>
          </p:nvGrpSpPr>
          <p:grpSpPr>
            <a:xfrm>
              <a:off x="579574" y="0"/>
              <a:ext cx="2384949" cy="2384939"/>
              <a:chOff x="0" y="0"/>
              <a:chExt cx="6350025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26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26" h="6350000">
                    <a:moveTo>
                      <a:pt x="3175000" y="0"/>
                    </a:moveTo>
                    <a:lnTo>
                      <a:pt x="3175026" y="0"/>
                    </a:lnTo>
                    <a:cubicBezTo>
                      <a:pt x="4928530" y="0"/>
                      <a:pt x="6350026" y="1421496"/>
                      <a:pt x="6350026" y="3175000"/>
                    </a:cubicBezTo>
                    <a:lnTo>
                      <a:pt x="6350026" y="3175000"/>
                    </a:lnTo>
                    <a:cubicBezTo>
                      <a:pt x="6350026" y="4017063"/>
                      <a:pt x="6015518" y="4824636"/>
                      <a:pt x="5420090" y="5420064"/>
                    </a:cubicBezTo>
                    <a:cubicBezTo>
                      <a:pt x="4824662" y="6015492"/>
                      <a:pt x="4017088" y="6350000"/>
                      <a:pt x="3175026" y="6350000"/>
                    </a:cubicBezTo>
                    <a:lnTo>
                      <a:pt x="3175000" y="6350000"/>
                    </a:lnTo>
                    <a:cubicBezTo>
                      <a:pt x="1421496" y="6350000"/>
                      <a:pt x="0" y="4928504"/>
                      <a:pt x="0" y="3175000"/>
                    </a:cubicBezTo>
                    <a:lnTo>
                      <a:pt x="0" y="3175000"/>
                    </a:lnTo>
                    <a:cubicBezTo>
                      <a:pt x="0" y="1421496"/>
                      <a:pt x="1421496" y="0"/>
                      <a:pt x="3175000" y="0"/>
                    </a:cubicBezTo>
                    <a:close/>
                  </a:path>
                </a:pathLst>
              </a:custGeom>
              <a:blipFill>
                <a:blip r:embed="rId9"/>
                <a:stretch>
                  <a:fillRect/>
                </a:stretch>
              </a:blip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342925" y="2636069"/>
              <a:ext cx="2858246" cy="4942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49"/>
                </a:lnSpc>
                <a:spcBef>
                  <a:spcPct val="0"/>
                </a:spcBef>
              </a:pPr>
              <a:r>
                <a:rPr lang="en-US" sz="2499" u="none" strike="noStrike">
                  <a:solidFill>
                    <a:srgbClr val="FE41D0"/>
                  </a:solidFill>
                  <a:latin typeface="TT Norms Bold"/>
                </a:rPr>
                <a:t>Marco Di Maio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3381441"/>
              <a:ext cx="3544097" cy="4942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49"/>
                </a:lnSpc>
                <a:spcBef>
                  <a:spcPct val="0"/>
                </a:spcBef>
              </a:pPr>
              <a:r>
                <a:rPr lang="en-US" sz="2499" u="none" strike="noStrike">
                  <a:solidFill>
                    <a:srgbClr val="FE41D0"/>
                  </a:solidFill>
                  <a:latin typeface="TT Norms Bold"/>
                </a:rPr>
                <a:t>Mat. 0522501704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8601540" y="4765675"/>
            <a:ext cx="2658072" cy="2906762"/>
            <a:chOff x="0" y="0"/>
            <a:chExt cx="3544097" cy="3875682"/>
          </a:xfrm>
        </p:grpSpPr>
        <p:grpSp>
          <p:nvGrpSpPr>
            <p:cNvPr id="23" name="Group 23"/>
            <p:cNvGrpSpPr/>
            <p:nvPr/>
          </p:nvGrpSpPr>
          <p:grpSpPr>
            <a:xfrm>
              <a:off x="579574" y="0"/>
              <a:ext cx="2384949" cy="2384939"/>
              <a:chOff x="0" y="0"/>
              <a:chExt cx="6350025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26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26" h="6350000">
                    <a:moveTo>
                      <a:pt x="3175000" y="0"/>
                    </a:moveTo>
                    <a:lnTo>
                      <a:pt x="3175026" y="0"/>
                    </a:lnTo>
                    <a:cubicBezTo>
                      <a:pt x="4928530" y="0"/>
                      <a:pt x="6350026" y="1421496"/>
                      <a:pt x="6350026" y="3175000"/>
                    </a:cubicBezTo>
                    <a:lnTo>
                      <a:pt x="6350026" y="3175000"/>
                    </a:lnTo>
                    <a:cubicBezTo>
                      <a:pt x="6350026" y="4017063"/>
                      <a:pt x="6015518" y="4824636"/>
                      <a:pt x="5420090" y="5420064"/>
                    </a:cubicBezTo>
                    <a:cubicBezTo>
                      <a:pt x="4824662" y="6015492"/>
                      <a:pt x="4017088" y="6350000"/>
                      <a:pt x="3175026" y="6350000"/>
                    </a:cubicBezTo>
                    <a:lnTo>
                      <a:pt x="3175000" y="6350000"/>
                    </a:lnTo>
                    <a:cubicBezTo>
                      <a:pt x="1421496" y="6350000"/>
                      <a:pt x="0" y="4928504"/>
                      <a:pt x="0" y="3175000"/>
                    </a:cubicBezTo>
                    <a:lnTo>
                      <a:pt x="0" y="3175000"/>
                    </a:lnTo>
                    <a:cubicBezTo>
                      <a:pt x="0" y="1421496"/>
                      <a:pt x="1421496" y="0"/>
                      <a:pt x="3175000" y="0"/>
                    </a:cubicBezTo>
                    <a:close/>
                  </a:path>
                </a:pathLst>
              </a:custGeom>
              <a:blipFill>
                <a:blip r:embed="rId10"/>
                <a:stretch>
                  <a:fillRect l="-7497" r="-7497"/>
                </a:stretch>
              </a:blip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171463" y="2636069"/>
              <a:ext cx="3201171" cy="4942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4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FE41D0"/>
                  </a:solidFill>
                  <a:latin typeface="TT Norms Bold"/>
                </a:rPr>
                <a:t>Vittorio Ciancio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3381441"/>
              <a:ext cx="3544097" cy="4942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49"/>
                </a:lnSpc>
                <a:spcBef>
                  <a:spcPct val="0"/>
                </a:spcBef>
              </a:pPr>
              <a:r>
                <a:rPr lang="en-US" sz="2499" u="none" strike="noStrike">
                  <a:solidFill>
                    <a:srgbClr val="FE41D0"/>
                  </a:solidFill>
                  <a:latin typeface="TT Norms Bold"/>
                </a:rPr>
                <a:t>Mat. 0522501699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8601540" y="1244675"/>
            <a:ext cx="5730184" cy="2392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440"/>
              </a:lnSpc>
              <a:spcBef>
                <a:spcPct val="0"/>
              </a:spcBef>
            </a:pPr>
            <a:r>
              <a:rPr lang="en-US" sz="8000">
                <a:solidFill>
                  <a:srgbClr val="010118"/>
                </a:solidFill>
                <a:latin typeface="TT Norms Bold"/>
              </a:rPr>
              <a:t>Grazie per l’attenzione</a:t>
            </a:r>
          </a:p>
        </p:txBody>
      </p:sp>
    </p:spTree>
  </p:cSld>
  <p:clrMapOvr>
    <a:masterClrMapping/>
  </p:clrMapOvr>
  <p:transition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723</Words>
  <Application>Microsoft Office PowerPoint</Application>
  <PresentationFormat>Personalizzato</PresentationFormat>
  <Paragraphs>64</Paragraphs>
  <Slides>9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Calibri</vt:lpstr>
      <vt:lpstr>TT Norms Bold</vt:lpstr>
      <vt:lpstr>TT Norms</vt:lpstr>
      <vt:lpstr>Arial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Sicurezza dei dati</dc:title>
  <cp:lastModifiedBy>marco di maio</cp:lastModifiedBy>
  <cp:revision>2</cp:revision>
  <dcterms:created xsi:type="dcterms:W3CDTF">2006-08-16T00:00:00Z</dcterms:created>
  <dcterms:modified xsi:type="dcterms:W3CDTF">2024-03-13T17:08:15Z</dcterms:modified>
  <dc:identifier>DAF9hwDZ0p8</dc:identifier>
</cp:coreProperties>
</file>