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embeddedFontLst>
    <p:embeddedFont>
      <p:font typeface="Public Sans" panose="020B0604020202020204" charset="0"/>
      <p:regular r:id="rId22"/>
    </p:embeddedFont>
    <p:embeddedFont>
      <p:font typeface="Public Sans Bold" panose="020B0604020202020204" charset="0"/>
      <p:regular r:id="rId23"/>
    </p:embeddedFont>
    <p:embeddedFont>
      <p:font typeface="VT323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3971" autoAdjust="0"/>
  </p:normalViewPr>
  <p:slideViewPr>
    <p:cSldViewPr>
      <p:cViewPr varScale="1">
        <p:scale>
          <a:sx n="55" d="100"/>
          <a:sy n="55" d="100"/>
        </p:scale>
        <p:origin x="16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1C4DC-28AE-4CC6-B25A-F26A99D3EF81}" type="datetimeFigureOut">
              <a:rPr lang="it-IT" smtClean="0"/>
              <a:t>12/02/2025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20D33-5353-41B4-9FFA-9B62435587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151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Ciao a tutti! Oggi vi parlerò del nostro progetto intitolato </a:t>
            </a:r>
            <a:r>
              <a:rPr lang="it-IT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'Valutazione Automatica dei Dialoghi Uomo-Macchina: Metodo LLM-EVAL'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Questo lavoro è stato realizzato da me, Giovanni Arcangeli e Marco Di Maio, e si concentra su un aspetto molto attuale dell’intelligenza artificiale: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come valutare automaticamente la qualità delle conversazioni tra esseri umani e modelli linguistici avanzati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20D33-5353-41B4-9FFA-9B624355877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4603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 risultati della prima evidenziano che: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Claude 3.5</a:t>
            </a: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ha ottenuto il miglior risultato in termini di </a:t>
            </a:r>
            <a:r>
              <a:rPr lang="it-IT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accuratezza (25.99%)</a:t>
            </a: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 </a:t>
            </a:r>
            <a:r>
              <a:rPr lang="it-IT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Kappa di Cohen (0.07)</a:t>
            </a: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GPT4o-mini</a:t>
            </a: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ha ottenuto le migliori </a:t>
            </a:r>
            <a:r>
              <a:rPr lang="it-IT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correlazioni (</a:t>
            </a:r>
            <a:r>
              <a:rPr lang="it-IT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Spearman</a:t>
            </a:r>
            <a:r>
              <a:rPr lang="it-IT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Pearson e Kendall-Tau)</a:t>
            </a: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indicando una maggiore coerenza nei punteggi assegnati.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20D33-5353-41B4-9FFA-9B6243558775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1083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Come anticipato in precedenza, questi sono i risultati dei 4 modelli messi a confronto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20D33-5353-41B4-9FFA-9B6243558775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4928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 dati raccolti ci permettono di fare alcune osservazioni: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Nessun modello ha raggiunto un’accuratezza soddisfacente, riflettendo la complessità del compito.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Claude 3.5</a:t>
            </a: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si è dimostrato il più bilanciato tra accuratezza e coerenza con il dataset.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GPT4o-mini</a:t>
            </a: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invece, ha mostrato una maggiore sensibilità alla struttura del dialogo, sebbene con un’accuratezza più bassa.</a:t>
            </a:r>
          </a:p>
          <a:p>
            <a:pPr marL="228600">
              <a:lnSpc>
                <a:spcPct val="115000"/>
              </a:lnSpc>
              <a:spcAft>
                <a:spcPts val="800"/>
              </a:spcAft>
            </a:pP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 quanto riguarda i limiti: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 possibile limite è stato l’uso di un </a:t>
            </a:r>
            <a:r>
              <a:rPr lang="it-IT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prompt generico</a:t>
            </a: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che potrebbe non aver fornito abbastanza contesto per una valutazione ottimale.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Inoltre, </a:t>
            </a:r>
            <a:r>
              <a:rPr lang="it-IT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alcune informazioni del dataset non sono state utilizzate</a:t>
            </a: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come </a:t>
            </a:r>
            <a:r>
              <a:rPr lang="it-IT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profile_match</a:t>
            </a: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 </a:t>
            </a:r>
            <a:r>
              <a:rPr lang="it-IT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user_profile</a:t>
            </a: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che avrebbero potuto migliorare i risultati.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20D33-5353-41B4-9FFA-9B6243558775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7709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questa seconda fase, abbiamo valutato le prestazioni di Claude 3 su quattro dataset distinti: DSTC9, FED, PC e TC. </a:t>
            </a:r>
          </a:p>
          <a:p>
            <a:r>
              <a:rPr lang="it-IT" dirty="0"/>
              <a:t>Questi dataset differiscono per tipologia e livello di valutazione: alcuni sono a livello di dialogo completo, mentre altri valutano ogni turno individualmente.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DSTC9 (</a:t>
            </a:r>
            <a:r>
              <a:rPr lang="it-IT" b="1" dirty="0" err="1"/>
              <a:t>Dialogue</a:t>
            </a:r>
            <a:r>
              <a:rPr lang="it-IT" b="1" dirty="0"/>
              <a:t>-Level)</a:t>
            </a:r>
            <a:r>
              <a:rPr lang="it-IT" dirty="0"/>
              <a:t>: Contiene 2.200 dialoghi di natura open-domain, con valutazioni generali sulla qualità del dialogo senza distinzione tra turni individuali.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FED (Turn-Level e </a:t>
            </a:r>
            <a:r>
              <a:rPr lang="it-IT" b="1" dirty="0" err="1"/>
              <a:t>Dialogue</a:t>
            </a:r>
            <a:r>
              <a:rPr lang="it-IT" b="1" dirty="0"/>
              <a:t>-Level)</a:t>
            </a:r>
            <a:r>
              <a:rPr lang="it-IT" dirty="0"/>
              <a:t>: Comprende sia una valutazione a livello di dialogo che una valutazione a livello di turni.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PC (Turn-Level)</a:t>
            </a:r>
            <a:r>
              <a:rPr lang="it-IT" dirty="0"/>
              <a:t>: Si focalizza sulla qualità delle risposte del sistema a livello di turno, con valutazioni dettagliate su ciascuna interazione.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TC (Turn-Level)</a:t>
            </a:r>
            <a:r>
              <a:rPr lang="it-IT" dirty="0"/>
              <a:t>: Simile a PC, con 360 turni analizzati.</a:t>
            </a:r>
          </a:p>
          <a:p>
            <a:r>
              <a:rPr lang="it-IT" dirty="0"/>
              <a:t>Abbiamo scelto questi dataset per testare la capacità di Claude 3 di adattarsi a diversi scenari conversazionali, sia strutturati che open-domain.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20D33-5353-41B4-9FFA-9B6243558775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2695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valutare i dataset, abbiamo utilizzato due tipi di prompt a seconda della tipologia del dataset: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Per i dataset turn-</a:t>
            </a:r>
            <a:r>
              <a:rPr lang="it-IT" b="1" dirty="0" err="1"/>
              <a:t>level</a:t>
            </a:r>
            <a:r>
              <a:rPr lang="it-IT" dirty="0"/>
              <a:t>, in cui la valutazione avviene su singole risposte del bot, abbiamo usato il prompt:</a:t>
            </a:r>
            <a:br>
              <a:rPr lang="it-IT" dirty="0"/>
            </a:br>
            <a:r>
              <a:rPr lang="it-IT" i="1" dirty="0"/>
              <a:t>Score the following </a:t>
            </a:r>
            <a:r>
              <a:rPr lang="it-IT" i="1" dirty="0" err="1"/>
              <a:t>dialogue</a:t>
            </a:r>
            <a:r>
              <a:rPr lang="it-IT" i="1" dirty="0"/>
              <a:t> response </a:t>
            </a:r>
            <a:r>
              <a:rPr lang="it-IT" i="1" dirty="0" err="1"/>
              <a:t>generated</a:t>
            </a:r>
            <a:r>
              <a:rPr lang="it-IT" i="1" dirty="0"/>
              <a:t> on a </a:t>
            </a:r>
            <a:r>
              <a:rPr lang="it-IT" i="1" dirty="0" err="1"/>
              <a:t>continuous</a:t>
            </a:r>
            <a:r>
              <a:rPr lang="it-IT" i="1" dirty="0"/>
              <a:t> scale from 1 to 5.</a:t>
            </a:r>
            <a:br>
              <a:rPr lang="it-IT" dirty="0"/>
            </a:br>
            <a:r>
              <a:rPr lang="it-IT" i="1" dirty="0" err="1"/>
              <a:t>Context</a:t>
            </a:r>
            <a:r>
              <a:rPr lang="it-IT" i="1" dirty="0"/>
              <a:t>: {</a:t>
            </a:r>
            <a:r>
              <a:rPr lang="it-IT" i="1" dirty="0" err="1"/>
              <a:t>context</a:t>
            </a:r>
            <a:r>
              <a:rPr lang="it-IT" i="1" dirty="0"/>
              <a:t>}</a:t>
            </a:r>
            <a:br>
              <a:rPr lang="it-IT" dirty="0"/>
            </a:br>
            <a:r>
              <a:rPr lang="it-IT" i="1" dirty="0" err="1"/>
              <a:t>Dialogue</a:t>
            </a:r>
            <a:r>
              <a:rPr lang="it-IT" i="1" dirty="0"/>
              <a:t> response: {response}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Per i dataset </a:t>
            </a:r>
            <a:r>
              <a:rPr lang="it-IT" b="1" dirty="0" err="1"/>
              <a:t>dialogue-level</a:t>
            </a:r>
            <a:r>
              <a:rPr lang="it-IT" dirty="0"/>
              <a:t>, dove si valuta l'intero dialogo, il prompt è stato leggermente modificato per riflettere la valutazione complessiva:</a:t>
            </a:r>
            <a:br>
              <a:rPr lang="it-IT" dirty="0"/>
            </a:br>
            <a:r>
              <a:rPr lang="it-IT" i="1" dirty="0"/>
              <a:t>Score the following </a:t>
            </a:r>
            <a:r>
              <a:rPr lang="it-IT" i="1" dirty="0" err="1"/>
              <a:t>dialogue</a:t>
            </a:r>
            <a:r>
              <a:rPr lang="it-IT" i="1" dirty="0"/>
              <a:t> </a:t>
            </a:r>
            <a:r>
              <a:rPr lang="it-IT" i="1" dirty="0" err="1"/>
              <a:t>generated</a:t>
            </a:r>
            <a:r>
              <a:rPr lang="it-IT" i="1" dirty="0"/>
              <a:t> on a </a:t>
            </a:r>
            <a:r>
              <a:rPr lang="it-IT" i="1" dirty="0" err="1"/>
              <a:t>continuous</a:t>
            </a:r>
            <a:r>
              <a:rPr lang="it-IT" i="1" dirty="0"/>
              <a:t> scale from 1 to 5.</a:t>
            </a:r>
            <a:br>
              <a:rPr lang="it-IT" dirty="0"/>
            </a:br>
            <a:r>
              <a:rPr lang="it-IT" i="1" dirty="0" err="1"/>
              <a:t>Dialogue</a:t>
            </a:r>
            <a:r>
              <a:rPr lang="it-IT" i="1" dirty="0"/>
              <a:t>: {</a:t>
            </a:r>
            <a:r>
              <a:rPr lang="it-IT" i="1" dirty="0" err="1"/>
              <a:t>dialog</a:t>
            </a:r>
            <a:r>
              <a:rPr lang="it-IT" i="1" dirty="0"/>
              <a:t>}</a:t>
            </a:r>
            <a:endParaRPr lang="it-IT" dirty="0"/>
          </a:p>
          <a:p>
            <a:r>
              <a:rPr lang="it-IT" dirty="0"/>
              <a:t>L'obiettivo di questi prompt è fornire una valutazione numerica della qualità dei dialoghi in modo consistente e comparabile tra i vari dataset.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20D33-5353-41B4-9FFA-9B6243558775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755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Ecco i risultati ottenuti dal modello Claude 3 sui quattro dataset analizzati</a:t>
            </a:r>
          </a:p>
          <a:p>
            <a:endParaRPr lang="it-IT" dirty="0"/>
          </a:p>
          <a:p>
            <a:r>
              <a:rPr lang="it-IT" dirty="0"/>
              <a:t>Analizzando i risultati, notiamo che le prestazioni di Claude 3 variano notevolmente a seconda del dataset.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it-IT" dirty="0"/>
              <a:t>In particolare abbiamo notato che per il dataset </a:t>
            </a:r>
            <a:r>
              <a:rPr lang="it-IT" b="1" dirty="0"/>
              <a:t>FED (</a:t>
            </a:r>
            <a:r>
              <a:rPr lang="it-IT" b="1" dirty="0" err="1"/>
              <a:t>dialogue</a:t>
            </a:r>
            <a:r>
              <a:rPr lang="it-IT" b="1" dirty="0"/>
              <a:t>)</a:t>
            </a:r>
            <a:r>
              <a:rPr lang="it-IT" dirty="0"/>
              <a:t> ha ottenuto le correlazioni più alte con i punteggi di valutazione più elevati, suggerendo che il modello è in grado di catturare con maggiore precisione la qualità complessiva dei dialoghi.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20D33-5353-41B4-9FFA-9B6243558775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0363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Qui possiamo vedere i risultati in un formato grafico che riflette i risultati osservati in precedenza in formato tabellare confermando che il dataset FED (</a:t>
            </a:r>
            <a:r>
              <a:rPr lang="it-IT" dirty="0" err="1"/>
              <a:t>dialog</a:t>
            </a:r>
            <a:r>
              <a:rPr lang="it-IT" dirty="0"/>
              <a:t>) ha ottenuto i risultati migliori.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20D33-5353-41B4-9FFA-9B6243558775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6255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Confrontando i risultati delle due fasi, emergono alcune osservazioni chiave: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L'importanza del dataset</a:t>
            </a:r>
            <a:r>
              <a:rPr lang="it-IT" dirty="0"/>
              <a:t>: Nella seconda fase, il modello ha mostrato prestazioni migliori sui dataset con contesti chiari e annotazioni dettagliate (FED, PC, TC). Invece per quanto riguarda la prima fase l’uso di un unico prompt per l’unico dataset analizzato con modelli diversi può aver limitato le prestazioni.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Claude 3 vs Claude 3.5</a:t>
            </a:r>
            <a:r>
              <a:rPr lang="it-IT" dirty="0"/>
              <a:t>: Nella prima fase, Claude 3.5 ha dimostrato un buon bilanciamento tra accuratezza e correlazione. Tuttavia, nella seconda fase, Claude 3 ha ottenuto risultati migliori sui dataset strutturati, indicando che la sua capacità di valutazione dipende fortemente dal tipo di dataset utilizzato.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Problemi persistenti</a:t>
            </a:r>
            <a:r>
              <a:rPr lang="it-IT" dirty="0"/>
              <a:t>: Le prestazioni sui dataset open-domain come DSTC9 rimangono insoddisfacenti, evidenziando la necessità di miglioramenti nel modello per affrontare dialoghi più complessi e variabili. Inoltre, l'uso di prompt generici potrebbe aver limitato la capacità di adattamento del modello ai diversi dataset.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20D33-5353-41B4-9FFA-9B6243558775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167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conclusione, il nostro studio ha evidenziato diversi aspetti chiave sulla valutazione automatica dei dialoghi uomo-macchina:</a:t>
            </a:r>
          </a:p>
          <a:p>
            <a:pPr>
              <a:buFont typeface="+mj-lt"/>
              <a:buAutoNum type="arabicPeriod"/>
            </a:pPr>
            <a:r>
              <a:rPr lang="it-IT" b="1" dirty="0"/>
              <a:t>Il dataset gioca un ruolo cruciale</a:t>
            </a:r>
          </a:p>
          <a:p>
            <a:pPr>
              <a:buFont typeface="+mj-lt"/>
              <a:buAutoNum type="arabicPeriod"/>
            </a:pPr>
            <a:r>
              <a:rPr lang="it-IT" b="1" dirty="0"/>
              <a:t>Il modello migliore dipende dal contesto</a:t>
            </a:r>
          </a:p>
          <a:p>
            <a:pPr>
              <a:buFont typeface="+mj-lt"/>
              <a:buAutoNum type="arabicPeriod"/>
            </a:pPr>
            <a:r>
              <a:rPr lang="it-IT" b="1" dirty="0"/>
              <a:t>Sfide da affrontare</a:t>
            </a:r>
            <a:r>
              <a:rPr lang="it-IT" dirty="0"/>
              <a:t>: l’uso di prompt più sofisticati potrebbe migliorare le prestazioni del modello.</a:t>
            </a:r>
          </a:p>
          <a:p>
            <a:pPr>
              <a:buFont typeface="+mj-lt"/>
              <a:buAutoNum type="arabicPeriod"/>
            </a:pPr>
            <a:r>
              <a:rPr lang="it-IT" b="1" dirty="0"/>
              <a:t>Prospettive future</a:t>
            </a:r>
            <a:r>
              <a:rPr lang="it-IT" dirty="0"/>
              <a:t>: Le direzioni future includono l’ottimizzazione dei prompt, l'integrazione di nuove metriche di valutazione e il possibile utilizzo di apprendimento per rinforzo per migliorare le capacità di valutazione automatica dei modelli di IA.</a:t>
            </a:r>
          </a:p>
          <a:p>
            <a:r>
              <a:rPr lang="it-IT" dirty="0"/>
              <a:t>Con questo, concludiamo la nostra analisi e vi ringraziamo </a:t>
            </a:r>
            <a:r>
              <a:rPr lang="it-IT"/>
              <a:t>per l’attenzione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20D33-5353-41B4-9FFA-9B6243558775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587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L’intelligenza artificiale sta cambiando radicalmente il nostro modo di interagire con la tecnologia. Pensiamo ai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li troviamo ormai ovunque, dal customer service all’e-commerce, fino alla sanità. Questi strumenti, basati su modelli di linguaggio sempre più sofisticati, sono in grado di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simulare conversazioni umane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fornendo assistenza e supporto in tempo reale.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 qui sorge un problema: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come facciamo a sapere se queste conversazioni sono di buona qualità?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Come possiamo valutare se un chatbot sta davvero rispondendo in modo utile, coerente e naturale?</a:t>
            </a:r>
            <a:b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 metodi tradizionali, come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BLEU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ROUGE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funzionano bene per valutare traduzioni o riassunti, ma non riescono a cogliere le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sfumature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una conversazione naturale. Ecco perché il nostro progetto si è concentrato sull’implementazione di un metodo innovativo, chiamato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LLM-EVAL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pensato proprio per valutare la qualità dei dialoghi uomo-macchina in modo più efficace.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20D33-5353-41B4-9FFA-9B624355877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5320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Gli obiettivi del nostro progetto sono stati molteplici.</a:t>
            </a:r>
            <a:b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Prima di tutto, volevamo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comprendere e implementare il framework LLM-EVAL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per vedere quanto fosse efficace nel misurare la qualità dei dialoghi. Poi, abbiamo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confrontato diversi modelli di intelligenza artificiale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per capire quale fosse il più adatto a questo compito.</a:t>
            </a:r>
            <a:b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 altro aspetto importante del progetto è stato valutare l’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impatto dei diversi dataset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sui risultati: volevamo capire se cambiare il tipo di dati utilizzati influenzasse la valutazione della qualità. Infine, abbiamo esplorato l’efficacia di un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prompt specifico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che forniamo ai modelli per ottenere la loro valutazione dei dialoghi.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20D33-5353-41B4-9FFA-9B624355877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9466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 gestire al meglio il progetto, lo abbiamo suddiviso in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 fasi principali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Nella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 fase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ci siamo concentrati sulla valutazione di quattro modelli di IA: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Claude 3.5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Claude 3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GPT-4o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GPT-4o-mini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Tutti questi modelli sono stati testati usando un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singolo dataset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chiamato </a:t>
            </a:r>
            <a:r>
              <a:rPr lang="it-IT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convai2_data.json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che contiene vari dialoghi già etichettati con punteggi di qualità. L’obiettivo era capire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quanto bene i modelli riuscissero a predire questi punteggi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t-IT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Nella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seconda fase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abbiamo cambiato approccio. Ci siamo concentrati solo su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Claude 3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ma abbiamo utilizzato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quattro dataset diversi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it-IT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DSTC9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it-IT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FED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it-IT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PC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 </a:t>
            </a:r>
            <a:r>
              <a:rPr lang="it-IT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TC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L’obiettivo qui era vedere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come il tipo di dataset influenzasse i risultati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Alcuni di questi dataset valutano l’intero dialogo, mentre altri analizzano ogni singolo turno di conversazione.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20D33-5353-41B4-9FFA-9B6243558775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911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Passiamo ora al cuore del nostro progetto: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LLM-EVAL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Questo metodo è stato sviluppato per superare i limiti dei metodi tradizionali di valutazione, come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BLEU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ROUGE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che non riescono a catturare la complessità delle conversazioni naturali.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LLM-EVAL valuta la qualità dei dialoghi in modo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multidimensionale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Non si limita a controllare se le parole corrispondono a un testo di riferimento, ma considera vari aspetti della conversazione, come: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contenuto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se le risposte sono pertinenti e utili.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grammatica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se le frasi sono corrette dal punto di vista linguistico.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pertinenza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l’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appropriatezza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se il modello risponde in modo adeguato al contesto.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Una delle caratteristiche più interessanti di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LLM-EVAL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è la sua capacità di valutare tutti questi aspetti utilizzando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 unico prompt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rendendo il processo di valutazione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rapido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efficiente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 facilmente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scalabile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 punteggi generati da LLM-EVAL mostrano una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forte corrispondenza con i giudizi umani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dimostrando che il metodo riesce a replicare con grande accuratezza le valutazioni che farebbe una persona reale.</a:t>
            </a:r>
            <a:b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Inoltre, LLM-EVAL offre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configurazioni di punteggio flessibili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permettendo di scegliere tra scale diverse, come da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 a 5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 da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 a 100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 seconda delle specifiche esigenze del progetto.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20D33-5353-41B4-9FFA-9B6243558775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8970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 il nostro progetto, abbiamo valutato diversi modelli di intelligenza artificiale, ciascuno con caratteristiche specifiche.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GPT-4o-mini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Questa è una versione ridotta del modello GPT-4, ottimizzata per applicazioni che hanno risorse computazionali limitate. Nonostante sia più 'leggero', ha mostrato delle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ottime prestazioni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termini di comprensione della qualità dei dialoghi.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GPT-4o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Un modello linguistico di grandi dimensioni, sviluppato da Google, noto per la sua capacità di generare testi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fluenti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coerenti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Claude 3.5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Questo è un modello avanzato sviluppato da </a:t>
            </a:r>
            <a:r>
              <a:rPr lang="it-IT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Anthropic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progettato per essere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più sicuro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meno incline a generare risposte tossiche o inappropriate. Ha mostrato un ottimo bilanciamento tra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accuratezza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coerenza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 i giudizi del dataset.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Claude 3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La versione precedente di Claude 3.5. I risultati ci hanno permesso di vedere i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miglioramenti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apportati nella versione più recente, sia in termini di precisione che di capacità di valutazione.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Nella seconda fase del progetto, ci siamo concentrati esclusivamente su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Claude 3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per capire meglio come reagisse a diversi tipi di dataset.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20D33-5353-41B4-9FFA-9B6243558775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1531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valutazione dei modelli è stata effettuata utilizzando alcune metriche, quali: Accuratezza, ossia la percentuale di risposte corrette; Kappa di Cohen che misura l’accordo tra modello e valutatore del dataset, </a:t>
            </a:r>
            <a:r>
              <a:rPr lang="it-IT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consideranzo</a:t>
            </a: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l’accordo casuale; Correlazione di </a:t>
            </a:r>
            <a:r>
              <a:rPr lang="it-IT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Spearmann</a:t>
            </a: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che misura la correlazione tra i punteggi del modello e quelli del dataset; La correlazione di Pearson per misurare la correlazione lineare tra i due punteggi e infine la correlazione di Kendall-Tau che considera il numero di coppie concordanti e discordanti tra i punteggi.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20D33-5353-41B4-9FFA-9B6243558775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2631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Nella prima fase, abbiamo utilizzato un unico dataset, </a:t>
            </a:r>
            <a:r>
              <a:rPr lang="it-IT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convai2_data.json</a:t>
            </a: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contenente dialoghi etichettati con punteggi di qualità.</a:t>
            </a:r>
            <a:b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Oltre allo </a:t>
            </a:r>
            <a:r>
              <a:rPr lang="it-IT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score_eval</a:t>
            </a: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il dataset include informazioni aggiuntive come il </a:t>
            </a:r>
            <a:r>
              <a:rPr lang="it-IT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profile_match</a:t>
            </a: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che descrive la coerenza tra i profili dell’utente e del chatbot.</a:t>
            </a:r>
            <a:b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L'obiettivo principale di questa fase era verificare quanto i modelli riuscissero a predire il valore di </a:t>
            </a:r>
            <a:r>
              <a:rPr lang="it-IT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score_eval</a:t>
            </a: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con le etichette fornite nel dataset.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20D33-5353-41B4-9FFA-9B6243558775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1344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 garantire una valutazione uniforme tra i diversi modelli, abbiamo utilizzato lo stesso prompt per tutti.</a:t>
            </a:r>
            <a:b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Il prompt era molto semplice e diretto: Nella prima parte veniva indicato di assegnare un voto da 1 a 5 al dialogo e nella seconda, veniva fornito il dialogo.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20D33-5353-41B4-9FFA-9B6243558775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12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jpe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 rot="-606367">
            <a:off x="15003279" y="1167480"/>
            <a:ext cx="1792910" cy="2387653"/>
          </a:xfrm>
          <a:custGeom>
            <a:avLst/>
            <a:gdLst/>
            <a:ahLst/>
            <a:cxnLst/>
            <a:rect l="l" t="t" r="r" b="b"/>
            <a:pathLst>
              <a:path w="1792910" h="2387653">
                <a:moveTo>
                  <a:pt x="0" y="0"/>
                </a:moveTo>
                <a:lnTo>
                  <a:pt x="1792910" y="0"/>
                </a:lnTo>
                <a:lnTo>
                  <a:pt x="1792910" y="2387652"/>
                </a:lnTo>
                <a:lnTo>
                  <a:pt x="0" y="23876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Freeform 4"/>
          <p:cNvSpPr/>
          <p:nvPr/>
        </p:nvSpPr>
        <p:spPr>
          <a:xfrm rot="1271346">
            <a:off x="1890453" y="6115142"/>
            <a:ext cx="1792910" cy="2387653"/>
          </a:xfrm>
          <a:custGeom>
            <a:avLst/>
            <a:gdLst/>
            <a:ahLst/>
            <a:cxnLst/>
            <a:rect l="l" t="t" r="r" b="b"/>
            <a:pathLst>
              <a:path w="1792910" h="2387653">
                <a:moveTo>
                  <a:pt x="0" y="0"/>
                </a:moveTo>
                <a:lnTo>
                  <a:pt x="1792910" y="0"/>
                </a:lnTo>
                <a:lnTo>
                  <a:pt x="1792910" y="2387652"/>
                </a:lnTo>
                <a:lnTo>
                  <a:pt x="0" y="23876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TextBox 5"/>
          <p:cNvSpPr txBox="1"/>
          <p:nvPr/>
        </p:nvSpPr>
        <p:spPr>
          <a:xfrm>
            <a:off x="3223175" y="2647056"/>
            <a:ext cx="11841649" cy="3479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99"/>
              </a:lnSpc>
            </a:pPr>
            <a:r>
              <a:rPr lang="en-US" sz="9999" dirty="0">
                <a:solidFill>
                  <a:srgbClr val="F4F6FC"/>
                </a:solidFill>
                <a:latin typeface="VT323"/>
                <a:ea typeface="VT323"/>
                <a:cs typeface="VT323"/>
                <a:sym typeface="VT323"/>
              </a:rPr>
              <a:t>VALUTAZIONE AUTOMATICA DEI DIALOGHI UOMO-MACCHINA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774632" y="6308961"/>
            <a:ext cx="8738736" cy="10000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53"/>
              </a:lnSpc>
            </a:pPr>
            <a:r>
              <a:rPr lang="en-US" sz="5752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Metodo LLM-EVAL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882718" y="8834253"/>
            <a:ext cx="8522565" cy="424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02"/>
              </a:lnSpc>
            </a:pPr>
            <a:r>
              <a:rPr lang="en-US" sz="243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Arcangeli Giovanni, Ciancio Vittorio, Di Maio Marco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3215657" y="1688564"/>
            <a:ext cx="11856686" cy="7650872"/>
          </a:xfrm>
          <a:custGeom>
            <a:avLst/>
            <a:gdLst/>
            <a:ahLst/>
            <a:cxnLst/>
            <a:rect l="l" t="t" r="r" b="b"/>
            <a:pathLst>
              <a:path w="11856686" h="7650872">
                <a:moveTo>
                  <a:pt x="0" y="0"/>
                </a:moveTo>
                <a:lnTo>
                  <a:pt x="11856686" y="0"/>
                </a:lnTo>
                <a:lnTo>
                  <a:pt x="11856686" y="7650872"/>
                </a:lnTo>
                <a:lnTo>
                  <a:pt x="0" y="76508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TextBox 4"/>
          <p:cNvSpPr txBox="1"/>
          <p:nvPr/>
        </p:nvSpPr>
        <p:spPr>
          <a:xfrm>
            <a:off x="3995279" y="4460372"/>
            <a:ext cx="10475055" cy="3429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22"/>
              </a:lnSpc>
            </a:pPr>
            <a:r>
              <a:rPr lang="en-US" sz="2158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Per tutti i modelli è stato utilizzato lo stesso prompt, concatenato al dialogo e fornito a un modello linguistico di grandi dimensioni (LLM), che restituisce uno score che valuti la bontà del dialogo.</a:t>
            </a:r>
          </a:p>
          <a:p>
            <a:pPr algn="just">
              <a:lnSpc>
                <a:spcPts val="3022"/>
              </a:lnSpc>
            </a:pPr>
            <a:endParaRPr lang="en-US" sz="2158">
              <a:solidFill>
                <a:srgbClr val="050A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just">
              <a:lnSpc>
                <a:spcPts val="3022"/>
              </a:lnSpc>
            </a:pPr>
            <a:r>
              <a:rPr lang="en-US" sz="2158" b="1">
                <a:solidFill>
                  <a:srgbClr val="050A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Prompt generico:</a:t>
            </a:r>
          </a:p>
          <a:p>
            <a:pPr algn="just">
              <a:lnSpc>
                <a:spcPts val="3022"/>
              </a:lnSpc>
            </a:pPr>
            <a:r>
              <a:rPr lang="en-US" sz="2158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Score the following dialogue generated on a continuous scale from 1 to 5.</a:t>
            </a:r>
          </a:p>
          <a:p>
            <a:pPr algn="just">
              <a:lnSpc>
                <a:spcPts val="3022"/>
              </a:lnSpc>
            </a:pPr>
            <a:r>
              <a:rPr lang="en-US" sz="2158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Dialogue: {</a:t>
            </a:r>
            <a:r>
              <a:rPr lang="en-US" sz="2158" b="1">
                <a:solidFill>
                  <a:srgbClr val="050A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dialogue</a:t>
            </a:r>
            <a:r>
              <a:rPr lang="en-US" sz="2158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}</a:t>
            </a:r>
          </a:p>
          <a:p>
            <a:pPr algn="just">
              <a:lnSpc>
                <a:spcPts val="3022"/>
              </a:lnSpc>
            </a:pPr>
            <a:endParaRPr lang="en-US" sz="2158">
              <a:solidFill>
                <a:srgbClr val="050A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just">
              <a:lnSpc>
                <a:spcPts val="3022"/>
              </a:lnSpc>
            </a:pPr>
            <a:endParaRPr lang="en-US" sz="2158">
              <a:solidFill>
                <a:srgbClr val="050A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168874" y="3076436"/>
            <a:ext cx="10127865" cy="769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18"/>
              </a:lnSpc>
            </a:pPr>
            <a:r>
              <a:rPr lang="en-US" sz="4441" b="1">
                <a:solidFill>
                  <a:srgbClr val="050A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Prompt</a:t>
            </a:r>
          </a:p>
        </p:txBody>
      </p:sp>
      <p:sp>
        <p:nvSpPr>
          <p:cNvPr id="6" name="Freeform 6"/>
          <p:cNvSpPr/>
          <p:nvPr/>
        </p:nvSpPr>
        <p:spPr>
          <a:xfrm>
            <a:off x="-1336160" y="4390161"/>
            <a:ext cx="3204190" cy="1123839"/>
          </a:xfrm>
          <a:custGeom>
            <a:avLst/>
            <a:gdLst/>
            <a:ahLst/>
            <a:cxnLst/>
            <a:rect l="l" t="t" r="r" b="b"/>
            <a:pathLst>
              <a:path w="3204190" h="1123839">
                <a:moveTo>
                  <a:pt x="0" y="0"/>
                </a:moveTo>
                <a:lnTo>
                  <a:pt x="3204190" y="0"/>
                </a:lnTo>
                <a:lnTo>
                  <a:pt x="3204190" y="1123839"/>
                </a:lnTo>
                <a:lnTo>
                  <a:pt x="0" y="11238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Freeform 7"/>
          <p:cNvSpPr/>
          <p:nvPr/>
        </p:nvSpPr>
        <p:spPr>
          <a:xfrm>
            <a:off x="16684391" y="4390161"/>
            <a:ext cx="3204190" cy="1123839"/>
          </a:xfrm>
          <a:custGeom>
            <a:avLst/>
            <a:gdLst/>
            <a:ahLst/>
            <a:cxnLst/>
            <a:rect l="l" t="t" r="r" b="b"/>
            <a:pathLst>
              <a:path w="3204190" h="1123839">
                <a:moveTo>
                  <a:pt x="0" y="0"/>
                </a:moveTo>
                <a:lnTo>
                  <a:pt x="3204191" y="0"/>
                </a:lnTo>
                <a:lnTo>
                  <a:pt x="3204191" y="1123839"/>
                </a:lnTo>
                <a:lnTo>
                  <a:pt x="0" y="11238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TextBox 8"/>
          <p:cNvSpPr txBox="1"/>
          <p:nvPr/>
        </p:nvSpPr>
        <p:spPr>
          <a:xfrm>
            <a:off x="1028700" y="413273"/>
            <a:ext cx="11186325" cy="91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13"/>
              </a:lnSpc>
            </a:pPr>
            <a:r>
              <a:rPr lang="en-US" sz="5295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8- Prompt utilizzato - Prima Fase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  <p:txBody>
          <a:bodyPr/>
          <a:lstStyle/>
          <a:p>
            <a:endParaRPr lang="it-IT"/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2659578" y="3328988"/>
          <a:ext cx="12968844" cy="3629024"/>
        </p:xfrm>
        <a:graphic>
          <a:graphicData uri="http://schemas.openxmlformats.org/drawingml/2006/table">
            <a:tbl>
              <a:tblPr/>
              <a:tblGrid>
                <a:gridCol w="216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1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1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1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72232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Modello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Accuratezza (%)  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Kappa di Cohen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Correlazione di</a:t>
                      </a:r>
                      <a:endParaRPr lang="en-US" sz="1100"/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 Spearman</a:t>
                      </a:r>
                    </a:p>
                  </a:txBody>
                  <a:tcPr marL="142875" marR="142875" marT="142875" marB="1428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Correlazione di</a:t>
                      </a:r>
                      <a:endParaRPr lang="en-US" sz="1100"/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Pearson  </a:t>
                      </a:r>
                    </a:p>
                  </a:txBody>
                  <a:tcPr marL="142875" marR="142875" marT="142875" marB="1428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Correlazione di</a:t>
                      </a:r>
                      <a:endParaRPr lang="en-US" sz="1100"/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 Kendall-Tau</a:t>
                      </a:r>
                    </a:p>
                  </a:txBody>
                  <a:tcPr marL="142875" marR="142875" marT="142875" marB="1428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198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GPT4o-mini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21.17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0.06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0.39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0.36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0.33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198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GPT4o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23.57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0.04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0.16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0.15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0.13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198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Claude 3.5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25.99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0.07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0.28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0.28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0.26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4198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Claude 3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20.32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0.04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0.19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0.19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0.17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955509" y="2068997"/>
            <a:ext cx="16376981" cy="424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243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I risultati ottenuti dai modelli nella valutazione del dataset sono sintetizzati nella seguente tabella: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914400"/>
            <a:ext cx="11186325" cy="91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13"/>
              </a:lnSpc>
            </a:pPr>
            <a:r>
              <a:rPr lang="en-US" sz="5295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9- Risultati della Prima Fase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3912237" y="1028700"/>
            <a:ext cx="10463526" cy="5545669"/>
          </a:xfrm>
          <a:custGeom>
            <a:avLst/>
            <a:gdLst/>
            <a:ahLst/>
            <a:cxnLst/>
            <a:rect l="l" t="t" r="r" b="b"/>
            <a:pathLst>
              <a:path w="10463526" h="5545669">
                <a:moveTo>
                  <a:pt x="0" y="0"/>
                </a:moveTo>
                <a:lnTo>
                  <a:pt x="10463526" y="0"/>
                </a:lnTo>
                <a:lnTo>
                  <a:pt x="10463526" y="5545669"/>
                </a:lnTo>
                <a:lnTo>
                  <a:pt x="0" y="55456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TextBox 4"/>
          <p:cNvSpPr txBox="1"/>
          <p:nvPr/>
        </p:nvSpPr>
        <p:spPr>
          <a:xfrm>
            <a:off x="3248216" y="6891784"/>
            <a:ext cx="11791568" cy="2567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2430" b="1">
                <a:solidFill>
                  <a:srgbClr val="F4F6FC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Osservazioni:</a:t>
            </a:r>
          </a:p>
          <a:p>
            <a:pPr marL="524692" lvl="1" indent="-262346" algn="l">
              <a:lnSpc>
                <a:spcPts val="3402"/>
              </a:lnSpc>
              <a:buFont typeface="Arial"/>
              <a:buChar char="•"/>
            </a:pPr>
            <a:r>
              <a:rPr lang="en-US" sz="2430" b="1">
                <a:solidFill>
                  <a:srgbClr val="F4F6FC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Claude 3.5</a:t>
            </a:r>
            <a:r>
              <a:rPr lang="en-US" sz="243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 ha ottenuto l’</a:t>
            </a:r>
            <a:r>
              <a:rPr lang="en-US" sz="2430" b="1">
                <a:solidFill>
                  <a:srgbClr val="F4F6FC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accuratezza</a:t>
            </a:r>
            <a:r>
              <a:rPr lang="en-US" sz="243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 più alta (25.99%) e il miglior valore di </a:t>
            </a:r>
            <a:r>
              <a:rPr lang="en-US" sz="2430" b="1">
                <a:solidFill>
                  <a:srgbClr val="F4F6FC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Kappa di Cohen</a:t>
            </a:r>
            <a:r>
              <a:rPr lang="en-US" sz="243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 (0.07).</a:t>
            </a:r>
          </a:p>
          <a:p>
            <a:pPr marL="524692" lvl="1" indent="-262346" algn="l">
              <a:lnSpc>
                <a:spcPts val="3402"/>
              </a:lnSpc>
              <a:buFont typeface="Arial"/>
              <a:buChar char="•"/>
            </a:pPr>
            <a:r>
              <a:rPr lang="en-US" sz="2430" b="1">
                <a:solidFill>
                  <a:srgbClr val="F4F6FC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GPT4o-mini</a:t>
            </a:r>
            <a:r>
              <a:rPr lang="en-US" sz="243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 mostra la miglior correlazione con i punteggi del modello(</a:t>
            </a:r>
            <a:r>
              <a:rPr lang="en-US" sz="2430" b="1">
                <a:solidFill>
                  <a:srgbClr val="F4F6FC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Spearman, Pearson e Kendall-Tau</a:t>
            </a:r>
            <a:r>
              <a:rPr lang="en-US" sz="243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).</a:t>
            </a:r>
          </a:p>
          <a:p>
            <a:pPr algn="l">
              <a:lnSpc>
                <a:spcPts val="3402"/>
              </a:lnSpc>
            </a:pPr>
            <a:endParaRPr lang="en-US" sz="2430">
              <a:solidFill>
                <a:srgbClr val="F4F6FC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3"/>
          <p:cNvSpPr txBox="1"/>
          <p:nvPr/>
        </p:nvSpPr>
        <p:spPr>
          <a:xfrm>
            <a:off x="1028700" y="2404878"/>
            <a:ext cx="11791568" cy="7282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243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I </a:t>
            </a:r>
            <a:r>
              <a:rPr lang="en-US" sz="2430" b="1">
                <a:solidFill>
                  <a:srgbClr val="F4F6FC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risultati </a:t>
            </a:r>
            <a:r>
              <a:rPr lang="en-US" sz="243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evidenziano le seguenti considerazioni:</a:t>
            </a:r>
          </a:p>
          <a:p>
            <a:pPr marL="524692" lvl="1" indent="-262346" algn="l">
              <a:lnSpc>
                <a:spcPts val="3402"/>
              </a:lnSpc>
              <a:buFont typeface="Arial"/>
              <a:buChar char="•"/>
            </a:pPr>
            <a:r>
              <a:rPr lang="en-US" sz="243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Prestazioni generali limitate: Nessun modello ha raggiunto un'</a:t>
            </a:r>
            <a:r>
              <a:rPr lang="en-US" sz="2430" b="1">
                <a:solidFill>
                  <a:srgbClr val="F4F6FC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accuratezza</a:t>
            </a:r>
            <a:r>
              <a:rPr lang="en-US" sz="243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 soddisfacente, riflettendo la complessità del compito di valutazione automatica dei dialoghi.</a:t>
            </a:r>
          </a:p>
          <a:p>
            <a:pPr marL="524692" lvl="1" indent="-262346" algn="l">
              <a:lnSpc>
                <a:spcPts val="3402"/>
              </a:lnSpc>
              <a:buFont typeface="Arial"/>
              <a:buChar char="•"/>
            </a:pPr>
            <a:r>
              <a:rPr lang="en-US" sz="2430" b="1">
                <a:solidFill>
                  <a:srgbClr val="F4F6FC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Claude 3.5</a:t>
            </a:r>
            <a:r>
              <a:rPr lang="en-US" sz="243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: Miglior bilanciamento tra accuratezza e accordo con i giudizi del dataset, evidenziando la sua solidità come modello valutativo.</a:t>
            </a:r>
          </a:p>
          <a:p>
            <a:pPr marL="524692" lvl="1" indent="-262346" algn="l">
              <a:lnSpc>
                <a:spcPts val="3402"/>
              </a:lnSpc>
              <a:buFont typeface="Arial"/>
              <a:buChar char="•"/>
            </a:pPr>
            <a:r>
              <a:rPr lang="en-US" sz="2430" b="1">
                <a:solidFill>
                  <a:srgbClr val="F4F6FC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GPT4o-mini</a:t>
            </a:r>
            <a:r>
              <a:rPr lang="en-US" sz="243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: Le alte correlazioni indicano una buona capacità di comprendere la qualità dei dialoghi in base ai giudizi del dataset, nonostante l'accuratezza inferiore rispetto a Claude 3.5.</a:t>
            </a:r>
          </a:p>
          <a:p>
            <a:pPr marL="524692" lvl="1" indent="-262346" algn="l">
              <a:lnSpc>
                <a:spcPts val="3402"/>
              </a:lnSpc>
              <a:buFont typeface="Arial"/>
              <a:buChar char="•"/>
            </a:pPr>
            <a:r>
              <a:rPr lang="en-US" sz="2430" b="1">
                <a:solidFill>
                  <a:srgbClr val="F4F6FC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Claude 3</a:t>
            </a:r>
            <a:r>
              <a:rPr lang="en-US" sz="243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: Risultati inferiori rispetto alla versione aggiornata Claude 3.5, sottolineando i miglioramenti apportati al modello più recente.</a:t>
            </a:r>
          </a:p>
          <a:p>
            <a:pPr algn="l">
              <a:lnSpc>
                <a:spcPts val="3402"/>
              </a:lnSpc>
            </a:pPr>
            <a:endParaRPr lang="en-US" sz="2430">
              <a:solidFill>
                <a:srgbClr val="F4F6FC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l">
              <a:lnSpc>
                <a:spcPts val="3402"/>
              </a:lnSpc>
            </a:pPr>
            <a:r>
              <a:rPr lang="en-US" sz="2430" b="1">
                <a:solidFill>
                  <a:srgbClr val="F4F6FC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Limiti riscontrati:</a:t>
            </a:r>
          </a:p>
          <a:p>
            <a:pPr marL="524692" lvl="1" indent="-262346" algn="l">
              <a:lnSpc>
                <a:spcPts val="3402"/>
              </a:lnSpc>
              <a:buFont typeface="Arial"/>
              <a:buChar char="•"/>
            </a:pPr>
            <a:r>
              <a:rPr lang="en-US" sz="243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Il prompt generico potrebbe non essere stato ottimizzato per ogni modello.</a:t>
            </a:r>
          </a:p>
          <a:p>
            <a:pPr marL="524692" lvl="1" indent="-262346" algn="l">
              <a:lnSpc>
                <a:spcPts val="3402"/>
              </a:lnSpc>
              <a:buFont typeface="Arial"/>
              <a:buChar char="•"/>
            </a:pPr>
            <a:r>
              <a:rPr lang="en-US" sz="243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Mancato utilizzo di parametri aggiuntivi del dataset (profile_match, ecc.) che avrebbero potuto migliorare la precisione.</a:t>
            </a:r>
          </a:p>
          <a:p>
            <a:pPr algn="l">
              <a:lnSpc>
                <a:spcPts val="3402"/>
              </a:lnSpc>
            </a:pPr>
            <a:endParaRPr lang="en-US" sz="2430">
              <a:solidFill>
                <a:srgbClr val="F4F6FC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3734737" y="3929587"/>
            <a:ext cx="3524563" cy="3357947"/>
          </a:xfrm>
          <a:custGeom>
            <a:avLst/>
            <a:gdLst/>
            <a:ahLst/>
            <a:cxnLst/>
            <a:rect l="l" t="t" r="r" b="b"/>
            <a:pathLst>
              <a:path w="3524563" h="3357947">
                <a:moveTo>
                  <a:pt x="0" y="0"/>
                </a:moveTo>
                <a:lnTo>
                  <a:pt x="3524563" y="0"/>
                </a:lnTo>
                <a:lnTo>
                  <a:pt x="3524563" y="3357948"/>
                </a:lnTo>
                <a:lnTo>
                  <a:pt x="0" y="33579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TextBox 5"/>
          <p:cNvSpPr txBox="1"/>
          <p:nvPr/>
        </p:nvSpPr>
        <p:spPr>
          <a:xfrm>
            <a:off x="1028700" y="904875"/>
            <a:ext cx="15892076" cy="996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53"/>
              </a:lnSpc>
            </a:pPr>
            <a:r>
              <a:rPr lang="en-US" sz="5752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10- Discussione sui risultati della Prima Fase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3353343" y="1692097"/>
            <a:ext cx="11845736" cy="7643806"/>
          </a:xfrm>
          <a:custGeom>
            <a:avLst/>
            <a:gdLst/>
            <a:ahLst/>
            <a:cxnLst/>
            <a:rect l="l" t="t" r="r" b="b"/>
            <a:pathLst>
              <a:path w="11845736" h="7643806">
                <a:moveTo>
                  <a:pt x="0" y="0"/>
                </a:moveTo>
                <a:lnTo>
                  <a:pt x="11845736" y="0"/>
                </a:lnTo>
                <a:lnTo>
                  <a:pt x="11845736" y="7643806"/>
                </a:lnTo>
                <a:lnTo>
                  <a:pt x="0" y="76438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TextBox 4"/>
          <p:cNvSpPr txBox="1"/>
          <p:nvPr/>
        </p:nvSpPr>
        <p:spPr>
          <a:xfrm>
            <a:off x="4042337" y="3627270"/>
            <a:ext cx="10465381" cy="5708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19"/>
              </a:lnSpc>
            </a:pP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Nella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seconda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fase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del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progetto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abbiamo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valutato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le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prestazioni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di </a:t>
            </a:r>
            <a:r>
              <a:rPr lang="en-US" sz="2156" b="1" dirty="0">
                <a:solidFill>
                  <a:srgbClr val="050A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Claude 3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su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quattro dataset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diversi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: </a:t>
            </a:r>
          </a:p>
          <a:p>
            <a:pPr marL="465680" lvl="1" indent="-232840" algn="just">
              <a:lnSpc>
                <a:spcPts val="3019"/>
              </a:lnSpc>
              <a:buFont typeface="Arial"/>
              <a:buChar char="•"/>
            </a:pPr>
            <a:r>
              <a:rPr lang="en-US" sz="2156" b="1" dirty="0">
                <a:solidFill>
                  <a:srgbClr val="050A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DSTC9 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(</a:t>
            </a:r>
            <a:r>
              <a:rPr lang="en-US" sz="2156" b="1" dirty="0">
                <a:solidFill>
                  <a:srgbClr val="050A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Dialogue-Level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): I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dialoghi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sono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informativi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e open-domain e le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valutazioni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fornite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si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riferiscono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alla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qualità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generale del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dialogo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, senza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distinzione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tra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turni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individuali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</a:p>
          <a:p>
            <a:pPr marL="465680" lvl="1" indent="-232840" algn="just">
              <a:lnSpc>
                <a:spcPts val="3019"/>
              </a:lnSpc>
              <a:buFont typeface="Arial"/>
              <a:buChar char="•"/>
            </a:pPr>
            <a:r>
              <a:rPr lang="en-US" sz="2156" b="1" dirty="0">
                <a:solidFill>
                  <a:srgbClr val="050A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FED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(</a:t>
            </a:r>
            <a:r>
              <a:rPr lang="en-US" sz="2156" b="1" dirty="0">
                <a:solidFill>
                  <a:srgbClr val="050A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Turn-Level e Dialogue-Level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): Include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dialoghi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provenienti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da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diversi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sistemi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di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dialogo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e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copre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sia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la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valutazione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a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livello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di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dialogo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che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a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livello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di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turno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Oltre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alla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valutazione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complessiva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sono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presenti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valutazioni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relative a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parametri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specifici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, come la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coerenza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, la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fluenza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e la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pertinenza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delle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risposte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del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sistema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</a:p>
          <a:p>
            <a:pPr marL="465680" lvl="1" indent="-232840" algn="just">
              <a:lnSpc>
                <a:spcPts val="3019"/>
              </a:lnSpc>
              <a:buFont typeface="Arial"/>
              <a:buChar char="•"/>
            </a:pPr>
            <a:r>
              <a:rPr lang="en-US" sz="2156" b="1" dirty="0">
                <a:solidFill>
                  <a:srgbClr val="050A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PC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(</a:t>
            </a:r>
            <a:r>
              <a:rPr lang="en-US" sz="2156" b="1" dirty="0">
                <a:solidFill>
                  <a:srgbClr val="050A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Turn-Level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):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Questo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dataset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si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concentra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sulla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valutazione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della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qualità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delle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risposte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del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sistema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a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livello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di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turno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. Include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informazioni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sul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contesto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del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dialogo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, la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risposta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del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sistema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e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valutazioni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su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parametri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156" dirty="0" err="1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specifici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</a:p>
          <a:p>
            <a:pPr marL="465680" lvl="1" indent="-232840" algn="just">
              <a:lnSpc>
                <a:spcPts val="3019"/>
              </a:lnSpc>
              <a:buFont typeface="Arial"/>
              <a:buChar char="•"/>
            </a:pPr>
            <a:r>
              <a:rPr lang="en-US" sz="2156" b="1" dirty="0">
                <a:solidFill>
                  <a:srgbClr val="050A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TC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(</a:t>
            </a:r>
            <a:r>
              <a:rPr lang="en-US" sz="2156" b="1" dirty="0">
                <a:solidFill>
                  <a:srgbClr val="050A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Turn-Level</a:t>
            </a:r>
            <a:r>
              <a:rPr lang="en-US" sz="2156" dirty="0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): Il dataset TC è simile al dataset PC</a:t>
            </a:r>
          </a:p>
          <a:p>
            <a:pPr algn="just">
              <a:lnSpc>
                <a:spcPts val="3019"/>
              </a:lnSpc>
            </a:pPr>
            <a:endParaRPr lang="en-US" sz="2156" dirty="0">
              <a:solidFill>
                <a:srgbClr val="050A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-1336160" y="4390161"/>
            <a:ext cx="3204190" cy="1123839"/>
          </a:xfrm>
          <a:custGeom>
            <a:avLst/>
            <a:gdLst/>
            <a:ahLst/>
            <a:cxnLst/>
            <a:rect l="l" t="t" r="r" b="b"/>
            <a:pathLst>
              <a:path w="3204190" h="1123839">
                <a:moveTo>
                  <a:pt x="0" y="0"/>
                </a:moveTo>
                <a:lnTo>
                  <a:pt x="3204190" y="0"/>
                </a:lnTo>
                <a:lnTo>
                  <a:pt x="3204190" y="1123839"/>
                </a:lnTo>
                <a:lnTo>
                  <a:pt x="0" y="11238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Freeform 6"/>
          <p:cNvSpPr/>
          <p:nvPr/>
        </p:nvSpPr>
        <p:spPr>
          <a:xfrm>
            <a:off x="16684391" y="4390161"/>
            <a:ext cx="3204190" cy="1123839"/>
          </a:xfrm>
          <a:custGeom>
            <a:avLst/>
            <a:gdLst/>
            <a:ahLst/>
            <a:cxnLst/>
            <a:rect l="l" t="t" r="r" b="b"/>
            <a:pathLst>
              <a:path w="3204190" h="1123839">
                <a:moveTo>
                  <a:pt x="0" y="0"/>
                </a:moveTo>
                <a:lnTo>
                  <a:pt x="3204191" y="0"/>
                </a:lnTo>
                <a:lnTo>
                  <a:pt x="3204191" y="1123839"/>
                </a:lnTo>
                <a:lnTo>
                  <a:pt x="0" y="11238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TextBox 7"/>
          <p:cNvSpPr txBox="1"/>
          <p:nvPr/>
        </p:nvSpPr>
        <p:spPr>
          <a:xfrm>
            <a:off x="4257421" y="2694173"/>
            <a:ext cx="10037579" cy="768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12"/>
              </a:lnSpc>
            </a:pPr>
            <a:r>
              <a:rPr lang="en-US" sz="4437" b="1">
                <a:solidFill>
                  <a:srgbClr val="050A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Datasets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413273"/>
            <a:ext cx="12892816" cy="91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13"/>
              </a:lnSpc>
            </a:pPr>
            <a:r>
              <a:rPr lang="en-US" sz="5295" b="1" dirty="0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11- Dataset </a:t>
            </a:r>
            <a:r>
              <a:rPr lang="en-US" sz="5295" b="1" dirty="0" err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utilizzati</a:t>
            </a:r>
            <a:r>
              <a:rPr lang="en-US" sz="5295" b="1" dirty="0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- </a:t>
            </a:r>
            <a:r>
              <a:rPr lang="en-US" sz="5295" b="1" dirty="0" err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Seconda</a:t>
            </a:r>
            <a:r>
              <a:rPr lang="en-US" sz="5295" b="1" dirty="0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Fase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1028700" y="1979340"/>
            <a:ext cx="8115300" cy="5236634"/>
          </a:xfrm>
          <a:custGeom>
            <a:avLst/>
            <a:gdLst/>
            <a:ahLst/>
            <a:cxnLst/>
            <a:rect l="l" t="t" r="r" b="b"/>
            <a:pathLst>
              <a:path w="8115300" h="5236634">
                <a:moveTo>
                  <a:pt x="0" y="0"/>
                </a:moveTo>
                <a:lnTo>
                  <a:pt x="8115300" y="0"/>
                </a:lnTo>
                <a:lnTo>
                  <a:pt x="8115300" y="5236634"/>
                </a:lnTo>
                <a:lnTo>
                  <a:pt x="0" y="52366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TextBox 4"/>
          <p:cNvSpPr txBox="1"/>
          <p:nvPr/>
        </p:nvSpPr>
        <p:spPr>
          <a:xfrm>
            <a:off x="1501528" y="4158932"/>
            <a:ext cx="7169643" cy="1931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</a:pPr>
            <a:r>
              <a:rPr lang="en-US" sz="1599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Per i dataset di tipo turn-level abbiamo usato:</a:t>
            </a:r>
          </a:p>
          <a:p>
            <a:pPr algn="just">
              <a:lnSpc>
                <a:spcPts val="2239"/>
              </a:lnSpc>
            </a:pPr>
            <a:endParaRPr lang="en-US" sz="1599">
              <a:solidFill>
                <a:srgbClr val="050A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just">
              <a:lnSpc>
                <a:spcPts val="2239"/>
              </a:lnSpc>
            </a:pPr>
            <a:r>
              <a:rPr lang="en-US" sz="1599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Score the following dialogue response generated on a continuous scale from 1 to 5. </a:t>
            </a:r>
          </a:p>
          <a:p>
            <a:pPr algn="just">
              <a:lnSpc>
                <a:spcPts val="2239"/>
              </a:lnSpc>
            </a:pPr>
            <a:r>
              <a:rPr lang="en-US" sz="1599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Context: {</a:t>
            </a:r>
            <a:r>
              <a:rPr lang="en-US" sz="1599" b="1">
                <a:solidFill>
                  <a:srgbClr val="050A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context</a:t>
            </a:r>
            <a:r>
              <a:rPr lang="en-US" sz="1599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} </a:t>
            </a:r>
          </a:p>
          <a:p>
            <a:pPr algn="just">
              <a:lnSpc>
                <a:spcPts val="2239"/>
              </a:lnSpc>
            </a:pPr>
            <a:r>
              <a:rPr lang="en-US" sz="1599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Dialogue response: {</a:t>
            </a:r>
            <a:r>
              <a:rPr lang="en-US" sz="1599" b="1">
                <a:solidFill>
                  <a:srgbClr val="050A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response</a:t>
            </a:r>
            <a:r>
              <a:rPr lang="en-US" sz="1599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}</a:t>
            </a:r>
          </a:p>
          <a:p>
            <a:pPr algn="just">
              <a:lnSpc>
                <a:spcPts val="2239"/>
              </a:lnSpc>
            </a:pPr>
            <a:endParaRPr lang="en-US" sz="1599">
              <a:solidFill>
                <a:srgbClr val="050A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429637" y="3105944"/>
            <a:ext cx="5313426" cy="607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7"/>
              </a:lnSpc>
            </a:pPr>
            <a:r>
              <a:rPr lang="en-US" sz="3497" b="1">
                <a:solidFill>
                  <a:srgbClr val="050A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Turn Level:</a:t>
            </a:r>
          </a:p>
        </p:txBody>
      </p:sp>
      <p:sp>
        <p:nvSpPr>
          <p:cNvPr id="6" name="Freeform 6"/>
          <p:cNvSpPr/>
          <p:nvPr/>
        </p:nvSpPr>
        <p:spPr>
          <a:xfrm>
            <a:off x="-1290566" y="7810657"/>
            <a:ext cx="3204190" cy="1123839"/>
          </a:xfrm>
          <a:custGeom>
            <a:avLst/>
            <a:gdLst/>
            <a:ahLst/>
            <a:cxnLst/>
            <a:rect l="l" t="t" r="r" b="b"/>
            <a:pathLst>
              <a:path w="3204190" h="1123839">
                <a:moveTo>
                  <a:pt x="0" y="0"/>
                </a:moveTo>
                <a:lnTo>
                  <a:pt x="3204190" y="0"/>
                </a:lnTo>
                <a:lnTo>
                  <a:pt x="3204190" y="1123839"/>
                </a:lnTo>
                <a:lnTo>
                  <a:pt x="0" y="11238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Freeform 7"/>
          <p:cNvSpPr/>
          <p:nvPr/>
        </p:nvSpPr>
        <p:spPr>
          <a:xfrm>
            <a:off x="16493705" y="2803575"/>
            <a:ext cx="3204190" cy="1123839"/>
          </a:xfrm>
          <a:custGeom>
            <a:avLst/>
            <a:gdLst/>
            <a:ahLst/>
            <a:cxnLst/>
            <a:rect l="l" t="t" r="r" b="b"/>
            <a:pathLst>
              <a:path w="3204190" h="1123839">
                <a:moveTo>
                  <a:pt x="0" y="0"/>
                </a:moveTo>
                <a:lnTo>
                  <a:pt x="3204190" y="0"/>
                </a:lnTo>
                <a:lnTo>
                  <a:pt x="3204190" y="1123840"/>
                </a:lnTo>
                <a:lnTo>
                  <a:pt x="0" y="11238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Freeform 8"/>
          <p:cNvSpPr/>
          <p:nvPr/>
        </p:nvSpPr>
        <p:spPr>
          <a:xfrm>
            <a:off x="8909267" y="4577384"/>
            <a:ext cx="8115300" cy="5236634"/>
          </a:xfrm>
          <a:custGeom>
            <a:avLst/>
            <a:gdLst/>
            <a:ahLst/>
            <a:cxnLst/>
            <a:rect l="l" t="t" r="r" b="b"/>
            <a:pathLst>
              <a:path w="8115300" h="5236634">
                <a:moveTo>
                  <a:pt x="0" y="0"/>
                </a:moveTo>
                <a:lnTo>
                  <a:pt x="8115300" y="0"/>
                </a:lnTo>
                <a:lnTo>
                  <a:pt x="8115300" y="5236634"/>
                </a:lnTo>
                <a:lnTo>
                  <a:pt x="0" y="52366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TextBox 9"/>
          <p:cNvSpPr txBox="1"/>
          <p:nvPr/>
        </p:nvSpPr>
        <p:spPr>
          <a:xfrm>
            <a:off x="9382095" y="7157601"/>
            <a:ext cx="7169643" cy="1102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</a:pPr>
            <a:r>
              <a:rPr lang="en-US" sz="1599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Per i dataset di tipo dialogue-level, invece:</a:t>
            </a:r>
          </a:p>
          <a:p>
            <a:pPr algn="just">
              <a:lnSpc>
                <a:spcPts val="2239"/>
              </a:lnSpc>
            </a:pPr>
            <a:endParaRPr lang="en-US" sz="1599">
              <a:solidFill>
                <a:srgbClr val="050A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just">
              <a:lnSpc>
                <a:spcPts val="2239"/>
              </a:lnSpc>
            </a:pPr>
            <a:r>
              <a:rPr lang="en-US" sz="1599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Score the following dialogue generated on a continuous scale from 1 to 5. </a:t>
            </a:r>
          </a:p>
          <a:p>
            <a:pPr algn="just">
              <a:lnSpc>
                <a:spcPts val="2239"/>
              </a:lnSpc>
            </a:pPr>
            <a:r>
              <a:rPr lang="en-US" sz="1599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Dialogue: {</a:t>
            </a:r>
            <a:r>
              <a:rPr lang="en-US" sz="1599" b="1">
                <a:solidFill>
                  <a:srgbClr val="050A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dialog</a:t>
            </a:r>
            <a:r>
              <a:rPr lang="en-US" sz="1599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}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310204" y="5766009"/>
            <a:ext cx="5313426" cy="607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7"/>
              </a:lnSpc>
            </a:pPr>
            <a:r>
              <a:rPr lang="en-US" sz="3497" b="1">
                <a:solidFill>
                  <a:srgbClr val="050A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Dialogue Level: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575681"/>
            <a:ext cx="12892816" cy="91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13"/>
              </a:lnSpc>
            </a:pPr>
            <a:r>
              <a:rPr lang="en-US" sz="5295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12- Prompt utilizzati - Seconda Fase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  <p:txBody>
          <a:bodyPr/>
          <a:lstStyle/>
          <a:p>
            <a:endParaRPr lang="it-IT"/>
          </a:p>
        </p:txBody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889420"/>
              </p:ext>
            </p:extLst>
          </p:nvPr>
        </p:nvGraphicFramePr>
        <p:xfrm>
          <a:off x="790680" y="2738438"/>
          <a:ext cx="16706640" cy="4810126"/>
        </p:xfrm>
        <a:graphic>
          <a:graphicData uri="http://schemas.openxmlformats.org/drawingml/2006/table">
            <a:tbl>
              <a:tblPr/>
              <a:tblGrid>
                <a:gridCol w="2784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4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4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4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4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69706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 Dataset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 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 Accuratezza (%)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 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 Kappa di Cohen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 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 Correlazione di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 Spearman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 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 Correlazione di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 Pearson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 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 Correlazione di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 Kendall-Tau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 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08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DSTC9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4.23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-0.01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0.17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0.18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0.15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08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FED (dialogue)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 dirty="0"/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</a:t>
                      </a: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39.20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 dirty="0"/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</a:t>
                      </a: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0.18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 dirty="0"/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</a:t>
                      </a: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0.59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0.62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 dirty="0"/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0.48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08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FED (turn)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 dirty="0"/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 </a:t>
                      </a:r>
                      <a:r>
                        <a:rPr lang="en-US" sz="1600" b="0" dirty="0">
                          <a:solidFill>
                            <a:srgbClr val="FFFFFF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34.13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 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0.14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0.56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 dirty="0"/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</a:t>
                      </a: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0.64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0.45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808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PC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25.67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0.04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0.45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0.47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0.36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808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TC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30.56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0.11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0.49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0.50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 dirty="0"/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0.40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882319" y="1436415"/>
            <a:ext cx="13524136" cy="424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243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I risultati ottenuti dal modello Claude 3 sui 4 dataset sono riassunti nella seguente tabella: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575681"/>
            <a:ext cx="12892816" cy="91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13"/>
              </a:lnSpc>
            </a:pPr>
            <a:r>
              <a:rPr lang="en-US" sz="5295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13- Risultati della Seconda Fase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3493371" y="684840"/>
            <a:ext cx="11301259" cy="5862528"/>
          </a:xfrm>
          <a:custGeom>
            <a:avLst/>
            <a:gdLst/>
            <a:ahLst/>
            <a:cxnLst/>
            <a:rect l="l" t="t" r="r" b="b"/>
            <a:pathLst>
              <a:path w="11301259" h="5862528">
                <a:moveTo>
                  <a:pt x="0" y="0"/>
                </a:moveTo>
                <a:lnTo>
                  <a:pt x="11301258" y="0"/>
                </a:lnTo>
                <a:lnTo>
                  <a:pt x="11301258" y="5862528"/>
                </a:lnTo>
                <a:lnTo>
                  <a:pt x="0" y="58625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TextBox 4"/>
          <p:cNvSpPr txBox="1"/>
          <p:nvPr/>
        </p:nvSpPr>
        <p:spPr>
          <a:xfrm>
            <a:off x="3493371" y="7028566"/>
            <a:ext cx="11791568" cy="2567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243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I risultati più elevati sui dataset FED, PC e TC indicano che Claude 3 è più efficace nella valutazione di dialoghi strutturati e task-oriented. Questo potrebbe essere dovuto al fatto che tali dataset presentano un contesto più definito e obiettivi specifici, facilitando la valutazione del modello.</a:t>
            </a:r>
          </a:p>
          <a:p>
            <a:pPr algn="l">
              <a:lnSpc>
                <a:spcPts val="3402"/>
              </a:lnSpc>
            </a:pPr>
            <a:r>
              <a:rPr lang="en-US" sz="243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Claude 3 sembra trarre vantaggio da annotazioni dettagliate e contesti più strutturati, come evidenziato dai risultati sui dataset FED e TC.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3"/>
          <p:cNvSpPr txBox="1"/>
          <p:nvPr/>
        </p:nvSpPr>
        <p:spPr>
          <a:xfrm>
            <a:off x="1028700" y="2404878"/>
            <a:ext cx="11791568" cy="7282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243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Confrontando i risultati delle due fasi, emergono i seguenti punti chiave:</a:t>
            </a:r>
          </a:p>
          <a:p>
            <a:pPr marL="524692" lvl="1" indent="-262346" algn="l">
              <a:lnSpc>
                <a:spcPts val="3402"/>
              </a:lnSpc>
              <a:buFont typeface="Arial"/>
              <a:buChar char="•"/>
            </a:pPr>
            <a:r>
              <a:rPr lang="en-US" sz="243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Impatto dei </a:t>
            </a:r>
            <a:r>
              <a:rPr lang="en-US" sz="2430" b="1">
                <a:solidFill>
                  <a:srgbClr val="F4F6FC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dataset</a:t>
            </a:r>
            <a:r>
              <a:rPr lang="en-US" sz="243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:</a:t>
            </a:r>
          </a:p>
          <a:p>
            <a:pPr marL="1049384" lvl="2" indent="-349795" algn="l">
              <a:lnSpc>
                <a:spcPts val="3402"/>
              </a:lnSpc>
              <a:buFont typeface="Arial"/>
              <a:buChar char="⚬"/>
            </a:pPr>
            <a:r>
              <a:rPr lang="en-US" sz="243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Nella seconda fase, le prestazioni del modello migliorano significativamente su dataset con contesti chiari e annotazioni dettagliate (FED, PC, TC).</a:t>
            </a:r>
          </a:p>
          <a:p>
            <a:pPr marL="1049384" lvl="2" indent="-349795" algn="l">
              <a:lnSpc>
                <a:spcPts val="3402"/>
              </a:lnSpc>
              <a:buFont typeface="Arial"/>
              <a:buChar char="⚬"/>
            </a:pPr>
            <a:r>
              <a:rPr lang="en-US" sz="243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Nella prima fase, l’uso di un unico dataset (convai2_data) e di un unico parametro, limita le prestazioni dei modelli.</a:t>
            </a:r>
          </a:p>
          <a:p>
            <a:pPr marL="524692" lvl="1" indent="-262346" algn="l">
              <a:lnSpc>
                <a:spcPts val="3402"/>
              </a:lnSpc>
              <a:buFont typeface="Arial"/>
              <a:buChar char="•"/>
            </a:pPr>
            <a:r>
              <a:rPr lang="en-US" sz="2430" b="1">
                <a:solidFill>
                  <a:srgbClr val="F4F6FC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Modello migliore:</a:t>
            </a:r>
          </a:p>
          <a:p>
            <a:pPr marL="1049384" lvl="2" indent="-349795" algn="l">
              <a:lnSpc>
                <a:spcPts val="3402"/>
              </a:lnSpc>
              <a:buFont typeface="Arial"/>
              <a:buChar char="⚬"/>
            </a:pPr>
            <a:r>
              <a:rPr lang="en-US" sz="2430" b="1">
                <a:solidFill>
                  <a:srgbClr val="F4F6FC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Claude 3.5 </a:t>
            </a:r>
            <a:r>
              <a:rPr lang="en-US" sz="243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ha mostrato un bilanciamento tra accuratezza e correlazione nella prima fase.</a:t>
            </a:r>
          </a:p>
          <a:p>
            <a:pPr marL="1049384" lvl="2" indent="-349795" algn="l">
              <a:lnSpc>
                <a:spcPts val="3402"/>
              </a:lnSpc>
              <a:buFont typeface="Arial"/>
              <a:buChar char="⚬"/>
            </a:pPr>
            <a:r>
              <a:rPr lang="en-US" sz="2430" b="1">
                <a:solidFill>
                  <a:srgbClr val="F4F6FC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Claude 3</a:t>
            </a:r>
            <a:r>
              <a:rPr lang="en-US" sz="243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 ha evidenziato buoni risultati nella seconda fase sui dataset strutturati.</a:t>
            </a:r>
          </a:p>
          <a:p>
            <a:pPr marL="524692" lvl="1" indent="-262346" algn="l">
              <a:lnSpc>
                <a:spcPts val="3402"/>
              </a:lnSpc>
              <a:buFont typeface="Arial"/>
              <a:buChar char="•"/>
            </a:pPr>
            <a:r>
              <a:rPr lang="en-US" sz="2430" b="1">
                <a:solidFill>
                  <a:srgbClr val="F4F6FC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Problemi </a:t>
            </a:r>
            <a:r>
              <a:rPr lang="en-US" sz="243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persistenti:</a:t>
            </a:r>
          </a:p>
          <a:p>
            <a:pPr marL="1049384" lvl="2" indent="-349795" algn="l">
              <a:lnSpc>
                <a:spcPts val="3402"/>
              </a:lnSpc>
              <a:buFont typeface="Arial"/>
              <a:buChar char="⚬"/>
            </a:pPr>
            <a:r>
              <a:rPr lang="en-US" sz="243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Le prestazioni sui dataset open-domain (DSTC9) sono ancora insufficienti, sottolineando la necessità di ulteriori ottimizzazioni.</a:t>
            </a:r>
          </a:p>
          <a:p>
            <a:pPr marL="1049384" lvl="2" indent="-349795" algn="l">
              <a:lnSpc>
                <a:spcPts val="3402"/>
              </a:lnSpc>
              <a:buFont typeface="Arial"/>
              <a:buChar char="⚬"/>
            </a:pPr>
            <a:r>
              <a:rPr lang="en-US" sz="243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Utilizzo di prompt generici.</a:t>
            </a:r>
          </a:p>
          <a:p>
            <a:pPr algn="l">
              <a:lnSpc>
                <a:spcPts val="3402"/>
              </a:lnSpc>
            </a:pPr>
            <a:endParaRPr lang="en-US" sz="2430">
              <a:solidFill>
                <a:srgbClr val="F4F6FC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3324055" y="3662942"/>
            <a:ext cx="3935245" cy="4114800"/>
          </a:xfrm>
          <a:custGeom>
            <a:avLst/>
            <a:gdLst/>
            <a:ahLst/>
            <a:cxnLst/>
            <a:rect l="l" t="t" r="r" b="b"/>
            <a:pathLst>
              <a:path w="3935245" h="4114800">
                <a:moveTo>
                  <a:pt x="0" y="0"/>
                </a:moveTo>
                <a:lnTo>
                  <a:pt x="3935245" y="0"/>
                </a:lnTo>
                <a:lnTo>
                  <a:pt x="39352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TextBox 5"/>
          <p:cNvSpPr txBox="1"/>
          <p:nvPr/>
        </p:nvSpPr>
        <p:spPr>
          <a:xfrm>
            <a:off x="1028700" y="904875"/>
            <a:ext cx="15892076" cy="996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53"/>
              </a:lnSpc>
            </a:pPr>
            <a:r>
              <a:rPr lang="en-US" sz="5752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14- Analisi comparativa e Conclusioni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 rot="-606367">
            <a:off x="14690823" y="2260753"/>
            <a:ext cx="1792910" cy="2387653"/>
          </a:xfrm>
          <a:custGeom>
            <a:avLst/>
            <a:gdLst/>
            <a:ahLst/>
            <a:cxnLst/>
            <a:rect l="l" t="t" r="r" b="b"/>
            <a:pathLst>
              <a:path w="1792910" h="2387653">
                <a:moveTo>
                  <a:pt x="0" y="0"/>
                </a:moveTo>
                <a:lnTo>
                  <a:pt x="1792910" y="0"/>
                </a:lnTo>
                <a:lnTo>
                  <a:pt x="1792910" y="2387653"/>
                </a:lnTo>
                <a:lnTo>
                  <a:pt x="0" y="23876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Freeform 4"/>
          <p:cNvSpPr/>
          <p:nvPr/>
        </p:nvSpPr>
        <p:spPr>
          <a:xfrm rot="1271346">
            <a:off x="1581820" y="6499289"/>
            <a:ext cx="1792910" cy="2387653"/>
          </a:xfrm>
          <a:custGeom>
            <a:avLst/>
            <a:gdLst/>
            <a:ahLst/>
            <a:cxnLst/>
            <a:rect l="l" t="t" r="r" b="b"/>
            <a:pathLst>
              <a:path w="1792910" h="2387653">
                <a:moveTo>
                  <a:pt x="0" y="0"/>
                </a:moveTo>
                <a:lnTo>
                  <a:pt x="1792910" y="0"/>
                </a:lnTo>
                <a:lnTo>
                  <a:pt x="1792910" y="2387652"/>
                </a:lnTo>
                <a:lnTo>
                  <a:pt x="0" y="23876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TextBox 5"/>
          <p:cNvSpPr txBox="1"/>
          <p:nvPr/>
        </p:nvSpPr>
        <p:spPr>
          <a:xfrm>
            <a:off x="3745628" y="3588993"/>
            <a:ext cx="10749620" cy="3547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00"/>
              </a:lnSpc>
            </a:pPr>
            <a:r>
              <a:rPr lang="en-US" sz="15057">
                <a:solidFill>
                  <a:srgbClr val="F4F6FC"/>
                </a:solidFill>
                <a:latin typeface="VT323"/>
                <a:ea typeface="VT323"/>
                <a:cs typeface="VT323"/>
                <a:sym typeface="VT323"/>
              </a:rPr>
              <a:t>GRAZIE PER</a:t>
            </a:r>
          </a:p>
          <a:p>
            <a:pPr algn="ctr">
              <a:lnSpc>
                <a:spcPts val="13400"/>
              </a:lnSpc>
            </a:pPr>
            <a:r>
              <a:rPr lang="en-US" sz="15057">
                <a:solidFill>
                  <a:srgbClr val="F4F6FC"/>
                </a:solidFill>
                <a:latin typeface="VT323"/>
                <a:ea typeface="VT323"/>
                <a:cs typeface="VT323"/>
                <a:sym typeface="VT323"/>
              </a:rPr>
              <a:t>L’ATTENZIONE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3"/>
          <p:cNvSpPr txBox="1"/>
          <p:nvPr/>
        </p:nvSpPr>
        <p:spPr>
          <a:xfrm>
            <a:off x="1028700" y="2051050"/>
            <a:ext cx="11791568" cy="612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1. Introduzione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2. Obiettivi del progetto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3. Suddivisione del progetto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4. Background teorico - LLM-EVAL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5. Modelli di IA valutati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6. Metodologie di valutazione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7. Dataset utilizzato – Prima fase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8. Prompt utilizzato - Prima fase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9. Risultati della Prima fase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10. Discussione sui risultati della Prima fase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11. Dataset utilizzati – Seconda fase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12. Prompt utilizzati - Seconda fase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13. Risultati della Seconda fase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14. Analisi comparativa e Conclusioni</a:t>
            </a:r>
          </a:p>
        </p:txBody>
      </p:sp>
      <p:sp>
        <p:nvSpPr>
          <p:cNvPr id="4" name="Freeform 4"/>
          <p:cNvSpPr/>
          <p:nvPr/>
        </p:nvSpPr>
        <p:spPr>
          <a:xfrm>
            <a:off x="10163092" y="30861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TextBox 5"/>
          <p:cNvSpPr txBox="1"/>
          <p:nvPr/>
        </p:nvSpPr>
        <p:spPr>
          <a:xfrm>
            <a:off x="1028700" y="904875"/>
            <a:ext cx="12153376" cy="996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53"/>
              </a:lnSpc>
            </a:pPr>
            <a:r>
              <a:rPr lang="en-US" sz="5752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Indice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3303511" y="1720809"/>
            <a:ext cx="11680978" cy="7537491"/>
          </a:xfrm>
          <a:custGeom>
            <a:avLst/>
            <a:gdLst/>
            <a:ahLst/>
            <a:cxnLst/>
            <a:rect l="l" t="t" r="r" b="b"/>
            <a:pathLst>
              <a:path w="11680978" h="7537491">
                <a:moveTo>
                  <a:pt x="0" y="0"/>
                </a:moveTo>
                <a:lnTo>
                  <a:pt x="11680978" y="0"/>
                </a:lnTo>
                <a:lnTo>
                  <a:pt x="11680978" y="7537491"/>
                </a:lnTo>
                <a:lnTo>
                  <a:pt x="0" y="75374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TextBox 4"/>
          <p:cNvSpPr txBox="1"/>
          <p:nvPr/>
        </p:nvSpPr>
        <p:spPr>
          <a:xfrm>
            <a:off x="3984089" y="4615325"/>
            <a:ext cx="10319821" cy="4119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9203" lvl="1" indent="-229602" algn="just">
              <a:lnSpc>
                <a:spcPts val="2977"/>
              </a:lnSpc>
              <a:buFont typeface="Arial"/>
              <a:buChar char="•"/>
            </a:pPr>
            <a:r>
              <a:rPr lang="en-US" sz="2126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L'intelligenza artificiale (IA) sta trasformando il nostro modo di interagire con la tecnologia. I chatbot, ad esempio, sono ormai diffusi in settori come sanità, e-commerce e customer service. Basati su modelli di linguaggio avanzati, questi strumenti simulano conversazioni umane, fornendo assistenza e supporto.</a:t>
            </a:r>
          </a:p>
          <a:p>
            <a:pPr marL="459203" lvl="1" indent="-229602" algn="just">
              <a:lnSpc>
                <a:spcPts val="2977"/>
              </a:lnSpc>
              <a:buFont typeface="Arial"/>
              <a:buChar char="•"/>
            </a:pPr>
            <a:r>
              <a:rPr lang="en-US" sz="2126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Tuttavia, per garantire la qualità delle interazioni, è fondamentale disporre di metodi affidabili di valutazione automatica. Questo progetto affronta questa sfida attraverso l'implementazione di LLM-EVAL, un metodo innovativo per valutare la qualità dei dialoghi uomo-macchina.</a:t>
            </a:r>
          </a:p>
          <a:p>
            <a:pPr algn="just">
              <a:lnSpc>
                <a:spcPts val="2977"/>
              </a:lnSpc>
            </a:pPr>
            <a:endParaRPr lang="en-US" sz="2126">
              <a:solidFill>
                <a:srgbClr val="050A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just">
              <a:lnSpc>
                <a:spcPts val="2977"/>
              </a:lnSpc>
            </a:pPr>
            <a:endParaRPr lang="en-US" sz="2126">
              <a:solidFill>
                <a:srgbClr val="050A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19988" y="2734395"/>
            <a:ext cx="7648024" cy="868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48"/>
              </a:lnSpc>
            </a:pPr>
            <a:r>
              <a:rPr lang="en-US" sz="5034" b="1">
                <a:solidFill>
                  <a:srgbClr val="050A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Introduzione</a:t>
            </a:r>
          </a:p>
        </p:txBody>
      </p:sp>
      <p:sp>
        <p:nvSpPr>
          <p:cNvPr id="6" name="Freeform 6"/>
          <p:cNvSpPr/>
          <p:nvPr/>
        </p:nvSpPr>
        <p:spPr>
          <a:xfrm>
            <a:off x="-1336160" y="4390161"/>
            <a:ext cx="3204190" cy="1123839"/>
          </a:xfrm>
          <a:custGeom>
            <a:avLst/>
            <a:gdLst/>
            <a:ahLst/>
            <a:cxnLst/>
            <a:rect l="l" t="t" r="r" b="b"/>
            <a:pathLst>
              <a:path w="3204190" h="1123839">
                <a:moveTo>
                  <a:pt x="0" y="0"/>
                </a:moveTo>
                <a:lnTo>
                  <a:pt x="3204190" y="0"/>
                </a:lnTo>
                <a:lnTo>
                  <a:pt x="3204190" y="1123839"/>
                </a:lnTo>
                <a:lnTo>
                  <a:pt x="0" y="11238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Freeform 7"/>
          <p:cNvSpPr/>
          <p:nvPr/>
        </p:nvSpPr>
        <p:spPr>
          <a:xfrm>
            <a:off x="16684391" y="4390161"/>
            <a:ext cx="3204190" cy="1123839"/>
          </a:xfrm>
          <a:custGeom>
            <a:avLst/>
            <a:gdLst/>
            <a:ahLst/>
            <a:cxnLst/>
            <a:rect l="l" t="t" r="r" b="b"/>
            <a:pathLst>
              <a:path w="3204190" h="1123839">
                <a:moveTo>
                  <a:pt x="0" y="0"/>
                </a:moveTo>
                <a:lnTo>
                  <a:pt x="3204191" y="0"/>
                </a:lnTo>
                <a:lnTo>
                  <a:pt x="3204191" y="1123839"/>
                </a:lnTo>
                <a:lnTo>
                  <a:pt x="0" y="11238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TextBox 8"/>
          <p:cNvSpPr txBox="1"/>
          <p:nvPr/>
        </p:nvSpPr>
        <p:spPr>
          <a:xfrm>
            <a:off x="1028700" y="413273"/>
            <a:ext cx="11186325" cy="91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13"/>
              </a:lnSpc>
            </a:pPr>
            <a:r>
              <a:rPr lang="en-US" sz="5295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1- Introduzione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7541905" y="8453618"/>
            <a:ext cx="3204190" cy="1123839"/>
          </a:xfrm>
          <a:custGeom>
            <a:avLst/>
            <a:gdLst/>
            <a:ahLst/>
            <a:cxnLst/>
            <a:rect l="l" t="t" r="r" b="b"/>
            <a:pathLst>
              <a:path w="3204190" h="1123839">
                <a:moveTo>
                  <a:pt x="0" y="0"/>
                </a:moveTo>
                <a:lnTo>
                  <a:pt x="3204190" y="0"/>
                </a:lnTo>
                <a:lnTo>
                  <a:pt x="3204190" y="1123839"/>
                </a:lnTo>
                <a:lnTo>
                  <a:pt x="0" y="11238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Freeform 4"/>
          <p:cNvSpPr/>
          <p:nvPr/>
        </p:nvSpPr>
        <p:spPr>
          <a:xfrm>
            <a:off x="8069490" y="2636646"/>
            <a:ext cx="2149019" cy="2121668"/>
          </a:xfrm>
          <a:custGeom>
            <a:avLst/>
            <a:gdLst/>
            <a:ahLst/>
            <a:cxnLst/>
            <a:rect l="l" t="t" r="r" b="b"/>
            <a:pathLst>
              <a:path w="2149019" h="2121668">
                <a:moveTo>
                  <a:pt x="0" y="0"/>
                </a:moveTo>
                <a:lnTo>
                  <a:pt x="2149020" y="0"/>
                </a:lnTo>
                <a:lnTo>
                  <a:pt x="2149020" y="2121668"/>
                </a:lnTo>
                <a:lnTo>
                  <a:pt x="0" y="21216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TextBox 5"/>
          <p:cNvSpPr txBox="1"/>
          <p:nvPr/>
        </p:nvSpPr>
        <p:spPr>
          <a:xfrm>
            <a:off x="2385711" y="5175133"/>
            <a:ext cx="13516578" cy="2794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95"/>
              </a:lnSpc>
            </a:pPr>
            <a:r>
              <a:rPr lang="en-US" sz="321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• Comprendere e implementare il </a:t>
            </a:r>
            <a:r>
              <a:rPr lang="en-US" sz="3210" b="1">
                <a:solidFill>
                  <a:srgbClr val="F4F6FC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framework LLM-EVAL.</a:t>
            </a:r>
          </a:p>
          <a:p>
            <a:pPr algn="just">
              <a:lnSpc>
                <a:spcPts val="4495"/>
              </a:lnSpc>
            </a:pPr>
            <a:r>
              <a:rPr lang="en-US" sz="321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• Analizzare l'efficacia nella </a:t>
            </a:r>
            <a:r>
              <a:rPr lang="en-US" sz="3210" b="1">
                <a:solidFill>
                  <a:srgbClr val="F4F6FC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misurazione della qualità dei dialoghi</a:t>
            </a:r>
            <a:r>
              <a:rPr lang="en-US" sz="321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</a:p>
          <a:p>
            <a:pPr algn="just">
              <a:lnSpc>
                <a:spcPts val="4495"/>
              </a:lnSpc>
            </a:pPr>
            <a:r>
              <a:rPr lang="en-US" sz="321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• </a:t>
            </a:r>
            <a:r>
              <a:rPr lang="en-US" sz="3210" b="1">
                <a:solidFill>
                  <a:srgbClr val="F4F6FC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Confrontare modelli</a:t>
            </a:r>
            <a:r>
              <a:rPr lang="en-US" sz="321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 di IA (Claude 3.5, GPT4o-mini, ecc.).</a:t>
            </a:r>
          </a:p>
          <a:p>
            <a:pPr algn="just">
              <a:lnSpc>
                <a:spcPts val="4495"/>
              </a:lnSpc>
            </a:pPr>
            <a:r>
              <a:rPr lang="en-US" sz="321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• </a:t>
            </a:r>
            <a:r>
              <a:rPr lang="en-US" sz="3210" b="1">
                <a:solidFill>
                  <a:srgbClr val="F4F6FC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Valutare </a:t>
            </a:r>
            <a:r>
              <a:rPr lang="en-US" sz="321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l'impatto di </a:t>
            </a:r>
            <a:r>
              <a:rPr lang="en-US" sz="3210" b="1">
                <a:solidFill>
                  <a:srgbClr val="F4F6FC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diversi dataset</a:t>
            </a:r>
            <a:r>
              <a:rPr lang="en-US" sz="321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 sui risultati.</a:t>
            </a:r>
          </a:p>
          <a:p>
            <a:pPr algn="just">
              <a:lnSpc>
                <a:spcPts val="4495"/>
              </a:lnSpc>
            </a:pPr>
            <a:r>
              <a:rPr lang="en-US" sz="321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• Investigare l’efficacia di un </a:t>
            </a:r>
            <a:r>
              <a:rPr lang="en-US" sz="3210" b="1">
                <a:solidFill>
                  <a:srgbClr val="F4F6FC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prompt specifico</a:t>
            </a:r>
            <a:r>
              <a:rPr lang="en-US" sz="321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48742" y="914400"/>
            <a:ext cx="11186325" cy="91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13"/>
              </a:lnSpc>
            </a:pPr>
            <a:r>
              <a:rPr lang="en-US" sz="5295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2- Obiettivi del Progetto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1028700" y="1979340"/>
            <a:ext cx="8115300" cy="5236634"/>
          </a:xfrm>
          <a:custGeom>
            <a:avLst/>
            <a:gdLst/>
            <a:ahLst/>
            <a:cxnLst/>
            <a:rect l="l" t="t" r="r" b="b"/>
            <a:pathLst>
              <a:path w="8115300" h="5236634">
                <a:moveTo>
                  <a:pt x="0" y="0"/>
                </a:moveTo>
                <a:lnTo>
                  <a:pt x="8115300" y="0"/>
                </a:lnTo>
                <a:lnTo>
                  <a:pt x="8115300" y="5236634"/>
                </a:lnTo>
                <a:lnTo>
                  <a:pt x="0" y="52366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TextBox 4"/>
          <p:cNvSpPr txBox="1"/>
          <p:nvPr/>
        </p:nvSpPr>
        <p:spPr>
          <a:xfrm>
            <a:off x="1501528" y="3889315"/>
            <a:ext cx="7169643" cy="1378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 algn="just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Valutazione di quattro modelli di IA (Claude 3.5, Claude 3, GPT4o, GPT4o-mini).</a:t>
            </a:r>
          </a:p>
          <a:p>
            <a:pPr marL="345439" lvl="1" indent="-172720" algn="just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Utilizzo di un singolo dataset (convai2_data.json).</a:t>
            </a:r>
          </a:p>
          <a:p>
            <a:pPr marL="345439" lvl="1" indent="-172720" algn="just">
              <a:lnSpc>
                <a:spcPts val="2239"/>
              </a:lnSpc>
              <a:buFont typeface="Arial"/>
              <a:buChar char="•"/>
            </a:pPr>
            <a:r>
              <a:rPr lang="en-US" sz="1599" b="1">
                <a:solidFill>
                  <a:srgbClr val="050A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Obiettivo</a:t>
            </a:r>
            <a:r>
              <a:rPr lang="en-US" sz="1599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: Analizzare la capacità dei modelli di predire i punteggi di qualità dei dialoghi.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429637" y="3105944"/>
            <a:ext cx="5313426" cy="607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7"/>
              </a:lnSpc>
            </a:pPr>
            <a:r>
              <a:rPr lang="en-US" sz="3497" b="1">
                <a:solidFill>
                  <a:srgbClr val="050A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Prima Fase:</a:t>
            </a:r>
          </a:p>
        </p:txBody>
      </p:sp>
      <p:sp>
        <p:nvSpPr>
          <p:cNvPr id="6" name="Freeform 6"/>
          <p:cNvSpPr/>
          <p:nvPr/>
        </p:nvSpPr>
        <p:spPr>
          <a:xfrm>
            <a:off x="-1290566" y="7810657"/>
            <a:ext cx="3204190" cy="1123839"/>
          </a:xfrm>
          <a:custGeom>
            <a:avLst/>
            <a:gdLst/>
            <a:ahLst/>
            <a:cxnLst/>
            <a:rect l="l" t="t" r="r" b="b"/>
            <a:pathLst>
              <a:path w="3204190" h="1123839">
                <a:moveTo>
                  <a:pt x="0" y="0"/>
                </a:moveTo>
                <a:lnTo>
                  <a:pt x="3204190" y="0"/>
                </a:lnTo>
                <a:lnTo>
                  <a:pt x="3204190" y="1123839"/>
                </a:lnTo>
                <a:lnTo>
                  <a:pt x="0" y="11238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Freeform 7"/>
          <p:cNvSpPr/>
          <p:nvPr/>
        </p:nvSpPr>
        <p:spPr>
          <a:xfrm>
            <a:off x="16493705" y="2803575"/>
            <a:ext cx="3204190" cy="1123839"/>
          </a:xfrm>
          <a:custGeom>
            <a:avLst/>
            <a:gdLst/>
            <a:ahLst/>
            <a:cxnLst/>
            <a:rect l="l" t="t" r="r" b="b"/>
            <a:pathLst>
              <a:path w="3204190" h="1123839">
                <a:moveTo>
                  <a:pt x="0" y="0"/>
                </a:moveTo>
                <a:lnTo>
                  <a:pt x="3204190" y="0"/>
                </a:lnTo>
                <a:lnTo>
                  <a:pt x="3204190" y="1123840"/>
                </a:lnTo>
                <a:lnTo>
                  <a:pt x="0" y="11238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Freeform 8"/>
          <p:cNvSpPr/>
          <p:nvPr/>
        </p:nvSpPr>
        <p:spPr>
          <a:xfrm>
            <a:off x="8909267" y="4577384"/>
            <a:ext cx="8115300" cy="5236634"/>
          </a:xfrm>
          <a:custGeom>
            <a:avLst/>
            <a:gdLst/>
            <a:ahLst/>
            <a:cxnLst/>
            <a:rect l="l" t="t" r="r" b="b"/>
            <a:pathLst>
              <a:path w="8115300" h="5236634">
                <a:moveTo>
                  <a:pt x="0" y="0"/>
                </a:moveTo>
                <a:lnTo>
                  <a:pt x="8115300" y="0"/>
                </a:lnTo>
                <a:lnTo>
                  <a:pt x="8115300" y="5236634"/>
                </a:lnTo>
                <a:lnTo>
                  <a:pt x="0" y="52366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TextBox 9"/>
          <p:cNvSpPr txBox="1"/>
          <p:nvPr/>
        </p:nvSpPr>
        <p:spPr>
          <a:xfrm>
            <a:off x="9324062" y="6881376"/>
            <a:ext cx="7169643" cy="1378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 algn="just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Valutazione delle prestazioni di Claude 3 su quattro dataset diversi (DSTC9, FED, PC, TC).</a:t>
            </a:r>
          </a:p>
          <a:p>
            <a:pPr marL="345439" lvl="1" indent="-172720" algn="just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Utilizzo di dataset di due tipologie: Dialogue e Turn</a:t>
            </a:r>
          </a:p>
          <a:p>
            <a:pPr marL="345439" lvl="1" indent="-172720" algn="just">
              <a:lnSpc>
                <a:spcPts val="2239"/>
              </a:lnSpc>
              <a:buFont typeface="Arial"/>
              <a:buChar char="•"/>
            </a:pPr>
            <a:r>
              <a:rPr lang="en-US" sz="1599" b="1">
                <a:solidFill>
                  <a:srgbClr val="050A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Obiettivo</a:t>
            </a:r>
            <a:r>
              <a:rPr lang="en-US" sz="1599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: Analizzare come il tipo di dataset influisce sui risultati del modello.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310204" y="5766009"/>
            <a:ext cx="5313426" cy="607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7"/>
              </a:lnSpc>
            </a:pPr>
            <a:r>
              <a:rPr lang="en-US" sz="3497" b="1">
                <a:solidFill>
                  <a:srgbClr val="050A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Seconda Fase: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677659"/>
            <a:ext cx="11186325" cy="91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13"/>
              </a:lnSpc>
            </a:pPr>
            <a:r>
              <a:rPr lang="en-US" sz="5295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3- Suddivisione del Progetto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3"/>
          <p:cNvSpPr txBox="1"/>
          <p:nvPr/>
        </p:nvSpPr>
        <p:spPr>
          <a:xfrm>
            <a:off x="1028700" y="2147703"/>
            <a:ext cx="11791568" cy="2995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2430" b="1">
                <a:solidFill>
                  <a:srgbClr val="F4F6FC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Problema:</a:t>
            </a:r>
          </a:p>
          <a:p>
            <a:pPr marL="524692" lvl="1" indent="-262346" algn="l">
              <a:lnSpc>
                <a:spcPts val="3402"/>
              </a:lnSpc>
              <a:buFont typeface="Arial"/>
              <a:buChar char="•"/>
            </a:pPr>
            <a:r>
              <a:rPr lang="en-US" sz="243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Metodi tradizionali come BLEU e ROUGE sono inadeguati per catturare sfumature linguistiche e valutare interazioni conversazionali.</a:t>
            </a:r>
          </a:p>
          <a:p>
            <a:pPr algn="l">
              <a:lnSpc>
                <a:spcPts val="3402"/>
              </a:lnSpc>
            </a:pPr>
            <a:r>
              <a:rPr lang="en-US" sz="2430" b="1">
                <a:solidFill>
                  <a:srgbClr val="F4F6FC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Soluzione:</a:t>
            </a:r>
          </a:p>
          <a:p>
            <a:pPr marL="524692" lvl="1" indent="-262346" algn="l">
              <a:lnSpc>
                <a:spcPts val="3402"/>
              </a:lnSpc>
              <a:buFont typeface="Arial"/>
              <a:buChar char="•"/>
            </a:pPr>
            <a:r>
              <a:rPr lang="en-US" sz="243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Metodi come </a:t>
            </a:r>
            <a:r>
              <a:rPr lang="en-US" sz="2430" b="1">
                <a:solidFill>
                  <a:srgbClr val="F4F6FC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LLM-EVAL</a:t>
            </a:r>
            <a:r>
              <a:rPr lang="en-US" sz="243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 offrono una valutazione multidimensionale, più efficace e flessibile.</a:t>
            </a:r>
          </a:p>
          <a:p>
            <a:pPr algn="l">
              <a:lnSpc>
                <a:spcPts val="3402"/>
              </a:lnSpc>
            </a:pPr>
            <a:endParaRPr lang="en-US" sz="2430">
              <a:solidFill>
                <a:srgbClr val="F4F6FC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" name="Freeform 4"/>
          <p:cNvSpPr/>
          <p:nvPr/>
        </p:nvSpPr>
        <p:spPr>
          <a:xfrm flipH="1">
            <a:off x="13890308" y="-935042"/>
            <a:ext cx="9394200" cy="11473832"/>
          </a:xfrm>
          <a:custGeom>
            <a:avLst/>
            <a:gdLst/>
            <a:ahLst/>
            <a:cxnLst/>
            <a:rect l="l" t="t" r="r" b="b"/>
            <a:pathLst>
              <a:path w="9394200" h="11473832">
                <a:moveTo>
                  <a:pt x="9394199" y="0"/>
                </a:moveTo>
                <a:lnTo>
                  <a:pt x="0" y="0"/>
                </a:lnTo>
                <a:lnTo>
                  <a:pt x="0" y="11473832"/>
                </a:lnTo>
                <a:lnTo>
                  <a:pt x="9394199" y="11473832"/>
                </a:lnTo>
                <a:lnTo>
                  <a:pt x="9394199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TextBox 5"/>
          <p:cNvSpPr txBox="1"/>
          <p:nvPr/>
        </p:nvSpPr>
        <p:spPr>
          <a:xfrm>
            <a:off x="1028700" y="904875"/>
            <a:ext cx="12153376" cy="996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53"/>
              </a:lnSpc>
            </a:pPr>
            <a:r>
              <a:rPr lang="en-US" sz="5752" b="1">
                <a:solidFill>
                  <a:srgbClr val="F4F6FC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4- Background Teorico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5457754"/>
            <a:ext cx="12153376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>
                <a:solidFill>
                  <a:srgbClr val="F4F6FC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LLM-EVAL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6569004"/>
            <a:ext cx="11791568" cy="2567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4692" lvl="1" indent="-262346" algn="l">
              <a:lnSpc>
                <a:spcPts val="3402"/>
              </a:lnSpc>
              <a:buFont typeface="Arial"/>
              <a:buChar char="•"/>
            </a:pPr>
            <a:r>
              <a:rPr lang="en-US" sz="243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Valuta il contenuto, la grammatica, la pertinenza e l'appropriatezza con un solo prompt.</a:t>
            </a:r>
          </a:p>
          <a:p>
            <a:pPr marL="524692" lvl="1" indent="-262346" algn="l">
              <a:lnSpc>
                <a:spcPts val="3402"/>
              </a:lnSpc>
              <a:buFont typeface="Arial"/>
              <a:buChar char="•"/>
            </a:pPr>
            <a:r>
              <a:rPr lang="en-US" sz="243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È efficiente e scalabile, con correlazioni elevate rispetto ai giudizi umani.</a:t>
            </a:r>
          </a:p>
          <a:p>
            <a:pPr marL="524692" lvl="1" indent="-262346" algn="l">
              <a:lnSpc>
                <a:spcPts val="3402"/>
              </a:lnSpc>
              <a:buFont typeface="Arial"/>
              <a:buChar char="•"/>
            </a:pPr>
            <a:r>
              <a:rPr lang="en-US" sz="243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Usa uno schema unificato per definire i criteri di valutazione.</a:t>
            </a:r>
          </a:p>
          <a:p>
            <a:pPr marL="524692" lvl="1" indent="-262346" algn="l">
              <a:lnSpc>
                <a:spcPts val="3402"/>
              </a:lnSpc>
              <a:buFont typeface="Arial"/>
              <a:buChar char="•"/>
            </a:pPr>
            <a:r>
              <a:rPr lang="en-US" sz="243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Supporta configurazioni di punteggio flessibili (0-5, 0-100).</a:t>
            </a:r>
          </a:p>
          <a:p>
            <a:pPr algn="l">
              <a:lnSpc>
                <a:spcPts val="3402"/>
              </a:lnSpc>
            </a:pPr>
            <a:endParaRPr lang="en-US" sz="2430">
              <a:solidFill>
                <a:srgbClr val="F4F6FC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3"/>
          <p:cNvSpPr txBox="1"/>
          <p:nvPr/>
        </p:nvSpPr>
        <p:spPr>
          <a:xfrm>
            <a:off x="1028700" y="2600392"/>
            <a:ext cx="16230600" cy="4398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>
                <a:solidFill>
                  <a:srgbClr val="F4F6FC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Fase 1:</a:t>
            </a:r>
          </a:p>
          <a:p>
            <a:pPr marL="524692" lvl="1" indent="-262346" algn="l">
              <a:lnSpc>
                <a:spcPts val="3402"/>
              </a:lnSpc>
              <a:buFont typeface="Arial"/>
              <a:buChar char="•"/>
            </a:pPr>
            <a:r>
              <a:rPr lang="en-US" sz="2430" b="1">
                <a:solidFill>
                  <a:srgbClr val="F4F6FC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GPT4o-mini</a:t>
            </a:r>
            <a:r>
              <a:rPr lang="en-US" sz="243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: Una versione ridotta del modello GPT-4, ottimizzata per applicazioni con risorse computazionali limitate.</a:t>
            </a:r>
          </a:p>
          <a:p>
            <a:pPr marL="524692" lvl="1" indent="-262346" algn="l">
              <a:lnSpc>
                <a:spcPts val="3402"/>
              </a:lnSpc>
              <a:buFont typeface="Arial"/>
              <a:buChar char="•"/>
            </a:pPr>
            <a:r>
              <a:rPr lang="en-US" sz="2430" b="1">
                <a:solidFill>
                  <a:srgbClr val="F4F6FC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GPT4o</a:t>
            </a:r>
            <a:r>
              <a:rPr lang="en-US" sz="243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: Un modello linguistico di grandi dimensioni sviluppato da Google, noto per la sua capacità di generare testo fluente e coerente.</a:t>
            </a:r>
          </a:p>
          <a:p>
            <a:pPr marL="524692" lvl="1" indent="-262346" algn="l">
              <a:lnSpc>
                <a:spcPts val="3402"/>
              </a:lnSpc>
              <a:buFont typeface="Arial"/>
              <a:buChar char="•"/>
            </a:pPr>
            <a:r>
              <a:rPr lang="en-US" sz="2430" b="1">
                <a:solidFill>
                  <a:srgbClr val="F4F6FC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Claude-3-5-haiku-20241022</a:t>
            </a:r>
            <a:r>
              <a:rPr lang="en-US" sz="243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: Un modello linguistico avanzato sviluppato da Anthropic, progettato per essere più sicuro e meno suscettibile a generare output tossici o dannosi.</a:t>
            </a:r>
          </a:p>
          <a:p>
            <a:pPr marL="524692" lvl="1" indent="-262346" algn="l">
              <a:lnSpc>
                <a:spcPts val="3402"/>
              </a:lnSpc>
              <a:buFont typeface="Arial"/>
              <a:buChar char="•"/>
            </a:pPr>
            <a:r>
              <a:rPr lang="en-US" sz="2430" b="1">
                <a:solidFill>
                  <a:srgbClr val="F4F6FC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Claude-3-haiku-20240307</a:t>
            </a:r>
            <a:r>
              <a:rPr lang="en-US" sz="243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: La versione precedente di Claude 3.5, anch'essa sviluppata da Anthropic.</a:t>
            </a:r>
          </a:p>
          <a:p>
            <a:pPr algn="l">
              <a:lnSpc>
                <a:spcPts val="3402"/>
              </a:lnSpc>
            </a:pPr>
            <a:endParaRPr lang="en-US" sz="2430">
              <a:solidFill>
                <a:srgbClr val="F4F6FC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l">
              <a:lnSpc>
                <a:spcPts val="3402"/>
              </a:lnSpc>
            </a:pPr>
            <a:endParaRPr lang="en-US" sz="2430">
              <a:solidFill>
                <a:srgbClr val="F4F6FC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1851163" y="7266119"/>
            <a:ext cx="2234052" cy="2234052"/>
          </a:xfrm>
          <a:custGeom>
            <a:avLst/>
            <a:gdLst/>
            <a:ahLst/>
            <a:cxnLst/>
            <a:rect l="l" t="t" r="r" b="b"/>
            <a:pathLst>
              <a:path w="2234052" h="2234052">
                <a:moveTo>
                  <a:pt x="0" y="0"/>
                </a:moveTo>
                <a:lnTo>
                  <a:pt x="2234051" y="0"/>
                </a:lnTo>
                <a:lnTo>
                  <a:pt x="2234051" y="2234051"/>
                </a:lnTo>
                <a:lnTo>
                  <a:pt x="0" y="22340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TextBox 5"/>
          <p:cNvSpPr txBox="1"/>
          <p:nvPr/>
        </p:nvSpPr>
        <p:spPr>
          <a:xfrm>
            <a:off x="1028700" y="7186482"/>
            <a:ext cx="16230600" cy="1826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>
                <a:solidFill>
                  <a:srgbClr val="F4F6FC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Fase 2:</a:t>
            </a:r>
          </a:p>
          <a:p>
            <a:pPr marL="524692" lvl="1" indent="-262346" algn="l">
              <a:lnSpc>
                <a:spcPts val="3402"/>
              </a:lnSpc>
              <a:buFont typeface="Arial"/>
              <a:buChar char="•"/>
            </a:pPr>
            <a:r>
              <a:rPr lang="en-US" sz="2430" b="1">
                <a:solidFill>
                  <a:srgbClr val="F4F6FC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Claude-3-haiku-20240307</a:t>
            </a:r>
          </a:p>
          <a:p>
            <a:pPr algn="l">
              <a:lnSpc>
                <a:spcPts val="3402"/>
              </a:lnSpc>
            </a:pPr>
            <a:endParaRPr lang="en-US" sz="2430" b="1">
              <a:solidFill>
                <a:srgbClr val="F4F6FC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3402"/>
              </a:lnSpc>
            </a:pPr>
            <a:endParaRPr lang="en-US" sz="2430" b="1">
              <a:solidFill>
                <a:srgbClr val="F4F6FC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914400"/>
            <a:ext cx="11186325" cy="91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13"/>
              </a:lnSpc>
            </a:pPr>
            <a:r>
              <a:rPr lang="en-US" sz="5295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5- Modelli di IA valutati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3"/>
          <p:cNvSpPr txBox="1"/>
          <p:nvPr/>
        </p:nvSpPr>
        <p:spPr>
          <a:xfrm>
            <a:off x="882319" y="2113035"/>
            <a:ext cx="11791568" cy="7710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243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Per valutare i modelli di IA nella predizione della qualità dei dialoghi, sono state utilizzate le seguenti metriche:</a:t>
            </a:r>
          </a:p>
          <a:p>
            <a:pPr algn="l">
              <a:lnSpc>
                <a:spcPts val="3402"/>
              </a:lnSpc>
            </a:pPr>
            <a:endParaRPr lang="en-US" sz="2430">
              <a:solidFill>
                <a:srgbClr val="F4F6FC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524692" lvl="1" indent="-262346" algn="l">
              <a:lnSpc>
                <a:spcPts val="3402"/>
              </a:lnSpc>
              <a:buAutoNum type="arabicPeriod"/>
            </a:pPr>
            <a:r>
              <a:rPr lang="en-US" sz="2430" b="1">
                <a:solidFill>
                  <a:srgbClr val="F4F6FC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Accuratezza:</a:t>
            </a:r>
          </a:p>
          <a:p>
            <a:pPr marL="1049384" lvl="2" indent="-349795" algn="l">
              <a:lnSpc>
                <a:spcPts val="3402"/>
              </a:lnSpc>
              <a:buFont typeface="Arial"/>
              <a:buChar char="⚬"/>
            </a:pPr>
            <a:r>
              <a:rPr lang="en-US" sz="243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Percentuale di risposte corrette rispetto ai punteggi reali del dataset.</a:t>
            </a:r>
          </a:p>
          <a:p>
            <a:pPr marL="524692" lvl="1" indent="-262346" algn="l">
              <a:lnSpc>
                <a:spcPts val="3402"/>
              </a:lnSpc>
              <a:buAutoNum type="arabicPeriod"/>
            </a:pPr>
            <a:r>
              <a:rPr lang="en-US" sz="2430" b="1">
                <a:solidFill>
                  <a:srgbClr val="F4F6FC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Kappa di Cohen:</a:t>
            </a:r>
          </a:p>
          <a:p>
            <a:pPr marL="1049384" lvl="2" indent="-349795" algn="l">
              <a:lnSpc>
                <a:spcPts val="3402"/>
              </a:lnSpc>
              <a:buFont typeface="Arial"/>
              <a:buChar char="⚬"/>
            </a:pPr>
            <a:r>
              <a:rPr lang="en-US" sz="243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Misura l’accordo tra modello e valutatore del dataset, tenendo conto dell’accordo casuale.</a:t>
            </a:r>
          </a:p>
          <a:p>
            <a:pPr marL="524692" lvl="1" indent="-262346" algn="l">
              <a:lnSpc>
                <a:spcPts val="3402"/>
              </a:lnSpc>
              <a:buAutoNum type="arabicPeriod"/>
            </a:pPr>
            <a:r>
              <a:rPr lang="en-US" sz="2430" b="1">
                <a:solidFill>
                  <a:srgbClr val="F4F6FC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Correlazione di Spearman:</a:t>
            </a:r>
          </a:p>
          <a:p>
            <a:pPr marL="1049384" lvl="2" indent="-349795" algn="l">
              <a:lnSpc>
                <a:spcPts val="3402"/>
              </a:lnSpc>
              <a:buFont typeface="Arial"/>
              <a:buChar char="⚬"/>
            </a:pPr>
            <a:r>
              <a:rPr lang="en-US" sz="243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Misura la correlazione tra i punteggi ordinali assegnati dal modello e quelli del dataset.</a:t>
            </a:r>
          </a:p>
          <a:p>
            <a:pPr marL="524692" lvl="1" indent="-262346" algn="l">
              <a:lnSpc>
                <a:spcPts val="3402"/>
              </a:lnSpc>
              <a:buAutoNum type="arabicPeriod"/>
            </a:pPr>
            <a:r>
              <a:rPr lang="en-US" sz="2430" b="1">
                <a:solidFill>
                  <a:srgbClr val="F4F6FC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Correlazione di Pearson:</a:t>
            </a:r>
          </a:p>
          <a:p>
            <a:pPr marL="1049384" lvl="2" indent="-349795" algn="l">
              <a:lnSpc>
                <a:spcPts val="3402"/>
              </a:lnSpc>
              <a:buFont typeface="Arial"/>
              <a:buChar char="⚬"/>
            </a:pPr>
            <a:r>
              <a:rPr lang="en-US" sz="243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Misura la correlazione lineare tra i punteggi numerici assegnati dal modello e quelli del dataset.</a:t>
            </a:r>
          </a:p>
          <a:p>
            <a:pPr marL="524692" lvl="1" indent="-262346" algn="l">
              <a:lnSpc>
                <a:spcPts val="3402"/>
              </a:lnSpc>
              <a:buAutoNum type="arabicPeriod"/>
            </a:pPr>
            <a:r>
              <a:rPr lang="en-US" sz="2430" b="1">
                <a:solidFill>
                  <a:srgbClr val="F4F6FC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Correlazione di Kendall-Tau:</a:t>
            </a:r>
          </a:p>
          <a:p>
            <a:pPr marL="1049384" lvl="2" indent="-349795" algn="l">
              <a:lnSpc>
                <a:spcPts val="3402"/>
              </a:lnSpc>
              <a:buFont typeface="Arial"/>
              <a:buChar char="⚬"/>
            </a:pPr>
            <a:r>
              <a:rPr lang="en-US" sz="2430">
                <a:solidFill>
                  <a:srgbClr val="F4F6FC"/>
                </a:solidFill>
                <a:latin typeface="Public Sans"/>
                <a:ea typeface="Public Sans"/>
                <a:cs typeface="Public Sans"/>
                <a:sym typeface="Public Sans"/>
              </a:rPr>
              <a:t>Considera il numero di coppie concordanti e discordanti tra i punteggi.</a:t>
            </a:r>
          </a:p>
          <a:p>
            <a:pPr algn="l">
              <a:lnSpc>
                <a:spcPts val="3402"/>
              </a:lnSpc>
            </a:pPr>
            <a:endParaRPr lang="en-US" sz="2430">
              <a:solidFill>
                <a:srgbClr val="F4F6FC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l">
              <a:lnSpc>
                <a:spcPts val="3402"/>
              </a:lnSpc>
            </a:pPr>
            <a:endParaRPr lang="en-US" sz="2430">
              <a:solidFill>
                <a:srgbClr val="F4F6FC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3426444" y="3086100"/>
            <a:ext cx="3832856" cy="4114800"/>
          </a:xfrm>
          <a:custGeom>
            <a:avLst/>
            <a:gdLst/>
            <a:ahLst/>
            <a:cxnLst/>
            <a:rect l="l" t="t" r="r" b="b"/>
            <a:pathLst>
              <a:path w="3832856" h="4114800">
                <a:moveTo>
                  <a:pt x="0" y="0"/>
                </a:moveTo>
                <a:lnTo>
                  <a:pt x="3832856" y="0"/>
                </a:lnTo>
                <a:lnTo>
                  <a:pt x="38328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TextBox 5"/>
          <p:cNvSpPr txBox="1"/>
          <p:nvPr/>
        </p:nvSpPr>
        <p:spPr>
          <a:xfrm>
            <a:off x="1028700" y="904875"/>
            <a:ext cx="13430006" cy="996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53"/>
              </a:lnSpc>
            </a:pPr>
            <a:r>
              <a:rPr lang="en-US" sz="5752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6- Metodologie di Valutazione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3301592" y="1744016"/>
            <a:ext cx="11684815" cy="7539967"/>
          </a:xfrm>
          <a:custGeom>
            <a:avLst/>
            <a:gdLst/>
            <a:ahLst/>
            <a:cxnLst/>
            <a:rect l="l" t="t" r="r" b="b"/>
            <a:pathLst>
              <a:path w="11684815" h="7539967">
                <a:moveTo>
                  <a:pt x="0" y="0"/>
                </a:moveTo>
                <a:lnTo>
                  <a:pt x="11684816" y="0"/>
                </a:lnTo>
                <a:lnTo>
                  <a:pt x="11684816" y="7539967"/>
                </a:lnTo>
                <a:lnTo>
                  <a:pt x="0" y="75399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TextBox 4"/>
          <p:cNvSpPr txBox="1"/>
          <p:nvPr/>
        </p:nvSpPr>
        <p:spPr>
          <a:xfrm>
            <a:off x="3982394" y="4072410"/>
            <a:ext cx="10323211" cy="2816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76"/>
              </a:lnSpc>
            </a:pPr>
            <a:r>
              <a:rPr lang="en-US" sz="2626" b="1">
                <a:solidFill>
                  <a:srgbClr val="050A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Dataset: convai2_data.json.</a:t>
            </a:r>
          </a:p>
          <a:p>
            <a:pPr algn="just">
              <a:lnSpc>
                <a:spcPts val="3676"/>
              </a:lnSpc>
            </a:pPr>
            <a:endParaRPr lang="en-US" sz="2626" b="1">
              <a:solidFill>
                <a:srgbClr val="050A3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just">
              <a:lnSpc>
                <a:spcPts val="2978"/>
              </a:lnSpc>
            </a:pPr>
            <a:r>
              <a:rPr lang="en-US" sz="2127" b="1">
                <a:solidFill>
                  <a:srgbClr val="050A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Descrizione</a:t>
            </a:r>
            <a:r>
              <a:rPr lang="en-US" sz="2127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:</a:t>
            </a:r>
          </a:p>
          <a:p>
            <a:pPr marL="459354" lvl="1" indent="-229677" algn="just">
              <a:lnSpc>
                <a:spcPts val="2978"/>
              </a:lnSpc>
              <a:buFont typeface="Arial"/>
              <a:buChar char="•"/>
            </a:pPr>
            <a:r>
              <a:rPr lang="en-US" sz="2127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Contiene dialoghi etichettati con punteggi di qualità (</a:t>
            </a:r>
            <a:r>
              <a:rPr lang="en-US" sz="2127" b="1">
                <a:solidFill>
                  <a:srgbClr val="050A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score_eval</a:t>
            </a:r>
            <a:r>
              <a:rPr lang="en-US" sz="2127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).</a:t>
            </a:r>
          </a:p>
          <a:p>
            <a:pPr marL="459354" lvl="1" indent="-229677" algn="just">
              <a:lnSpc>
                <a:spcPts val="2978"/>
              </a:lnSpc>
              <a:buFont typeface="Arial"/>
              <a:buChar char="•"/>
            </a:pPr>
            <a:r>
              <a:rPr lang="en-US" sz="2127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Include informazioni aggiuntive: profile_match, user_profile, bot_profile.</a:t>
            </a:r>
          </a:p>
          <a:p>
            <a:pPr algn="just">
              <a:lnSpc>
                <a:spcPts val="2978"/>
              </a:lnSpc>
            </a:pPr>
            <a:r>
              <a:rPr lang="en-US" sz="2127" b="1">
                <a:solidFill>
                  <a:srgbClr val="050A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Obiettivo</a:t>
            </a:r>
            <a:r>
              <a:rPr lang="en-US" sz="2127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: Valutare quanto i modelli riescano a predire il valore di </a:t>
            </a:r>
            <a:r>
              <a:rPr lang="en-US" sz="2127" b="1">
                <a:solidFill>
                  <a:srgbClr val="050A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score_eval</a:t>
            </a:r>
            <a:r>
              <a:rPr lang="en-US" sz="2127">
                <a:solidFill>
                  <a:srgbClr val="050A30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</a:p>
          <a:p>
            <a:pPr algn="just">
              <a:lnSpc>
                <a:spcPts val="2978"/>
              </a:lnSpc>
            </a:pPr>
            <a:endParaRPr lang="en-US" sz="2127">
              <a:solidFill>
                <a:srgbClr val="050A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-1336160" y="4390161"/>
            <a:ext cx="3204190" cy="1123839"/>
          </a:xfrm>
          <a:custGeom>
            <a:avLst/>
            <a:gdLst/>
            <a:ahLst/>
            <a:cxnLst/>
            <a:rect l="l" t="t" r="r" b="b"/>
            <a:pathLst>
              <a:path w="3204190" h="1123839">
                <a:moveTo>
                  <a:pt x="0" y="0"/>
                </a:moveTo>
                <a:lnTo>
                  <a:pt x="3204190" y="0"/>
                </a:lnTo>
                <a:lnTo>
                  <a:pt x="3204190" y="1123839"/>
                </a:lnTo>
                <a:lnTo>
                  <a:pt x="0" y="11238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Freeform 6"/>
          <p:cNvSpPr/>
          <p:nvPr/>
        </p:nvSpPr>
        <p:spPr>
          <a:xfrm>
            <a:off x="16684391" y="4390161"/>
            <a:ext cx="3204190" cy="1123839"/>
          </a:xfrm>
          <a:custGeom>
            <a:avLst/>
            <a:gdLst/>
            <a:ahLst/>
            <a:cxnLst/>
            <a:rect l="l" t="t" r="r" b="b"/>
            <a:pathLst>
              <a:path w="3204190" h="1123839">
                <a:moveTo>
                  <a:pt x="0" y="0"/>
                </a:moveTo>
                <a:lnTo>
                  <a:pt x="3204191" y="0"/>
                </a:lnTo>
                <a:lnTo>
                  <a:pt x="3204191" y="1123839"/>
                </a:lnTo>
                <a:lnTo>
                  <a:pt x="0" y="11238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Freeform 7"/>
          <p:cNvSpPr/>
          <p:nvPr/>
        </p:nvSpPr>
        <p:spPr>
          <a:xfrm>
            <a:off x="8068028" y="6888915"/>
            <a:ext cx="1918115" cy="1918115"/>
          </a:xfrm>
          <a:custGeom>
            <a:avLst/>
            <a:gdLst/>
            <a:ahLst/>
            <a:cxnLst/>
            <a:rect l="l" t="t" r="r" b="b"/>
            <a:pathLst>
              <a:path w="1918115" h="1918115">
                <a:moveTo>
                  <a:pt x="0" y="0"/>
                </a:moveTo>
                <a:lnTo>
                  <a:pt x="1918115" y="0"/>
                </a:lnTo>
                <a:lnTo>
                  <a:pt x="1918115" y="1918115"/>
                </a:lnTo>
                <a:lnTo>
                  <a:pt x="0" y="19181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TextBox 8"/>
          <p:cNvSpPr txBox="1"/>
          <p:nvPr/>
        </p:nvSpPr>
        <p:spPr>
          <a:xfrm>
            <a:off x="4320825" y="3110390"/>
            <a:ext cx="9901222" cy="759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28"/>
              </a:lnSpc>
            </a:pPr>
            <a:r>
              <a:rPr lang="en-US" sz="4377" b="1">
                <a:solidFill>
                  <a:srgbClr val="050A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Dataset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413273"/>
            <a:ext cx="11186325" cy="91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13"/>
              </a:lnSpc>
            </a:pPr>
            <a:r>
              <a:rPr lang="en-US" sz="5295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7- Dataset utilizzato - Prima Fase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3557</Words>
  <Application>Microsoft Office PowerPoint</Application>
  <PresentationFormat>Personalizzato</PresentationFormat>
  <Paragraphs>355</Paragraphs>
  <Slides>19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8" baseType="lpstr">
      <vt:lpstr>Public Sans</vt:lpstr>
      <vt:lpstr>Public Sans Bold</vt:lpstr>
      <vt:lpstr>Symbol</vt:lpstr>
      <vt:lpstr>Arial</vt:lpstr>
      <vt:lpstr>Times New Roman</vt:lpstr>
      <vt:lpstr>Calibri</vt:lpstr>
      <vt:lpstr>VT323</vt:lpstr>
      <vt:lpstr>Aptos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Valutazione automatica dei dialoghi uomo-macchina</dc:title>
  <cp:lastModifiedBy>MARCO DI MAIO</cp:lastModifiedBy>
  <cp:revision>4</cp:revision>
  <dcterms:created xsi:type="dcterms:W3CDTF">2006-08-16T00:00:00Z</dcterms:created>
  <dcterms:modified xsi:type="dcterms:W3CDTF">2025-02-12T18:24:40Z</dcterms:modified>
  <dc:identifier>DAGcv86aWbA</dc:identifier>
</cp:coreProperties>
</file>