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6F0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3600"/>
            </a:pPr>
            <a:r>
              <a:t>🫀 Predicción de Enfermedad Cardíaca con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Clasificación Binaria con Random Forest</a:t>
            </a:r>
          </a:p>
          <a:p>
            <a:r>
              <a:t>Marco Adrian</a:t>
            </a:r>
          </a:p>
          <a:p>
            <a:r>
              <a:t>18 de abril de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6F0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200" b="1">
                <a:solidFill>
                  <a:srgbClr val="00468C"/>
                </a:solidFill>
              </a:defRPr>
            </a:pPr>
            <a:r>
              <a:t>🎯 Objetivo del Proyecto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>
                <a:solidFill>
                  <a:srgbClr val="00468C"/>
                </a:solidFill>
              </a:defRPr>
            </a:pPr>
            <a:r>
              <a:t>Construir un modelo predictivo que permita clasificar pacientes como sanos o con enfermedad cardíaca utilizando variables clínicas.</a:t>
            </a:r>
          </a:p>
          <a:p>
            <a:pPr algn="l">
              <a:defRPr sz="1800">
                <a:solidFill>
                  <a:srgbClr val="00468C"/>
                </a:solidFill>
              </a:defRPr>
            </a:pPr>
            <a:r>
              <a:t>Tipo de modelo: Clasificación binaria (0 = Sano, 1 = Enfermo)</a:t>
            </a:r>
          </a:p>
          <a:p>
            <a:pPr algn="l">
              <a:defRPr sz="1800">
                <a:solidFill>
                  <a:srgbClr val="00468C"/>
                </a:solidFill>
              </a:defRPr>
            </a:pPr>
            <a:r>
              <a:t>Algoritmo seleccionado: Random Forest Classifier</a:t>
            </a:r>
          </a:p>
          <a:p>
            <a:pPr algn="l">
              <a:defRPr sz="1800">
                <a:solidFill>
                  <a:srgbClr val="00468C"/>
                </a:solidFill>
              </a:defRPr>
            </a:pPr>
            <a:r>
              <a:t>Dataset utilizado: UCI Heart Disease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6F0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200" b="1">
                <a:solidFill>
                  <a:srgbClr val="00468C"/>
                </a:solidFill>
              </a:defRPr>
            </a:pPr>
            <a:r>
              <a:t>📊 Exploración del Dataset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>
                <a:solidFill>
                  <a:srgbClr val="00468C"/>
                </a:solidFill>
              </a:defRPr>
            </a:pPr>
            <a:r>
              <a:t>Se analizó la estructura y calidad del dataset antes del modelado.</a:t>
            </a:r>
          </a:p>
          <a:p>
            <a:pPr algn="l">
              <a:defRPr sz="1800">
                <a:solidFill>
                  <a:srgbClr val="00468C"/>
                </a:solidFill>
              </a:defRPr>
            </a:pPr>
            <a:r>
              <a:t>Distribución de variables: .describe(), .value_counts()</a:t>
            </a:r>
          </a:p>
          <a:p>
            <a:pPr algn="l">
              <a:defRPr sz="1800">
                <a:solidFill>
                  <a:srgbClr val="00468C"/>
                </a:solidFill>
              </a:defRPr>
            </a:pPr>
            <a:r>
              <a:t>Análisis de nulos y valores atípicos</a:t>
            </a:r>
          </a:p>
          <a:p>
            <a:pPr algn="l">
              <a:defRPr sz="1800">
                <a:solidFill>
                  <a:srgbClr val="00468C"/>
                </a:solidFill>
              </a:defRPr>
            </a:pPr>
            <a:r>
              <a:t>Identificación de correlaciones relevantes (heatmap)</a:t>
            </a:r>
          </a:p>
          <a:p>
            <a:pPr algn="l">
              <a:defRPr sz="1800">
                <a:solidFill>
                  <a:srgbClr val="00468C"/>
                </a:solidFill>
              </a:defRPr>
            </a:pPr>
            <a:r>
              <a:t>Variables destacadas: oldpeak, cp, ca, thal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6F0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200" b="1">
                <a:solidFill>
                  <a:srgbClr val="00468C"/>
                </a:solidFill>
              </a:defRPr>
            </a:pPr>
            <a:r>
              <a:t>🧼 Preprocesamiento de Datos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>
                <a:solidFill>
                  <a:srgbClr val="00468C"/>
                </a:solidFill>
              </a:defRPr>
            </a:pPr>
            <a:r>
              <a:t>Pasos aplicados para convertir los datos en un formato útil para el modelo:</a:t>
            </a:r>
          </a:p>
          <a:p>
            <a:pPr algn="l">
              <a:defRPr sz="1800">
                <a:solidFill>
                  <a:srgbClr val="00468C"/>
                </a:solidFill>
              </a:defRPr>
            </a:pPr>
            <a:r>
              <a:t>Imputación de nulos (media/moda) con SimpleImputer</a:t>
            </a:r>
          </a:p>
          <a:p>
            <a:pPr algn="l">
              <a:defRPr sz="1800">
                <a:solidFill>
                  <a:srgbClr val="00468C"/>
                </a:solidFill>
              </a:defRPr>
            </a:pPr>
            <a:r>
              <a:t>Codificación de variables categóricas (OrdinalEncoder y One-Hot)</a:t>
            </a:r>
          </a:p>
          <a:p>
            <a:pPr algn="l">
              <a:defRPr sz="1800">
                <a:solidFill>
                  <a:srgbClr val="00468C"/>
                </a:solidFill>
              </a:defRPr>
            </a:pPr>
            <a:r>
              <a:t>Escalado de variables numéricas con StandardScaler</a:t>
            </a:r>
          </a:p>
          <a:p>
            <a:pPr algn="l">
              <a:defRPr sz="1800">
                <a:solidFill>
                  <a:srgbClr val="00468C"/>
                </a:solidFill>
              </a:defRPr>
            </a:pPr>
            <a:r>
              <a:t>Transformación logarítmica: colesterol → chol_log</a:t>
            </a:r>
          </a:p>
          <a:p>
            <a:pPr algn="l">
              <a:defRPr sz="1800">
                <a:solidFill>
                  <a:srgbClr val="00468C"/>
                </a:solidFill>
              </a:defRPr>
            </a:pPr>
            <a:r>
              <a:t>Creación de nuevas variables (Feature Engineering)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6F0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200" b="1">
                <a:solidFill>
                  <a:srgbClr val="00468C"/>
                </a:solidFill>
              </a:defRPr>
            </a:pPr>
            <a:r>
              <a:t>🧠 Entrenamiento y Evaluación del Modelo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>
                <a:solidFill>
                  <a:srgbClr val="00468C"/>
                </a:solidFill>
              </a:defRPr>
            </a:pPr>
            <a:r>
              <a:t>Se entrenó un Random Forest Classifier optimizado para datos desbalanceados.</a:t>
            </a:r>
          </a:p>
          <a:p>
            <a:pPr algn="l">
              <a:defRPr sz="1800">
                <a:solidFill>
                  <a:srgbClr val="00468C"/>
                </a:solidFill>
              </a:defRPr>
            </a:pPr>
            <a:r>
              <a:t>class_weight = 'balanced', n_estimators = 100</a:t>
            </a:r>
          </a:p>
          <a:p>
            <a:pPr algn="l">
              <a:defRPr sz="1800">
                <a:solidFill>
                  <a:srgbClr val="00468C"/>
                </a:solidFill>
              </a:defRPr>
            </a:pPr>
            <a:r>
              <a:t>Accuracy total: 82%</a:t>
            </a:r>
          </a:p>
          <a:p>
            <a:pPr algn="l">
              <a:defRPr sz="1800">
                <a:solidFill>
                  <a:srgbClr val="00468C"/>
                </a:solidFill>
              </a:defRPr>
            </a:pPr>
            <a:r>
              <a:t>Precision (enfermo): 87%, Recall: 82%</a:t>
            </a:r>
          </a:p>
          <a:p>
            <a:pPr algn="l">
              <a:defRPr sz="1800">
                <a:solidFill>
                  <a:srgbClr val="00468C"/>
                </a:solidFill>
              </a:defRPr>
            </a:pPr>
            <a:r>
              <a:t>F1-Score general: 84%</a:t>
            </a:r>
          </a:p>
          <a:p>
            <a:pPr algn="l">
              <a:defRPr sz="1800">
                <a:solidFill>
                  <a:srgbClr val="00468C"/>
                </a:solidFill>
              </a:defRPr>
            </a:pPr>
            <a:r>
              <a:t>AUC-ROC: 0.92 (excelente capacidad discriminativa)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6F0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200" b="1">
                <a:solidFill>
                  <a:srgbClr val="00468C"/>
                </a:solidFill>
              </a:defRPr>
            </a:pPr>
            <a:r>
              <a:t>🧪 Predicción con Pacientes Simulados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>
                <a:solidFill>
                  <a:srgbClr val="00468C"/>
                </a:solidFill>
              </a:defRPr>
            </a:pPr>
            <a:r>
              <a:t>Se generaron registros aleatorios basados en estadísticas reales para probar el modelo.</a:t>
            </a:r>
          </a:p>
          <a:p>
            <a:pPr algn="l">
              <a:defRPr sz="1800">
                <a:solidFill>
                  <a:srgbClr val="00468C"/>
                </a:solidFill>
              </a:defRPr>
            </a:pPr>
            <a:r>
              <a:t>Se predijo clase (sano/enfermo) y probabilidad con predict_proba()</a:t>
            </a:r>
          </a:p>
          <a:p>
            <a:pPr algn="l">
              <a:defRPr sz="1800">
                <a:solidFill>
                  <a:srgbClr val="00468C"/>
                </a:solidFill>
              </a:defRPr>
            </a:pPr>
            <a:r>
              <a:t>Ideal para validar el modelo en datos nunca vistos</a:t>
            </a:r>
          </a:p>
          <a:p>
            <a:pPr algn="l">
              <a:defRPr sz="1800">
                <a:solidFill>
                  <a:srgbClr val="00468C"/>
                </a:solidFill>
              </a:defRPr>
            </a:pPr>
            <a:r>
              <a:t>Útil en contextos clínicos como triage automático o monitoreo digital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6F0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200" b="1">
                <a:solidFill>
                  <a:srgbClr val="00468C"/>
                </a:solidFill>
              </a:defRPr>
            </a:pPr>
            <a:r>
              <a:t>✅ Conclusiones Técnicas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>
                <a:solidFill>
                  <a:srgbClr val="00468C"/>
                </a:solidFill>
              </a:defRPr>
            </a:pPr>
            <a:r>
              <a:t>El modelo es robusto y clínicamente aplicable como herramienta complementaria.</a:t>
            </a:r>
          </a:p>
          <a:p>
            <a:pPr algn="l">
              <a:defRPr sz="1800">
                <a:solidFill>
                  <a:srgbClr val="00468C"/>
                </a:solidFill>
              </a:defRPr>
            </a:pPr>
            <a:r>
              <a:t>Detecta con alta precisión y sensibilidad los casos positivos</a:t>
            </a:r>
          </a:p>
          <a:p>
            <a:pPr algn="l">
              <a:defRPr sz="1800">
                <a:solidFill>
                  <a:srgbClr val="00468C"/>
                </a:solidFill>
              </a:defRPr>
            </a:pPr>
            <a:r>
              <a:t>Variables más relevantes: oldpeak, cp, thal, ca</a:t>
            </a:r>
          </a:p>
          <a:p>
            <a:pPr algn="l">
              <a:defRPr sz="1800">
                <a:solidFill>
                  <a:srgbClr val="00468C"/>
                </a:solidFill>
              </a:defRPr>
            </a:pPr>
            <a:r>
              <a:t>Predicción confiable incluso con datos simulados</a:t>
            </a:r>
          </a:p>
          <a:p>
            <a:pPr algn="l">
              <a:defRPr sz="1800">
                <a:solidFill>
                  <a:srgbClr val="00468C"/>
                </a:solidFill>
              </a:defRPr>
            </a:pPr>
            <a:r>
              <a:t>Posibilidades futuras: tuning con GridSearchCV, validación cruzada, comparación con XGBoost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