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74" r:id="rId10"/>
    <p:sldId id="268" r:id="rId11"/>
    <p:sldId id="269" r:id="rId12"/>
    <p:sldId id="273" r:id="rId13"/>
    <p:sldId id="270" r:id="rId14"/>
    <p:sldId id="271" r:id="rId15"/>
    <p:sldId id="272" r:id="rId16"/>
    <p:sldId id="262" r:id="rId17"/>
  </p:sldIdLst>
  <p:sldSz cx="9144000" cy="5143500" type="screen16x9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8" autoAdjust="0"/>
    <p:restoredTop sz="94635" autoAdjust="0"/>
  </p:normalViewPr>
  <p:slideViewPr>
    <p:cSldViewPr>
      <p:cViewPr varScale="1">
        <p:scale>
          <a:sx n="143" d="100"/>
          <a:sy n="143" d="100"/>
        </p:scale>
        <p:origin x="780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04" y="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567E60E-40B4-45DC-887E-66EFE7B5C159}" type="datetimeFigureOut">
              <a:rPr lang="de-DE"/>
              <a:pPr>
                <a:defRPr/>
              </a:pPr>
              <a:t>03.12.2019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C5EDAC9-F715-4CCD-AFE4-DB4FD172B8C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EE2CF09-A4EC-48E8-B737-922BA9B0D12F}" type="datetimeFigureOut">
              <a:rPr lang="de-DE"/>
              <a:pPr>
                <a:defRPr/>
              </a:pPr>
              <a:t>03.12.2019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A397592-A76C-4CC3-A110-E223E66FBE3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trags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2866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" y="-19275"/>
            <a:ext cx="9144793" cy="5182049"/>
          </a:xfrm>
          <a:prstGeom prst="rect">
            <a:avLst/>
          </a:prstGeom>
        </p:spPr>
      </p:pic>
      <p:sp>
        <p:nvSpPr>
          <p:cNvPr id="5" name="Textfeld 5"/>
          <p:cNvSpPr txBox="1">
            <a:spLocks noChangeArrowheads="1"/>
          </p:cNvSpPr>
          <p:nvPr userDrawn="1"/>
        </p:nvSpPr>
        <p:spPr bwMode="auto">
          <a:xfrm>
            <a:off x="628650" y="819150"/>
            <a:ext cx="75580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 sz="1600" b="1">
              <a:latin typeface="Lucida Sans" panose="020B0602030504020204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648000" y="150846"/>
            <a:ext cx="6995121" cy="36867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Hier Folienüberschrift einfügen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47564" y="1167594"/>
            <a:ext cx="7993199" cy="3744416"/>
          </a:xfrm>
          <a:prstGeom prst="rect">
            <a:avLst/>
          </a:prstGeom>
          <a:ln w="0">
            <a:noFill/>
          </a:ln>
          <a:effectLst/>
        </p:spPr>
        <p:txBody>
          <a:bodyPr lIns="0" tIns="0" rIns="0" bIns="0"/>
          <a:lstStyle>
            <a:lvl1pPr marL="266700" indent="-266700">
              <a:buFont typeface="Wingdings" pitchFamily="2" charset="2"/>
              <a:buChar char="§"/>
              <a:defRPr sz="2400" baseline="0">
                <a:latin typeface="Lucida Sans" pitchFamily="34" charset="0"/>
              </a:defRPr>
            </a:lvl1pPr>
            <a:lvl2pPr marL="542925" indent="-276225">
              <a:buFont typeface="Symbol" pitchFamily="18" charset="2"/>
              <a:buChar char="-"/>
              <a:defRPr sz="2000" baseline="0">
                <a:latin typeface="Lucida Sans" pitchFamily="34" charset="0"/>
              </a:defRPr>
            </a:lvl2pPr>
            <a:lvl3pPr marL="809625" indent="-266700">
              <a:buFont typeface="Symbol" pitchFamily="18" charset="2"/>
              <a:buChar char="-"/>
              <a:defRPr sz="2000" baseline="0">
                <a:latin typeface="Lucida Sans" pitchFamily="34" charset="0"/>
              </a:defRPr>
            </a:lvl3pPr>
            <a:lvl4pPr marL="1076325" indent="-266700">
              <a:buFont typeface="Symbol" pitchFamily="18" charset="2"/>
              <a:buChar char="-"/>
              <a:defRPr baseline="0">
                <a:latin typeface="Lucida Sans" pitchFamily="34" charset="0"/>
              </a:defRPr>
            </a:lvl4pPr>
            <a:lvl5pPr marL="1257300" indent="-180975">
              <a:buFont typeface="Symbol" pitchFamily="18" charset="2"/>
              <a:buChar char="-"/>
              <a:defRPr baseline="0">
                <a:latin typeface="Lucida Sans" pitchFamily="34" charset="0"/>
              </a:defRPr>
            </a:lvl5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14"/>
          <p:cNvSpPr>
            <a:spLocks noGrp="1"/>
          </p:cNvSpPr>
          <p:nvPr>
            <p:ph sz="quarter" idx="11" hasCustomPrompt="1"/>
          </p:nvPr>
        </p:nvSpPr>
        <p:spPr>
          <a:xfrm>
            <a:off x="647700" y="555712"/>
            <a:ext cx="6985000" cy="32385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buNone/>
              <a:defRPr sz="1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sz="1600" dirty="0"/>
              <a:t>Hier Unterüberschrift einfügen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36759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" y="-19275"/>
            <a:ext cx="9144793" cy="5182049"/>
          </a:xfrm>
          <a:prstGeom prst="rect">
            <a:avLst/>
          </a:prstGeom>
        </p:spPr>
      </p:pic>
      <p:sp>
        <p:nvSpPr>
          <p:cNvPr id="5" name="Textfeld 5"/>
          <p:cNvSpPr txBox="1">
            <a:spLocks noChangeArrowheads="1"/>
          </p:cNvSpPr>
          <p:nvPr userDrawn="1"/>
        </p:nvSpPr>
        <p:spPr bwMode="auto">
          <a:xfrm>
            <a:off x="628650" y="819150"/>
            <a:ext cx="75580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 sz="1600" b="1">
              <a:latin typeface="Lucida Sans" panose="020B0602030504020204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648000" y="150846"/>
            <a:ext cx="6995121" cy="36867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Hier Folienüberschrift einfügen</a:t>
            </a:r>
          </a:p>
        </p:txBody>
      </p:sp>
      <p:sp>
        <p:nvSpPr>
          <p:cNvPr id="8" name="Inhaltsplatzhalter 14"/>
          <p:cNvSpPr>
            <a:spLocks noGrp="1"/>
          </p:cNvSpPr>
          <p:nvPr>
            <p:ph sz="quarter" idx="11" hasCustomPrompt="1"/>
          </p:nvPr>
        </p:nvSpPr>
        <p:spPr>
          <a:xfrm>
            <a:off x="647700" y="555712"/>
            <a:ext cx="6985000" cy="32385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buNone/>
              <a:defRPr sz="1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sz="1600" dirty="0"/>
              <a:t>Hier Unterüberschrift einfügen</a:t>
            </a:r>
            <a:endParaRPr lang="de-DE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57225" y="4700798"/>
            <a:ext cx="8028892" cy="261360"/>
          </a:xfrm>
          <a:prstGeom prst="rect">
            <a:avLst/>
          </a:prstGeom>
          <a:ln w="0">
            <a:noFill/>
          </a:ln>
          <a:effectLst/>
        </p:spPr>
        <p:txBody>
          <a:bodyPr lIns="0" tIns="0" rIns="0" bIns="0"/>
          <a:lstStyle>
            <a:lvl1pPr marL="0" indent="0">
              <a:buFont typeface="Wingdings" pitchFamily="2" charset="2"/>
              <a:buNone/>
              <a:defRPr sz="1400" baseline="0">
                <a:latin typeface="Lucida Sans" pitchFamily="34" charset="0"/>
              </a:defRPr>
            </a:lvl1pPr>
            <a:lvl2pPr marL="542925" indent="-276225">
              <a:buFont typeface="Symbol" pitchFamily="18" charset="2"/>
              <a:buChar char="-"/>
              <a:defRPr sz="2000" baseline="0">
                <a:latin typeface="Lucida Sans" pitchFamily="34" charset="0"/>
              </a:defRPr>
            </a:lvl2pPr>
            <a:lvl3pPr marL="809625" indent="-266700">
              <a:buFont typeface="Symbol" pitchFamily="18" charset="2"/>
              <a:buChar char="-"/>
              <a:defRPr sz="2000" baseline="0">
                <a:latin typeface="Lucida Sans" pitchFamily="34" charset="0"/>
              </a:defRPr>
            </a:lvl3pPr>
            <a:lvl4pPr marL="1076325" indent="-266700">
              <a:buFont typeface="Symbol" pitchFamily="18" charset="2"/>
              <a:buChar char="-"/>
              <a:defRPr baseline="0">
                <a:latin typeface="Lucida Sans" pitchFamily="34" charset="0"/>
              </a:defRPr>
            </a:lvl4pPr>
            <a:lvl5pPr marL="1257300" indent="-180975">
              <a:buFont typeface="Symbol" pitchFamily="18" charset="2"/>
              <a:buChar char="-"/>
              <a:defRPr baseline="0">
                <a:latin typeface="Lucida Sans" pitchFamily="34" charset="0"/>
              </a:defRPr>
            </a:lvl5pPr>
          </a:lstStyle>
          <a:p>
            <a:pPr lvl="0"/>
            <a:r>
              <a:rPr lang="de-DE" sz="1400" dirty="0"/>
              <a:t>Bildunterzeile bearbeiten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2" hasCustomPrompt="1"/>
          </p:nvPr>
        </p:nvSpPr>
        <p:spPr>
          <a:xfrm>
            <a:off x="647700" y="1122831"/>
            <a:ext cx="7993063" cy="33590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de-DE" dirty="0"/>
              <a:t>Bild in diesen Rahmen durch Klicken in die Mitte einfügen</a:t>
            </a:r>
          </a:p>
        </p:txBody>
      </p:sp>
    </p:spTree>
    <p:extLst>
      <p:ext uri="{BB962C8B-B14F-4D97-AF65-F5344CB8AC3E}">
        <p14:creationId xmlns:p14="http://schemas.microsoft.com/office/powerpoint/2010/main" val="11570105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rtrags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06487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071563" y="3146425"/>
            <a:ext cx="7000875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1028" name="Grafik 33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526" y="1059582"/>
            <a:ext cx="26987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1391"/>
            <a:ext cx="9143244" cy="27307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Lucida San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Lucida San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Lucida San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Lucida Sans" pitchFamily="34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Lucida Sans" pitchFamily="34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Lucida Sans" pitchFamily="34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Lucida Sans" pitchFamily="34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Lucida Sans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umanagement.de/" TargetMode="External"/><Relationship Id="rId2" Type="http://schemas.openxmlformats.org/officeDocument/2006/relationships/hyperlink" Target="https://www.business-wissen.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609040" y="2931790"/>
            <a:ext cx="8247436" cy="1548172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0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5pPr>
            <a:lvl6pPr marL="457189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6pPr>
            <a:lvl7pPr marL="914377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7pPr>
            <a:lvl8pPr marL="1371566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8pPr>
            <a:lvl9pPr marL="1828754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de-DE" sz="2800" dirty="0"/>
              <a:t>psychologische und </a:t>
            </a:r>
            <a:br>
              <a:rPr lang="de-DE" sz="2800" dirty="0"/>
            </a:br>
            <a:r>
              <a:rPr lang="de-DE" sz="2800" dirty="0"/>
              <a:t>gesellschaftliche Aspekte der Teamentwicklung</a:t>
            </a:r>
          </a:p>
        </p:txBody>
      </p:sp>
      <p:sp>
        <p:nvSpPr>
          <p:cNvPr id="3" name="Inhaltsplatzhalter 3"/>
          <p:cNvSpPr txBox="1">
            <a:spLocks/>
          </p:cNvSpPr>
          <p:nvPr/>
        </p:nvSpPr>
        <p:spPr>
          <a:xfrm>
            <a:off x="4248732" y="2463416"/>
            <a:ext cx="4427724" cy="3603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Teamentwicklung WS19/20</a:t>
            </a:r>
          </a:p>
        </p:txBody>
      </p:sp>
      <p:sp>
        <p:nvSpPr>
          <p:cNvPr id="4" name="Textplatzhalter 9"/>
          <p:cNvSpPr txBox="1">
            <a:spLocks/>
          </p:cNvSpPr>
          <p:nvPr/>
        </p:nvSpPr>
        <p:spPr>
          <a:xfrm>
            <a:off x="609041" y="4552071"/>
            <a:ext cx="8027988" cy="323935"/>
          </a:xfrm>
          <a:prstGeom prst="rect">
            <a:avLst/>
          </a:prstGeom>
        </p:spPr>
        <p:txBody>
          <a:bodyPr lIns="0" tIns="0" rIns="0" bIns="0" anchor="t" anchorCtr="0"/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Jack Ebert, Marco Arndt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Rollenverteilung in einem Team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sz="1400" dirty="0"/>
              <a:t>Rollen für ein perfektes Team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DF44FF5-1424-457F-8B84-38D29460A330}"/>
              </a:ext>
            </a:extLst>
          </p:cNvPr>
          <p:cNvSpPr txBox="1"/>
          <p:nvPr/>
        </p:nvSpPr>
        <p:spPr>
          <a:xfrm>
            <a:off x="683568" y="1491630"/>
            <a:ext cx="3420380" cy="36004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1" dirty="0">
                <a:latin typeface="+mj-lt"/>
                <a:ea typeface="+mj-ea"/>
                <a:cs typeface="+mj-cs"/>
              </a:rPr>
              <a:t>das Gegenteil </a:t>
            </a:r>
            <a:r>
              <a:rPr lang="de-DE" sz="2800" b="1" dirty="0">
                <a:latin typeface="+mj-lt"/>
                <a:ea typeface="+mj-ea"/>
                <a:cs typeface="+mj-cs"/>
              </a:rPr>
              <a:t>von</a:t>
            </a:r>
            <a:r>
              <a:rPr lang="de-DE" sz="2400" b="1" dirty="0">
                <a:latin typeface="+mj-lt"/>
                <a:ea typeface="+mj-ea"/>
                <a:cs typeface="+mj-cs"/>
              </a:rPr>
              <a:t> Dir 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70BDBC-3644-4E04-943B-E7B4DB8EC436}"/>
              </a:ext>
            </a:extLst>
          </p:cNvPr>
          <p:cNvSpPr txBox="1"/>
          <p:nvPr/>
        </p:nvSpPr>
        <p:spPr>
          <a:xfrm>
            <a:off x="3167844" y="2499742"/>
            <a:ext cx="1944216" cy="447643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800" b="1" dirty="0">
                <a:latin typeface="+mj-lt"/>
                <a:ea typeface="+mj-ea"/>
                <a:cs typeface="+mj-cs"/>
              </a:rPr>
              <a:t>e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 Realist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FD1A9B0-8603-4838-9EA5-FE092657698B}"/>
              </a:ext>
            </a:extLst>
          </p:cNvPr>
          <p:cNvSpPr txBox="1"/>
          <p:nvPr/>
        </p:nvSpPr>
        <p:spPr>
          <a:xfrm>
            <a:off x="4572000" y="3543858"/>
            <a:ext cx="3998118" cy="447642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800" b="1" dirty="0">
                <a:latin typeface="+mj-lt"/>
                <a:ea typeface="+mj-ea"/>
                <a:cs typeface="+mj-cs"/>
              </a:rPr>
              <a:t>e</a:t>
            </a:r>
            <a:r>
              <a:rPr kumimoji="0" lang="de-DE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ngagierter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Promoter</a:t>
            </a:r>
          </a:p>
        </p:txBody>
      </p:sp>
    </p:spTree>
    <p:extLst>
      <p:ext uri="{BB962C8B-B14F-4D97-AF65-F5344CB8AC3E}">
        <p14:creationId xmlns:p14="http://schemas.microsoft.com/office/powerpoint/2010/main" val="136133376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Rollenverteilung in einem Team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sz="1400" dirty="0"/>
              <a:t>Wie finde ich meine Rolle?</a:t>
            </a:r>
          </a:p>
          <a:p>
            <a:endParaRPr lang="de-DE" sz="1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F8DC59B-651C-4DFE-B63F-6D1E294F6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17" y="1024076"/>
            <a:ext cx="6208365" cy="3483988"/>
          </a:xfrm>
          <a:prstGeom prst="rect">
            <a:avLst/>
          </a:prstGeom>
        </p:spPr>
      </p:pic>
      <p:sp>
        <p:nvSpPr>
          <p:cNvPr id="9" name="Textplatzhalter 7">
            <a:extLst>
              <a:ext uri="{FF2B5EF4-FFF2-40B4-BE49-F238E27FC236}">
                <a16:creationId xmlns:a16="http://schemas.microsoft.com/office/drawing/2014/main" id="{E46AA436-1888-4FB9-9A48-75B7AF5BA2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7817" y="4549633"/>
            <a:ext cx="5462947" cy="261360"/>
          </a:xfrm>
        </p:spPr>
        <p:txBody>
          <a:bodyPr/>
          <a:lstStyle/>
          <a:p>
            <a:pPr marL="0" indent="0">
              <a:buNone/>
            </a:pPr>
            <a:r>
              <a:rPr lang="de-DE" sz="1100" dirty="0"/>
              <a:t>Abbildung 2: Modell Informationsverarbeitung (Schick und </a:t>
            </a:r>
            <a:r>
              <a:rPr lang="de-DE" sz="1100" dirty="0" err="1"/>
              <a:t>Chierpka</a:t>
            </a:r>
            <a:r>
              <a:rPr lang="de-DE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335196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Rollenverteilung in einem Team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sz="1400" dirty="0"/>
              <a:t>Wie finde ich meine Rolle?</a:t>
            </a:r>
          </a:p>
          <a:p>
            <a:endParaRPr lang="de-DE" sz="1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3C1160-04A9-433A-9F39-9FD0E4893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84" y="1004432"/>
            <a:ext cx="5580620" cy="373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9794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Rollenverteilung in einem Team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sz="1400" dirty="0"/>
              <a:t>5 Dysfunktionen eines Teams 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22EACE3-8F90-4BED-929F-4D05F171A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583" y="1338260"/>
            <a:ext cx="5032834" cy="2855620"/>
          </a:xfrm>
          <a:prstGeom prst="rect">
            <a:avLst/>
          </a:prstGeom>
        </p:spPr>
      </p:pic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481D00A2-4DCC-463C-BE5E-9436C98BD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5583" y="4263938"/>
            <a:ext cx="5462947" cy="261360"/>
          </a:xfrm>
        </p:spPr>
        <p:txBody>
          <a:bodyPr/>
          <a:lstStyle/>
          <a:p>
            <a:pPr marL="0" indent="0">
              <a:buNone/>
            </a:pPr>
            <a:r>
              <a:rPr lang="de-DE" sz="1100" dirty="0"/>
              <a:t>Abbildung 3: Teamperformance-Pyramide (Teamworks-GmbH)</a:t>
            </a:r>
          </a:p>
        </p:txBody>
      </p:sp>
    </p:spTree>
    <p:extLst>
      <p:ext uri="{BB962C8B-B14F-4D97-AF65-F5344CB8AC3E}">
        <p14:creationId xmlns:p14="http://schemas.microsoft.com/office/powerpoint/2010/main" val="384975474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Zusammenfassung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6754FBD-C34E-469E-8B9C-8EE233EB9CE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095500" y="1027757"/>
            <a:ext cx="4953000" cy="3476625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21367571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Quellenangabe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4D0F6AF-2D44-45AD-BA3D-C5019A00E929}"/>
              </a:ext>
            </a:extLst>
          </p:cNvPr>
          <p:cNvSpPr txBox="1"/>
          <p:nvPr/>
        </p:nvSpPr>
        <p:spPr>
          <a:xfrm>
            <a:off x="647700" y="987574"/>
            <a:ext cx="8028756" cy="3888432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Grenzen der Teamentwicklung: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</a:pPr>
            <a:r>
              <a:rPr lang="de-DE" sz="1200" u="sng" dirty="0">
                <a:hlinkClick r:id="rId2"/>
              </a:rPr>
              <a:t>https://www.business-wissen.de</a:t>
            </a:r>
            <a:r>
              <a:rPr lang="de-DE" sz="1200" dirty="0"/>
              <a:t> (Stand: 03.12.2019)</a:t>
            </a:r>
          </a:p>
          <a:p>
            <a:pPr eaLnBrk="1" fontAlgn="auto" hangingPunct="1">
              <a:spcAft>
                <a:spcPts val="0"/>
              </a:spcAft>
            </a:pPr>
            <a:endParaRPr lang="de-DE" sz="1200" u="sng" dirty="0"/>
          </a:p>
          <a:p>
            <a:pPr eaLnBrk="1" fontAlgn="auto" hangingPunct="1">
              <a:spcAft>
                <a:spcPts val="0"/>
              </a:spcAft>
            </a:pPr>
            <a:r>
              <a:rPr lang="de-DE" sz="1200" dirty="0"/>
              <a:t>	</a:t>
            </a:r>
            <a:endParaRPr lang="de-DE" sz="1600" b="1" dirty="0">
              <a:latin typeface="+mj-lt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</a:pPr>
            <a:r>
              <a:rPr lang="de-DE" sz="1200" u="sng" dirty="0">
                <a:hlinkClick r:id="rId3"/>
              </a:rPr>
              <a:t>https://www.humanagement.de</a:t>
            </a:r>
            <a:r>
              <a:rPr lang="de-DE" sz="1200" dirty="0"/>
              <a:t> (Stand: 03.12.2019)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</a:pPr>
            <a:r>
              <a:rPr lang="de-DE" sz="1600" b="1" dirty="0">
                <a:latin typeface="+mj-lt"/>
                <a:ea typeface="+mj-ea"/>
                <a:cs typeface="+mj-cs"/>
              </a:rPr>
              <a:t>Rollenverteilung in einem Team:</a:t>
            </a:r>
          </a:p>
          <a:p>
            <a:pPr eaLnBrk="1" fontAlgn="auto" hangingPunct="1">
              <a:spcAft>
                <a:spcPts val="0"/>
              </a:spcAft>
            </a:pPr>
            <a:endParaRPr lang="de-DE" sz="1600" b="1" dirty="0">
              <a:latin typeface="+mj-lt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</a:pPr>
            <a:endParaRPr lang="de-DE" sz="1600" b="1" dirty="0">
              <a:latin typeface="+mj-lt"/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</a:pPr>
            <a:endParaRPr lang="de-DE" sz="1600" b="1" dirty="0">
              <a:latin typeface="+mj-lt"/>
              <a:ea typeface="+mj-ea"/>
              <a:cs typeface="+mj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600" b="1" dirty="0">
                <a:latin typeface="+mj-lt"/>
                <a:ea typeface="+mj-ea"/>
                <a:cs typeface="+mj-cs"/>
              </a:rPr>
              <a:t>Bildquellen:</a:t>
            </a:r>
          </a:p>
          <a:p>
            <a:pPr eaLnBrk="1" fontAlgn="auto" hangingPunct="1">
              <a:spcAft>
                <a:spcPts val="0"/>
              </a:spcAft>
            </a:pPr>
            <a:r>
              <a:rPr lang="de-DE" sz="1600" dirty="0">
                <a:latin typeface="+mj-lt"/>
                <a:ea typeface="+mj-ea"/>
                <a:cs typeface="+mj-cs"/>
              </a:rPr>
              <a:t>Abbildung 1: eigenes Modell</a:t>
            </a:r>
          </a:p>
          <a:p>
            <a:pPr lvl="0" eaLnBrk="1" fontAlgn="auto" hangingPunct="1">
              <a:spcAft>
                <a:spcPts val="0"/>
              </a:spcAft>
            </a:pPr>
            <a:r>
              <a:rPr lang="de-DE" sz="1600" dirty="0">
                <a:solidFill>
                  <a:srgbClr val="005BAE"/>
                </a:solidFill>
                <a:latin typeface="Lucida Sans"/>
              </a:rPr>
              <a:t>Abbildung 2: </a:t>
            </a:r>
            <a:r>
              <a:rPr lang="de-DE" sz="1600" dirty="0">
                <a:hlinkClick r:id="rId4"/>
              </a:rPr>
              <a:t>https://www.researchgate.net/</a:t>
            </a:r>
            <a:endParaRPr lang="de-DE" sz="1600" dirty="0">
              <a:solidFill>
                <a:srgbClr val="005BAE"/>
              </a:solidFill>
              <a:latin typeface="Lucida Sans"/>
            </a:endParaRPr>
          </a:p>
          <a:p>
            <a:pPr lvl="0" eaLnBrk="1" fontAlgn="auto" hangingPunct="1">
              <a:spcAft>
                <a:spcPts val="0"/>
              </a:spcAft>
            </a:pPr>
            <a:r>
              <a:rPr lang="de-DE" sz="1600" dirty="0">
                <a:solidFill>
                  <a:srgbClr val="005BAE"/>
                </a:solidFill>
                <a:latin typeface="Lucida Sans"/>
              </a:rPr>
              <a:t>Abbildung 3:</a:t>
            </a:r>
          </a:p>
          <a:p>
            <a:pPr eaLnBrk="1" fontAlgn="auto" hangingPunct="1">
              <a:spcAft>
                <a:spcPts val="0"/>
              </a:spcAft>
            </a:pPr>
            <a:endParaRPr lang="de-DE" sz="1600" dirty="0">
              <a:latin typeface="+mj-lt"/>
              <a:ea typeface="+mj-ea"/>
              <a:cs typeface="+mj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1600" b="1" dirty="0">
              <a:latin typeface="+mj-lt"/>
              <a:ea typeface="+mj-ea"/>
              <a:cs typeface="+mj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1600" b="1" dirty="0">
              <a:latin typeface="+mj-lt"/>
              <a:ea typeface="+mj-ea"/>
              <a:cs typeface="+mj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2363022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609041" y="2931790"/>
            <a:ext cx="8027988" cy="1548172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0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5pPr>
            <a:lvl6pPr marL="457189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6pPr>
            <a:lvl7pPr marL="914377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7pPr>
            <a:lvl8pPr marL="1371566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8pPr>
            <a:lvl9pPr marL="1828754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de-DE" sz="2800" dirty="0"/>
              <a:t>Wir bedanken uns für eure </a:t>
            </a:r>
          </a:p>
          <a:p>
            <a:pPr>
              <a:lnSpc>
                <a:spcPts val="4000"/>
              </a:lnSpc>
            </a:pPr>
            <a:r>
              <a:rPr lang="de-DE" sz="2800" dirty="0"/>
              <a:t>Aufmerksamkeit</a:t>
            </a:r>
          </a:p>
        </p:txBody>
      </p:sp>
      <p:sp>
        <p:nvSpPr>
          <p:cNvPr id="3" name="Inhaltsplatzhalter 3"/>
          <p:cNvSpPr txBox="1">
            <a:spLocks/>
          </p:cNvSpPr>
          <p:nvPr/>
        </p:nvSpPr>
        <p:spPr>
          <a:xfrm>
            <a:off x="4248732" y="2463416"/>
            <a:ext cx="4427724" cy="3603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Teamentwicklung</a:t>
            </a:r>
          </a:p>
        </p:txBody>
      </p:sp>
      <p:sp>
        <p:nvSpPr>
          <p:cNvPr id="4" name="Textplatzhalter 9"/>
          <p:cNvSpPr txBox="1">
            <a:spLocks/>
          </p:cNvSpPr>
          <p:nvPr/>
        </p:nvSpPr>
        <p:spPr>
          <a:xfrm>
            <a:off x="609041" y="4552071"/>
            <a:ext cx="8027988" cy="323935"/>
          </a:xfrm>
          <a:prstGeom prst="rect">
            <a:avLst/>
          </a:prstGeom>
        </p:spPr>
        <p:txBody>
          <a:bodyPr lIns="0" tIns="0" rIns="0" bIns="0" anchor="t" anchorCtr="0"/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Natalya Schwarz, Jack Ebert, Marco Arndt </a:t>
            </a:r>
          </a:p>
        </p:txBody>
      </p:sp>
    </p:spTree>
    <p:extLst>
      <p:ext uri="{BB962C8B-B14F-4D97-AF65-F5344CB8AC3E}">
        <p14:creationId xmlns:p14="http://schemas.microsoft.com/office/powerpoint/2010/main" val="39294286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Gliederung</a:t>
            </a:r>
            <a:r>
              <a:rPr lang="de-DE" dirty="0"/>
              <a:t> 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000" dirty="0"/>
              <a:t>Grenzen in der Teamentwicklung</a:t>
            </a:r>
          </a:p>
          <a:p>
            <a:pPr lvl="1"/>
            <a:r>
              <a:rPr lang="de-DE" sz="1600" dirty="0"/>
              <a:t>Teamgröße</a:t>
            </a:r>
          </a:p>
          <a:p>
            <a:pPr lvl="1"/>
            <a:r>
              <a:rPr lang="de-DE" sz="1600" dirty="0"/>
              <a:t>Kommunikation </a:t>
            </a:r>
          </a:p>
          <a:p>
            <a:pPr lvl="1"/>
            <a:r>
              <a:rPr lang="de-DE" sz="1600" dirty="0"/>
              <a:t>Meetings</a:t>
            </a:r>
          </a:p>
          <a:p>
            <a:pPr lvl="1"/>
            <a:r>
              <a:rPr lang="de-DE" sz="1600" dirty="0"/>
              <a:t>Moderation</a:t>
            </a:r>
          </a:p>
          <a:p>
            <a:r>
              <a:rPr lang="de-DE" sz="2000" dirty="0"/>
              <a:t>Rollenverteilung in einem Team</a:t>
            </a:r>
          </a:p>
          <a:p>
            <a:pPr lvl="1"/>
            <a:r>
              <a:rPr lang="de-DE" sz="1600" dirty="0"/>
              <a:t>Rollen für ein perfektes Team</a:t>
            </a:r>
          </a:p>
          <a:p>
            <a:pPr lvl="1"/>
            <a:r>
              <a:rPr lang="de-DE" sz="1600" dirty="0"/>
              <a:t>Wie finde ich meine Rolle?</a:t>
            </a:r>
          </a:p>
          <a:p>
            <a:pPr lvl="1"/>
            <a:r>
              <a:rPr lang="de-DE" sz="1600" dirty="0"/>
              <a:t>5 Dysfunktionen eines Teams </a:t>
            </a:r>
          </a:p>
          <a:p>
            <a:r>
              <a:rPr lang="de-DE" sz="2000" dirty="0"/>
              <a:t>Zusammenfassung</a:t>
            </a:r>
          </a:p>
          <a:p>
            <a:pPr marL="266700" lvl="1" indent="0">
              <a:buNone/>
            </a:pPr>
            <a:endParaRPr lang="de-DE" sz="1600" dirty="0"/>
          </a:p>
          <a:p>
            <a:pPr marL="266700" lvl="1" indent="0">
              <a:buNone/>
            </a:pPr>
            <a:endParaRPr lang="de-DE" sz="1600" dirty="0"/>
          </a:p>
          <a:p>
            <a:pPr marL="266700" lvl="1" indent="0">
              <a:buNone/>
            </a:pPr>
            <a:endParaRPr lang="de-DE" sz="1600" dirty="0"/>
          </a:p>
          <a:p>
            <a:pPr marL="266700" lvl="1" indent="0">
              <a:buNone/>
            </a:pPr>
            <a:endParaRPr lang="de-DE" dirty="0"/>
          </a:p>
          <a:p>
            <a:pPr marL="266700" lvl="1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lvl="1"/>
            <a:endParaRPr lang="de-DE" sz="16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787708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Grenzen in der Teamentwicklung 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sz="1400" dirty="0"/>
              <a:t>Teamgröße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49D7170-16AD-4B87-847E-B128C257B177}"/>
              </a:ext>
            </a:extLst>
          </p:cNvPr>
          <p:cNvSpPr txBox="1"/>
          <p:nvPr/>
        </p:nvSpPr>
        <p:spPr>
          <a:xfrm>
            <a:off x="1799692" y="2499742"/>
            <a:ext cx="3384376" cy="118813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27D9D58-7CF6-435E-AAE6-AD368FFA05E1}"/>
              </a:ext>
            </a:extLst>
          </p:cNvPr>
          <p:cNvSpPr txBox="1"/>
          <p:nvPr/>
        </p:nvSpPr>
        <p:spPr>
          <a:xfrm>
            <a:off x="647699" y="1239602"/>
            <a:ext cx="8038417" cy="145446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02D26B-732D-4B73-814A-CE2394C9AC6B}"/>
              </a:ext>
            </a:extLst>
          </p:cNvPr>
          <p:cNvSpPr txBox="1"/>
          <p:nvPr/>
        </p:nvSpPr>
        <p:spPr>
          <a:xfrm>
            <a:off x="4159839" y="1708677"/>
            <a:ext cx="824322" cy="34850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3-5-8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1735BDF-BC71-49AF-9BAD-9DC09BE5B138}"/>
              </a:ext>
            </a:extLst>
          </p:cNvPr>
          <p:cNvSpPr txBox="1"/>
          <p:nvPr/>
        </p:nvSpPr>
        <p:spPr>
          <a:xfrm>
            <a:off x="1601670" y="3596704"/>
            <a:ext cx="5940660" cy="29311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Jeder innerhalb der Gruppe soll wahrgenommen werden.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106D2EC-9AA7-4D64-A34A-765EDE38C0ED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4572000" y="2057183"/>
            <a:ext cx="0" cy="1539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E1B101AA-7DFA-480F-8687-0DA70D6B09B9}"/>
              </a:ext>
            </a:extLst>
          </p:cNvPr>
          <p:cNvSpPr txBox="1"/>
          <p:nvPr/>
        </p:nvSpPr>
        <p:spPr>
          <a:xfrm>
            <a:off x="4666907" y="2493945"/>
            <a:ext cx="945818" cy="2520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WARUM?</a:t>
            </a:r>
          </a:p>
        </p:txBody>
      </p:sp>
    </p:spTree>
    <p:extLst>
      <p:ext uri="{BB962C8B-B14F-4D97-AF65-F5344CB8AC3E}">
        <p14:creationId xmlns:p14="http://schemas.microsoft.com/office/powerpoint/2010/main" val="41117389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Grenzen in der Teamentwicklung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607BC4-3D2D-4604-B3D9-EF3AC3907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564" y="1167594"/>
            <a:ext cx="7993199" cy="3744416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/>
              <a:t>zu viele Mitglieder einer Gruppe: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weniger Arbeitsleistung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Mitglieder im Hintergrund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mehr Redezeit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kein sichergestellter Gedankenaustausch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sz="1400" dirty="0"/>
              <a:t>Teamgröße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577008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Grenzen in der Teamentwicklung 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sz="1400" dirty="0"/>
              <a:t>Teamgröße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C2F3450-819E-493A-8E49-2809E3F8D4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6795" y="4587788"/>
            <a:ext cx="5462947" cy="261360"/>
          </a:xfrm>
        </p:spPr>
        <p:txBody>
          <a:bodyPr/>
          <a:lstStyle/>
          <a:p>
            <a:r>
              <a:rPr lang="de-DE" sz="1100" dirty="0"/>
              <a:t>Abbildung 1: Modell Kommunikationswege (eigene Abbildung)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C1B5337-FE88-474E-A3C6-56A3EF6AB9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95" y="1005604"/>
            <a:ext cx="5150410" cy="352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9971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Grenzen in der Teamentwicklung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607BC4-3D2D-4604-B3D9-EF3AC3907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564" y="1167594"/>
            <a:ext cx="7993199" cy="3744416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/>
              <a:t>erfolgreiche Kommunikation in einer Gruppe: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effektiver Informationstransport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Gruppenkultur weiterentwickeln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Motivation fördern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verursachen und lösen von Konflikten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Kommunikation als Steuerung von Prozessen 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sz="1400" dirty="0"/>
              <a:t>Kommunikation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117911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Grenzen in der Teamentwicklung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607BC4-3D2D-4604-B3D9-EF3AC3907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4730" y="2602247"/>
            <a:ext cx="1354540" cy="327646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MEETING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sz="1400" dirty="0"/>
              <a:t>Meetings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FBAF309-BF0B-4773-A3A0-BB9AA5071292}"/>
              </a:ext>
            </a:extLst>
          </p:cNvPr>
          <p:cNvSpPr txBox="1"/>
          <p:nvPr/>
        </p:nvSpPr>
        <p:spPr>
          <a:xfrm>
            <a:off x="1151620" y="3460836"/>
            <a:ext cx="2160240" cy="25202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klar, definiertes Ziel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98CAE89-1221-4E4F-9D76-84F45E23F2B1}"/>
              </a:ext>
            </a:extLst>
          </p:cNvPr>
          <p:cNvSpPr txBox="1"/>
          <p:nvPr/>
        </p:nvSpPr>
        <p:spPr>
          <a:xfrm>
            <a:off x="287524" y="1846163"/>
            <a:ext cx="3996444" cy="288032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600" b="1" dirty="0">
                <a:latin typeface="+mj-lt"/>
                <a:ea typeface="+mj-ea"/>
                <a:cs typeface="+mj-cs"/>
              </a:rPr>
              <a:t>Reihenfolge der Teilnehmer festlegen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3B9148D-C2FE-4C41-8329-93499BCD364D}"/>
              </a:ext>
            </a:extLst>
          </p:cNvPr>
          <p:cNvSpPr txBox="1"/>
          <p:nvPr/>
        </p:nvSpPr>
        <p:spPr>
          <a:xfrm>
            <a:off x="4680012" y="1397801"/>
            <a:ext cx="4284476" cy="288032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600" b="1" dirty="0">
                <a:latin typeface="+mj-lt"/>
                <a:ea typeface="+mj-ea"/>
                <a:cs typeface="+mj-cs"/>
              </a:rPr>
              <a:t>i</a:t>
            </a: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nhaltliche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Vorbereitung der Teilnehmer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8D1090A-D320-4755-9D0A-C9022C8E765A}"/>
              </a:ext>
            </a:extLst>
          </p:cNvPr>
          <p:cNvSpPr txBox="1"/>
          <p:nvPr/>
        </p:nvSpPr>
        <p:spPr>
          <a:xfrm>
            <a:off x="3959932" y="3759882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E52FAB4-E0E6-448C-8259-47B60384419C}"/>
              </a:ext>
            </a:extLst>
          </p:cNvPr>
          <p:cNvSpPr txBox="1"/>
          <p:nvPr/>
        </p:nvSpPr>
        <p:spPr>
          <a:xfrm>
            <a:off x="2429762" y="4479962"/>
            <a:ext cx="4284476" cy="25202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Beginn/Dauer/Ende angemessen planen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31414C4-EE29-40A1-A70D-960998EFEFB8}"/>
              </a:ext>
            </a:extLst>
          </p:cNvPr>
          <p:cNvSpPr txBox="1"/>
          <p:nvPr/>
        </p:nvSpPr>
        <p:spPr>
          <a:xfrm>
            <a:off x="5040052" y="3429731"/>
            <a:ext cx="3204356" cy="25202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600" b="1" dirty="0">
                <a:latin typeface="+mj-lt"/>
                <a:ea typeface="+mj-ea"/>
                <a:cs typeface="+mj-cs"/>
              </a:rPr>
              <a:t>d</a:t>
            </a: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urchgehende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Kontrolle sicherstellen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60F9541-065A-4E21-9E56-F27F7706AF83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flipH="1" flipV="1">
            <a:off x="2285746" y="2134195"/>
            <a:ext cx="2286254" cy="468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5DA385-6E8E-4827-9177-F99D15F2163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231740" y="2929893"/>
            <a:ext cx="2340260" cy="530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D4CDADC-DAA6-4B01-AFCB-5D013ADAAEF0}"/>
              </a:ext>
            </a:extLst>
          </p:cNvPr>
          <p:cNvCxnSpPr>
            <a:stCxn id="3" idx="2"/>
            <a:endCxn id="10" idx="0"/>
          </p:cNvCxnSpPr>
          <p:nvPr/>
        </p:nvCxnSpPr>
        <p:spPr>
          <a:xfrm>
            <a:off x="4572000" y="2929893"/>
            <a:ext cx="0" cy="1550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B245D1C-E5F5-4AD5-A37A-7D16FF488FD2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4572000" y="2929893"/>
            <a:ext cx="2070230" cy="499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99C46BC-54AB-415A-8325-57D861825E76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 flipV="1">
            <a:off x="4572000" y="1685833"/>
            <a:ext cx="2250250" cy="916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715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8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Grenzen in der Teamentwicklung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607BC4-3D2D-4604-B3D9-EF3AC3907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564" y="1167594"/>
            <a:ext cx="7993199" cy="3744416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/>
              <a:t>ein Moderator in einer Gruppe: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Konzentration liegt auf der Sachebene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Ergebnis herbeizwingen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000" dirty="0"/>
              <a:t>keine persönlichen Interessen einbringen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sz="1400" dirty="0"/>
              <a:t>Moderation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84075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Rollenverteilung in einem Team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69742A-F187-4534-B26E-7B0C769AF052}"/>
              </a:ext>
            </a:extLst>
          </p:cNvPr>
          <p:cNvSpPr txBox="1"/>
          <p:nvPr/>
        </p:nvSpPr>
        <p:spPr>
          <a:xfrm>
            <a:off x="647700" y="987574"/>
            <a:ext cx="6948636" cy="1778496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D33401C-2EEB-4C25-8845-0F5636CCB5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564" y="1167594"/>
            <a:ext cx="7993199" cy="3744416"/>
          </a:xfrm>
        </p:spPr>
        <p:txBody>
          <a:bodyPr/>
          <a:lstStyle/>
          <a:p>
            <a:r>
              <a:rPr lang="de-DE" sz="2000" dirty="0"/>
              <a:t>Rollenverteilung in einem Team</a:t>
            </a:r>
          </a:p>
          <a:p>
            <a:pPr lvl="1"/>
            <a:r>
              <a:rPr lang="de-DE" sz="1600" dirty="0"/>
              <a:t>Rollen für ein perfektes Team</a:t>
            </a:r>
          </a:p>
          <a:p>
            <a:pPr lvl="1"/>
            <a:r>
              <a:rPr lang="de-DE" sz="1600" dirty="0"/>
              <a:t>Wie finde ich meine Rolle?</a:t>
            </a:r>
          </a:p>
          <a:p>
            <a:pPr lvl="1"/>
            <a:r>
              <a:rPr lang="de-DE" sz="1600" dirty="0"/>
              <a:t>5 Dysfunktionen eines Teams </a:t>
            </a:r>
          </a:p>
          <a:p>
            <a:pPr marL="266700" lvl="1" indent="0">
              <a:buNone/>
            </a:pPr>
            <a:endParaRPr lang="de-DE" sz="1600" dirty="0"/>
          </a:p>
          <a:p>
            <a:pPr marL="266700" lvl="1" indent="0">
              <a:buNone/>
            </a:pPr>
            <a:endParaRPr lang="de-DE" sz="1600" dirty="0"/>
          </a:p>
          <a:p>
            <a:pPr marL="266700" lvl="1" indent="0">
              <a:buNone/>
            </a:pPr>
            <a:endParaRPr lang="de-DE" sz="1600" dirty="0"/>
          </a:p>
          <a:p>
            <a:pPr marL="266700" lvl="1" indent="0">
              <a:buNone/>
            </a:pPr>
            <a:endParaRPr lang="de-DE" dirty="0"/>
          </a:p>
          <a:p>
            <a:pPr marL="266700" lvl="1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lvl="1"/>
            <a:endParaRPr lang="de-DE" sz="1600" dirty="0"/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1656327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-Foliendesign">
  <a:themeElements>
    <a:clrScheme name="TH-Präsentation-Farben">
      <a:dk1>
        <a:srgbClr val="005BAE"/>
      </a:dk1>
      <a:lt1>
        <a:sysClr val="window" lastClr="FFFFFF"/>
      </a:lt1>
      <a:dk2>
        <a:srgbClr val="F2871A"/>
      </a:dk2>
      <a:lt2>
        <a:srgbClr val="CCDEEF"/>
      </a:lt2>
      <a:accent1>
        <a:srgbClr val="F2871A"/>
      </a:accent1>
      <a:accent2>
        <a:srgbClr val="F2871A"/>
      </a:accent2>
      <a:accent3>
        <a:srgbClr val="F2871A"/>
      </a:accent3>
      <a:accent4>
        <a:srgbClr val="F2871A"/>
      </a:accent4>
      <a:accent5>
        <a:srgbClr val="F2871A"/>
      </a:accent5>
      <a:accent6>
        <a:srgbClr val="F79646"/>
      </a:accent6>
      <a:hlink>
        <a:srgbClr val="005BAE"/>
      </a:hlink>
      <a:folHlink>
        <a:srgbClr val="005BAE"/>
      </a:folHlink>
    </a:clrScheme>
    <a:fontScheme name="TH-Präsentation-Schriften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t" anchorCtr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328</Words>
  <Application>Microsoft Office PowerPoint</Application>
  <PresentationFormat>Bildschirmpräsentation (16:9)</PresentationFormat>
  <Paragraphs>107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Lucida Sans</vt:lpstr>
      <vt:lpstr>Symbol</vt:lpstr>
      <vt:lpstr>Wingdings</vt:lpstr>
      <vt:lpstr>TH-Foliendesign</vt:lpstr>
      <vt:lpstr>PowerPoint-Präsentation</vt:lpstr>
      <vt:lpstr>Gliederung </vt:lpstr>
      <vt:lpstr>Grenzen in der Teamentwicklung </vt:lpstr>
      <vt:lpstr>Grenzen in der Teamentwicklung </vt:lpstr>
      <vt:lpstr>Grenzen in der Teamentwicklung </vt:lpstr>
      <vt:lpstr>Grenzen in der Teamentwicklung </vt:lpstr>
      <vt:lpstr>Grenzen in der Teamentwicklung </vt:lpstr>
      <vt:lpstr>Grenzen in der Teamentwicklung </vt:lpstr>
      <vt:lpstr>Rollenverteilung in einem Team</vt:lpstr>
      <vt:lpstr>Rollenverteilung in einem Team</vt:lpstr>
      <vt:lpstr>Rollenverteilung in einem Team</vt:lpstr>
      <vt:lpstr>Rollenverteilung in einem Team</vt:lpstr>
      <vt:lpstr>Rollenverteilung in einem Team</vt:lpstr>
      <vt:lpstr>Zusammenfassung</vt:lpstr>
      <vt:lpstr>Quellenangabe</vt:lpstr>
      <vt:lpstr>PowerPoint-Präsentation</vt:lpstr>
    </vt:vector>
  </TitlesOfParts>
  <Company>nm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Marcus von Amsberg</dc:creator>
  <cp:lastModifiedBy>Marco_laptop</cp:lastModifiedBy>
  <cp:revision>202</cp:revision>
  <dcterms:created xsi:type="dcterms:W3CDTF">2009-09-16T17:29:37Z</dcterms:created>
  <dcterms:modified xsi:type="dcterms:W3CDTF">2019-12-03T15:40:37Z</dcterms:modified>
</cp:coreProperties>
</file>