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257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716" r:id="rId11"/>
    <p:sldId id="717" r:id="rId12"/>
    <p:sldId id="277" r:id="rId13"/>
    <p:sldId id="272" r:id="rId14"/>
    <p:sldId id="273" r:id="rId15"/>
    <p:sldId id="262" r:id="rId16"/>
    <p:sldId id="274" r:id="rId17"/>
    <p:sldId id="258" r:id="rId18"/>
    <p:sldId id="275" r:id="rId19"/>
    <p:sldId id="260" r:id="rId20"/>
    <p:sldId id="276" r:id="rId21"/>
    <p:sldId id="330" r:id="rId22"/>
    <p:sldId id="331" r:id="rId23"/>
    <p:sldId id="332" r:id="rId24"/>
    <p:sldId id="334" r:id="rId25"/>
    <p:sldId id="285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290" r:id="rId34"/>
    <p:sldId id="342" r:id="rId35"/>
    <p:sldId id="271" r:id="rId36"/>
    <p:sldId id="343" r:id="rId37"/>
    <p:sldId id="344" r:id="rId38"/>
    <p:sldId id="345" r:id="rId39"/>
    <p:sldId id="346" r:id="rId40"/>
    <p:sldId id="347" r:id="rId41"/>
    <p:sldId id="279" r:id="rId42"/>
    <p:sldId id="304" r:id="rId43"/>
    <p:sldId id="305" r:id="rId44"/>
    <p:sldId id="648" r:id="rId45"/>
    <p:sldId id="649" r:id="rId46"/>
    <p:sldId id="650" r:id="rId47"/>
    <p:sldId id="651" r:id="rId48"/>
    <p:sldId id="576" r:id="rId49"/>
    <p:sldId id="536" r:id="rId50"/>
    <p:sldId id="715" r:id="rId51"/>
    <p:sldId id="537" r:id="rId52"/>
    <p:sldId id="538" r:id="rId53"/>
    <p:sldId id="540" r:id="rId54"/>
    <p:sldId id="712" r:id="rId55"/>
    <p:sldId id="713" r:id="rId56"/>
    <p:sldId id="541" r:id="rId57"/>
    <p:sldId id="542" r:id="rId58"/>
    <p:sldId id="710" r:id="rId59"/>
    <p:sldId id="595" r:id="rId60"/>
    <p:sldId id="619" r:id="rId61"/>
    <p:sldId id="620" r:id="rId62"/>
    <p:sldId id="621" r:id="rId63"/>
    <p:sldId id="608" r:id="rId64"/>
    <p:sldId id="616" r:id="rId65"/>
    <p:sldId id="598" r:id="rId66"/>
    <p:sldId id="599" r:id="rId67"/>
    <p:sldId id="606" r:id="rId68"/>
    <p:sldId id="605" r:id="rId69"/>
    <p:sldId id="673" r:id="rId70"/>
    <p:sldId id="690" r:id="rId71"/>
    <p:sldId id="691" r:id="rId72"/>
    <p:sldId id="714" r:id="rId73"/>
    <p:sldId id="457" r:id="rId7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A8E94-2E03-4360-BFD9-5F7EBB722925}" type="datetimeFigureOut">
              <a:rPr lang="it-IT" smtClean="0"/>
              <a:t>09/03/2021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8CF9F-4C82-474E-BA47-39E736DEA4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13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51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2DE9455-AF6B-45AF-A765-2A023D8512B9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immagine diapositiva 1">
            <a:extLst>
              <a:ext uri="{FF2B5EF4-FFF2-40B4-BE49-F238E27FC236}">
                <a16:creationId xmlns:a16="http://schemas.microsoft.com/office/drawing/2014/main" id="{3698AC6B-DD38-48F2-BE08-EE92C0D916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Segnaposto note 2">
            <a:extLst>
              <a:ext uri="{FF2B5EF4-FFF2-40B4-BE49-F238E27FC236}">
                <a16:creationId xmlns:a16="http://schemas.microsoft.com/office/drawing/2014/main" id="{93A773A7-F133-4090-B37C-3B3AA5DB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36868" name="Segnaposto numero diapositiva 3">
            <a:extLst>
              <a:ext uri="{FF2B5EF4-FFF2-40B4-BE49-F238E27FC236}">
                <a16:creationId xmlns:a16="http://schemas.microsoft.com/office/drawing/2014/main" id="{BBFA1E8E-32EB-4FDC-9405-9FE82FAEE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C7504B-FF68-4DCD-9B5D-8486D808BE84}" type="slidenum">
              <a:rPr lang="en-US" altLang="it-IT" sz="1300" smtClean="0"/>
              <a:pPr/>
              <a:t>10</a:t>
            </a:fld>
            <a:endParaRPr lang="en-US" altLang="it-IT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immagine diapositiva 1">
            <a:extLst>
              <a:ext uri="{FF2B5EF4-FFF2-40B4-BE49-F238E27FC236}">
                <a16:creationId xmlns:a16="http://schemas.microsoft.com/office/drawing/2014/main" id="{ACB530E8-5F27-4747-A4FB-0FC23449D1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Segnaposto note 2">
            <a:extLst>
              <a:ext uri="{FF2B5EF4-FFF2-40B4-BE49-F238E27FC236}">
                <a16:creationId xmlns:a16="http://schemas.microsoft.com/office/drawing/2014/main" id="{2D77A5A4-68B6-4340-8F63-8BE6ED65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38916" name="Segnaposto numero diapositiva 3">
            <a:extLst>
              <a:ext uri="{FF2B5EF4-FFF2-40B4-BE49-F238E27FC236}">
                <a16:creationId xmlns:a16="http://schemas.microsoft.com/office/drawing/2014/main" id="{17818189-156F-4837-801A-277DAE556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2C8B48-B005-4FC9-834F-41BB8BBABBAA}" type="slidenum">
              <a:rPr lang="en-US" altLang="it-IT" sz="1300" smtClean="0"/>
              <a:pPr/>
              <a:t>11</a:t>
            </a:fld>
            <a:endParaRPr lang="en-US" altLang="it-IT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immagine diapositiva 1">
            <a:extLst>
              <a:ext uri="{FF2B5EF4-FFF2-40B4-BE49-F238E27FC236}">
                <a16:creationId xmlns:a16="http://schemas.microsoft.com/office/drawing/2014/main" id="{F948474D-45FD-4F60-A937-0F962A4823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Segnaposto note 2">
            <a:extLst>
              <a:ext uri="{FF2B5EF4-FFF2-40B4-BE49-F238E27FC236}">
                <a16:creationId xmlns:a16="http://schemas.microsoft.com/office/drawing/2014/main" id="{148A3FD6-DD99-4397-BF32-1D7BDE4F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40964" name="Segnaposto numero diapositiva 3">
            <a:extLst>
              <a:ext uri="{FF2B5EF4-FFF2-40B4-BE49-F238E27FC236}">
                <a16:creationId xmlns:a16="http://schemas.microsoft.com/office/drawing/2014/main" id="{4D2860FD-945A-496E-99E4-3BE7C3316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DDDF46-1D2B-4080-806A-3814BB4063E5}" type="slidenum">
              <a:rPr lang="en-US" altLang="it-IT" sz="1300" smtClean="0"/>
              <a:pPr/>
              <a:t>12</a:t>
            </a:fld>
            <a:endParaRPr lang="en-US" altLang="it-IT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378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3D91B78-A3EB-41F5-9A23-B9BE07166189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399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F8F545D-6DEB-47A5-B1FC-402F77B6BFDB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14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419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CCC0567-C1C2-4D81-8C72-9C9213B78D6C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460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F15E169-A0BE-4073-B326-15F189393B87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17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481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D53D2CD-6B19-49F7-B356-C3010406F5CA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18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501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151AEC0-76A3-4323-B3D5-0A9199F1F497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19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522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15B1C39-6C1C-4324-9556-6B84935ECB5D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20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71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88DB9E6-C7A8-4650-9933-86C51374AC5E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645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E284CF9-09BD-47D4-97CF-09A9AFC0B904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21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665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E3FFB9D-9975-4761-A2E8-1B0142130F13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22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686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2624568-DBF4-42E4-9228-5C22FD1EFA94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23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747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790BF4C-9C78-4A5F-A7A3-C2F885735614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24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542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58695DA-2A7E-48F1-97AF-43D4C649E01E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26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604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8AD4474-91B7-46CD-AFC1-AA4156652241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27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849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9691060-28DD-4EA1-87CA-97E2C2B07DD9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28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870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DEC9AB5-E3C3-4C48-90A8-F1A85DD1171C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29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890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056CC6F-383B-42F5-8A28-19704EABD689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30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911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846F8D4-E965-433F-A4B3-254AEB58632D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31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12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7A26A0B-2611-4EDF-9973-D65294565FA8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972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E566138-7238-4028-A0B5-5198D753E034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32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914423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914423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25592FD-F79C-458F-9DDE-7A01F16D04FF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33</a:t>
            </a:fld>
            <a:endParaRPr lang="it-IT" altLang="it-IT" sz="1200">
              <a:solidFill>
                <a:prstClr val="black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993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27D5AF-5686-4A44-B2D2-931D9A1D38EA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34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054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72E6BBC-39F3-465F-A5B2-C4D65A83F722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35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075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8CE0CB33-EDE7-4093-BCF1-CBFAFF205339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36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095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74DD9F9-AA5A-4897-81C0-BF93C1FE290A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37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116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933ECF4-32DD-41BE-BC36-82AEEF1FCD1C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38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136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CEBBE27-97DF-423C-AFFD-3EE32C57C81B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39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157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2F2C371-1D69-4C79-AF7E-FE9164ED52F9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40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218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ED6C2B-733F-4916-AD1D-931AE9EF9E20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41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53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AFAC057-CECC-49A3-B314-AA6CC51CB1B1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218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ED6C2B-733F-4916-AD1D-931AE9EF9E20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42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542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218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CED6C2B-733F-4916-AD1D-931AE9EF9E20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43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3788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E68B4536-B874-40A5-9700-7B02C4ACC3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38368E80-7D6E-450B-98DC-66A07103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5124" name="Segnaposto numero diapositiva 3">
            <a:extLst>
              <a:ext uri="{FF2B5EF4-FFF2-40B4-BE49-F238E27FC236}">
                <a16:creationId xmlns:a16="http://schemas.microsoft.com/office/drawing/2014/main" id="{B7BBF501-04B5-43FD-9EC4-F37987AED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CB94FC-234D-4EE8-A30E-DDD3F3976551}" type="slidenum">
              <a:rPr lang="it-IT" altLang="it-IT" sz="1300" smtClean="0"/>
              <a:pPr>
                <a:spcBef>
                  <a:spcPct val="0"/>
                </a:spcBef>
              </a:pPr>
              <a:t>44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>
            <a:extLst>
              <a:ext uri="{FF2B5EF4-FFF2-40B4-BE49-F238E27FC236}">
                <a16:creationId xmlns:a16="http://schemas.microsoft.com/office/drawing/2014/main" id="{6082F725-8E04-4385-BCC1-EAB1B7A0B6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Segnaposto note 2">
            <a:extLst>
              <a:ext uri="{FF2B5EF4-FFF2-40B4-BE49-F238E27FC236}">
                <a16:creationId xmlns:a16="http://schemas.microsoft.com/office/drawing/2014/main" id="{6CE4FEF0-3967-4A8B-A3D2-0FCB58F6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7172" name="Segnaposto numero diapositiva 3">
            <a:extLst>
              <a:ext uri="{FF2B5EF4-FFF2-40B4-BE49-F238E27FC236}">
                <a16:creationId xmlns:a16="http://schemas.microsoft.com/office/drawing/2014/main" id="{1916F5BF-E1B0-41A6-9D3E-8956EA2B0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D55D7C-DE0D-48E0-8EEB-CF59E5571F13}" type="slidenum">
              <a:rPr lang="it-IT" altLang="it-IT" sz="1300" smtClean="0"/>
              <a:pPr>
                <a:spcBef>
                  <a:spcPct val="0"/>
                </a:spcBef>
              </a:pPr>
              <a:t>45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immagine diapositiva 1">
            <a:extLst>
              <a:ext uri="{FF2B5EF4-FFF2-40B4-BE49-F238E27FC236}">
                <a16:creationId xmlns:a16="http://schemas.microsoft.com/office/drawing/2014/main" id="{2897D886-AA9C-411F-B72F-7517A4B82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Segnaposto note 2">
            <a:extLst>
              <a:ext uri="{FF2B5EF4-FFF2-40B4-BE49-F238E27FC236}">
                <a16:creationId xmlns:a16="http://schemas.microsoft.com/office/drawing/2014/main" id="{69654328-823E-4B0A-81EC-C3F96A7A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9220" name="Segnaposto numero diapositiva 3">
            <a:extLst>
              <a:ext uri="{FF2B5EF4-FFF2-40B4-BE49-F238E27FC236}">
                <a16:creationId xmlns:a16="http://schemas.microsoft.com/office/drawing/2014/main" id="{EC27365C-2D09-45E1-94AC-B75F930B0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22FBF1-4585-40C0-BCB8-C8336F85C779}" type="slidenum">
              <a:rPr lang="it-IT" altLang="it-IT" sz="1300" smtClean="0"/>
              <a:pPr>
                <a:spcBef>
                  <a:spcPct val="0"/>
                </a:spcBef>
              </a:pPr>
              <a:t>46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>
            <a:extLst>
              <a:ext uri="{FF2B5EF4-FFF2-40B4-BE49-F238E27FC236}">
                <a16:creationId xmlns:a16="http://schemas.microsoft.com/office/drawing/2014/main" id="{E9287C3B-4A20-4CE4-86F1-2269946059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>
            <a:extLst>
              <a:ext uri="{FF2B5EF4-FFF2-40B4-BE49-F238E27FC236}">
                <a16:creationId xmlns:a16="http://schemas.microsoft.com/office/drawing/2014/main" id="{7FDA3BDD-6D8E-4D3E-997D-371F30A3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1268" name="Segnaposto numero diapositiva 3">
            <a:extLst>
              <a:ext uri="{FF2B5EF4-FFF2-40B4-BE49-F238E27FC236}">
                <a16:creationId xmlns:a16="http://schemas.microsoft.com/office/drawing/2014/main" id="{8CE502AF-F78F-4F84-BC95-259FF8BBB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2D848B-7227-4D7B-A410-F2D814116D5A}" type="slidenum">
              <a:rPr lang="it-IT" altLang="it-IT" sz="1300" smtClean="0"/>
              <a:pPr>
                <a:spcBef>
                  <a:spcPct val="0"/>
                </a:spcBef>
              </a:pPr>
              <a:t>47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id="{98BBBCF1-3F9B-45E9-9B6C-9EBAE67155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id="{02A9D736-BE3C-447B-B6EB-CB53F4F4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id="{C020A769-D812-497C-93F2-38E416019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749A27-F280-4C81-A0B6-4A62788CEF58}" type="slidenum">
              <a:rPr lang="it-IT" altLang="it-IT" sz="1300" smtClean="0"/>
              <a:pPr>
                <a:spcBef>
                  <a:spcPct val="0"/>
                </a:spcBef>
              </a:pPr>
              <a:t>48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>
            <a:extLst>
              <a:ext uri="{FF2B5EF4-FFF2-40B4-BE49-F238E27FC236}">
                <a16:creationId xmlns:a16="http://schemas.microsoft.com/office/drawing/2014/main" id="{C06244C5-4BCD-4FEE-BC67-B90EFA4151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Segnaposto note 2">
            <a:extLst>
              <a:ext uri="{FF2B5EF4-FFF2-40B4-BE49-F238E27FC236}">
                <a16:creationId xmlns:a16="http://schemas.microsoft.com/office/drawing/2014/main" id="{AA928E60-8774-400A-82B5-3D30CBCF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98F146AC-E12A-407A-A59C-ACCD5DC56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3DE90A-B1D0-47D9-AFBA-B9C404C22F98}" type="slidenum">
              <a:rPr lang="it-IT" altLang="it-IT" sz="1300" smtClean="0"/>
              <a:pPr>
                <a:spcBef>
                  <a:spcPct val="0"/>
                </a:spcBef>
              </a:pPr>
              <a:t>49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>
            <a:extLst>
              <a:ext uri="{FF2B5EF4-FFF2-40B4-BE49-F238E27FC236}">
                <a16:creationId xmlns:a16="http://schemas.microsoft.com/office/drawing/2014/main" id="{C06244C5-4BCD-4FEE-BC67-B90EFA4151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Segnaposto note 2">
            <a:extLst>
              <a:ext uri="{FF2B5EF4-FFF2-40B4-BE49-F238E27FC236}">
                <a16:creationId xmlns:a16="http://schemas.microsoft.com/office/drawing/2014/main" id="{AA928E60-8774-400A-82B5-3D30CBCF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98F146AC-E12A-407A-A59C-ACCD5DC56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3DE90A-B1D0-47D9-AFBA-B9C404C22F98}" type="slidenum">
              <a:rPr lang="it-IT" altLang="it-IT" sz="1300" smtClean="0"/>
              <a:pPr>
                <a:spcBef>
                  <a:spcPct val="0"/>
                </a:spcBef>
              </a:pPr>
              <a:t>50</a:t>
            </a:fld>
            <a:endParaRPr lang="it-IT" altLang="it-IT" sz="1300"/>
          </a:p>
        </p:txBody>
      </p:sp>
    </p:spTree>
    <p:extLst>
      <p:ext uri="{BB962C8B-B14F-4D97-AF65-F5344CB8AC3E}">
        <p14:creationId xmlns:p14="http://schemas.microsoft.com/office/powerpoint/2010/main" val="32417486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>
            <a:extLst>
              <a:ext uri="{FF2B5EF4-FFF2-40B4-BE49-F238E27FC236}">
                <a16:creationId xmlns:a16="http://schemas.microsoft.com/office/drawing/2014/main" id="{EED6F0AB-5140-4FE2-B0CB-127FBC0FFA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Segnaposto note 2">
            <a:extLst>
              <a:ext uri="{FF2B5EF4-FFF2-40B4-BE49-F238E27FC236}">
                <a16:creationId xmlns:a16="http://schemas.microsoft.com/office/drawing/2014/main" id="{AA338543-C223-442A-B356-65A8813C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7412" name="Segnaposto numero diapositiva 3">
            <a:extLst>
              <a:ext uri="{FF2B5EF4-FFF2-40B4-BE49-F238E27FC236}">
                <a16:creationId xmlns:a16="http://schemas.microsoft.com/office/drawing/2014/main" id="{6C6BBAD8-B09B-4F69-8F37-1542DD536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129031-52FC-45A0-AC7D-C25EBA7CA606}" type="slidenum">
              <a:rPr lang="it-IT" altLang="it-IT" sz="1300" smtClean="0"/>
              <a:pPr>
                <a:spcBef>
                  <a:spcPct val="0"/>
                </a:spcBef>
              </a:pPr>
              <a:t>51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A44B7C6-39D5-4A00-92DF-D3171D9AE69F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immagine diapositiva 1">
            <a:extLst>
              <a:ext uri="{FF2B5EF4-FFF2-40B4-BE49-F238E27FC236}">
                <a16:creationId xmlns:a16="http://schemas.microsoft.com/office/drawing/2014/main" id="{2402916A-3A52-437E-86FA-0069170692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Segnaposto note 2">
            <a:extLst>
              <a:ext uri="{FF2B5EF4-FFF2-40B4-BE49-F238E27FC236}">
                <a16:creationId xmlns:a16="http://schemas.microsoft.com/office/drawing/2014/main" id="{284FD80F-93DB-440D-9994-2D3AB6A4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19460" name="Segnaposto numero diapositiva 3">
            <a:extLst>
              <a:ext uri="{FF2B5EF4-FFF2-40B4-BE49-F238E27FC236}">
                <a16:creationId xmlns:a16="http://schemas.microsoft.com/office/drawing/2014/main" id="{D3A5F7A3-3E13-4015-BCF6-BC4E6E6F4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9E08EC-E08B-49D6-ACB4-378B268974E1}" type="slidenum">
              <a:rPr lang="it-IT" altLang="it-IT" sz="1300" smtClean="0"/>
              <a:pPr>
                <a:spcBef>
                  <a:spcPct val="0"/>
                </a:spcBef>
              </a:pPr>
              <a:t>52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>
            <a:extLst>
              <a:ext uri="{FF2B5EF4-FFF2-40B4-BE49-F238E27FC236}">
                <a16:creationId xmlns:a16="http://schemas.microsoft.com/office/drawing/2014/main" id="{69864AD9-0420-4014-9173-C32230295A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Segnaposto note 2">
            <a:extLst>
              <a:ext uri="{FF2B5EF4-FFF2-40B4-BE49-F238E27FC236}">
                <a16:creationId xmlns:a16="http://schemas.microsoft.com/office/drawing/2014/main" id="{CCBF8FD8-D716-44CE-A941-24458B81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21508" name="Segnaposto numero diapositiva 3">
            <a:extLst>
              <a:ext uri="{FF2B5EF4-FFF2-40B4-BE49-F238E27FC236}">
                <a16:creationId xmlns:a16="http://schemas.microsoft.com/office/drawing/2014/main" id="{36B044C6-52B9-4501-A25B-96ADAB303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B13A00-B6E9-439D-AB45-0E8DBF86BE66}" type="slidenum">
              <a:rPr lang="it-IT" altLang="it-IT" sz="1300" smtClean="0"/>
              <a:pPr>
                <a:spcBef>
                  <a:spcPct val="0"/>
                </a:spcBef>
              </a:pPr>
              <a:t>53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>
            <a:extLst>
              <a:ext uri="{FF2B5EF4-FFF2-40B4-BE49-F238E27FC236}">
                <a16:creationId xmlns:a16="http://schemas.microsoft.com/office/drawing/2014/main" id="{5E106D17-10FD-4121-B6D3-9B869FE2E1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Segnaposto note 2">
            <a:extLst>
              <a:ext uri="{FF2B5EF4-FFF2-40B4-BE49-F238E27FC236}">
                <a16:creationId xmlns:a16="http://schemas.microsoft.com/office/drawing/2014/main" id="{4AB5E18C-96FC-4AA2-832A-C44896EE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23556" name="Segnaposto numero diapositiva 3">
            <a:extLst>
              <a:ext uri="{FF2B5EF4-FFF2-40B4-BE49-F238E27FC236}">
                <a16:creationId xmlns:a16="http://schemas.microsoft.com/office/drawing/2014/main" id="{4AE209B5-CFD8-43DF-927B-EF9706FCE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AC3353-CA0E-4608-8BBF-141F0E27A29D}" type="slidenum">
              <a:rPr lang="it-IT" altLang="it-IT" sz="1300" smtClean="0"/>
              <a:pPr>
                <a:spcBef>
                  <a:spcPct val="0"/>
                </a:spcBef>
              </a:pPr>
              <a:t>54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immagine diapositiva 1">
            <a:extLst>
              <a:ext uri="{FF2B5EF4-FFF2-40B4-BE49-F238E27FC236}">
                <a16:creationId xmlns:a16="http://schemas.microsoft.com/office/drawing/2014/main" id="{796D6116-5932-4DA5-8EBB-BB99F402C1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Segnaposto note 2">
            <a:extLst>
              <a:ext uri="{FF2B5EF4-FFF2-40B4-BE49-F238E27FC236}">
                <a16:creationId xmlns:a16="http://schemas.microsoft.com/office/drawing/2014/main" id="{F723D36F-22E3-463F-8869-E30BE5A5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26628" name="Segnaposto numero diapositiva 3">
            <a:extLst>
              <a:ext uri="{FF2B5EF4-FFF2-40B4-BE49-F238E27FC236}">
                <a16:creationId xmlns:a16="http://schemas.microsoft.com/office/drawing/2014/main" id="{9F4CBD96-542A-4339-B061-75C568EA6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2DEF1A-FFF5-4771-A8E9-304FCF8041B2}" type="slidenum">
              <a:rPr lang="it-IT" altLang="it-IT" sz="1300" smtClean="0"/>
              <a:pPr>
                <a:spcBef>
                  <a:spcPct val="0"/>
                </a:spcBef>
              </a:pPr>
              <a:t>56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5C64A1B4-EBE2-4A68-8EF9-8E782EC028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A2DED13C-9D8C-42CD-A90E-F36A66BF0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28676" name="Segnaposto numero diapositiva 3">
            <a:extLst>
              <a:ext uri="{FF2B5EF4-FFF2-40B4-BE49-F238E27FC236}">
                <a16:creationId xmlns:a16="http://schemas.microsoft.com/office/drawing/2014/main" id="{CAEE73F9-06C4-41E0-AAF7-4550CA5E8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F7A1CB-5C4F-435A-9EBB-728067D63990}" type="slidenum">
              <a:rPr lang="it-IT" altLang="it-IT" sz="1300" smtClean="0"/>
              <a:pPr>
                <a:spcBef>
                  <a:spcPct val="0"/>
                </a:spcBef>
              </a:pPr>
              <a:t>57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immagine diapositiva 1">
            <a:extLst>
              <a:ext uri="{FF2B5EF4-FFF2-40B4-BE49-F238E27FC236}">
                <a16:creationId xmlns:a16="http://schemas.microsoft.com/office/drawing/2014/main" id="{995D8323-26C1-4BD3-A1C2-FB5284BB2D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Segnaposto note 2">
            <a:extLst>
              <a:ext uri="{FF2B5EF4-FFF2-40B4-BE49-F238E27FC236}">
                <a16:creationId xmlns:a16="http://schemas.microsoft.com/office/drawing/2014/main" id="{0261AACA-A6B3-451C-AAAD-0A83284B6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30724" name="Segnaposto numero diapositiva 3">
            <a:extLst>
              <a:ext uri="{FF2B5EF4-FFF2-40B4-BE49-F238E27FC236}">
                <a16:creationId xmlns:a16="http://schemas.microsoft.com/office/drawing/2014/main" id="{324C617B-A8A5-44D1-8CF4-FEB1EC509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D3DB5B-14F2-48AA-BF34-40561A2A1C6D}" type="slidenum">
              <a:rPr lang="it-IT" altLang="it-IT" sz="1300" smtClean="0"/>
              <a:pPr>
                <a:spcBef>
                  <a:spcPct val="0"/>
                </a:spcBef>
              </a:pPr>
              <a:t>58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immagine diapositiva 1">
            <a:extLst>
              <a:ext uri="{FF2B5EF4-FFF2-40B4-BE49-F238E27FC236}">
                <a16:creationId xmlns:a16="http://schemas.microsoft.com/office/drawing/2014/main" id="{05761D8C-F48B-45BC-9FF0-27F017B3E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Segnaposto note 2">
            <a:extLst>
              <a:ext uri="{FF2B5EF4-FFF2-40B4-BE49-F238E27FC236}">
                <a16:creationId xmlns:a16="http://schemas.microsoft.com/office/drawing/2014/main" id="{7B188B16-13A8-4AFD-B386-9E00654A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32772" name="Segnaposto numero diapositiva 3">
            <a:extLst>
              <a:ext uri="{FF2B5EF4-FFF2-40B4-BE49-F238E27FC236}">
                <a16:creationId xmlns:a16="http://schemas.microsoft.com/office/drawing/2014/main" id="{53D45E60-8064-41A5-A093-A79871DE2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B24FEA-6180-4F0F-8B82-C11F4A83A06A}" type="slidenum">
              <a:rPr lang="it-IT" altLang="it-IT" sz="1300" smtClean="0"/>
              <a:pPr>
                <a:spcBef>
                  <a:spcPct val="0"/>
                </a:spcBef>
              </a:pPr>
              <a:t>59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immagine diapositiva 1">
            <a:extLst>
              <a:ext uri="{FF2B5EF4-FFF2-40B4-BE49-F238E27FC236}">
                <a16:creationId xmlns:a16="http://schemas.microsoft.com/office/drawing/2014/main" id="{29DC95ED-AE15-44F8-B66E-91F2E9A764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Segnaposto note 2">
            <a:extLst>
              <a:ext uri="{FF2B5EF4-FFF2-40B4-BE49-F238E27FC236}">
                <a16:creationId xmlns:a16="http://schemas.microsoft.com/office/drawing/2014/main" id="{67BC5514-305E-4C4C-8CF0-0341D926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34820" name="Segnaposto numero diapositiva 3">
            <a:extLst>
              <a:ext uri="{FF2B5EF4-FFF2-40B4-BE49-F238E27FC236}">
                <a16:creationId xmlns:a16="http://schemas.microsoft.com/office/drawing/2014/main" id="{388A4D02-76CC-40E3-830E-5F83F2734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A8999CC-72C3-460D-8232-426C84CBFA7F}" type="slidenum">
              <a:rPr lang="it-IT" altLang="it-IT" sz="1300" smtClean="0"/>
              <a:pPr>
                <a:spcBef>
                  <a:spcPct val="0"/>
                </a:spcBef>
              </a:pPr>
              <a:t>60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immagine diapositiva 1">
            <a:extLst>
              <a:ext uri="{FF2B5EF4-FFF2-40B4-BE49-F238E27FC236}">
                <a16:creationId xmlns:a16="http://schemas.microsoft.com/office/drawing/2014/main" id="{90019FA6-ADF3-42A7-8B5A-3E462089BA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Segnaposto note 2">
            <a:extLst>
              <a:ext uri="{FF2B5EF4-FFF2-40B4-BE49-F238E27FC236}">
                <a16:creationId xmlns:a16="http://schemas.microsoft.com/office/drawing/2014/main" id="{8B4AE232-6F5C-4C8E-9732-5B1AE9F3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36868" name="Segnaposto numero diapositiva 3">
            <a:extLst>
              <a:ext uri="{FF2B5EF4-FFF2-40B4-BE49-F238E27FC236}">
                <a16:creationId xmlns:a16="http://schemas.microsoft.com/office/drawing/2014/main" id="{E803D6EE-9318-495B-B46D-192F3B265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EF5734-B7AD-4BDF-A5D3-5453D5C323F5}" type="slidenum">
              <a:rPr lang="it-IT" altLang="it-IT" sz="1300" smtClean="0"/>
              <a:pPr>
                <a:spcBef>
                  <a:spcPct val="0"/>
                </a:spcBef>
              </a:pPr>
              <a:t>61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immagine diapositiva 1">
            <a:extLst>
              <a:ext uri="{FF2B5EF4-FFF2-40B4-BE49-F238E27FC236}">
                <a16:creationId xmlns:a16="http://schemas.microsoft.com/office/drawing/2014/main" id="{6786546B-94A5-4DB2-8922-81B776B06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Segnaposto note 2">
            <a:extLst>
              <a:ext uri="{FF2B5EF4-FFF2-40B4-BE49-F238E27FC236}">
                <a16:creationId xmlns:a16="http://schemas.microsoft.com/office/drawing/2014/main" id="{879E5D82-5233-4AAB-A9A3-70278DC5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38916" name="Segnaposto numero diapositiva 3">
            <a:extLst>
              <a:ext uri="{FF2B5EF4-FFF2-40B4-BE49-F238E27FC236}">
                <a16:creationId xmlns:a16="http://schemas.microsoft.com/office/drawing/2014/main" id="{57170743-504C-4D8A-922F-0078E33C2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84B264-3E82-4765-B404-E753ACB1EB61}" type="slidenum">
              <a:rPr lang="it-IT" altLang="it-IT" sz="1300" smtClean="0"/>
              <a:pPr>
                <a:spcBef>
                  <a:spcPct val="0"/>
                </a:spcBef>
              </a:pPr>
              <a:t>62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235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A6D4E9F-90C9-4BE7-A62A-28C7EC851841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immagine diapositiva 1">
            <a:extLst>
              <a:ext uri="{FF2B5EF4-FFF2-40B4-BE49-F238E27FC236}">
                <a16:creationId xmlns:a16="http://schemas.microsoft.com/office/drawing/2014/main" id="{A45D49CE-62CF-45E1-97C7-39BAABC063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Segnaposto note 2">
            <a:extLst>
              <a:ext uri="{FF2B5EF4-FFF2-40B4-BE49-F238E27FC236}">
                <a16:creationId xmlns:a16="http://schemas.microsoft.com/office/drawing/2014/main" id="{AAA366F0-E122-4404-B61F-13177F87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40964" name="Segnaposto numero diapositiva 3">
            <a:extLst>
              <a:ext uri="{FF2B5EF4-FFF2-40B4-BE49-F238E27FC236}">
                <a16:creationId xmlns:a16="http://schemas.microsoft.com/office/drawing/2014/main" id="{EDEB64C8-7496-4856-824E-87ECF1293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D564B7-598F-4CC9-844D-11A296496E0F}" type="slidenum">
              <a:rPr lang="it-IT" altLang="it-IT" sz="1300" smtClean="0"/>
              <a:pPr>
                <a:spcBef>
                  <a:spcPct val="0"/>
                </a:spcBef>
              </a:pPr>
              <a:t>63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>
            <a:extLst>
              <a:ext uri="{FF2B5EF4-FFF2-40B4-BE49-F238E27FC236}">
                <a16:creationId xmlns:a16="http://schemas.microsoft.com/office/drawing/2014/main" id="{129EEC6F-0224-4BEB-B314-F8196902CF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egnaposto note 2">
            <a:extLst>
              <a:ext uri="{FF2B5EF4-FFF2-40B4-BE49-F238E27FC236}">
                <a16:creationId xmlns:a16="http://schemas.microsoft.com/office/drawing/2014/main" id="{DA7A6E05-8123-4863-B795-55A2550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43012" name="Segnaposto numero diapositiva 3">
            <a:extLst>
              <a:ext uri="{FF2B5EF4-FFF2-40B4-BE49-F238E27FC236}">
                <a16:creationId xmlns:a16="http://schemas.microsoft.com/office/drawing/2014/main" id="{A43B874D-BF94-46E4-AD13-DCAF64480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95B5EA-C5B1-49B0-96D4-F0B76A95BA7D}" type="slidenum">
              <a:rPr lang="it-IT" altLang="it-IT" sz="1300" smtClean="0"/>
              <a:pPr>
                <a:spcBef>
                  <a:spcPct val="0"/>
                </a:spcBef>
              </a:pPr>
              <a:t>64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6B65F53E-1BF6-4E5E-8AC1-2275CDF66E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B0D0A581-5033-4958-AFD0-2F75CE1C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45060" name="Segnaposto numero diapositiva 3">
            <a:extLst>
              <a:ext uri="{FF2B5EF4-FFF2-40B4-BE49-F238E27FC236}">
                <a16:creationId xmlns:a16="http://schemas.microsoft.com/office/drawing/2014/main" id="{28800335-7284-49D8-B9D4-3670302F5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856D7F-D71B-42D1-B834-F34ABB175004}" type="slidenum">
              <a:rPr lang="it-IT" altLang="it-IT" sz="1300" smtClean="0"/>
              <a:pPr>
                <a:spcBef>
                  <a:spcPct val="0"/>
                </a:spcBef>
              </a:pPr>
              <a:t>65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>
            <a:extLst>
              <a:ext uri="{FF2B5EF4-FFF2-40B4-BE49-F238E27FC236}">
                <a16:creationId xmlns:a16="http://schemas.microsoft.com/office/drawing/2014/main" id="{63A2F626-1F96-4E0F-B426-CF7E61EC9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Segnaposto note 2">
            <a:extLst>
              <a:ext uri="{FF2B5EF4-FFF2-40B4-BE49-F238E27FC236}">
                <a16:creationId xmlns:a16="http://schemas.microsoft.com/office/drawing/2014/main" id="{67517E1C-4D69-4509-9361-2317A790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47108" name="Segnaposto numero diapositiva 3">
            <a:extLst>
              <a:ext uri="{FF2B5EF4-FFF2-40B4-BE49-F238E27FC236}">
                <a16:creationId xmlns:a16="http://schemas.microsoft.com/office/drawing/2014/main" id="{04542C9D-88BF-413E-9A7C-669DD3718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3B9891-D8BB-4380-A805-F9BB38EE61D6}" type="slidenum">
              <a:rPr lang="it-IT" altLang="it-IT" sz="1300" smtClean="0"/>
              <a:pPr>
                <a:spcBef>
                  <a:spcPct val="0"/>
                </a:spcBef>
              </a:pPr>
              <a:t>66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immagine diapositiva 1">
            <a:extLst>
              <a:ext uri="{FF2B5EF4-FFF2-40B4-BE49-F238E27FC236}">
                <a16:creationId xmlns:a16="http://schemas.microsoft.com/office/drawing/2014/main" id="{97D76B8C-650C-4CA1-B0C6-191459A9A4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Segnaposto note 2">
            <a:extLst>
              <a:ext uri="{FF2B5EF4-FFF2-40B4-BE49-F238E27FC236}">
                <a16:creationId xmlns:a16="http://schemas.microsoft.com/office/drawing/2014/main" id="{9B8A3E77-D814-465C-8421-E9C462E2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49156" name="Segnaposto numero diapositiva 3">
            <a:extLst>
              <a:ext uri="{FF2B5EF4-FFF2-40B4-BE49-F238E27FC236}">
                <a16:creationId xmlns:a16="http://schemas.microsoft.com/office/drawing/2014/main" id="{9E2AFDED-D709-44EC-BF36-77BF52FC6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D69D6C-AE84-4CDD-A9F1-68D9837EC813}" type="slidenum">
              <a:rPr lang="it-IT" altLang="it-IT" sz="1300" smtClean="0"/>
              <a:pPr>
                <a:spcBef>
                  <a:spcPct val="0"/>
                </a:spcBef>
              </a:pPr>
              <a:t>67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immagine diapositiva 1">
            <a:extLst>
              <a:ext uri="{FF2B5EF4-FFF2-40B4-BE49-F238E27FC236}">
                <a16:creationId xmlns:a16="http://schemas.microsoft.com/office/drawing/2014/main" id="{88D244D3-6C88-4127-A247-7C72ED4D77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Segnaposto note 2">
            <a:extLst>
              <a:ext uri="{FF2B5EF4-FFF2-40B4-BE49-F238E27FC236}">
                <a16:creationId xmlns:a16="http://schemas.microsoft.com/office/drawing/2014/main" id="{FAD23F68-A9AE-4EB4-B5F5-4E3D7868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51204" name="Segnaposto numero diapositiva 3">
            <a:extLst>
              <a:ext uri="{FF2B5EF4-FFF2-40B4-BE49-F238E27FC236}">
                <a16:creationId xmlns:a16="http://schemas.microsoft.com/office/drawing/2014/main" id="{D03FCA4B-86DD-4EAF-A493-1FF144CA5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B280EE-E332-4841-95D4-4F7C0DA2E94B}" type="slidenum">
              <a:rPr lang="it-IT" altLang="it-IT" sz="1300" smtClean="0"/>
              <a:pPr>
                <a:spcBef>
                  <a:spcPct val="0"/>
                </a:spcBef>
              </a:pPr>
              <a:t>68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immagine diapositiva 1">
            <a:extLst>
              <a:ext uri="{FF2B5EF4-FFF2-40B4-BE49-F238E27FC236}">
                <a16:creationId xmlns:a16="http://schemas.microsoft.com/office/drawing/2014/main" id="{E6C9DB39-B1CB-42CA-BA65-B249B7BB1B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Segnaposto note 2">
            <a:extLst>
              <a:ext uri="{FF2B5EF4-FFF2-40B4-BE49-F238E27FC236}">
                <a16:creationId xmlns:a16="http://schemas.microsoft.com/office/drawing/2014/main" id="{72F1E3FE-A8FD-4E3B-ACD0-02FCC060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53252" name="Segnaposto numero diapositiva 3">
            <a:extLst>
              <a:ext uri="{FF2B5EF4-FFF2-40B4-BE49-F238E27FC236}">
                <a16:creationId xmlns:a16="http://schemas.microsoft.com/office/drawing/2014/main" id="{93E30B16-D22D-4E9E-BF50-E47FFD329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B0F046-C70C-42C5-98B4-00123B266303}" type="slidenum">
              <a:rPr lang="it-IT" altLang="it-IT" sz="1300" smtClean="0"/>
              <a:pPr>
                <a:spcBef>
                  <a:spcPct val="0"/>
                </a:spcBef>
              </a:pPr>
              <a:t>69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egnaposto immagine diapositiva 1">
            <a:extLst>
              <a:ext uri="{FF2B5EF4-FFF2-40B4-BE49-F238E27FC236}">
                <a16:creationId xmlns:a16="http://schemas.microsoft.com/office/drawing/2014/main" id="{8D45D344-34D4-4D73-A5D7-9A5A28ADC3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Segnaposto note 2">
            <a:extLst>
              <a:ext uri="{FF2B5EF4-FFF2-40B4-BE49-F238E27FC236}">
                <a16:creationId xmlns:a16="http://schemas.microsoft.com/office/drawing/2014/main" id="{E1BB67EA-B532-4A43-91B1-75844CBA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55300" name="Segnaposto numero diapositiva 3">
            <a:extLst>
              <a:ext uri="{FF2B5EF4-FFF2-40B4-BE49-F238E27FC236}">
                <a16:creationId xmlns:a16="http://schemas.microsoft.com/office/drawing/2014/main" id="{47AD71E0-8704-4E7C-A3AF-BA99FBB58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C9BCB7-A43B-4E74-A7B3-3DBA0DB2FC0E}" type="slidenum">
              <a:rPr lang="it-IT" altLang="it-IT" sz="1300" smtClean="0"/>
              <a:pPr>
                <a:spcBef>
                  <a:spcPct val="0"/>
                </a:spcBef>
              </a:pPr>
              <a:t>70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immagine diapositiva 1">
            <a:extLst>
              <a:ext uri="{FF2B5EF4-FFF2-40B4-BE49-F238E27FC236}">
                <a16:creationId xmlns:a16="http://schemas.microsoft.com/office/drawing/2014/main" id="{E663F0AA-C7A0-4A6D-9A96-990A230247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Segnaposto note 2">
            <a:extLst>
              <a:ext uri="{FF2B5EF4-FFF2-40B4-BE49-F238E27FC236}">
                <a16:creationId xmlns:a16="http://schemas.microsoft.com/office/drawing/2014/main" id="{06699503-EA93-4EDD-9951-A5E747F3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57348" name="Segnaposto numero diapositiva 3">
            <a:extLst>
              <a:ext uri="{FF2B5EF4-FFF2-40B4-BE49-F238E27FC236}">
                <a16:creationId xmlns:a16="http://schemas.microsoft.com/office/drawing/2014/main" id="{5B8343F4-C84E-42E4-81F7-785BAC805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E5FADE-B0B0-4930-A742-0A69E1C53C68}" type="slidenum">
              <a:rPr lang="it-IT" altLang="it-IT" sz="1300" smtClean="0"/>
              <a:pPr>
                <a:spcBef>
                  <a:spcPct val="0"/>
                </a:spcBef>
              </a:pPr>
              <a:t>71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immagine diapositiva 1">
            <a:extLst>
              <a:ext uri="{FF2B5EF4-FFF2-40B4-BE49-F238E27FC236}">
                <a16:creationId xmlns:a16="http://schemas.microsoft.com/office/drawing/2014/main" id="{2E30CD53-257B-40D9-B47A-218642F861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Segnaposto note 2">
            <a:extLst>
              <a:ext uri="{FF2B5EF4-FFF2-40B4-BE49-F238E27FC236}">
                <a16:creationId xmlns:a16="http://schemas.microsoft.com/office/drawing/2014/main" id="{D8D783BA-104E-416D-8B06-E4A71FA0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60420" name="Segnaposto numero diapositiva 3">
            <a:extLst>
              <a:ext uri="{FF2B5EF4-FFF2-40B4-BE49-F238E27FC236}">
                <a16:creationId xmlns:a16="http://schemas.microsoft.com/office/drawing/2014/main" id="{5779B20D-478E-402B-9453-113B64EEE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C4F43A3-ABC9-4E16-BC24-17C2E367AE64}" type="slidenum">
              <a:rPr lang="it-IT" altLang="it-IT" sz="1300" smtClean="0"/>
              <a:pPr>
                <a:spcBef>
                  <a:spcPct val="0"/>
                </a:spcBef>
              </a:pPr>
              <a:t>73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256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80C61B4-B2C2-4BB4-B7E5-48F9263A37CB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7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276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1A3A92F-ABB8-4B11-B6CB-BF6532076E0A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  <p:sp>
        <p:nvSpPr>
          <p:cNvPr id="297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82184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82184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287D655-2199-4734-9309-B70D677F5DB9}" type="slidenum">
              <a:rPr lang="it-IT" altLang="it-IT" sz="120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9</a:t>
            </a:fld>
            <a:endParaRPr lang="it-IT" altLang="it-IT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27A17-B02D-4AAD-B6B8-90802F451BE0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644D8-D290-4D6C-80B5-018E2C0BD437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1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34188" y="98425"/>
            <a:ext cx="2255837" cy="61118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6675" y="98425"/>
            <a:ext cx="6615113" cy="611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FAF6E-579E-4F06-81DC-E6FD88281FC6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9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675" y="98425"/>
            <a:ext cx="9023350" cy="85725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214438"/>
            <a:ext cx="7772400" cy="4995862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B4A7E-0199-4227-A68D-707664A4E404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2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3DE33-CA1D-4B60-9066-A96549FFED09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4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19EDF-D2F4-41A4-B117-0A128A1640B1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7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214438"/>
            <a:ext cx="3810000" cy="4995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214438"/>
            <a:ext cx="3810000" cy="4995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FB1AC-1DF8-4352-9C73-A6E11B2022F3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4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E7596-68A3-4A7C-A6A7-5A723BA76365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0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B86A5-A83D-438C-8602-14FBE3BF2F36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4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7D956-9C73-4091-A6F3-7C3CA8CB0200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1B763-6412-418C-AC34-AFE6BA6465B0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5C00E-5D20-4517-82C5-855C0173072A}" type="slidenum">
              <a:rPr lang="it-IT" altLang="it-IT">
                <a:solidFill>
                  <a:srgbClr val="000000"/>
                </a:solidFill>
              </a:rPr>
              <a:pPr/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98425"/>
            <a:ext cx="90233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4438"/>
            <a:ext cx="7772400" cy="499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4675" y="6465888"/>
            <a:ext cx="6953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04EE4-A279-417D-962E-4087E7129FCB}" type="slidenum">
              <a:rPr lang="it-IT" altLang="it-IT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‹N›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pitchFamily="34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pitchFamily="34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pitchFamily="34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pitchFamily="34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pitchFamily="34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pitchFamily="34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pitchFamily="34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Numeri_interi_positivi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1A1139-6703-444C-8853-41844B15BB45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16637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Introduzione a </a:t>
            </a:r>
            <a:r>
              <a:rPr lang="it-IT" altLang="it-IT" dirty="0" err="1"/>
              <a:t>Python</a:t>
            </a:r>
            <a:endParaRPr lang="it-IT" altLang="it-IT" dirty="0"/>
          </a:p>
        </p:txBody>
      </p:sp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37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numero diapositiva 3">
            <a:extLst>
              <a:ext uri="{FF2B5EF4-FFF2-40B4-BE49-F238E27FC236}">
                <a16:creationId xmlns:a16="http://schemas.microsoft.com/office/drawing/2014/main" id="{E50656A7-AFFB-424D-9DFA-BDDDD2444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E4F99D-EA2B-458A-8918-C06CC308D65B}" type="slidenum">
              <a:rPr lang="en-US" altLang="it-IT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it-IT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0EC8F33-AC65-43E0-9F46-6CF6AD30A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300" y="-42863"/>
            <a:ext cx="7772400" cy="866776"/>
          </a:xfrm>
        </p:spPr>
        <p:txBody>
          <a:bodyPr/>
          <a:lstStyle/>
          <a:p>
            <a:r>
              <a:rPr lang="it-IT" altLang="it-IT"/>
              <a:t>Programmare significa...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00AE6C9-938C-41AE-A632-4D3E77797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2700" y="857250"/>
            <a:ext cx="9156700" cy="1938338"/>
          </a:xfrm>
        </p:spPr>
        <p:txBody>
          <a:bodyPr/>
          <a:lstStyle/>
          <a:p>
            <a:pPr marL="0" indent="0" algn="ctr">
              <a:buFontTx/>
              <a:buNone/>
              <a:tabLst>
                <a:tab pos="55563" algn="l"/>
              </a:tabLst>
            </a:pP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Scrivere </a:t>
            </a:r>
            <a:r>
              <a:rPr lang="it-IT" altLang="it-IT" sz="2800" i="1" u="sng">
                <a:latin typeface="Times" panose="02020603050405020304" pitchFamily="18" charset="0"/>
                <a:cs typeface="Times New Roman" panose="02020603050405020304" pitchFamily="18" charset="0"/>
              </a:rPr>
              <a:t>programmi</a:t>
            </a:r>
            <a:r>
              <a:rPr lang="it-IT" altLang="it-IT" sz="2800" b="1" i="1" baseline="30000"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 in un </a:t>
            </a:r>
            <a:r>
              <a:rPr lang="it-IT" altLang="it-IT" sz="2800" i="1" u="sng">
                <a:latin typeface="Times" panose="02020603050405020304" pitchFamily="18" charset="0"/>
                <a:cs typeface="Times New Roman" panose="02020603050405020304" pitchFamily="18" charset="0"/>
              </a:rPr>
              <a:t>linguaggio artificiale</a:t>
            </a:r>
            <a:r>
              <a:rPr lang="it-IT" altLang="it-IT" sz="2800" b="1" i="1" baseline="30000"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, rigoroso e comprensibile ad un </a:t>
            </a:r>
            <a:r>
              <a:rPr lang="it-IT" altLang="it-IT" sz="2800" i="1" u="sng">
                <a:latin typeface="Times" panose="02020603050405020304" pitchFamily="18" charset="0"/>
                <a:cs typeface="Times New Roman" panose="02020603050405020304" pitchFamily="18" charset="0"/>
              </a:rPr>
              <a:t>esecutore</a:t>
            </a:r>
            <a:r>
              <a:rPr lang="it-IT" altLang="it-IT" sz="2800" b="1" i="1" baseline="30000"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, con i quali </a:t>
            </a:r>
            <a:r>
              <a:rPr lang="it-IT" altLang="it-IT" sz="2800" i="1" u="sng">
                <a:latin typeface="Times" panose="02020603050405020304" pitchFamily="18" charset="0"/>
                <a:cs typeface="Times New Roman" panose="02020603050405020304" pitchFamily="18" charset="0"/>
              </a:rPr>
              <a:t>implementiamo</a:t>
            </a:r>
            <a:r>
              <a:rPr lang="it-IT" altLang="it-IT" sz="2800" b="1" i="1" baseline="30000">
                <a:latin typeface="Times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 gli </a:t>
            </a:r>
            <a:r>
              <a:rPr lang="it-IT" altLang="it-IT" sz="2800" i="1" u="sng">
                <a:latin typeface="Times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it-IT" altLang="it-IT" sz="2800" b="1" i="1" baseline="30000">
                <a:latin typeface="Times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it-IT" altLang="it-IT" sz="2800" i="1" u="sng">
                <a:latin typeface="Times" panose="02020603050405020304" pitchFamily="18" charset="0"/>
                <a:cs typeface="Times New Roman" panose="02020603050405020304" pitchFamily="18" charset="0"/>
              </a:rPr>
              <a:t>riteniamo</a:t>
            </a:r>
            <a:r>
              <a:rPr lang="it-IT" altLang="it-IT" sz="2800" b="1" i="1" baseline="30000">
                <a:latin typeface="Times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 risolvano i problemi di cui abbiamo </a:t>
            </a:r>
            <a:r>
              <a:rPr lang="it-IT" altLang="it-IT" sz="2800" i="1">
                <a:latin typeface="Times" panose="02020603050405020304" pitchFamily="18" charset="0"/>
                <a:cs typeface="Times New Roman" panose="02020603050405020304" pitchFamily="18" charset="0"/>
              </a:rPr>
              <a:t>creato</a:t>
            </a: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800" i="1">
                <a:latin typeface="Times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it-IT" altLang="it-IT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2800" b="1" i="1" u="sng">
                <a:latin typeface="Times" panose="02020603050405020304" pitchFamily="18" charset="0"/>
                <a:cs typeface="Times New Roman" panose="02020603050405020304" pitchFamily="18" charset="0"/>
              </a:rPr>
              <a:t>modello</a:t>
            </a:r>
            <a:r>
              <a:rPr lang="it-IT" altLang="it-IT" sz="2800" b="1" i="1" baseline="30000">
                <a:latin typeface="Times" panose="02020603050405020304" pitchFamily="18" charset="0"/>
                <a:cs typeface="Times New Roman" panose="02020603050405020304" pitchFamily="18" charset="0"/>
              </a:rPr>
              <a:t>7</a:t>
            </a:r>
            <a:endParaRPr lang="it-IT" altLang="it-IT" sz="280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49BD8A00-3881-49E5-A937-7859F377C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3162300"/>
            <a:ext cx="7288213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4988">
              <a:spcBef>
                <a:spcPct val="20000"/>
              </a:spcBef>
              <a:buChar char="•"/>
              <a:tabLst>
                <a:tab pos="555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34988">
              <a:spcBef>
                <a:spcPct val="20000"/>
              </a:spcBef>
              <a:buChar char="–"/>
              <a:tabLst>
                <a:tab pos="55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34988">
              <a:spcBef>
                <a:spcPct val="20000"/>
              </a:spcBef>
              <a:buChar char="•"/>
              <a:tabLst>
                <a:tab pos="55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34988">
              <a:spcBef>
                <a:spcPct val="20000"/>
              </a:spcBef>
              <a:buChar char="–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34988">
              <a:spcBef>
                <a:spcPct val="20000"/>
              </a:spcBef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34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34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34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34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"/>
              </a:spcBef>
              <a:buFontTx/>
              <a:buNone/>
            </a:pP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	(1) collezioni di istruzioni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	(2) in questo corso: Python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	(3) in questo corso: la macchina astratta Python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	(4) realizziamo, codifichiamo, traduciamo…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	(5) sequenze finite di passi elementari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	(6) nel caso generale, </a:t>
            </a:r>
            <a:r>
              <a:rPr lang="it-IT" altLang="it-IT" sz="1800" b="1">
                <a:latin typeface="Times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 ci sono garanzie!</a:t>
            </a:r>
          </a:p>
          <a:p>
            <a:pPr eaLnBrk="1" hangingPunct="1">
              <a:spcBef>
                <a:spcPct val="5000"/>
              </a:spcBef>
              <a:buFontTx/>
              <a:buNone/>
            </a:pP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	(7) </a:t>
            </a:r>
            <a:r>
              <a:rPr lang="it-IT" altLang="it-IT" sz="1800" b="1">
                <a:latin typeface="Times" panose="02020603050405020304" pitchFamily="18" charset="0"/>
                <a:cs typeface="Times New Roman" panose="02020603050405020304" pitchFamily="18" charset="0"/>
              </a:rPr>
              <a:t>opportuna</a:t>
            </a:r>
            <a:r>
              <a:rPr lang="it-IT" altLang="it-IT" sz="1800">
                <a:latin typeface="Times" panose="02020603050405020304" pitchFamily="18" charset="0"/>
                <a:cs typeface="Times New Roman" panose="02020603050405020304" pitchFamily="18" charset="0"/>
              </a:rPr>
              <a:t> “semplificazione” (astrazione) dei problemi reali</a:t>
            </a:r>
          </a:p>
        </p:txBody>
      </p:sp>
      <p:sp>
        <p:nvSpPr>
          <p:cNvPr id="343045" name="Rectangle 5">
            <a:extLst>
              <a:ext uri="{FF2B5EF4-FFF2-40B4-BE49-F238E27FC236}">
                <a16:creationId xmlns:a16="http://schemas.microsoft.com/office/drawing/2014/main" id="{97958516-7768-4ED4-9E5E-5F04504F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050" y="5207000"/>
            <a:ext cx="91630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555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55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55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55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it-IT" altLang="it-IT" sz="5400">
                <a:solidFill>
                  <a:schemeClr val="hlin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Programmare è un atto </a:t>
            </a:r>
            <a:r>
              <a:rPr lang="it-IT" altLang="it-IT" sz="5400" b="1">
                <a:solidFill>
                  <a:schemeClr val="hlink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creativo</a:t>
            </a:r>
            <a:endParaRPr lang="it-IT" altLang="it-IT" sz="5400">
              <a:solidFill>
                <a:schemeClr val="hlink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numero diapositiva 3">
            <a:extLst>
              <a:ext uri="{FF2B5EF4-FFF2-40B4-BE49-F238E27FC236}">
                <a16:creationId xmlns:a16="http://schemas.microsoft.com/office/drawing/2014/main" id="{CA8C9777-FA50-49D9-B532-CB238B5FD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F8549-A906-4C30-A8EC-6EAF5202B7D9}" type="slidenum">
              <a:rPr lang="en-US" altLang="it-IT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it-IT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25EBE8C-C0BE-4579-8274-07BF7F4D1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Programmiamo!</a:t>
            </a:r>
            <a:endParaRPr lang="it-IT" altLang="it-IT" sz="4800"/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073A7441-BE54-4207-AEE3-2F01D9BB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sz="2800"/>
              <a:t>Impariamo un linguaggio di programmazione</a:t>
            </a:r>
            <a:r>
              <a:rPr lang="it-IT" altLang="it-IT"/>
              <a:t>:</a:t>
            </a:r>
          </a:p>
          <a:p>
            <a:pPr lvl="1"/>
            <a:r>
              <a:rPr lang="it-IT" altLang="it-IT" sz="2400"/>
              <a:t>Il linguaggio Python</a:t>
            </a:r>
          </a:p>
          <a:p>
            <a:pPr lvl="1"/>
            <a:r>
              <a:rPr lang="it-IT" altLang="it-IT" sz="2400"/>
              <a:t>Usiamo Python per codificare algoritmi</a:t>
            </a:r>
          </a:p>
          <a:p>
            <a:pPr lvl="1">
              <a:buFontTx/>
              <a:buNone/>
            </a:pPr>
            <a:r>
              <a:rPr lang="it-IT" altLang="it-IT" sz="2400" i="1"/>
              <a:t>			    ma soprattutto...</a:t>
            </a:r>
          </a:p>
          <a:p>
            <a:r>
              <a:rPr lang="it-IT" altLang="it-IT" sz="2800"/>
              <a:t>Impariamo come si imposta un programma:</a:t>
            </a:r>
            <a:endParaRPr lang="it-IT" altLang="it-IT"/>
          </a:p>
          <a:p>
            <a:pPr lvl="1"/>
            <a:r>
              <a:rPr lang="it-IT" altLang="it-IT" sz="2400"/>
              <a:t>L’astrazione necessaria</a:t>
            </a:r>
          </a:p>
          <a:p>
            <a:pPr lvl="1"/>
            <a:r>
              <a:rPr lang="it-IT" altLang="it-IT" sz="2400"/>
              <a:t>I tipi di dati e le strutture dati opportuni</a:t>
            </a:r>
          </a:p>
          <a:p>
            <a:pPr lvl="1"/>
            <a:r>
              <a:rPr lang="it-IT" altLang="it-IT" sz="2400"/>
              <a:t>Le strutture di controllo e gli algoritmi</a:t>
            </a:r>
          </a:p>
          <a:p>
            <a:endParaRPr lang="it-IT" altLang="it-IT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numero diapositiva 3">
            <a:extLst>
              <a:ext uri="{FF2B5EF4-FFF2-40B4-BE49-F238E27FC236}">
                <a16:creationId xmlns:a16="http://schemas.microsoft.com/office/drawing/2014/main" id="{606022A3-D4C8-4E08-8A5A-A0F97D0381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71F6E-B133-47C4-8DEC-B374BE54C508}" type="slidenum">
              <a:rPr lang="en-US" altLang="it-IT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it-IT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51025FB-8237-4374-8F65-AE7190269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60338"/>
            <a:ext cx="7704138" cy="935037"/>
          </a:xfrm>
        </p:spPr>
        <p:txBody>
          <a:bodyPr/>
          <a:lstStyle/>
          <a:p>
            <a:r>
              <a:rPr lang="it-IT" altLang="it-IT"/>
              <a:t>I Calcolatori Elettronici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421E46D8-743C-49CE-8A83-19F79527C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/>
              <a:t>Strumenti in grado di eseguire  operazioni </a:t>
            </a:r>
            <a:r>
              <a:rPr lang="it-IT" altLang="it-IT" b="1" i="1" u="sng"/>
              <a:t>non complesse</a:t>
            </a:r>
            <a:endParaRPr lang="it-IT" altLang="it-IT"/>
          </a:p>
          <a:p>
            <a:pPr lvl="4">
              <a:lnSpc>
                <a:spcPct val="80000"/>
              </a:lnSpc>
            </a:pPr>
            <a:endParaRPr lang="it-IT" altLang="it-IT"/>
          </a:p>
          <a:p>
            <a:pPr>
              <a:lnSpc>
                <a:spcPct val="80000"/>
              </a:lnSpc>
              <a:buFontTx/>
              <a:buNone/>
            </a:pPr>
            <a:r>
              <a:rPr lang="it-IT" altLang="it-IT"/>
              <a:t>Modello attuale:</a:t>
            </a:r>
          </a:p>
          <a:p>
            <a:pPr lvl="1">
              <a:lnSpc>
                <a:spcPct val="80000"/>
              </a:lnSpc>
            </a:pPr>
            <a:r>
              <a:rPr lang="it-IT" altLang="it-IT" sz="2400"/>
              <a:t>Capacità di scelta</a:t>
            </a:r>
          </a:p>
          <a:p>
            <a:pPr lvl="2">
              <a:lnSpc>
                <a:spcPct val="80000"/>
              </a:lnSpc>
            </a:pPr>
            <a:r>
              <a:rPr lang="it-IT" altLang="it-IT" sz="2000"/>
              <a:t>possibilità di compiere azioni diverse in base allo stato interno del sistema</a:t>
            </a:r>
          </a:p>
          <a:p>
            <a:pPr lvl="1">
              <a:lnSpc>
                <a:spcPct val="80000"/>
              </a:lnSpc>
            </a:pPr>
            <a:r>
              <a:rPr lang="it-IT" altLang="it-IT" sz="2400"/>
              <a:t>Funzionalità programmata</a:t>
            </a:r>
          </a:p>
          <a:p>
            <a:pPr lvl="2">
              <a:lnSpc>
                <a:spcPct val="80000"/>
              </a:lnSpc>
            </a:pPr>
            <a:r>
              <a:rPr lang="it-IT" altLang="it-IT" sz="2000"/>
              <a:t>capacità di modificare il proprio comportamento in base al programma</a:t>
            </a:r>
          </a:p>
          <a:p>
            <a:pPr lvl="1">
              <a:lnSpc>
                <a:spcPct val="80000"/>
              </a:lnSpc>
            </a:pPr>
            <a:r>
              <a:rPr lang="it-IT" altLang="it-IT" sz="2400"/>
              <a:t>Dispositivi digitali</a:t>
            </a:r>
          </a:p>
          <a:p>
            <a:pPr lvl="2">
              <a:lnSpc>
                <a:spcPct val="80000"/>
              </a:lnSpc>
            </a:pPr>
            <a:r>
              <a:rPr lang="it-IT" altLang="it-IT" sz="2000"/>
              <a:t>basati su grandezze rappresentate su domini </a:t>
            </a:r>
            <a:r>
              <a:rPr lang="it-IT" altLang="it-IT" sz="2000" i="1"/>
              <a:t>discreti</a:t>
            </a:r>
            <a:r>
              <a:rPr lang="it-IT" altLang="it-IT" sz="2000"/>
              <a:t>, non </a:t>
            </a:r>
            <a:r>
              <a:rPr lang="it-IT" altLang="it-IT" sz="2000" i="1"/>
              <a:t>continui</a:t>
            </a:r>
            <a:r>
              <a:rPr lang="it-IT" altLang="it-IT" sz="2000"/>
              <a:t> (oggi tutti binari)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1E133-C557-4D04-BDEB-F4599ABB84C2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36867" name="Rectangle 55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214437"/>
          </a:xfrm>
        </p:spPr>
        <p:txBody>
          <a:bodyPr/>
          <a:lstStyle/>
          <a:p>
            <a:pPr eaLnBrk="1" hangingPunct="1"/>
            <a:r>
              <a:rPr lang="it-IT" altLang="it-IT"/>
              <a:t>Se sbagliamo a scrivere?</a:t>
            </a:r>
            <a:br>
              <a:rPr lang="it-IT" altLang="it-IT"/>
            </a:br>
            <a:r>
              <a:rPr lang="it-IT" altLang="it-IT"/>
              <a:t>Gli errori non sono tutti uguali</a:t>
            </a:r>
          </a:p>
        </p:txBody>
      </p:sp>
      <p:sp>
        <p:nvSpPr>
          <p:cNvPr id="36868" name="Text Box 56"/>
          <p:cNvSpPr txBox="1">
            <a:spLocks noChangeArrowheads="1"/>
          </p:cNvSpPr>
          <p:nvPr/>
        </p:nvSpPr>
        <p:spPr bwMode="auto">
          <a:xfrm>
            <a:off x="146050" y="1289050"/>
            <a:ext cx="6798954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008000"/>
                </a:solidFill>
                <a:latin typeface="Courier New" pitchFamily="49" charset="0"/>
              </a:rPr>
              <a:t># Somma di due interi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print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("Inserire due interi)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a = </a:t>
            </a: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(input('Inserire primo intero: '))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b = </a:t>
            </a: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(input('Inserire secondo intero: '))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somma=</a:t>
            </a: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a+b</a:t>
            </a:r>
            <a:endParaRPr lang="it-IT" altLang="it-IT" sz="2000" b="1" dirty="0">
              <a:solidFill>
                <a:srgbClr val="3333CC"/>
              </a:solidFill>
              <a:latin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print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("La somma dei due interi: ", somma)</a:t>
            </a:r>
            <a:endParaRPr lang="it-IT" altLang="it-IT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36869" name="Connettore 2 2"/>
          <p:cNvCxnSpPr>
            <a:cxnSpLocks noChangeShapeType="1"/>
            <a:stCxn id="36870" idx="1"/>
          </p:cNvCxnSpPr>
          <p:nvPr/>
        </p:nvCxnSpPr>
        <p:spPr bwMode="auto">
          <a:xfrm flipH="1">
            <a:off x="4355976" y="1489075"/>
            <a:ext cx="2122612" cy="20002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0" name="CasellaDiTesto 3"/>
          <p:cNvSpPr txBox="1">
            <a:spLocks noChangeArrowheads="1"/>
          </p:cNvSpPr>
          <p:nvPr/>
        </p:nvSpPr>
        <p:spPr bwMode="auto">
          <a:xfrm>
            <a:off x="6478588" y="1289050"/>
            <a:ext cx="2665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dirty="0">
                <a:solidFill>
                  <a:srgbClr val="000000"/>
                </a:solidFill>
              </a:rPr>
              <a:t>Mancano i doppi apici</a:t>
            </a:r>
          </a:p>
        </p:txBody>
      </p:sp>
      <p:sp>
        <p:nvSpPr>
          <p:cNvPr id="36871" name="CasellaDiTesto 4"/>
          <p:cNvSpPr txBox="1">
            <a:spLocks noChangeArrowheads="1"/>
          </p:cNvSpPr>
          <p:nvPr/>
        </p:nvSpPr>
        <p:spPr bwMode="auto">
          <a:xfrm>
            <a:off x="2195736" y="5521325"/>
            <a:ext cx="62069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2000" dirty="0">
                <a:solidFill>
                  <a:srgbClr val="000000"/>
                </a:solidFill>
              </a:rPr>
              <a:t>Il </a:t>
            </a:r>
            <a:r>
              <a:rPr lang="en-US" altLang="it-IT" sz="2000" dirty="0" err="1">
                <a:solidFill>
                  <a:srgbClr val="000000"/>
                </a:solidFill>
              </a:rPr>
              <a:t>compilatore</a:t>
            </a:r>
            <a:r>
              <a:rPr lang="en-US" altLang="it-IT" sz="2000" dirty="0">
                <a:solidFill>
                  <a:srgbClr val="000000"/>
                </a:solidFill>
              </a:rPr>
              <a:t> mi dice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2000" dirty="0" err="1">
                <a:solidFill>
                  <a:srgbClr val="000000"/>
                </a:solidFill>
              </a:rPr>
              <a:t>SyntaxError</a:t>
            </a:r>
            <a:r>
              <a:rPr lang="en-US" altLang="it-IT" sz="2000" dirty="0">
                <a:solidFill>
                  <a:srgbClr val="000000"/>
                </a:solidFill>
              </a:rPr>
              <a:t>: EOL while scanning string literal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2000" b="1" i="1" dirty="0">
                <a:solidFill>
                  <a:srgbClr val="000000"/>
                </a:solidFill>
              </a:rPr>
              <a:t>ERRORE SINTATTICO</a:t>
            </a:r>
            <a:endParaRPr lang="it-IT" altLang="it-IT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4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1AE491-91DF-44CC-91FC-28C02758EACE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38915" name="Rectangle 55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214437"/>
          </a:xfrm>
        </p:spPr>
        <p:txBody>
          <a:bodyPr/>
          <a:lstStyle/>
          <a:p>
            <a:pPr eaLnBrk="1" hangingPunct="1"/>
            <a:r>
              <a:rPr lang="it-IT" altLang="it-IT"/>
              <a:t>Se sbagliamo a scrivere?</a:t>
            </a:r>
            <a:br>
              <a:rPr lang="it-IT" altLang="it-IT"/>
            </a:br>
            <a:r>
              <a:rPr lang="it-IT" altLang="it-IT"/>
              <a:t>Gli errori non sono tutti uguali</a:t>
            </a:r>
          </a:p>
        </p:txBody>
      </p:sp>
      <p:sp>
        <p:nvSpPr>
          <p:cNvPr id="38916" name="Text Box 56"/>
          <p:cNvSpPr txBox="1">
            <a:spLocks noChangeArrowheads="1"/>
          </p:cNvSpPr>
          <p:nvPr/>
        </p:nvSpPr>
        <p:spPr bwMode="auto">
          <a:xfrm>
            <a:off x="146050" y="1289050"/>
            <a:ext cx="6798954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008000"/>
                </a:solidFill>
                <a:latin typeface="Courier New" pitchFamily="49" charset="0"/>
              </a:rPr>
              <a:t># Somma di due interi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print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("Inserire due interi")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a = </a:t>
            </a: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(input('Inserire primo intero: '))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b = </a:t>
            </a: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(input('Inserire secondo intero: '))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somma=a*b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print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("La somma dei due interi: ", somma)</a:t>
            </a:r>
            <a:endParaRPr lang="it-IT" altLang="it-IT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cxnSp>
        <p:nvCxnSpPr>
          <p:cNvPr id="38917" name="Connettore 2 2"/>
          <p:cNvCxnSpPr>
            <a:cxnSpLocks noChangeShapeType="1"/>
          </p:cNvCxnSpPr>
          <p:nvPr/>
        </p:nvCxnSpPr>
        <p:spPr bwMode="auto">
          <a:xfrm flipH="1" flipV="1">
            <a:off x="1619672" y="2708920"/>
            <a:ext cx="5331539" cy="1097454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8" name="CasellaDiTesto 3"/>
          <p:cNvSpPr txBox="1">
            <a:spLocks noChangeArrowheads="1"/>
          </p:cNvSpPr>
          <p:nvPr/>
        </p:nvSpPr>
        <p:spPr bwMode="auto">
          <a:xfrm>
            <a:off x="5934075" y="3836988"/>
            <a:ext cx="2709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>
                <a:solidFill>
                  <a:srgbClr val="000000"/>
                </a:solidFill>
              </a:rPr>
              <a:t>Invece di + ho scritto *</a:t>
            </a:r>
          </a:p>
        </p:txBody>
      </p:sp>
      <p:sp>
        <p:nvSpPr>
          <p:cNvPr id="38919" name="CasellaDiTesto 4"/>
          <p:cNvSpPr txBox="1">
            <a:spLocks noChangeArrowheads="1"/>
          </p:cNvSpPr>
          <p:nvPr/>
        </p:nvSpPr>
        <p:spPr bwMode="auto">
          <a:xfrm>
            <a:off x="2133600" y="5521325"/>
            <a:ext cx="701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2000">
                <a:solidFill>
                  <a:srgbClr val="000000"/>
                </a:solidFill>
              </a:rPr>
              <a:t>Il compilatore non dice nulla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2000">
                <a:solidFill>
                  <a:srgbClr val="000000"/>
                </a:solidFill>
              </a:rPr>
              <a:t>Non può sapere che programma voglio scrivere io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2000">
                <a:solidFill>
                  <a:srgbClr val="000000"/>
                </a:solidFill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2000" b="1" i="1">
                <a:solidFill>
                  <a:srgbClr val="000000"/>
                </a:solidFill>
              </a:rPr>
              <a:t>ERRORE SEMANTICO</a:t>
            </a:r>
            <a:endParaRPr lang="it-IT" altLang="it-IT" sz="2000" b="1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2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Variabili in </a:t>
            </a:r>
            <a:r>
              <a:rPr lang="it-IT" dirty="0" err="1"/>
              <a:t>Python</a:t>
            </a:r>
            <a:br>
              <a:rPr lang="it-IT" dirty="0"/>
            </a:br>
            <a:r>
              <a:rPr lang="it-IT" altLang="it-IT" dirty="0"/>
              <a:t>Codifica binaria dell’Informazione</a:t>
            </a:r>
            <a:br>
              <a:rPr lang="it-IT" altLang="it-IT" dirty="0"/>
            </a:br>
            <a:r>
              <a:rPr lang="it-IT" altLang="it-IT" dirty="0"/>
              <a:t>Aritmetica del Calcolatore 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60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C05BB-56E4-4709-9D9E-9BEBBCE9605E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La macchina astratta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553200" y="3975100"/>
            <a:ext cx="204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>
                <a:solidFill>
                  <a:srgbClr val="000000"/>
                </a:solidFill>
              </a:rPr>
              <a:t>Standard Output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7385050" y="4856163"/>
            <a:ext cx="1181100" cy="781050"/>
          </a:xfrm>
          <a:prstGeom prst="wedgeRoundRectCallout">
            <a:avLst>
              <a:gd name="adj1" fmla="val -67741"/>
              <a:gd name="adj2" fmla="val -117074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di solito è il video</a:t>
            </a:r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5402263" y="4943475"/>
            <a:ext cx="1393825" cy="714375"/>
          </a:xfrm>
          <a:prstGeom prst="wedgeRoundRectCallout">
            <a:avLst>
              <a:gd name="adj1" fmla="val -72551"/>
              <a:gd name="adj2" fmla="val -132889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di solito è la tastiera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747713" y="2374900"/>
            <a:ext cx="6837362" cy="0"/>
          </a:xfrm>
          <a:prstGeom prst="line">
            <a:avLst/>
          </a:prstGeom>
          <a:noFill/>
          <a:ln w="127000" cmpd="tri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1214438" y="2422525"/>
            <a:ext cx="265112" cy="968375"/>
          </a:xfrm>
          <a:prstGeom prst="upDownArrow">
            <a:avLst>
              <a:gd name="adj1" fmla="val 50000"/>
              <a:gd name="adj2" fmla="val 730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000">
              <a:solidFill>
                <a:srgbClr val="000000"/>
              </a:solidFill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831850" y="3390900"/>
            <a:ext cx="1008063" cy="954088"/>
          </a:xfrm>
          <a:prstGeom prst="rect">
            <a:avLst/>
          </a:prstGeom>
          <a:solidFill>
            <a:srgbClr val="E2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4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414838" y="3975100"/>
            <a:ext cx="184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>
                <a:solidFill>
                  <a:srgbClr val="000000"/>
                </a:solidFill>
              </a:rPr>
              <a:t>Standard Input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7527925" y="2135188"/>
            <a:ext cx="81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400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40972" name="AutoShape 13"/>
          <p:cNvSpPr>
            <a:spLocks noChangeArrowheads="1"/>
          </p:cNvSpPr>
          <p:nvPr/>
        </p:nvSpPr>
        <p:spPr bwMode="auto">
          <a:xfrm>
            <a:off x="2936875" y="2422525"/>
            <a:ext cx="265113" cy="968375"/>
          </a:xfrm>
          <a:prstGeom prst="upDownArrow">
            <a:avLst>
              <a:gd name="adj1" fmla="val 50000"/>
              <a:gd name="adj2" fmla="val 730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000">
              <a:solidFill>
                <a:srgbClr val="000000"/>
              </a:solidFill>
            </a:endParaRPr>
          </a:p>
        </p:txBody>
      </p:sp>
      <p:sp>
        <p:nvSpPr>
          <p:cNvPr id="40973" name="Rectangle 14"/>
          <p:cNvSpPr>
            <a:spLocks noChangeArrowheads="1"/>
          </p:cNvSpPr>
          <p:nvPr/>
        </p:nvSpPr>
        <p:spPr bwMode="auto">
          <a:xfrm>
            <a:off x="2430463" y="3390900"/>
            <a:ext cx="1268412" cy="2898775"/>
          </a:xfrm>
          <a:prstGeom prst="rect">
            <a:avLst/>
          </a:prstGeom>
          <a:solidFill>
            <a:srgbClr val="E2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400">
                <a:solidFill>
                  <a:srgbClr val="000000"/>
                </a:solidFill>
              </a:rPr>
              <a:t>RAM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400">
              <a:solidFill>
                <a:srgbClr val="000000"/>
              </a:solidFill>
            </a:endParaRPr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>
            <a:off x="2428875" y="4608513"/>
            <a:ext cx="126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>
            <a:off x="2430463" y="4826000"/>
            <a:ext cx="1268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2428875" y="5038725"/>
            <a:ext cx="1268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40977" name="Line 18"/>
          <p:cNvSpPr>
            <a:spLocks noChangeShapeType="1"/>
          </p:cNvSpPr>
          <p:nvPr/>
        </p:nvSpPr>
        <p:spPr bwMode="auto">
          <a:xfrm>
            <a:off x="2430463" y="5256213"/>
            <a:ext cx="1268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40978" name="Line 19"/>
          <p:cNvSpPr>
            <a:spLocks noChangeShapeType="1"/>
          </p:cNvSpPr>
          <p:nvPr/>
        </p:nvSpPr>
        <p:spPr bwMode="auto">
          <a:xfrm>
            <a:off x="2430463" y="5473700"/>
            <a:ext cx="1268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40979" name="Line 20"/>
          <p:cNvSpPr>
            <a:spLocks noChangeShapeType="1"/>
          </p:cNvSpPr>
          <p:nvPr/>
        </p:nvSpPr>
        <p:spPr bwMode="auto">
          <a:xfrm>
            <a:off x="2433638" y="5689600"/>
            <a:ext cx="1268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000">
              <a:solidFill>
                <a:srgbClr val="000000"/>
              </a:solidFill>
            </a:endParaRPr>
          </a:p>
        </p:txBody>
      </p:sp>
      <p:sp>
        <p:nvSpPr>
          <p:cNvPr id="40980" name="Text Box 21"/>
          <p:cNvSpPr txBox="1">
            <a:spLocks noChangeArrowheads="1"/>
          </p:cNvSpPr>
          <p:nvPr/>
        </p:nvSpPr>
        <p:spPr bwMode="auto">
          <a:xfrm>
            <a:off x="3644900" y="4560888"/>
            <a:ext cx="10033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400" b="1">
                <a:solidFill>
                  <a:srgbClr val="000000"/>
                </a:solidFill>
              </a:rPr>
              <a:t>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400" b="1">
                <a:solidFill>
                  <a:srgbClr val="000000"/>
                </a:solidFill>
              </a:rPr>
              <a:t>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400" b="1">
                <a:solidFill>
                  <a:srgbClr val="000000"/>
                </a:solidFill>
              </a:rPr>
              <a:t>pluto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400" b="1">
                <a:solidFill>
                  <a:srgbClr val="000000"/>
                </a:solidFill>
              </a:rPr>
              <a:t>somma_1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400" b="1">
                <a:solidFill>
                  <a:srgbClr val="000000"/>
                </a:solidFill>
              </a:rPr>
              <a:t>...</a:t>
            </a:r>
          </a:p>
        </p:txBody>
      </p:sp>
      <p:grpSp>
        <p:nvGrpSpPr>
          <p:cNvPr id="40981" name="Group 22"/>
          <p:cNvGrpSpPr>
            <a:grpSpLocks/>
          </p:cNvGrpSpPr>
          <p:nvPr/>
        </p:nvGrpSpPr>
        <p:grpSpPr bwMode="auto">
          <a:xfrm>
            <a:off x="4538663" y="3398838"/>
            <a:ext cx="1579562" cy="450850"/>
            <a:chOff x="2713" y="1842"/>
            <a:chExt cx="995" cy="284"/>
          </a:xfrm>
        </p:grpSpPr>
        <p:sp>
          <p:nvSpPr>
            <p:cNvPr id="40996" name="Rectangle 23"/>
            <p:cNvSpPr>
              <a:spLocks noChangeArrowheads="1"/>
            </p:cNvSpPr>
            <p:nvPr/>
          </p:nvSpPr>
          <p:spPr bwMode="auto">
            <a:xfrm>
              <a:off x="2835" y="1842"/>
              <a:ext cx="762" cy="284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it-IT" sz="2400">
                <a:solidFill>
                  <a:srgbClr val="000000"/>
                </a:solidFill>
              </a:endParaRPr>
            </a:p>
          </p:txBody>
        </p:sp>
        <p:sp>
          <p:nvSpPr>
            <p:cNvPr id="40997" name="Line 24"/>
            <p:cNvSpPr>
              <a:spLocks noChangeShapeType="1"/>
            </p:cNvSpPr>
            <p:nvPr/>
          </p:nvSpPr>
          <p:spPr bwMode="auto">
            <a:xfrm>
              <a:off x="3470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98" name="Line 25"/>
            <p:cNvSpPr>
              <a:spLocks noChangeShapeType="1"/>
            </p:cNvSpPr>
            <p:nvPr/>
          </p:nvSpPr>
          <p:spPr bwMode="auto">
            <a:xfrm>
              <a:off x="3340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99" name="Line 26"/>
            <p:cNvSpPr>
              <a:spLocks noChangeShapeType="1"/>
            </p:cNvSpPr>
            <p:nvPr/>
          </p:nvSpPr>
          <p:spPr bwMode="auto">
            <a:xfrm>
              <a:off x="3215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1000" name="Line 27"/>
            <p:cNvSpPr>
              <a:spLocks noChangeShapeType="1"/>
            </p:cNvSpPr>
            <p:nvPr/>
          </p:nvSpPr>
          <p:spPr bwMode="auto">
            <a:xfrm>
              <a:off x="3089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1001" name="Line 28"/>
            <p:cNvSpPr>
              <a:spLocks noChangeShapeType="1"/>
            </p:cNvSpPr>
            <p:nvPr/>
          </p:nvSpPr>
          <p:spPr bwMode="auto">
            <a:xfrm>
              <a:off x="2961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1002" name="Line 29"/>
            <p:cNvSpPr>
              <a:spLocks noChangeShapeType="1"/>
            </p:cNvSpPr>
            <p:nvPr/>
          </p:nvSpPr>
          <p:spPr bwMode="auto">
            <a:xfrm>
              <a:off x="3618" y="212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1003" name="Line 30"/>
            <p:cNvSpPr>
              <a:spLocks noChangeShapeType="1"/>
            </p:cNvSpPr>
            <p:nvPr/>
          </p:nvSpPr>
          <p:spPr bwMode="auto">
            <a:xfrm>
              <a:off x="3618" y="184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1004" name="Line 31"/>
            <p:cNvSpPr>
              <a:spLocks noChangeShapeType="1"/>
            </p:cNvSpPr>
            <p:nvPr/>
          </p:nvSpPr>
          <p:spPr bwMode="auto">
            <a:xfrm>
              <a:off x="2713" y="212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1005" name="Line 32"/>
            <p:cNvSpPr>
              <a:spLocks noChangeShapeType="1"/>
            </p:cNvSpPr>
            <p:nvPr/>
          </p:nvSpPr>
          <p:spPr bwMode="auto">
            <a:xfrm>
              <a:off x="2713" y="184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40982" name="Group 33"/>
          <p:cNvGrpSpPr>
            <a:grpSpLocks/>
          </p:cNvGrpSpPr>
          <p:nvPr/>
        </p:nvGrpSpPr>
        <p:grpSpPr bwMode="auto">
          <a:xfrm>
            <a:off x="6691313" y="3390900"/>
            <a:ext cx="1579562" cy="450850"/>
            <a:chOff x="2713" y="1842"/>
            <a:chExt cx="995" cy="28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835" y="1842"/>
              <a:ext cx="762" cy="284"/>
            </a:xfrm>
            <a:prstGeom prst="rect">
              <a:avLst/>
            </a:prstGeom>
            <a:solidFill>
              <a:srgbClr val="E2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it-IT" sz="2400">
                <a:solidFill>
                  <a:srgbClr val="000000"/>
                </a:solidFill>
              </a:endParaRPr>
            </a:p>
          </p:txBody>
        </p:sp>
        <p:sp>
          <p:nvSpPr>
            <p:cNvPr id="40987" name="Line 35"/>
            <p:cNvSpPr>
              <a:spLocks noChangeShapeType="1"/>
            </p:cNvSpPr>
            <p:nvPr/>
          </p:nvSpPr>
          <p:spPr bwMode="auto">
            <a:xfrm>
              <a:off x="3470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88" name="Line 36"/>
            <p:cNvSpPr>
              <a:spLocks noChangeShapeType="1"/>
            </p:cNvSpPr>
            <p:nvPr/>
          </p:nvSpPr>
          <p:spPr bwMode="auto">
            <a:xfrm>
              <a:off x="3340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89" name="Line 37"/>
            <p:cNvSpPr>
              <a:spLocks noChangeShapeType="1"/>
            </p:cNvSpPr>
            <p:nvPr/>
          </p:nvSpPr>
          <p:spPr bwMode="auto">
            <a:xfrm>
              <a:off x="3215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90" name="Line 38"/>
            <p:cNvSpPr>
              <a:spLocks noChangeShapeType="1"/>
            </p:cNvSpPr>
            <p:nvPr/>
          </p:nvSpPr>
          <p:spPr bwMode="auto">
            <a:xfrm>
              <a:off x="3089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91" name="Line 39"/>
            <p:cNvSpPr>
              <a:spLocks noChangeShapeType="1"/>
            </p:cNvSpPr>
            <p:nvPr/>
          </p:nvSpPr>
          <p:spPr bwMode="auto">
            <a:xfrm>
              <a:off x="2961" y="184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92" name="Line 40"/>
            <p:cNvSpPr>
              <a:spLocks noChangeShapeType="1"/>
            </p:cNvSpPr>
            <p:nvPr/>
          </p:nvSpPr>
          <p:spPr bwMode="auto">
            <a:xfrm>
              <a:off x="3618" y="212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93" name="Line 41"/>
            <p:cNvSpPr>
              <a:spLocks noChangeShapeType="1"/>
            </p:cNvSpPr>
            <p:nvPr/>
          </p:nvSpPr>
          <p:spPr bwMode="auto">
            <a:xfrm>
              <a:off x="3618" y="184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94" name="Line 42"/>
            <p:cNvSpPr>
              <a:spLocks noChangeShapeType="1"/>
            </p:cNvSpPr>
            <p:nvPr/>
          </p:nvSpPr>
          <p:spPr bwMode="auto">
            <a:xfrm>
              <a:off x="2713" y="212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  <p:sp>
          <p:nvSpPr>
            <p:cNvPr id="40995" name="Line 43"/>
            <p:cNvSpPr>
              <a:spLocks noChangeShapeType="1"/>
            </p:cNvSpPr>
            <p:nvPr/>
          </p:nvSpPr>
          <p:spPr bwMode="auto">
            <a:xfrm>
              <a:off x="2713" y="184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</p:grpSp>
      <p:sp>
        <p:nvSpPr>
          <p:cNvPr id="40983" name="AutoShape 44"/>
          <p:cNvSpPr>
            <a:spLocks noChangeArrowheads="1"/>
          </p:cNvSpPr>
          <p:nvPr/>
        </p:nvSpPr>
        <p:spPr bwMode="auto">
          <a:xfrm>
            <a:off x="4697413" y="2422525"/>
            <a:ext cx="266700" cy="976313"/>
          </a:xfrm>
          <a:prstGeom prst="upArrow">
            <a:avLst>
              <a:gd name="adj1" fmla="val 52176"/>
              <a:gd name="adj2" fmla="val 738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000">
              <a:solidFill>
                <a:srgbClr val="000000"/>
              </a:solidFill>
            </a:endParaRPr>
          </a:p>
        </p:txBody>
      </p:sp>
      <p:sp>
        <p:nvSpPr>
          <p:cNvPr id="40984" name="AutoShape 45"/>
          <p:cNvSpPr>
            <a:spLocks noChangeArrowheads="1"/>
          </p:cNvSpPr>
          <p:nvPr/>
        </p:nvSpPr>
        <p:spPr bwMode="auto">
          <a:xfrm flipV="1">
            <a:off x="6861175" y="2400300"/>
            <a:ext cx="266700" cy="985838"/>
          </a:xfrm>
          <a:prstGeom prst="upArrow">
            <a:avLst>
              <a:gd name="adj1" fmla="val 52176"/>
              <a:gd name="adj2" fmla="val 745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000">
              <a:solidFill>
                <a:srgbClr val="000000"/>
              </a:solidFill>
            </a:endParaRPr>
          </a:p>
        </p:txBody>
      </p:sp>
      <p:sp>
        <p:nvSpPr>
          <p:cNvPr id="40985" name="Rectangle 47"/>
          <p:cNvSpPr>
            <a:spLocks noChangeArrowheads="1"/>
          </p:cNvSpPr>
          <p:nvPr/>
        </p:nvSpPr>
        <p:spPr bwMode="auto">
          <a:xfrm>
            <a:off x="312738" y="1111250"/>
            <a:ext cx="85439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Algoritmi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e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programmi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sono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definiti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in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funzione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del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loro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esecutore</a:t>
            </a:r>
            <a:endParaRPr lang="en-US" altLang="it-IT" sz="2000" b="1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L’esecutore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dei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programmi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Python è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una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macchina</a:t>
            </a:r>
            <a:r>
              <a:rPr lang="en-US" altLang="it-IT" sz="2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it-IT" sz="2000" b="1" dirty="0" err="1">
                <a:solidFill>
                  <a:srgbClr val="000000"/>
                </a:solidFill>
                <a:cs typeface="Times New Roman" pitchFamily="18" charset="0"/>
              </a:rPr>
              <a:t>astratta</a:t>
            </a:r>
            <a:endParaRPr lang="en-US" altLang="it-IT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0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DC295-37CF-48FF-AD92-F1365EE6D87E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Memoria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071563"/>
            <a:ext cx="7772400" cy="4995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it-IT" altLang="it-IT" sz="2800"/>
              <a:t>ivisa in celle elementari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it-IT" altLang="it-IT" sz="2800"/>
              <a:t>gni cella può contenere un dato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it-IT" altLang="it-IT" sz="2800"/>
              <a:t> dati possono essere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Numeri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Caratteri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Stringhe </a:t>
            </a:r>
            <a:r>
              <a:rPr lang="it-IT" altLang="it-IT" sz="2400">
                <a:cs typeface="Times New Roman" pitchFamily="18" charset="0"/>
              </a:rPr>
              <a:t>(sequenze di caratteri in celle adiacenti)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>
                <a:latin typeface="Tahoma" pitchFamily="34" charset="0"/>
                <a:cs typeface="Times New Roman" pitchFamily="18" charset="0"/>
              </a:rPr>
              <a:t>…</a:t>
            </a:r>
            <a:endParaRPr lang="it-IT" altLang="it-IT" sz="240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2800">
                <a:solidFill>
                  <a:srgbClr val="000000"/>
                </a:solidFill>
                <a:cs typeface="Times New Roman" pitchFamily="18" charset="0"/>
              </a:rPr>
              <a:t>S</a:t>
            </a:r>
            <a:r>
              <a:rPr lang="it-IT" altLang="it-IT" sz="2800"/>
              <a:t>emplificazioni / idealizzazioni / approssimazioni / astrazioni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>
                <a:solidFill>
                  <a:schemeClr val="accent2"/>
                </a:solidFill>
                <a:cs typeface="Times New Roman" pitchFamily="18" charset="0"/>
              </a:rPr>
              <a:t>Nessun limite al numero delle celle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>
                <a:solidFill>
                  <a:schemeClr val="accent2"/>
                </a:solidFill>
              </a:rPr>
              <a:t>Nessun limite ai </a:t>
            </a:r>
            <a:r>
              <a:rPr lang="it-IT" altLang="it-IT" sz="2400">
                <a:solidFill>
                  <a:schemeClr val="accent2"/>
                </a:solidFill>
                <a:cs typeface="Times New Roman" pitchFamily="18" charset="0"/>
              </a:rPr>
              <a:t>valori numerici contenuti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10361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C208F6-1CD3-49D1-82AE-E131E9978D3A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030288"/>
            <a:ext cx="8426450" cy="3984625"/>
          </a:xfrm>
        </p:spPr>
        <p:txBody>
          <a:bodyPr/>
          <a:lstStyle/>
          <a:p>
            <a:pPr marL="265113" indent="-265113" algn="just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800" dirty="0">
                <a:solidFill>
                  <a:srgbClr val="000000"/>
                </a:solidFill>
                <a:cs typeface="Times New Roman" pitchFamily="18" charset="0"/>
              </a:rPr>
              <a:t>Variabili: corrispondono a </a:t>
            </a:r>
            <a:r>
              <a:rPr lang="it-IT" altLang="it-IT" sz="2800" i="1" dirty="0">
                <a:solidFill>
                  <a:srgbClr val="000000"/>
                </a:solidFill>
                <a:cs typeface="Times New Roman" pitchFamily="18" charset="0"/>
              </a:rPr>
              <a:t>locazioni </a:t>
            </a:r>
            <a:r>
              <a:rPr lang="it-IT" altLang="it-IT" sz="2800" dirty="0">
                <a:solidFill>
                  <a:srgbClr val="000000"/>
                </a:solidFill>
                <a:cs typeface="Times New Roman" pitchFamily="18" charset="0"/>
              </a:rPr>
              <a:t>di memoria</a:t>
            </a:r>
          </a:p>
          <a:p>
            <a:pPr marL="715963" lvl="1" indent="-271463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400" dirty="0">
                <a:solidFill>
                  <a:srgbClr val="000000"/>
                </a:solidFill>
                <a:cs typeface="Times New Roman" pitchFamily="18" charset="0"/>
              </a:rPr>
              <a:t>Ogni variabile ha</a:t>
            </a:r>
          </a:p>
          <a:p>
            <a:pPr marL="1073150" lvl="2" indent="-177800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un </a:t>
            </a:r>
            <a:r>
              <a:rPr lang="it-IT" altLang="it-IT" sz="2000" b="1" i="1" dirty="0">
                <a:solidFill>
                  <a:srgbClr val="000000"/>
                </a:solidFill>
                <a:cs typeface="Times New Roman" pitchFamily="18" charset="0"/>
              </a:rPr>
              <a:t>nome</a:t>
            </a:r>
            <a:r>
              <a:rPr lang="it-IT" altLang="it-IT" sz="2000" i="1" dirty="0">
                <a:solidFill>
                  <a:srgbClr val="000000"/>
                </a:solidFill>
                <a:cs typeface="Times New Roman" pitchFamily="18" charset="0"/>
              </a:rPr>
              <a:t> (identificatore)</a:t>
            </a:r>
          </a:p>
          <a:p>
            <a:pPr marL="1073150" lvl="2" indent="-177800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un </a:t>
            </a:r>
            <a:r>
              <a:rPr lang="it-IT" altLang="it-IT" sz="2000" b="1" i="1" dirty="0">
                <a:solidFill>
                  <a:srgbClr val="000000"/>
                </a:solidFill>
                <a:cs typeface="Times New Roman" pitchFamily="18" charset="0"/>
              </a:rPr>
              <a:t>tipo</a:t>
            </a:r>
            <a:r>
              <a:rPr lang="it-IT" altLang="it-IT" sz="20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(insieme dei</a:t>
            </a:r>
            <a:r>
              <a:rPr lang="it-IT" altLang="it-IT" sz="2000" i="1" dirty="0">
                <a:solidFill>
                  <a:srgbClr val="000000"/>
                </a:solidFill>
                <a:cs typeface="Times New Roman" pitchFamily="18" charset="0"/>
              </a:rPr>
              <a:t> valori </a:t>
            </a: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e delle</a:t>
            </a:r>
            <a:r>
              <a:rPr lang="it-IT" altLang="it-IT" sz="2000" i="1" dirty="0">
                <a:solidFill>
                  <a:srgbClr val="000000"/>
                </a:solidFill>
                <a:cs typeface="Times New Roman" pitchFamily="18" charset="0"/>
              </a:rPr>
              <a:t> operazioni </a:t>
            </a: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ammissibili)</a:t>
            </a:r>
          </a:p>
          <a:p>
            <a:pPr marL="1073150" lvl="2" indent="-177800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una </a:t>
            </a:r>
            <a:r>
              <a:rPr lang="it-IT" altLang="it-IT" sz="2000" b="1" i="1" dirty="0">
                <a:solidFill>
                  <a:srgbClr val="000000"/>
                </a:solidFill>
                <a:cs typeface="Times New Roman" pitchFamily="18" charset="0"/>
              </a:rPr>
              <a:t>dimensione</a:t>
            </a:r>
          </a:p>
          <a:p>
            <a:pPr marL="1073150" lvl="2" indent="-177800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un </a:t>
            </a:r>
            <a:r>
              <a:rPr lang="it-IT" altLang="it-IT" sz="2000" b="1" i="1" dirty="0">
                <a:solidFill>
                  <a:srgbClr val="000000"/>
                </a:solidFill>
                <a:cs typeface="Times New Roman" pitchFamily="18" charset="0"/>
              </a:rPr>
              <a:t>indirizzo </a:t>
            </a:r>
            <a:r>
              <a:rPr lang="it-IT" altLang="it-IT" sz="2000" i="1" dirty="0">
                <a:solidFill>
                  <a:srgbClr val="000000"/>
                </a:solidFill>
                <a:cs typeface="Times New Roman" pitchFamily="18" charset="0"/>
              </a:rPr>
              <a:t>(individua la cella [o le celle] di memoria)</a:t>
            </a:r>
            <a:endParaRPr lang="it-IT" altLang="it-IT" sz="2000" b="1" i="1" dirty="0">
              <a:solidFill>
                <a:srgbClr val="000000"/>
              </a:solidFill>
              <a:cs typeface="Times New Roman" pitchFamily="18" charset="0"/>
            </a:endParaRPr>
          </a:p>
          <a:p>
            <a:pPr marL="1073150" lvl="2" indent="-177800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un </a:t>
            </a:r>
            <a:r>
              <a:rPr lang="it-IT" altLang="it-IT" sz="2000" b="1" i="1" dirty="0">
                <a:solidFill>
                  <a:srgbClr val="000000"/>
                </a:solidFill>
                <a:cs typeface="Times New Roman" pitchFamily="18" charset="0"/>
              </a:rPr>
              <a:t>valore</a:t>
            </a:r>
            <a:endParaRPr lang="it-IT" altLang="it-IT" sz="2000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715963" lvl="1" indent="-271463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400" dirty="0">
                <a:solidFill>
                  <a:srgbClr val="000000"/>
                </a:solidFill>
                <a:cs typeface="Times New Roman" pitchFamily="18" charset="0"/>
              </a:rPr>
              <a:t>La lettura </a:t>
            </a:r>
            <a:r>
              <a:rPr lang="it-IT" altLang="it-IT" sz="2400" i="1" dirty="0">
                <a:solidFill>
                  <a:srgbClr val="000000"/>
                </a:solidFill>
                <a:cs typeface="Times New Roman" pitchFamily="18" charset="0"/>
              </a:rPr>
              <a:t>non modifica</a:t>
            </a:r>
            <a:r>
              <a:rPr lang="it-IT" altLang="it-IT" sz="2400" dirty="0">
                <a:solidFill>
                  <a:srgbClr val="000000"/>
                </a:solidFill>
                <a:cs typeface="Times New Roman" pitchFamily="18" charset="0"/>
              </a:rPr>
              <a:t> i valori delle variabili</a:t>
            </a:r>
          </a:p>
          <a:p>
            <a:pPr marL="715963" lvl="1" indent="-271463" eaLnBrk="1" hangingPunct="1">
              <a:lnSpc>
                <a:spcPct val="90000"/>
              </a:lnSpc>
              <a:spcBef>
                <a:spcPct val="15000"/>
              </a:spcBef>
            </a:pPr>
            <a:r>
              <a:rPr lang="it-IT" altLang="it-IT" sz="2400" dirty="0">
                <a:solidFill>
                  <a:srgbClr val="000000"/>
                </a:solidFill>
                <a:cs typeface="Times New Roman" pitchFamily="18" charset="0"/>
              </a:rPr>
              <a:t>Inserendo un nuovo valore in una variabile (per assegnamento o con una </a:t>
            </a:r>
            <a:r>
              <a:rPr lang="it-IT" altLang="it-IT" sz="2400" b="1" dirty="0">
                <a:solidFill>
                  <a:srgbClr val="000000"/>
                </a:solidFill>
                <a:cs typeface="Times New Roman" pitchFamily="18" charset="0"/>
              </a:rPr>
              <a:t>input</a:t>
            </a:r>
            <a:r>
              <a:rPr lang="it-IT" altLang="it-IT" sz="2400" dirty="0">
                <a:solidFill>
                  <a:srgbClr val="000000"/>
                </a:solidFill>
                <a:cs typeface="Times New Roman" pitchFamily="18" charset="0"/>
              </a:rPr>
              <a:t>), si </a:t>
            </a:r>
            <a:r>
              <a:rPr lang="it-IT" altLang="it-IT" sz="2400" i="1" dirty="0">
                <a:solidFill>
                  <a:srgbClr val="000000"/>
                </a:solidFill>
                <a:cs typeface="Times New Roman" pitchFamily="18" charset="0"/>
              </a:rPr>
              <a:t>sostituisce</a:t>
            </a:r>
            <a:r>
              <a:rPr lang="it-IT" altLang="it-IT" sz="2400" dirty="0">
                <a:solidFill>
                  <a:srgbClr val="000000"/>
                </a:solidFill>
                <a:cs typeface="Times New Roman" pitchFamily="18" charset="0"/>
              </a:rPr>
              <a:t> (e quindi si </a:t>
            </a:r>
            <a:r>
              <a:rPr lang="it-IT" altLang="it-IT" sz="2400" dirty="0">
                <a:solidFill>
                  <a:srgbClr val="FF0000"/>
                </a:solidFill>
                <a:cs typeface="Times New Roman" pitchFamily="18" charset="0"/>
              </a:rPr>
              <a:t>distrugge</a:t>
            </a:r>
            <a:r>
              <a:rPr lang="it-IT" altLang="it-IT" sz="2400" dirty="0">
                <a:solidFill>
                  <a:srgbClr val="000000"/>
                </a:solidFill>
                <a:cs typeface="Times New Roman" pitchFamily="18" charset="0"/>
              </a:rPr>
              <a:t>) il vecchio valore</a:t>
            </a: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4641850" y="5286375"/>
            <a:ext cx="1701800" cy="5556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2000" b="1">
                <a:solidFill>
                  <a:srgbClr val="000000"/>
                </a:solidFill>
                <a:latin typeface="Courier New" pitchFamily="49" charset="0"/>
              </a:rPr>
              <a:t>45</a:t>
            </a:r>
          </a:p>
        </p:txBody>
      </p:sp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3232150" y="5383213"/>
            <a:ext cx="1346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it-IT" sz="2200" b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integer1</a:t>
            </a:r>
            <a:endParaRPr lang="en-US" altLang="it-IT" sz="120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47110" name="AutoShape 15"/>
          <p:cNvSpPr>
            <a:spLocks noChangeArrowheads="1"/>
          </p:cNvSpPr>
          <p:nvPr/>
        </p:nvSpPr>
        <p:spPr bwMode="auto">
          <a:xfrm>
            <a:off x="6707188" y="4862513"/>
            <a:ext cx="2133600" cy="381000"/>
          </a:xfrm>
          <a:prstGeom prst="wedgeRoundRectCallout">
            <a:avLst>
              <a:gd name="adj1" fmla="val -66519"/>
              <a:gd name="adj2" fmla="val 85000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cella di memoria</a:t>
            </a:r>
          </a:p>
        </p:txBody>
      </p:sp>
      <p:sp>
        <p:nvSpPr>
          <p:cNvPr id="47111" name="AutoShape 16"/>
          <p:cNvSpPr>
            <a:spLocks noChangeArrowheads="1"/>
          </p:cNvSpPr>
          <p:nvPr/>
        </p:nvSpPr>
        <p:spPr bwMode="auto">
          <a:xfrm>
            <a:off x="133350" y="5167313"/>
            <a:ext cx="2451100" cy="762000"/>
          </a:xfrm>
          <a:prstGeom prst="wedgeRoundRectCallout">
            <a:avLst>
              <a:gd name="adj1" fmla="val 76491"/>
              <a:gd name="adj2" fmla="val 2500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 b="1">
                <a:solidFill>
                  <a:srgbClr val="000000"/>
                </a:solidFill>
              </a:rPr>
              <a:t>nome</a:t>
            </a:r>
            <a:r>
              <a:rPr lang="it-IT" altLang="it-IT" sz="1800">
                <a:solidFill>
                  <a:srgbClr val="000000"/>
                </a:solidFill>
              </a:rPr>
              <a:t> della variabile</a:t>
            </a:r>
            <a:br>
              <a:rPr lang="it-IT" altLang="it-IT" sz="1800">
                <a:solidFill>
                  <a:srgbClr val="000000"/>
                </a:solidFill>
              </a:rPr>
            </a:br>
            <a:r>
              <a:rPr lang="it-IT" altLang="it-IT" sz="1800">
                <a:solidFill>
                  <a:srgbClr val="000000"/>
                </a:solidFill>
              </a:rPr>
              <a:t>(il suo </a:t>
            </a:r>
            <a:r>
              <a:rPr lang="it-IT" altLang="it-IT" sz="1800" i="1">
                <a:solidFill>
                  <a:srgbClr val="000000"/>
                </a:solidFill>
              </a:rPr>
              <a:t>identificatore</a:t>
            </a:r>
            <a:r>
              <a:rPr lang="it-IT" altLang="it-IT" sz="1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7112" name="AutoShape 17"/>
          <p:cNvSpPr>
            <a:spLocks noChangeArrowheads="1"/>
          </p:cNvSpPr>
          <p:nvPr/>
        </p:nvSpPr>
        <p:spPr bwMode="auto">
          <a:xfrm>
            <a:off x="6986588" y="5410200"/>
            <a:ext cx="1752600" cy="609600"/>
          </a:xfrm>
          <a:prstGeom prst="wedgeRoundRectCallout">
            <a:avLst>
              <a:gd name="adj1" fmla="val -121468"/>
              <a:gd name="adj2" fmla="val -2604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 b="1">
                <a:solidFill>
                  <a:srgbClr val="000000"/>
                </a:solidFill>
              </a:rPr>
              <a:t>valore</a:t>
            </a:r>
            <a:r>
              <a:rPr lang="it-IT" altLang="it-IT" sz="1800">
                <a:solidFill>
                  <a:srgbClr val="000000"/>
                </a:solidFill>
              </a:rPr>
              <a:t> della variabile</a:t>
            </a:r>
          </a:p>
        </p:txBody>
      </p:sp>
      <p:sp>
        <p:nvSpPr>
          <p:cNvPr id="47113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it-IT"/>
              <a:t>Le variabili in memoria centrale</a:t>
            </a:r>
          </a:p>
        </p:txBody>
      </p:sp>
    </p:spTree>
    <p:extLst>
      <p:ext uri="{BB962C8B-B14F-4D97-AF65-F5344CB8AC3E}">
        <p14:creationId xmlns:p14="http://schemas.microsoft.com/office/powerpoint/2010/main" val="106611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35BC2-66B1-4034-97D4-063FF99F40EE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00125"/>
            <a:ext cx="8229600" cy="4962525"/>
          </a:xfrm>
        </p:spPr>
        <p:txBody>
          <a:bodyPr/>
          <a:lstStyle/>
          <a:p>
            <a:pPr marL="182563" indent="-182563" eaLnBrk="1" hangingPunct="1">
              <a:lnSpc>
                <a:spcPct val="90000"/>
              </a:lnSpc>
            </a:pPr>
            <a:r>
              <a:rPr lang="it-IT" altLang="it-IT" sz="2600"/>
              <a:t>Rappresentano i </a:t>
            </a:r>
            <a:r>
              <a:rPr lang="it-IT" altLang="it-IT" sz="2600" i="1"/>
              <a:t>dati su cui lavora il programma</a:t>
            </a:r>
            <a:endParaRPr lang="it-IT" altLang="it-IT" sz="2600"/>
          </a:p>
          <a:p>
            <a:pPr marL="182563" indent="-182563" eaLnBrk="1" hangingPunct="1">
              <a:lnSpc>
                <a:spcPct val="90000"/>
              </a:lnSpc>
            </a:pPr>
            <a:r>
              <a:rPr lang="it-IT" altLang="it-IT" sz="2600"/>
              <a:t>Sono denotate mediante identificatori: </a:t>
            </a:r>
          </a:p>
          <a:p>
            <a:pPr lvl="2" algn="ctr" eaLnBrk="1" hangingPunct="1">
              <a:lnSpc>
                <a:spcPct val="90000"/>
              </a:lnSpc>
              <a:buFontTx/>
              <a:buNone/>
            </a:pPr>
            <a:r>
              <a:rPr lang="it-IT" altLang="it-IT" sz="2600" b="1">
                <a:latin typeface="Courier New" pitchFamily="49" charset="0"/>
              </a:rPr>
              <a:t>a, B, Pluto, somma_1, </a:t>
            </a:r>
            <a:r>
              <a:rPr lang="it-IT" altLang="it-IT" sz="2600"/>
              <a:t>…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it-IT" altLang="it-IT" sz="2600">
                <a:solidFill>
                  <a:schemeClr val="accent2"/>
                </a:solidFill>
              </a:rPr>
              <a:t>Variabili diverse devono avere identificatori diversi</a:t>
            </a:r>
          </a:p>
          <a:p>
            <a:pPr marL="182563" indent="-182563" eaLnBrk="1" hangingPunct="1">
              <a:lnSpc>
                <a:spcPct val="90000"/>
              </a:lnSpc>
            </a:pPr>
            <a:r>
              <a:rPr lang="it-IT" altLang="it-IT" sz="2600">
                <a:solidFill>
                  <a:schemeClr val="accent2"/>
                </a:solidFill>
              </a:rPr>
              <a:t>A una variabile ci si riferisce sempre con lo stesso identificatore</a:t>
            </a:r>
            <a:endParaRPr lang="it-IT" altLang="it-IT" sz="2600" i="1">
              <a:solidFill>
                <a:schemeClr val="accent2"/>
              </a:solidFill>
            </a:endParaRPr>
          </a:p>
          <a:p>
            <a:pPr marL="182563" indent="-182563" eaLnBrk="1" hangingPunct="1">
              <a:lnSpc>
                <a:spcPct val="90000"/>
              </a:lnSpc>
            </a:pPr>
            <a:r>
              <a:rPr lang="it-IT" altLang="it-IT" sz="2600"/>
              <a:t>Durante l’esecuzione del programma le variabili hanno </a:t>
            </a:r>
            <a:r>
              <a:rPr lang="it-IT" altLang="it-IT" sz="2600" u="sng"/>
              <a:t>sempre</a:t>
            </a:r>
            <a:r>
              <a:rPr lang="it-IT" altLang="it-IT" sz="2600"/>
              <a:t> un valore ben definito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Può essere significativo o non significativo, ma c’è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Perciò le variabili devono essere sempre </a:t>
            </a:r>
            <a:r>
              <a:rPr lang="it-IT" altLang="it-IT" sz="2400" i="1" u="sng"/>
              <a:t>inizializzate</a:t>
            </a:r>
            <a:r>
              <a:rPr lang="it-IT" altLang="it-IT" sz="2400" i="1"/>
              <a:t> </a:t>
            </a:r>
            <a:r>
              <a:rPr lang="it-IT" altLang="it-IT" sz="2400"/>
              <a:t>in modo</a:t>
            </a:r>
            <a:r>
              <a:rPr lang="it-IT" altLang="it-IT" sz="2400" i="1"/>
              <a:t> </a:t>
            </a:r>
            <a:r>
              <a:rPr lang="it-IT" altLang="it-IT" sz="2400"/>
              <a:t>opportuno [per evitare errori e sorprese]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Le variabili</a:t>
            </a:r>
          </a:p>
        </p:txBody>
      </p:sp>
    </p:spTree>
    <p:extLst>
      <p:ext uri="{BB962C8B-B14F-4D97-AF65-F5344CB8AC3E}">
        <p14:creationId xmlns:p14="http://schemas.microsoft.com/office/powerpoint/2010/main" val="41532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00FB3A-373D-440C-845D-810E0CFED32C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Python</a:t>
            </a:r>
            <a:endParaRPr lang="it-IT" altLang="it-IT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1071563"/>
            <a:ext cx="8424936" cy="5111750"/>
          </a:xfrm>
        </p:spPr>
        <p:txBody>
          <a:bodyPr/>
          <a:lstStyle/>
          <a:p>
            <a:pPr eaLnBrk="1" hangingPunct="1"/>
            <a:r>
              <a:rPr lang="it-IT" altLang="it-IT" sz="2400" dirty="0" err="1">
                <a:cs typeface="Times New Roman" pitchFamily="18" charset="0"/>
              </a:rPr>
              <a:t>Python</a:t>
            </a:r>
            <a:r>
              <a:rPr lang="it-IT" altLang="it-IT" sz="2400" dirty="0">
                <a:cs typeface="Times New Roman" pitchFamily="18" charset="0"/>
              </a:rPr>
              <a:t> è un linguaggio di programmazione ad alto livello, orientato agli oggetti, adatto, tra gli altri usi, per sviluppare applicazioni distribuite, </a:t>
            </a:r>
            <a:r>
              <a:rPr lang="it-IT" altLang="it-IT" sz="2400" dirty="0" err="1">
                <a:cs typeface="Times New Roman" pitchFamily="18" charset="0"/>
              </a:rPr>
              <a:t>scripting</a:t>
            </a:r>
            <a:r>
              <a:rPr lang="it-IT" altLang="it-IT" sz="2400" dirty="0">
                <a:cs typeface="Times New Roman" pitchFamily="18" charset="0"/>
              </a:rPr>
              <a:t>, computazione numerica e </a:t>
            </a:r>
            <a:r>
              <a:rPr lang="it-IT" altLang="it-IT" sz="2400" dirty="0" err="1">
                <a:cs typeface="Times New Roman" pitchFamily="18" charset="0"/>
              </a:rPr>
              <a:t>system</a:t>
            </a:r>
            <a:r>
              <a:rPr lang="it-IT" altLang="it-IT" sz="2400" dirty="0">
                <a:cs typeface="Times New Roman" pitchFamily="18" charset="0"/>
              </a:rPr>
              <a:t> </a:t>
            </a:r>
            <a:r>
              <a:rPr lang="it-IT" altLang="it-IT" sz="2400" dirty="0" err="1">
                <a:cs typeface="Times New Roman" pitchFamily="18" charset="0"/>
              </a:rPr>
              <a:t>testing</a:t>
            </a:r>
            <a:endParaRPr lang="it-IT" altLang="it-IT" sz="2400" dirty="0">
              <a:cs typeface="Times New Roman" pitchFamily="18" charset="0"/>
            </a:endParaRPr>
          </a:p>
          <a:p>
            <a:pPr eaLnBrk="1" hangingPunct="1"/>
            <a:r>
              <a:rPr lang="it-IT" altLang="it-IT" sz="2400" dirty="0">
                <a:cs typeface="Times New Roman" pitchFamily="18" charset="0"/>
              </a:rPr>
              <a:t>Fu ideato da Guido van </a:t>
            </a:r>
            <a:r>
              <a:rPr lang="it-IT" altLang="it-IT" sz="2400" dirty="0" err="1">
                <a:cs typeface="Times New Roman" pitchFamily="18" charset="0"/>
              </a:rPr>
              <a:t>Rossum</a:t>
            </a:r>
            <a:r>
              <a:rPr lang="it-IT" altLang="it-IT" sz="2400" dirty="0">
                <a:cs typeface="Times New Roman" pitchFamily="18" charset="0"/>
              </a:rPr>
              <a:t> all'inizio degli anni novanta. Il nome fu scelto per via della passione di van </a:t>
            </a:r>
            <a:r>
              <a:rPr lang="it-IT" altLang="it-IT" sz="2400" dirty="0" err="1">
                <a:cs typeface="Times New Roman" pitchFamily="18" charset="0"/>
              </a:rPr>
              <a:t>Rossum</a:t>
            </a:r>
            <a:r>
              <a:rPr lang="it-IT" altLang="it-IT" sz="2400" dirty="0">
                <a:cs typeface="Times New Roman" pitchFamily="18" charset="0"/>
              </a:rPr>
              <a:t> per i </a:t>
            </a:r>
            <a:r>
              <a:rPr lang="it-IT" altLang="it-IT" sz="2400" dirty="0" err="1">
                <a:cs typeface="Times New Roman" pitchFamily="18" charset="0"/>
              </a:rPr>
              <a:t>Monty</a:t>
            </a:r>
            <a:r>
              <a:rPr lang="it-IT" altLang="it-IT" sz="2400" dirty="0">
                <a:cs typeface="Times New Roman" pitchFamily="18" charset="0"/>
              </a:rPr>
              <a:t> </a:t>
            </a:r>
            <a:r>
              <a:rPr lang="it-IT" altLang="it-IT" sz="2400" dirty="0" err="1">
                <a:cs typeface="Times New Roman" pitchFamily="18" charset="0"/>
              </a:rPr>
              <a:t>Python</a:t>
            </a:r>
            <a:r>
              <a:rPr lang="it-IT" altLang="it-IT" sz="2400" dirty="0">
                <a:cs typeface="Times New Roman" pitchFamily="18" charset="0"/>
              </a:rPr>
              <a:t> e per la loro serie televisiva </a:t>
            </a:r>
            <a:r>
              <a:rPr lang="it-IT" altLang="it-IT" sz="2400" dirty="0" err="1">
                <a:cs typeface="Times New Roman" pitchFamily="18" charset="0"/>
              </a:rPr>
              <a:t>Monty</a:t>
            </a:r>
            <a:r>
              <a:rPr lang="it-IT" altLang="it-IT" sz="2400" dirty="0">
                <a:cs typeface="Times New Roman" pitchFamily="18" charset="0"/>
              </a:rPr>
              <a:t> </a:t>
            </a:r>
            <a:r>
              <a:rPr lang="it-IT" altLang="it-IT" sz="2400" dirty="0" err="1">
                <a:cs typeface="Times New Roman" pitchFamily="18" charset="0"/>
              </a:rPr>
              <a:t>Python's</a:t>
            </a:r>
            <a:r>
              <a:rPr lang="it-IT" altLang="it-IT" sz="2400" dirty="0">
                <a:cs typeface="Times New Roman" pitchFamily="18" charset="0"/>
              </a:rPr>
              <a:t> Flying Circus</a:t>
            </a:r>
          </a:p>
          <a:p>
            <a:pPr eaLnBrk="1" hangingPunct="1"/>
            <a:r>
              <a:rPr lang="it-IT" altLang="it-IT" sz="2400" dirty="0" err="1"/>
              <a:t>Python</a:t>
            </a:r>
            <a:r>
              <a:rPr lang="it-IT" altLang="it-IT" sz="2400" dirty="0"/>
              <a:t> è un linguaggio multi-paradigma, che ha tra i principali obiettivi dinamicità, semplicità e flessibilità. Supporta il paradigma </a:t>
            </a:r>
            <a:r>
              <a:rPr lang="it-IT" altLang="it-IT" sz="2400" dirty="0" err="1"/>
              <a:t>object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oriented</a:t>
            </a:r>
            <a:r>
              <a:rPr lang="it-IT" altLang="it-IT" sz="2400" dirty="0"/>
              <a:t>, la programmazione strutturata e molte caratteristiche di programmazione funzionale e riflessione</a:t>
            </a:r>
          </a:p>
        </p:txBody>
      </p:sp>
    </p:spTree>
    <p:extLst>
      <p:ext uri="{BB962C8B-B14F-4D97-AF65-F5344CB8AC3E}">
        <p14:creationId xmlns:p14="http://schemas.microsoft.com/office/powerpoint/2010/main" val="199680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D76489-20E3-4BC8-A197-C4EEE554A703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Identificatori e parole chiave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73150"/>
            <a:ext cx="8784976" cy="4991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I nomi di variabili devono </a:t>
            </a:r>
            <a:r>
              <a:rPr lang="it-IT" altLang="it-IT" sz="2800"/>
              <a:t>essere </a:t>
            </a:r>
            <a:r>
              <a:rPr lang="it-IT" altLang="it-IT" sz="2800" b="1"/>
              <a:t>identificatori</a:t>
            </a:r>
            <a:endParaRPr lang="it-IT" altLang="it-IT" sz="28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Ogni nome di variabile deve iniziare con una lettera o con il carattere underscore (_), e può essere seguita da lettere, numeri, o underscore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Esistono delle parole riservate (keyword) che non possono essere utilizzate come nomi di variabili: False, None, True, and, </a:t>
            </a:r>
            <a:r>
              <a:rPr lang="it-IT" altLang="it-IT" sz="2400" dirty="0" err="1"/>
              <a:t>as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assert</a:t>
            </a:r>
            <a:r>
              <a:rPr lang="it-IT" altLang="it-IT" sz="2400" dirty="0"/>
              <a:t>, break, </a:t>
            </a:r>
            <a:r>
              <a:rPr lang="it-IT" altLang="it-IT" sz="2400" dirty="0" err="1"/>
              <a:t>class</a:t>
            </a:r>
            <a:r>
              <a:rPr lang="it-IT" altLang="it-IT" sz="2400" dirty="0"/>
              <a:t>, continue, </a:t>
            </a:r>
            <a:r>
              <a:rPr lang="it-IT" altLang="it-IT" sz="2400" dirty="0" err="1"/>
              <a:t>def</a:t>
            </a:r>
            <a:r>
              <a:rPr lang="it-IT" altLang="it-IT" sz="2400" dirty="0"/>
              <a:t>, del, </a:t>
            </a:r>
            <a:r>
              <a:rPr lang="it-IT" altLang="it-IT" sz="2400" dirty="0" err="1"/>
              <a:t>elif</a:t>
            </a:r>
            <a:r>
              <a:rPr lang="it-IT" altLang="it-IT" sz="2400" dirty="0"/>
              <a:t>, else, </a:t>
            </a:r>
            <a:r>
              <a:rPr lang="it-IT" altLang="it-IT" sz="2400" dirty="0" err="1"/>
              <a:t>except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finally</a:t>
            </a:r>
            <a:r>
              <a:rPr lang="it-IT" altLang="it-IT" sz="2400" dirty="0"/>
              <a:t>, for, from, global,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, import, in,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, lambda, </a:t>
            </a:r>
            <a:r>
              <a:rPr lang="it-IT" altLang="it-IT" sz="2400" dirty="0" err="1"/>
              <a:t>nonlocal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not</a:t>
            </a:r>
            <a:r>
              <a:rPr lang="it-IT" altLang="it-IT" sz="2400" dirty="0"/>
              <a:t>, or, pass, </a:t>
            </a:r>
            <a:r>
              <a:rPr lang="it-IT" altLang="it-IT" sz="2400" dirty="0" err="1"/>
              <a:t>raise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try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while</a:t>
            </a:r>
            <a:r>
              <a:rPr lang="it-IT" altLang="it-IT" sz="2400" dirty="0"/>
              <a:t>, with, </a:t>
            </a:r>
            <a:r>
              <a:rPr lang="it-IT" altLang="it-IT" sz="2400" dirty="0" err="1"/>
              <a:t>yield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Python</a:t>
            </a:r>
            <a:r>
              <a:rPr lang="it-IT" altLang="it-IT" sz="2400" dirty="0"/>
              <a:t> è un linguaggio case-sensitive, che distingue tra nomi di variabili composti da caratteri minuscoli e maiuscoli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In </a:t>
            </a:r>
            <a:r>
              <a:rPr lang="it-IT" altLang="it-IT" sz="2400" dirty="0" err="1"/>
              <a:t>Python</a:t>
            </a:r>
            <a:r>
              <a:rPr lang="it-IT" altLang="it-IT" sz="2400" dirty="0"/>
              <a:t> 3 è possibile (ma generalmente sconsigliato) usare caratteri accentati o in altri alfabeti nei nomi delle variabili, ad esempio: età = 20</a:t>
            </a:r>
            <a:endParaRPr lang="it-IT" altLang="it-IT" sz="2000" dirty="0"/>
          </a:p>
        </p:txBody>
      </p:sp>
    </p:spTree>
    <p:extLst>
      <p:ext uri="{BB962C8B-B14F-4D97-AF65-F5344CB8AC3E}">
        <p14:creationId xmlns:p14="http://schemas.microsoft.com/office/powerpoint/2010/main" val="266464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6A7DB9-6DF7-4CC4-82D4-701D35529E31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Istruzioni di assegnamento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362" y="846560"/>
            <a:ext cx="8689975" cy="4995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sz="2800" i="1" dirty="0"/>
              <a:t>&lt;variabile&gt;</a:t>
            </a:r>
            <a:r>
              <a:rPr lang="it-IT" altLang="it-IT" sz="2800" dirty="0"/>
              <a:t> </a:t>
            </a:r>
            <a:r>
              <a:rPr lang="it-IT" altLang="it-IT" sz="2800" b="1" dirty="0"/>
              <a:t>=</a:t>
            </a:r>
            <a:r>
              <a:rPr lang="it-IT" altLang="it-IT" sz="2800" dirty="0"/>
              <a:t> </a:t>
            </a:r>
            <a:r>
              <a:rPr lang="it-IT" altLang="it-IT" sz="2800" i="1" dirty="0"/>
              <a:t>&lt;espressione</a:t>
            </a:r>
            <a:r>
              <a:rPr lang="it-IT" altLang="it-IT" sz="2800" i="1"/>
              <a:t>&gt;</a:t>
            </a:r>
            <a:r>
              <a:rPr lang="it-IT" altLang="it-IT" sz="2800"/>
              <a:t> </a:t>
            </a:r>
            <a:endParaRPr lang="it-IT" altLang="it-IT" sz="2800" b="1" dirty="0"/>
          </a:p>
          <a:p>
            <a:pPr eaLnBrk="1" hangingPunct="1">
              <a:buFontTx/>
              <a:buNone/>
            </a:pPr>
            <a:r>
              <a:rPr lang="it-IT" altLang="it-IT" sz="2800" dirty="0">
                <a:cs typeface="Times New Roman" pitchFamily="18" charset="0"/>
              </a:rPr>
              <a:t>dove</a:t>
            </a:r>
            <a:r>
              <a:rPr lang="it-IT" altLang="it-IT" sz="2800" i="1" dirty="0">
                <a:cs typeface="Times New Roman" pitchFamily="18" charset="0"/>
              </a:rPr>
              <a:t> </a:t>
            </a:r>
            <a:r>
              <a:rPr lang="it-IT" altLang="it-IT" sz="2800" i="1" dirty="0"/>
              <a:t>&lt;espressione&gt;</a:t>
            </a:r>
            <a:r>
              <a:rPr lang="it-IT" altLang="it-IT" sz="2800" dirty="0">
                <a:cs typeface="Times New Roman" pitchFamily="18" charset="0"/>
              </a:rPr>
              <a:t> può essere </a:t>
            </a:r>
          </a:p>
          <a:p>
            <a:pPr lvl="1" eaLnBrk="1" hangingPunct="1"/>
            <a:r>
              <a:rPr lang="it-IT" altLang="it-IT" sz="2400" dirty="0">
                <a:cs typeface="Times New Roman" pitchFamily="18" charset="0"/>
              </a:rPr>
              <a:t>un valore </a:t>
            </a:r>
            <a:r>
              <a:rPr lang="it-IT" altLang="it-IT" sz="2400" b="1" i="1" dirty="0">
                <a:cs typeface="Times New Roman" pitchFamily="18" charset="0"/>
              </a:rPr>
              <a:t>costante</a:t>
            </a:r>
            <a:r>
              <a:rPr lang="it-IT" altLang="it-IT" sz="2400" dirty="0"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it-IT" altLang="it-IT" sz="2400" dirty="0">
                <a:cs typeface="Times New Roman" pitchFamily="18" charset="0"/>
              </a:rPr>
              <a:t>una </a:t>
            </a:r>
            <a:r>
              <a:rPr lang="it-IT" altLang="it-IT" sz="2400" b="1" i="1" dirty="0">
                <a:cs typeface="Times New Roman" pitchFamily="18" charset="0"/>
              </a:rPr>
              <a:t>variabile</a:t>
            </a:r>
            <a:r>
              <a:rPr lang="it-IT" altLang="it-IT" sz="2400" dirty="0"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it-IT" altLang="it-IT" sz="2400" dirty="0">
                <a:cs typeface="Times New Roman" pitchFamily="18" charset="0"/>
              </a:rPr>
              <a:t>una combinazione di espressioni costruita mediante </a:t>
            </a:r>
            <a:r>
              <a:rPr lang="it-IT" altLang="it-IT" sz="2400" b="1" i="1" dirty="0">
                <a:cs typeface="Times New Roman" pitchFamily="18" charset="0"/>
              </a:rPr>
              <a:t>operatori</a:t>
            </a:r>
            <a:endParaRPr lang="it-IT" altLang="it-IT" sz="2400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746706" y="3717032"/>
          <a:ext cx="7772400" cy="2632328"/>
        </p:xfrm>
        <a:graphic>
          <a:graphicData uri="http://schemas.openxmlformats.org/drawingml/2006/table">
            <a:tbl>
              <a:tblPr/>
              <a:tblGrid>
                <a:gridCol w="1503587">
                  <a:extLst>
                    <a:ext uri="{9D8B030D-6E8A-4147-A177-3AD203B41FA5}">
                      <a16:colId xmlns:a16="http://schemas.microsoft.com/office/drawing/2014/main" val="3783314371"/>
                    </a:ext>
                  </a:extLst>
                </a:gridCol>
                <a:gridCol w="3678013">
                  <a:extLst>
                    <a:ext uri="{9D8B030D-6E8A-4147-A177-3AD203B41FA5}">
                      <a16:colId xmlns:a16="http://schemas.microsoft.com/office/drawing/2014/main" val="116664690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71725195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Operatore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Esempi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33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+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addizione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10 + 12 → 22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88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–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sottrazione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5 - 1 → 4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10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*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moltiplicazione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10 * 12 → 120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32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/ e //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divisione e divisione intera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9 / 4 → 2.25  9 // 2 → 2</a:t>
                      </a:r>
                      <a:r>
                        <a:rPr lang="it-IT" baseline="0" dirty="0">
                          <a:effectLst/>
                        </a:rPr>
                        <a:t> 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9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%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modulo (resto della divisione)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9 % 4 → 1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2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**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elevamento a potenza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4 ** 2 → 16 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1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95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5BF3C-4E94-4D37-A08E-BCA60DCCF090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46063" y="779463"/>
            <a:ext cx="88979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x = 23</a:t>
            </a:r>
            <a:b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</a:br>
            <a: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y = z</a:t>
            </a:r>
            <a:b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</a:br>
            <a: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alfa = x + y</a:t>
            </a:r>
            <a:b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</a:br>
            <a: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r3 = ( alfa * 43 – </a:t>
            </a:r>
            <a:r>
              <a:rPr lang="it-IT" altLang="it-IT" sz="2800" dirty="0" err="1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xgg</a:t>
            </a:r>
            <a: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) * ( delta – 32 * j )</a:t>
            </a:r>
            <a:b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</a:br>
            <a:r>
              <a:rPr lang="it-IT" altLang="it-IT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x = x </a:t>
            </a:r>
            <a:r>
              <a:rPr lang="it-IT" altLang="it-IT" sz="28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+ 1</a:t>
            </a:r>
            <a:endParaRPr lang="it-IT" altLang="it-IT" sz="28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 di assegnamento</a:t>
            </a:r>
          </a:p>
        </p:txBody>
      </p:sp>
    </p:spTree>
    <p:extLst>
      <p:ext uri="{BB962C8B-B14F-4D97-AF65-F5344CB8AC3E}">
        <p14:creationId xmlns:p14="http://schemas.microsoft.com/office/powerpoint/2010/main" val="41430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F12614-E893-49C2-8FC3-24EB66248EF5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Esecuzione degli assegnamenti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6913" y="1192213"/>
            <a:ext cx="7772400" cy="4995862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it-IT" altLang="it-IT" b="1">
                <a:cs typeface="Times New Roman" pitchFamily="18" charset="0"/>
              </a:rPr>
              <a:t>valutazione dell’espressione</a:t>
            </a:r>
            <a:r>
              <a:rPr lang="it-IT" altLang="it-IT">
                <a:cs typeface="Times New Roman" pitchFamily="18" charset="0"/>
              </a:rPr>
              <a:t> </a:t>
            </a:r>
          </a:p>
          <a:p>
            <a:pPr marL="990600" lvl="1" indent="-533400" eaLnBrk="1" hangingPunct="1">
              <a:buFontTx/>
              <a:buNone/>
            </a:pPr>
            <a:r>
              <a:rPr lang="it-IT" altLang="it-IT">
                <a:cs typeface="Times New Roman" pitchFamily="18" charset="0"/>
              </a:rPr>
              <a:t>	(il valore delle variabili che vi compaiono si trova memorizzato nelle celle corrispondenti, e da lì è letto)</a:t>
            </a:r>
            <a:r>
              <a:rPr lang="it-IT" altLang="it-IT"/>
              <a:t>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it-IT" altLang="it-IT" b="1">
                <a:cs typeface="Times New Roman" pitchFamily="18" charset="0"/>
              </a:rPr>
              <a:t>memorizzazione del risultato</a:t>
            </a:r>
            <a:r>
              <a:rPr lang="it-IT" altLang="it-IT">
                <a:cs typeface="Times New Roman" pitchFamily="18" charset="0"/>
              </a:rPr>
              <a:t> dell'espressione nella variabile a sinistra del simbolo =</a:t>
            </a:r>
            <a:r>
              <a:rPr lang="it-IT" altLang="it-IT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052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A2D919-A234-41F1-B651-8661E2338240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Tipi predefiniti in </a:t>
            </a:r>
            <a:r>
              <a:rPr lang="it-IT" altLang="it-IT" dirty="0" err="1"/>
              <a:t>Python</a:t>
            </a:r>
            <a:endParaRPr lang="it-IT" alt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/>
          </p:nvPr>
        </p:nvGraphicFramePr>
        <p:xfrm>
          <a:off x="689872" y="1796349"/>
          <a:ext cx="7884368" cy="5061651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19011758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8070322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427740087"/>
                    </a:ext>
                  </a:extLst>
                </a:gridCol>
                <a:gridCol w="2483768">
                  <a:extLst>
                    <a:ext uri="{9D8B030D-6E8A-4147-A177-3AD203B41FA5}">
                      <a16:colId xmlns:a16="http://schemas.microsoft.com/office/drawing/2014/main" val="3637131255"/>
                    </a:ext>
                  </a:extLst>
                </a:gridCol>
              </a:tblGrid>
              <a:tr h="173435"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Tipo di dato</a:t>
                      </a:r>
                    </a:p>
                  </a:txBody>
                  <a:tcPr marL="39030" marR="39030" marT="19515" marB="195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Nome</a:t>
                      </a:r>
                    </a:p>
                  </a:txBody>
                  <a:tcPr marL="39030" marR="39030" marT="19515" marB="195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Descrizione</a:t>
                      </a:r>
                    </a:p>
                  </a:txBody>
                  <a:tcPr marL="39030" marR="39030" marT="19515" marB="195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Esempi</a:t>
                      </a:r>
                    </a:p>
                  </a:txBody>
                  <a:tcPr marL="39030" marR="39030" marT="19515" marB="195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66803"/>
                  </a:ext>
                </a:extLst>
              </a:tr>
              <a:tr h="507392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Intero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int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Intero di dimensione arbitraria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-42, 0, 1200, 999999999999999999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05719"/>
                  </a:ext>
                </a:extLst>
              </a:tr>
              <a:tr h="507392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Reale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float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Numero a virgola mobile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3.14, 1.23e-10, 4.0E210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47380"/>
                  </a:ext>
                </a:extLst>
              </a:tr>
              <a:tr h="273211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Booleano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bool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Per valori veri o falsi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True, False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71613"/>
                  </a:ext>
                </a:extLst>
              </a:tr>
              <a:tr h="74157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Complesso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complex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Numeri complessi con parte reale e immaginaria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3+4j, 5.0+4.1j, 3j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828982"/>
                  </a:ext>
                </a:extLst>
              </a:tr>
              <a:tr h="390302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Stringhe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str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Usata per rappresentare testo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'', 'stefano', "l'acqua"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54424"/>
                  </a:ext>
                </a:extLst>
              </a:tr>
              <a:tr h="390302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Bytes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bytes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Usata per rappresentare bytes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b'', b'\x00\x01\x02', b'Python'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20860"/>
                  </a:ext>
                </a:extLst>
              </a:tr>
              <a:tr h="507392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Liste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list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Una sequenza mutabile di oggetti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[], [1, 2, 3], ['Hello', 'World']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10787"/>
                  </a:ext>
                </a:extLst>
              </a:tr>
              <a:tr h="507392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Tuple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tuple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Una sequenza immutabile di oggetti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(), (1, 2, 3), ('Python', 3)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5552"/>
                  </a:ext>
                </a:extLst>
              </a:tr>
              <a:tr h="390302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Insiemi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set/frozenset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Un’insieme di oggetti unici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{1, 2, 3}, {'World', 'Hello'}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08636"/>
                  </a:ext>
                </a:extLst>
              </a:tr>
              <a:tr h="624483"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Dizionari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dict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Una struttura che associa chiavi a valori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{}, {'nome': 'Ezio', 'cognome': 'Melotti'}</a:t>
                      </a:r>
                    </a:p>
                  </a:txBody>
                  <a:tcPr marL="39030" marR="39030" marT="19515" marB="195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5443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75" y="934497"/>
            <a:ext cx="902335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possiede sia i classici tipi di dato, comuni alla maggior parte dei linguaggio di programmazione, ma anche diversi tipi più potenti e flessibili.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70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Struttura Programmi</a:t>
            </a:r>
            <a:br>
              <a:rPr lang="it-IT" dirty="0"/>
            </a:br>
            <a:r>
              <a:rPr lang="it-IT" dirty="0"/>
              <a:t>Algebra di </a:t>
            </a:r>
            <a:r>
              <a:rPr lang="it-IT" dirty="0" err="1"/>
              <a:t>Boole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27A17-B02D-4AAD-B6B8-90802F451BE0}" type="slidenum">
              <a:rPr lang="it-IT" altLang="it-IT" smtClean="0">
                <a:solidFill>
                  <a:srgbClr val="000000"/>
                </a:solidFill>
              </a:rPr>
              <a:pPr/>
              <a:t>25</a:t>
            </a:fld>
            <a:endParaRPr lang="it-IT" alt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1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91FCF-EDD4-461F-824C-A08A7910EE79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Struttura di un programma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465263"/>
            <a:ext cx="7772400" cy="4873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sz="2000" dirty="0"/>
              <a:t>	istruzione 1   	</a:t>
            </a:r>
            <a:r>
              <a:rPr lang="it-IT" altLang="it-IT" sz="2000" dirty="0">
                <a:solidFill>
                  <a:srgbClr val="008000"/>
                </a:solidFill>
              </a:rPr>
              <a:t># tutti i tipi di operazioni, e cioè:</a:t>
            </a:r>
          </a:p>
          <a:p>
            <a:pPr eaLnBrk="1" hangingPunct="1">
              <a:buFontTx/>
              <a:buNone/>
            </a:pPr>
            <a:r>
              <a:rPr lang="it-IT" altLang="it-IT" sz="2000" dirty="0"/>
              <a:t>	istruzione 2   	</a:t>
            </a:r>
            <a:r>
              <a:rPr lang="it-IT" altLang="it-IT" sz="2000" dirty="0">
                <a:solidFill>
                  <a:srgbClr val="008000"/>
                </a:solidFill>
              </a:rPr>
              <a:t># </a:t>
            </a:r>
            <a:r>
              <a:rPr lang="it-IT" altLang="it-IT" sz="2000" dirty="0" err="1">
                <a:solidFill>
                  <a:srgbClr val="008000"/>
                </a:solidFill>
              </a:rPr>
              <a:t>istr</a:t>
            </a:r>
            <a:r>
              <a:rPr lang="it-IT" altLang="it-IT" sz="2000" dirty="0">
                <a:solidFill>
                  <a:srgbClr val="008000"/>
                </a:solidFill>
              </a:rPr>
              <a:t>. di assegnamento </a:t>
            </a:r>
          </a:p>
          <a:p>
            <a:pPr eaLnBrk="1" hangingPunct="1">
              <a:buFontTx/>
              <a:buNone/>
            </a:pPr>
            <a:r>
              <a:rPr lang="it-IT" altLang="it-IT" sz="2000" dirty="0"/>
              <a:t>	istruzione 3   	</a:t>
            </a:r>
            <a:r>
              <a:rPr lang="it-IT" altLang="it-IT" sz="2000" dirty="0">
                <a:solidFill>
                  <a:srgbClr val="008000"/>
                </a:solidFill>
              </a:rPr>
              <a:t># </a:t>
            </a:r>
            <a:r>
              <a:rPr lang="it-IT" altLang="it-IT" sz="2000" dirty="0" err="1">
                <a:solidFill>
                  <a:srgbClr val="008000"/>
                </a:solidFill>
              </a:rPr>
              <a:t>istr</a:t>
            </a:r>
            <a:r>
              <a:rPr lang="it-IT" altLang="it-IT" sz="2000" dirty="0">
                <a:solidFill>
                  <a:srgbClr val="008000"/>
                </a:solidFill>
              </a:rPr>
              <a:t>. di input / output </a:t>
            </a:r>
          </a:p>
          <a:p>
            <a:pPr eaLnBrk="1" hangingPunct="1">
              <a:buFontTx/>
              <a:buNone/>
            </a:pPr>
            <a:r>
              <a:rPr lang="it-IT" altLang="it-IT" sz="2000" dirty="0"/>
              <a:t>	istruzione 4   	</a:t>
            </a:r>
            <a:r>
              <a:rPr lang="it-IT" altLang="it-IT" sz="2000" dirty="0">
                <a:solidFill>
                  <a:srgbClr val="008000"/>
                </a:solidFill>
              </a:rPr>
              <a:t># </a:t>
            </a:r>
            <a:r>
              <a:rPr lang="it-IT" altLang="it-IT" sz="2000" dirty="0" err="1">
                <a:solidFill>
                  <a:srgbClr val="008000"/>
                </a:solidFill>
              </a:rPr>
              <a:t>istr</a:t>
            </a:r>
            <a:r>
              <a:rPr lang="it-IT" altLang="it-IT" sz="2000" dirty="0">
                <a:solidFill>
                  <a:srgbClr val="008000"/>
                </a:solidFill>
              </a:rPr>
              <a:t>. di controllo (condizionali, cicli) </a:t>
            </a:r>
          </a:p>
          <a:p>
            <a:pPr eaLnBrk="1" hangingPunct="1">
              <a:buFontTx/>
              <a:buNone/>
            </a:pPr>
            <a:r>
              <a:rPr lang="it-IT" altLang="it-IT" sz="2000" dirty="0"/>
              <a:t>	...</a:t>
            </a:r>
          </a:p>
          <a:p>
            <a:pPr eaLnBrk="1" hangingPunct="1">
              <a:buFontTx/>
              <a:buNone/>
            </a:pPr>
            <a:r>
              <a:rPr lang="it-IT" altLang="it-IT" sz="2000" dirty="0"/>
              <a:t>	istruzione N </a:t>
            </a:r>
          </a:p>
          <a:p>
            <a:pPr eaLnBrk="1" hangingPunct="1">
              <a:buFontTx/>
              <a:buNone/>
            </a:pPr>
            <a:endParaRPr lang="it-IT" alt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7525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3BC20-A1BB-432D-9425-FE18EEFB72BB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Commenti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73138"/>
            <a:ext cx="8586788" cy="5019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Porzioni di testo dopo il #</a:t>
            </a:r>
            <a:endParaRPr lang="it-IT" altLang="it-IT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it-IT" altLang="it-IT" sz="1800" b="1" dirty="0">
                <a:solidFill>
                  <a:srgbClr val="008000"/>
                </a:solidFill>
                <a:latin typeface="Courier New" pitchFamily="49" charset="0"/>
              </a:rPr>
              <a:t># programma che non fa nulla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it-IT" altLang="it-IT" sz="1800" b="1" dirty="0" err="1">
                <a:latin typeface="Courier New" pitchFamily="49" charset="0"/>
              </a:rPr>
              <a:t>print</a:t>
            </a:r>
            <a:r>
              <a:rPr lang="it-IT" altLang="it-IT" sz="1800" b="1" dirty="0">
                <a:latin typeface="Courier New" pitchFamily="49" charset="0"/>
              </a:rPr>
              <a:t>(</a:t>
            </a:r>
            <a:r>
              <a:rPr lang="it-IT" altLang="it-IT" sz="1800" dirty="0"/>
              <a:t>'</a:t>
            </a:r>
            <a:r>
              <a:rPr lang="it-IT" altLang="it-IT" sz="1800" b="1" dirty="0">
                <a:latin typeface="Courier New" pitchFamily="49" charset="0"/>
              </a:rPr>
              <a:t>Hello world!</a:t>
            </a:r>
            <a:r>
              <a:rPr lang="it-IT" altLang="it-IT" sz="1800" dirty="0"/>
              <a:t> '</a:t>
            </a:r>
            <a:r>
              <a:rPr lang="it-IT" altLang="it-IT" sz="18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I commenti sono </a:t>
            </a:r>
            <a:r>
              <a:rPr lang="it-IT" altLang="it-IT" sz="2800" u="sng" dirty="0"/>
              <a:t>ignorati</a:t>
            </a:r>
            <a:r>
              <a:rPr lang="it-IT" altLang="it-IT" sz="2800" dirty="0"/>
              <a:t> dal compilatore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Servono per aumentare la leggibilità e la facilità di modifica di un programma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A distanza di tempo, per persone diverse dall’autore, ...</a:t>
            </a:r>
          </a:p>
        </p:txBody>
      </p:sp>
    </p:spTree>
    <p:extLst>
      <p:ext uri="{BB962C8B-B14F-4D97-AF65-F5344CB8AC3E}">
        <p14:creationId xmlns:p14="http://schemas.microsoft.com/office/powerpoint/2010/main" val="221623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5F3A5-16A7-4229-A251-D172CBBAE619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cs typeface="Times New Roman" pitchFamily="18" charset="0"/>
              </a:rPr>
              <a:t>Teorema di B</a:t>
            </a:r>
            <a:r>
              <a:rPr lang="it-IT" altLang="it-IT">
                <a:cs typeface="Arial" pitchFamily="34" charset="0"/>
              </a:rPr>
              <a:t>ö</a:t>
            </a:r>
            <a:r>
              <a:rPr lang="it-IT" altLang="it-IT">
                <a:cs typeface="Times New Roman" pitchFamily="18" charset="0"/>
              </a:rPr>
              <a:t>hm e Jacopini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6913" y="1136650"/>
            <a:ext cx="7772400" cy="4995863"/>
          </a:xfrm>
        </p:spPr>
        <p:txBody>
          <a:bodyPr/>
          <a:lstStyle/>
          <a:p>
            <a:pPr eaLnBrk="1" hangingPunct="1"/>
            <a:r>
              <a:rPr lang="it-IT" altLang="it-IT" sz="2800" b="1" dirty="0">
                <a:cs typeface="Times New Roman" pitchFamily="18" charset="0"/>
              </a:rPr>
              <a:t>Tutti</a:t>
            </a:r>
            <a:r>
              <a:rPr lang="it-IT" altLang="it-IT" sz="2800" dirty="0">
                <a:cs typeface="Times New Roman" pitchFamily="18" charset="0"/>
              </a:rPr>
              <a:t> i programmi possono essere scritti in termini di tre </a:t>
            </a:r>
            <a:r>
              <a:rPr lang="it-IT" altLang="it-IT" sz="2800" i="1" dirty="0">
                <a:cs typeface="Times New Roman" pitchFamily="18" charset="0"/>
              </a:rPr>
              <a:t>strutture di controllo</a:t>
            </a:r>
            <a:r>
              <a:rPr lang="it-IT" altLang="it-IT" sz="2800" dirty="0">
                <a:cs typeface="Times New Roman" pitchFamily="18" charset="0"/>
              </a:rPr>
              <a:t>:</a:t>
            </a:r>
          </a:p>
          <a:p>
            <a:pPr lvl="1" eaLnBrk="1" hangingPunct="1"/>
            <a:r>
              <a:rPr lang="it-IT" altLang="it-IT" sz="3200" b="1" i="1" dirty="0">
                <a:cs typeface="Times New Roman" pitchFamily="18" charset="0"/>
              </a:rPr>
              <a:t>Sequenza</a:t>
            </a:r>
            <a:r>
              <a:rPr lang="it-IT" altLang="it-IT" sz="3200" dirty="0">
                <a:cs typeface="Times New Roman" pitchFamily="18" charset="0"/>
              </a:rPr>
              <a:t>:</a:t>
            </a:r>
            <a:r>
              <a:rPr lang="it-IT" altLang="it-IT" sz="2400" dirty="0">
                <a:cs typeface="Times New Roman" pitchFamily="18" charset="0"/>
              </a:rPr>
              <a:t> istruzioni eseguite in ordine</a:t>
            </a:r>
          </a:p>
          <a:p>
            <a:pPr lvl="1" eaLnBrk="1" hangingPunct="1"/>
            <a:r>
              <a:rPr lang="it-IT" altLang="it-IT" sz="3200" b="1" i="1" dirty="0">
                <a:cs typeface="Times New Roman" pitchFamily="18" charset="0"/>
              </a:rPr>
              <a:t>Selezione</a:t>
            </a:r>
            <a:r>
              <a:rPr lang="it-IT" altLang="it-IT" sz="3200" dirty="0">
                <a:cs typeface="Times New Roman" pitchFamily="18" charset="0"/>
              </a:rPr>
              <a:t>:</a:t>
            </a:r>
            <a:r>
              <a:rPr lang="it-IT" altLang="it-IT" sz="2400" dirty="0">
                <a:cs typeface="Times New Roman" pitchFamily="18" charset="0"/>
              </a:rPr>
              <a:t> istruzioni che permettono di prendere strade diverse </a:t>
            </a:r>
            <a:r>
              <a:rPr lang="it-IT" altLang="it-IT" sz="2400" i="1" dirty="0">
                <a:cs typeface="Times New Roman" pitchFamily="18" charset="0"/>
              </a:rPr>
              <a:t>in base a una condizione </a:t>
            </a:r>
            <a:r>
              <a:rPr lang="it-IT" altLang="it-IT" sz="2400" dirty="0">
                <a:cs typeface="Times New Roman" pitchFamily="18" charset="0"/>
              </a:rPr>
              <a:t>(costrutto di tipo </a:t>
            </a:r>
            <a:r>
              <a:rPr lang="it-IT" altLang="it-IT" sz="2400" b="1" dirty="0" err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it-IT" altLang="it-IT" sz="2400" b="1" dirty="0">
                <a:latin typeface="Courier New" pitchFamily="49" charset="0"/>
                <a:cs typeface="Times New Roman" pitchFamily="18" charset="0"/>
              </a:rPr>
              <a:t>-else</a:t>
            </a:r>
            <a:r>
              <a:rPr lang="it-IT" altLang="it-IT" sz="2400" dirty="0"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it-IT" altLang="it-IT" sz="3200" b="1" i="1" dirty="0">
                <a:cs typeface="Times New Roman" pitchFamily="18" charset="0"/>
              </a:rPr>
              <a:t>Iterazione</a:t>
            </a:r>
            <a:r>
              <a:rPr lang="it-IT" altLang="it-IT" sz="3200" dirty="0">
                <a:cs typeface="Times New Roman" pitchFamily="18" charset="0"/>
              </a:rPr>
              <a:t>:</a:t>
            </a:r>
            <a:r>
              <a:rPr lang="it-IT" altLang="it-IT" sz="2400" dirty="0">
                <a:cs typeface="Times New Roman" pitchFamily="18" charset="0"/>
              </a:rPr>
              <a:t> istruzioni che permettono di </a:t>
            </a:r>
            <a:r>
              <a:rPr lang="it-IT" altLang="it-IT" sz="2400" i="1" dirty="0">
                <a:cs typeface="Times New Roman" pitchFamily="18" charset="0"/>
              </a:rPr>
              <a:t>eseguire ripetutamente</a:t>
            </a:r>
            <a:r>
              <a:rPr lang="it-IT" altLang="it-IT" sz="2400" dirty="0">
                <a:cs typeface="Times New Roman" pitchFamily="18" charset="0"/>
              </a:rPr>
              <a:t> un certo insieme di altre istruzioni (costrutti di tipo </a:t>
            </a:r>
            <a:r>
              <a:rPr lang="it-IT" altLang="it-IT" sz="2400" b="1" dirty="0" err="1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it-IT" altLang="it-IT" sz="2400" dirty="0">
                <a:cs typeface="Times New Roman" pitchFamily="18" charset="0"/>
              </a:rPr>
              <a:t>, </a:t>
            </a:r>
            <a:r>
              <a:rPr lang="it-IT" altLang="it-IT" sz="2400" b="1" dirty="0">
                <a:latin typeface="Courier New" pitchFamily="49" charset="0"/>
                <a:cs typeface="Times New Roman" pitchFamily="18" charset="0"/>
              </a:rPr>
              <a:t>do</a:t>
            </a:r>
            <a:r>
              <a:rPr lang="it-IT" altLang="it-IT" sz="2400" dirty="0">
                <a:cs typeface="Times New Roman" pitchFamily="18" charset="0"/>
              </a:rPr>
              <a:t> e </a:t>
            </a:r>
            <a:r>
              <a:rPr lang="it-IT" altLang="it-IT" sz="24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it-IT" altLang="it-IT" sz="2400" dirty="0">
                <a:cs typeface="Times New Roman" pitchFamily="18" charset="0"/>
              </a:rPr>
              <a:t>)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234769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906BBA-C427-4C5A-9F4E-CE6D647ECF02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Sequenza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082675"/>
            <a:ext cx="8388424" cy="4918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sz="2400" dirty="0"/>
              <a:t>istruzione 1   	</a:t>
            </a:r>
            <a:r>
              <a:rPr lang="it-IT" altLang="it-IT" sz="2400" dirty="0">
                <a:solidFill>
                  <a:srgbClr val="008000"/>
                </a:solidFill>
              </a:rPr>
              <a:t># tutti i tipi di operazioni, e cioè: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istruzione 2   	</a:t>
            </a:r>
            <a:r>
              <a:rPr lang="it-IT" altLang="it-IT" sz="2400" dirty="0">
                <a:solidFill>
                  <a:srgbClr val="008000"/>
                </a:solidFill>
              </a:rPr>
              <a:t># </a:t>
            </a:r>
            <a:r>
              <a:rPr lang="it-IT" altLang="it-IT" sz="2400" dirty="0" err="1">
                <a:solidFill>
                  <a:srgbClr val="008000"/>
                </a:solidFill>
              </a:rPr>
              <a:t>istr</a:t>
            </a:r>
            <a:r>
              <a:rPr lang="it-IT" altLang="it-IT" sz="2400" dirty="0">
                <a:solidFill>
                  <a:srgbClr val="008000"/>
                </a:solidFill>
              </a:rPr>
              <a:t>. di assegnamento 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istruzione 3   	</a:t>
            </a:r>
            <a:r>
              <a:rPr lang="it-IT" altLang="it-IT" sz="2400" dirty="0">
                <a:solidFill>
                  <a:srgbClr val="008000"/>
                </a:solidFill>
              </a:rPr>
              <a:t># </a:t>
            </a:r>
            <a:r>
              <a:rPr lang="it-IT" altLang="it-IT" sz="2400" dirty="0" err="1">
                <a:solidFill>
                  <a:srgbClr val="008000"/>
                </a:solidFill>
              </a:rPr>
              <a:t>istr</a:t>
            </a:r>
            <a:r>
              <a:rPr lang="it-IT" altLang="it-IT" sz="2400" dirty="0">
                <a:solidFill>
                  <a:srgbClr val="008000"/>
                </a:solidFill>
              </a:rPr>
              <a:t>. di input / output 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istruzione 4   	</a:t>
            </a:r>
            <a:r>
              <a:rPr lang="it-IT" altLang="it-IT" sz="2400" dirty="0">
                <a:solidFill>
                  <a:srgbClr val="008000"/>
                </a:solidFill>
              </a:rPr>
              <a:t># </a:t>
            </a:r>
            <a:r>
              <a:rPr lang="it-IT" altLang="it-IT" sz="2400" dirty="0" err="1">
                <a:solidFill>
                  <a:srgbClr val="008000"/>
                </a:solidFill>
              </a:rPr>
              <a:t>istr</a:t>
            </a:r>
            <a:r>
              <a:rPr lang="it-IT" altLang="it-IT" sz="2400" dirty="0">
                <a:solidFill>
                  <a:srgbClr val="008000"/>
                </a:solidFill>
              </a:rPr>
              <a:t>. di controllo (condizionali, cicli) 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...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istruzione N 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>
            <a:off x="467544" y="1082675"/>
            <a:ext cx="1588" cy="36004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6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numero diapositiva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FF35F-FACD-41E2-8ECE-5F5F235ECCEB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cs typeface="Times New Roman" pitchFamily="18" charset="0"/>
              </a:rPr>
              <a:t>Il nostro primo programma </a:t>
            </a:r>
            <a:r>
              <a:rPr lang="it-IT" altLang="it-IT" dirty="0" err="1">
                <a:cs typeface="Times New Roman" pitchFamily="18" charset="0"/>
              </a:rPr>
              <a:t>Python</a:t>
            </a:r>
            <a:endParaRPr lang="it-IT" altLang="it-IT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677266"/>
            <a:ext cx="4146550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it-IT" altLang="it-IT" sz="2000" dirty="0">
                <a:solidFill>
                  <a:srgbClr val="008000"/>
                </a:solidFill>
                <a:cs typeface="Times New Roman" pitchFamily="18" charset="0"/>
              </a:rPr>
              <a:t>commenti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testo dopo # è ignorato dal compilatore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per descrivere i programmi</a:t>
            </a:r>
          </a:p>
        </p:txBody>
      </p:sp>
      <p:sp>
        <p:nvSpPr>
          <p:cNvPr id="10245" name="Rectangle 35"/>
          <p:cNvSpPr>
            <a:spLocks noGrp="1" noChangeArrowheads="1"/>
          </p:cNvSpPr>
          <p:nvPr>
            <p:ph type="body" sz="half" idx="1"/>
          </p:nvPr>
        </p:nvSpPr>
        <p:spPr>
          <a:xfrm>
            <a:off x="136525" y="4885559"/>
            <a:ext cx="4660900" cy="896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sz="2000" b="1">
                <a:latin typeface="Courier New" pitchFamily="49" charset="0"/>
                <a:cs typeface="Times New Roman" pitchFamily="18" charset="0"/>
              </a:rPr>
              <a:t>&gt; Hello World! </a:t>
            </a:r>
            <a:endParaRPr lang="it-IT" altLang="it-IT" sz="2000" b="1">
              <a:latin typeface="Courier New" pitchFamily="49" charset="0"/>
            </a:endParaRPr>
          </a:p>
        </p:txBody>
      </p:sp>
      <p:sp>
        <p:nvSpPr>
          <p:cNvPr id="10246" name="Text Box 37"/>
          <p:cNvSpPr txBox="1">
            <a:spLocks noChangeArrowheads="1"/>
          </p:cNvSpPr>
          <p:nvPr/>
        </p:nvSpPr>
        <p:spPr bwMode="auto">
          <a:xfrm>
            <a:off x="190500" y="1698625"/>
            <a:ext cx="85328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008000"/>
                </a:solidFill>
                <a:latin typeface="Courier New" pitchFamily="49" charset="0"/>
              </a:rPr>
              <a:t># codice </a:t>
            </a:r>
            <a:r>
              <a:rPr lang="it-IT" altLang="it-IT" sz="2000" b="1" dirty="0" err="1">
                <a:solidFill>
                  <a:srgbClr val="008000"/>
                </a:solidFill>
                <a:latin typeface="Courier New" pitchFamily="49" charset="0"/>
              </a:rPr>
              <a:t>Python</a:t>
            </a:r>
            <a:endParaRPr lang="it-IT" altLang="it-IT" sz="2000" b="1" dirty="0">
              <a:solidFill>
                <a:srgbClr val="008000"/>
              </a:solidFill>
              <a:latin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000" b="1" dirty="0">
              <a:solidFill>
                <a:srgbClr val="008000"/>
              </a:solidFill>
              <a:latin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 err="1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it-IT" altLang="it-IT" sz="2000" b="1" dirty="0">
                <a:latin typeface="Courier New" pitchFamily="49" charset="0"/>
              </a:rPr>
              <a:t>(</a:t>
            </a:r>
            <a:r>
              <a:rPr lang="it-IT" altLang="it-IT" sz="2000" b="1" dirty="0">
                <a:solidFill>
                  <a:srgbClr val="008000"/>
                </a:solidFill>
                <a:latin typeface="Courier New" pitchFamily="49" charset="0"/>
              </a:rPr>
              <a:t>"Hello world!"</a:t>
            </a:r>
            <a:r>
              <a:rPr lang="it-IT" altLang="it-IT" sz="2000" b="1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25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8BDFB-2D79-4800-A092-78D1C87E8163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Selezione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6394" y="1556792"/>
            <a:ext cx="6335713" cy="4703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/>
              <a:t>a = </a:t>
            </a:r>
            <a:r>
              <a:rPr lang="it-IT" altLang="it-IT" sz="2400" dirty="0" err="1"/>
              <a:t>int</a:t>
            </a:r>
            <a:r>
              <a:rPr lang="it-IT" altLang="it-IT" sz="2400" dirty="0"/>
              <a:t>(input('Inserire un intero: '))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 err="1"/>
              <a:t>if</a:t>
            </a:r>
            <a:r>
              <a:rPr lang="it-IT" altLang="it-IT" sz="2400" dirty="0"/>
              <a:t> a&gt;0: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/>
              <a:t>    </a:t>
            </a:r>
            <a:r>
              <a:rPr lang="it-IT" altLang="it-IT" sz="2400" dirty="0" err="1"/>
              <a:t>print</a:t>
            </a:r>
            <a:r>
              <a:rPr lang="it-IT" altLang="it-IT" sz="2400" dirty="0"/>
              <a:t>("Intero positivo")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/>
              <a:t>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/>
              <a:t>    </a:t>
            </a:r>
            <a:r>
              <a:rPr lang="it-IT" altLang="it-IT" sz="2400" dirty="0" err="1"/>
              <a:t>print</a:t>
            </a:r>
            <a:r>
              <a:rPr lang="it-IT" altLang="it-IT" sz="2400" dirty="0"/>
              <a:t>("Intero negativo o nullo")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9469" y="2251695"/>
            <a:ext cx="2478087" cy="1095375"/>
            <a:chOff x="125" y="2268"/>
            <a:chExt cx="1561" cy="690"/>
          </a:xfrm>
        </p:grpSpPr>
        <p:sp>
          <p:nvSpPr>
            <p:cNvPr id="88070" name="Text Box 5"/>
            <p:cNvSpPr txBox="1">
              <a:spLocks noChangeArrowheads="1"/>
            </p:cNvSpPr>
            <p:nvPr/>
          </p:nvSpPr>
          <p:spPr bwMode="auto">
            <a:xfrm>
              <a:off x="125" y="2670"/>
              <a:ext cx="11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it-IT" altLang="it-IT" sz="2400" b="1">
                  <a:solidFill>
                    <a:srgbClr val="3333CC"/>
                  </a:solidFill>
                  <a:latin typeface="Tahoma" pitchFamily="34" charset="0"/>
                </a:rPr>
                <a:t>condizione</a:t>
              </a:r>
            </a:p>
          </p:txBody>
        </p:sp>
        <p:sp>
          <p:nvSpPr>
            <p:cNvPr id="88071" name="Line 6"/>
            <p:cNvSpPr>
              <a:spLocks noChangeShapeType="1"/>
            </p:cNvSpPr>
            <p:nvPr/>
          </p:nvSpPr>
          <p:spPr bwMode="auto">
            <a:xfrm flipV="1">
              <a:off x="800" y="2268"/>
              <a:ext cx="886" cy="4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91697-8EB4-43A6-BBAD-CCB81599F8E3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Iterazione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558925"/>
            <a:ext cx="4841875" cy="4303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it-IT" sz="2400" dirty="0"/>
              <a:t>n=10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it-IT" sz="2400" dirty="0"/>
              <a:t>while n&gt;0: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it-IT" sz="2400" dirty="0"/>
              <a:t>    print("meno ",n)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it-IT" sz="2400" dirty="0"/>
              <a:t>    n=n-1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it-IT" sz="2400" dirty="0"/>
              <a:t>print("Via!")</a:t>
            </a:r>
            <a:endParaRPr lang="it-IT" altLang="it-IT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528" y="2132856"/>
            <a:ext cx="2992438" cy="955675"/>
            <a:chOff x="267" y="2268"/>
            <a:chExt cx="1419" cy="771"/>
          </a:xfrm>
        </p:grpSpPr>
        <p:sp>
          <p:nvSpPr>
            <p:cNvPr id="90118" name="Text Box 5"/>
            <p:cNvSpPr txBox="1">
              <a:spLocks noChangeArrowheads="1"/>
            </p:cNvSpPr>
            <p:nvPr/>
          </p:nvSpPr>
          <p:spPr bwMode="auto">
            <a:xfrm>
              <a:off x="267" y="2670"/>
              <a:ext cx="86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it-IT" altLang="it-IT" sz="2400" b="1">
                  <a:solidFill>
                    <a:srgbClr val="3333CC"/>
                  </a:solidFill>
                  <a:latin typeface="Tahoma" pitchFamily="34" charset="0"/>
                </a:rPr>
                <a:t>condizione</a:t>
              </a:r>
            </a:p>
          </p:txBody>
        </p:sp>
        <p:sp>
          <p:nvSpPr>
            <p:cNvPr id="90119" name="Line 6"/>
            <p:cNvSpPr>
              <a:spLocks noChangeShapeType="1"/>
            </p:cNvSpPr>
            <p:nvPr/>
          </p:nvSpPr>
          <p:spPr bwMode="auto">
            <a:xfrm flipV="1">
              <a:off x="800" y="2268"/>
              <a:ext cx="886" cy="4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t-IT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2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F8156D-B4FD-4529-9A1F-EBD03055FAD6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114425"/>
            <a:ext cx="8228013" cy="4602163"/>
          </a:xfrm>
        </p:spPr>
        <p:txBody>
          <a:bodyPr/>
          <a:lstStyle/>
          <a:p>
            <a:pPr eaLnBrk="1" hangingPunct="1"/>
            <a:r>
              <a:rPr lang="it-IT" altLang="it-IT" dirty="0"/>
              <a:t>L’esecuzione dipende da </a:t>
            </a:r>
            <a:r>
              <a:rPr lang="it-IT" altLang="it-IT" b="1" i="1" u="sng" dirty="0"/>
              <a:t>condizioni</a:t>
            </a:r>
            <a:r>
              <a:rPr lang="it-IT" altLang="it-IT" i="1" dirty="0"/>
              <a:t> sul valore di </a:t>
            </a:r>
            <a:r>
              <a:rPr lang="it-IT" altLang="it-IT" i="1" u="sng" dirty="0"/>
              <a:t>espressioni</a:t>
            </a:r>
            <a:r>
              <a:rPr lang="it-IT" altLang="it-IT" u="sng" dirty="0"/>
              <a:t> </a:t>
            </a:r>
            <a:r>
              <a:rPr lang="it-IT" altLang="it-IT" i="1" u="sng" dirty="0"/>
              <a:t>booleane</a:t>
            </a:r>
            <a:r>
              <a:rPr lang="it-IT" altLang="it-IT" dirty="0"/>
              <a:t>, costruite mediante operatori:</a:t>
            </a:r>
          </a:p>
          <a:p>
            <a:pPr lvl="1" eaLnBrk="1" hangingPunct="1"/>
            <a:r>
              <a:rPr lang="it-IT" altLang="it-IT" b="1" dirty="0"/>
              <a:t>Relazionali</a:t>
            </a:r>
            <a:r>
              <a:rPr lang="it-IT" altLang="it-IT" dirty="0"/>
              <a:t> (</a:t>
            </a:r>
            <a:r>
              <a:rPr lang="it-IT" altLang="it-IT" sz="2000" dirty="0"/>
              <a:t>predicano sulla relazione tra due valori</a:t>
            </a:r>
            <a:r>
              <a:rPr lang="it-IT" altLang="it-IT" dirty="0"/>
              <a:t>)</a:t>
            </a:r>
          </a:p>
          <a:p>
            <a:pPr lvl="2" eaLnBrk="1" hangingPunct="1">
              <a:buFontTx/>
              <a:buNone/>
            </a:pPr>
            <a:r>
              <a:rPr lang="it-IT" altLang="it-IT" dirty="0"/>
              <a:t>==, !=, &lt;, &gt;, &lt;=, &gt;=</a:t>
            </a:r>
          </a:p>
          <a:p>
            <a:pPr lvl="1" eaLnBrk="1" hangingPunct="1"/>
            <a:r>
              <a:rPr lang="it-IT" altLang="it-IT" b="1" dirty="0"/>
              <a:t>Logici</a:t>
            </a:r>
            <a:r>
              <a:rPr lang="it-IT" altLang="it-IT" dirty="0"/>
              <a:t> (</a:t>
            </a:r>
            <a:r>
              <a:rPr lang="it-IT" altLang="it-IT" sz="2000" dirty="0"/>
              <a:t>predicano sul valore di verità di espressioni logiche</a:t>
            </a:r>
            <a:r>
              <a:rPr lang="it-IT" altLang="it-IT" dirty="0"/>
              <a:t>)</a:t>
            </a:r>
          </a:p>
          <a:p>
            <a:pPr lvl="2" eaLnBrk="1" hangingPunct="1">
              <a:buFontTx/>
              <a:buNone/>
            </a:pPr>
            <a:r>
              <a:rPr lang="it-IT" altLang="it-IT" b="1" dirty="0" err="1"/>
              <a:t>not</a:t>
            </a:r>
            <a:endParaRPr lang="it-IT" altLang="it-IT" dirty="0"/>
          </a:p>
          <a:p>
            <a:pPr lvl="2" eaLnBrk="1" hangingPunct="1">
              <a:buFontTx/>
              <a:buNone/>
            </a:pPr>
            <a:r>
              <a:rPr lang="it-IT" altLang="it-IT" b="1" dirty="0"/>
              <a:t>and</a:t>
            </a:r>
          </a:p>
          <a:p>
            <a:pPr lvl="2" eaLnBrk="1" hangingPunct="1">
              <a:buFontTx/>
              <a:buNone/>
            </a:pPr>
            <a:r>
              <a:rPr lang="it-IT" altLang="it-IT" b="1" dirty="0"/>
              <a:t>or</a:t>
            </a:r>
            <a:endParaRPr lang="it-IT" altLang="it-IT" dirty="0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Istruzioni </a:t>
            </a:r>
            <a:r>
              <a:rPr lang="it-IT" altLang="it-IT" b="1"/>
              <a:t>condizionali</a:t>
            </a:r>
          </a:p>
        </p:txBody>
      </p:sp>
    </p:spTree>
    <p:extLst>
      <p:ext uri="{BB962C8B-B14F-4D97-AF65-F5344CB8AC3E}">
        <p14:creationId xmlns:p14="http://schemas.microsoft.com/office/powerpoint/2010/main" val="2768008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egnaposto numero diapositiva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BCF321-22A3-4281-B021-92E2B10F4D12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Operatori logici di base</a:t>
            </a:r>
            <a:br>
              <a:rPr lang="it-IT" altLang="it-IT" dirty="0"/>
            </a:br>
            <a:r>
              <a:rPr lang="it-IT" altLang="it-IT" dirty="0"/>
              <a:t>e loro tabelle di verità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98825" y="1403350"/>
            <a:ext cx="2546350" cy="31877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u="sng" dirty="0"/>
              <a:t>A   B      A and B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t-IT" altLang="it-IT" sz="2400" dirty="0"/>
              <a:t>0    0            0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t-IT" altLang="it-IT" sz="2400" dirty="0"/>
              <a:t>0    1            0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t-IT" altLang="it-IT" sz="2400" dirty="0"/>
              <a:t>1    0            0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lain"/>
            </a:pPr>
            <a:r>
              <a:rPr lang="it-IT" altLang="it-IT" sz="2400" dirty="0"/>
              <a:t>1            1</a:t>
            </a:r>
          </a:p>
          <a:p>
            <a:pPr marL="533400" indent="-533400" algn="ctr" eaLnBrk="1" hangingPunct="1">
              <a:lnSpc>
                <a:spcPct val="90000"/>
              </a:lnSpc>
              <a:buFontTx/>
              <a:buNone/>
            </a:pPr>
            <a:r>
              <a:rPr lang="it-IT" altLang="it-IT" sz="2400" dirty="0"/>
              <a:t>(prodotto logico)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it-IT" altLang="it-IT" sz="2400" dirty="0"/>
          </a:p>
        </p:txBody>
      </p:sp>
      <p:sp>
        <p:nvSpPr>
          <p:cNvPr id="12083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9275" y="1433513"/>
            <a:ext cx="2428875" cy="26352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u="sng" dirty="0"/>
              <a:t>A   B       A or B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t-IT" altLang="it-IT" sz="2400" dirty="0"/>
              <a:t>0    0            0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t-IT" altLang="it-IT" sz="2400" dirty="0"/>
              <a:t>0    1            1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it-IT" altLang="it-IT" sz="2400" dirty="0"/>
              <a:t>1    0            1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lain"/>
            </a:pPr>
            <a:r>
              <a:rPr lang="it-IT" altLang="it-IT" sz="2400" dirty="0"/>
              <a:t>1            1</a:t>
            </a:r>
          </a:p>
          <a:p>
            <a:pPr marL="533400" indent="-533400" algn="ctr" eaLnBrk="1" hangingPunct="1">
              <a:lnSpc>
                <a:spcPct val="90000"/>
              </a:lnSpc>
              <a:buFontTx/>
              <a:buNone/>
            </a:pPr>
            <a:r>
              <a:rPr lang="it-IT" altLang="it-IT" sz="2400" dirty="0"/>
              <a:t>(somma logica)</a:t>
            </a:r>
          </a:p>
        </p:txBody>
      </p:sp>
      <p:sp>
        <p:nvSpPr>
          <p:cNvPr id="120838" name="Rectangle 5"/>
          <p:cNvSpPr>
            <a:spLocks noChangeArrowheads="1"/>
          </p:cNvSpPr>
          <p:nvPr/>
        </p:nvSpPr>
        <p:spPr bwMode="auto">
          <a:xfrm>
            <a:off x="5945188" y="2286000"/>
            <a:ext cx="2641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  <a:latin typeface="Tahoma" pitchFamily="34" charset="0"/>
              </a:rPr>
              <a:t>    </a:t>
            </a:r>
            <a:r>
              <a:rPr lang="it-IT" altLang="it-IT" sz="2400" b="1" u="sng" dirty="0">
                <a:solidFill>
                  <a:srgbClr val="000000"/>
                </a:solidFill>
              </a:rPr>
              <a:t>A            </a:t>
            </a:r>
            <a:r>
              <a:rPr lang="it-IT" altLang="it-IT" sz="2400" b="1" u="sng" dirty="0" err="1">
                <a:solidFill>
                  <a:srgbClr val="000000"/>
                </a:solidFill>
              </a:rPr>
              <a:t>not</a:t>
            </a:r>
            <a:r>
              <a:rPr lang="it-IT" altLang="it-IT" sz="2400" b="1" u="sng" dirty="0">
                <a:solidFill>
                  <a:srgbClr val="000000"/>
                </a:solidFill>
              </a:rPr>
              <a:t> A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it-IT" altLang="it-IT" sz="2400" dirty="0">
                <a:solidFill>
                  <a:srgbClr val="000000"/>
                </a:solidFill>
              </a:rPr>
              <a:t>    0                1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it-IT" altLang="it-IT" sz="2400" dirty="0">
                <a:solidFill>
                  <a:srgbClr val="000000"/>
                </a:solidFill>
              </a:rPr>
              <a:t>    1                0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it-IT" altLang="it-IT" sz="2400" dirty="0">
                <a:solidFill>
                  <a:srgbClr val="000000"/>
                </a:solidFill>
              </a:rPr>
              <a:t>(negazione)</a:t>
            </a:r>
          </a:p>
        </p:txBody>
      </p:sp>
      <p:sp>
        <p:nvSpPr>
          <p:cNvPr id="120839" name="Text Box 6"/>
          <p:cNvSpPr txBox="1">
            <a:spLocks noChangeArrowheads="1"/>
          </p:cNvSpPr>
          <p:nvPr/>
        </p:nvSpPr>
        <p:spPr bwMode="auto">
          <a:xfrm>
            <a:off x="509588" y="4737100"/>
            <a:ext cx="7189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it-IT" altLang="it-IT" sz="2000">
                <a:solidFill>
                  <a:srgbClr val="000000"/>
                </a:solidFill>
              </a:rPr>
              <a:t>Le tabelle elencano tutte le possibili combinazioni in ingresso e il risultato associato a ciascuna combinazione</a:t>
            </a:r>
          </a:p>
        </p:txBody>
      </p:sp>
    </p:spTree>
    <p:extLst>
      <p:ext uri="{BB962C8B-B14F-4D97-AF65-F5344CB8AC3E}">
        <p14:creationId xmlns:p14="http://schemas.microsoft.com/office/powerpoint/2010/main" val="123652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8D091-B076-448F-A165-5AD554F6C295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Condizioni: esempi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014413"/>
            <a:ext cx="7772400" cy="4995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sz="2800" dirty="0"/>
              <a:t>X == 0</a:t>
            </a:r>
          </a:p>
          <a:p>
            <a:pPr eaLnBrk="1" hangingPunct="1">
              <a:buFontTx/>
              <a:buNone/>
            </a:pPr>
            <a:r>
              <a:rPr lang="it-IT" altLang="it-IT" sz="2800" dirty="0"/>
              <a:t>X &gt; 0 and A != 3</a:t>
            </a:r>
          </a:p>
          <a:p>
            <a:pPr eaLnBrk="1" hangingPunct="1">
              <a:buFontTx/>
              <a:buNone/>
            </a:pPr>
            <a:r>
              <a:rPr lang="it-IT" altLang="it-IT" sz="2800" dirty="0" err="1"/>
              <a:t>not</a:t>
            </a:r>
            <a:r>
              <a:rPr lang="it-IT" altLang="it-IT" sz="2800" dirty="0"/>
              <a:t>( (x+5)*10 &gt;= ALFA3 / (Beta_Due+1) )</a:t>
            </a:r>
          </a:p>
          <a:p>
            <a:pPr eaLnBrk="1" hangingPunct="1">
              <a:buFontTx/>
              <a:buNone/>
            </a:pPr>
            <a:endParaRPr lang="it-IT" altLang="it-IT" sz="2800" dirty="0"/>
          </a:p>
        </p:txBody>
      </p:sp>
    </p:spTree>
    <p:extLst>
      <p:ext uri="{BB962C8B-B14F-4D97-AF65-F5344CB8AC3E}">
        <p14:creationId xmlns:p14="http://schemas.microsoft.com/office/powerpoint/2010/main" val="671920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B77E4-A6D5-4163-B01D-92C898AF24E4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1044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3588" y="1114425"/>
            <a:ext cx="7772400" cy="4995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L’</a:t>
            </a:r>
            <a:r>
              <a:rPr lang="it-IT" altLang="it-IT" sz="2800" b="1" dirty="0"/>
              <a:t>istruzione</a:t>
            </a:r>
            <a:r>
              <a:rPr lang="it-IT" altLang="it-IT" sz="2800" dirty="0"/>
              <a:t> di assegnamento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a = 0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b = 4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a </a:t>
            </a:r>
            <a:r>
              <a:rPr lang="it-IT" altLang="it-IT" sz="24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it-IT" altLang="it-IT" sz="2400" b="1" dirty="0">
                <a:latin typeface="Courier New" pitchFamily="49" charset="0"/>
              </a:rPr>
              <a:t> 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 err="1">
                <a:latin typeface="Courier New" pitchFamily="49" charset="0"/>
              </a:rPr>
              <a:t>print</a:t>
            </a:r>
            <a:r>
              <a:rPr lang="it-IT" altLang="it-IT" sz="2400" b="1" dirty="0">
                <a:latin typeface="Courier New" pitchFamily="49" charset="0"/>
              </a:rPr>
              <a:t>( a )</a:t>
            </a:r>
          </a:p>
          <a:p>
            <a:pPr eaLnBrk="1" hangingPunct="1">
              <a:lnSpc>
                <a:spcPct val="90000"/>
              </a:lnSpc>
            </a:pPr>
            <a:endParaRPr lang="it-IT" altLang="it-IT" sz="28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Il </a:t>
            </a:r>
            <a:r>
              <a:rPr lang="it-IT" altLang="it-IT" sz="2800" b="1" dirty="0"/>
              <a:t>predicato</a:t>
            </a:r>
            <a:r>
              <a:rPr lang="it-IT" altLang="it-IT" sz="2800" dirty="0"/>
              <a:t> di confronto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a =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b = 4;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 err="1">
                <a:latin typeface="Courier New" pitchFamily="49" charset="0"/>
              </a:rPr>
              <a:t>if</a:t>
            </a:r>
            <a:r>
              <a:rPr lang="it-IT" altLang="it-IT" sz="2400" b="1" dirty="0">
                <a:latin typeface="Courier New" pitchFamily="49" charset="0"/>
              </a:rPr>
              <a:t> a </a:t>
            </a:r>
            <a:r>
              <a:rPr lang="it-IT" altLang="it-IT" sz="2400" b="1" dirty="0">
                <a:solidFill>
                  <a:schemeClr val="accent2"/>
                </a:solidFill>
                <a:latin typeface="Courier New" pitchFamily="49" charset="0"/>
              </a:rPr>
              <a:t>==</a:t>
            </a:r>
            <a:r>
              <a:rPr lang="it-IT" altLang="it-IT" sz="2400" b="1" dirty="0">
                <a:latin typeface="Courier New" pitchFamily="49" charset="0"/>
              </a:rPr>
              <a:t> b: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</a:t>
            </a:r>
            <a:r>
              <a:rPr lang="it-IT" altLang="it-IT" sz="2400" b="1" dirty="0" err="1">
                <a:latin typeface="Courier New" pitchFamily="49" charset="0"/>
              </a:rPr>
              <a:t>print</a:t>
            </a:r>
            <a:r>
              <a:rPr lang="it-IT" altLang="it-IT" sz="2400" b="1" dirty="0">
                <a:latin typeface="Courier New" pitchFamily="49" charset="0"/>
              </a:rPr>
              <a:t>( "uguali"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else: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400" b="1" dirty="0">
                <a:latin typeface="Courier New" pitchFamily="49" charset="0"/>
              </a:rPr>
              <a:t>  </a:t>
            </a:r>
            <a:r>
              <a:rPr lang="it-IT" altLang="it-IT" sz="2400" b="1" dirty="0" err="1">
                <a:latin typeface="Courier New" pitchFamily="49" charset="0"/>
              </a:rPr>
              <a:t>print</a:t>
            </a:r>
            <a:r>
              <a:rPr lang="it-IT" altLang="it-IT" sz="2400" b="1" dirty="0">
                <a:latin typeface="Courier New" pitchFamily="49" charset="0"/>
              </a:rPr>
              <a:t>( "diversi" )</a:t>
            </a:r>
          </a:p>
        </p:txBody>
      </p:sp>
      <p:sp>
        <p:nvSpPr>
          <p:cNvPr id="104452" name="AutoShape 7"/>
          <p:cNvSpPr>
            <a:spLocks noChangeArrowheads="1"/>
          </p:cNvSpPr>
          <p:nvPr/>
        </p:nvSpPr>
        <p:spPr bwMode="auto">
          <a:xfrm>
            <a:off x="468313" y="2019300"/>
            <a:ext cx="668337" cy="319088"/>
          </a:xfrm>
          <a:prstGeom prst="rightArrow">
            <a:avLst>
              <a:gd name="adj1" fmla="val 43796"/>
              <a:gd name="adj2" fmla="val 6012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000">
              <a:solidFill>
                <a:srgbClr val="000000"/>
              </a:solidFill>
            </a:endParaRPr>
          </a:p>
        </p:txBody>
      </p:sp>
      <p:sp>
        <p:nvSpPr>
          <p:cNvPr id="104453" name="AutoShape 9"/>
          <p:cNvSpPr>
            <a:spLocks noChangeArrowheads="1"/>
          </p:cNvSpPr>
          <p:nvPr/>
        </p:nvSpPr>
        <p:spPr bwMode="auto">
          <a:xfrm>
            <a:off x="468313" y="4162425"/>
            <a:ext cx="668337" cy="319088"/>
          </a:xfrm>
          <a:prstGeom prst="rightArrow">
            <a:avLst>
              <a:gd name="adj1" fmla="val 43796"/>
              <a:gd name="adj2" fmla="val 6012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it-IT" altLang="it-IT" sz="2000">
              <a:solidFill>
                <a:srgbClr val="000000"/>
              </a:solidFill>
            </a:endParaRPr>
          </a:p>
        </p:txBody>
      </p:sp>
      <p:sp>
        <p:nvSpPr>
          <p:cNvPr id="1044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Assegnamento (=) e uguaglianza (==)</a:t>
            </a:r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578742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1B7638-30A6-4309-AAC8-CA056AE9EA54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4926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Costrutto a </a:t>
            </a:r>
            <a:r>
              <a:rPr lang="it-IT" altLang="it-IT" sz="2800" dirty="0">
                <a:solidFill>
                  <a:srgbClr val="FF3300"/>
                </a:solidFill>
              </a:rPr>
              <a:t>selezione singola</a:t>
            </a:r>
            <a:r>
              <a:rPr lang="it-IT" altLang="it-IT" sz="2800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  </a:t>
            </a:r>
            <a:r>
              <a:rPr lang="it-IT" altLang="it-IT" sz="1800" b="1" dirty="0" err="1">
                <a:latin typeface="Courier New" pitchFamily="49" charset="0"/>
              </a:rPr>
              <a:t>if</a:t>
            </a:r>
            <a:r>
              <a:rPr lang="it-IT" altLang="it-IT" sz="1800" b="1" dirty="0">
                <a:latin typeface="Courier New" pitchFamily="49" charset="0"/>
              </a:rPr>
              <a:t> </a:t>
            </a:r>
            <a:r>
              <a:rPr lang="it-IT" altLang="it-IT" sz="1800" i="1" dirty="0">
                <a:latin typeface="Tahoma" pitchFamily="34" charset="0"/>
              </a:rPr>
              <a:t>espressione</a:t>
            </a:r>
            <a:r>
              <a:rPr lang="it-IT" altLang="it-IT" sz="1800" b="1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 		  </a:t>
            </a:r>
            <a:r>
              <a:rPr lang="it-IT" altLang="it-IT" sz="1800" i="1" dirty="0">
                <a:latin typeface="Tahoma" pitchFamily="34" charset="0"/>
              </a:rPr>
              <a:t>istruzione</a:t>
            </a:r>
            <a:endParaRPr lang="it-IT" altLang="it-IT" sz="18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oppure a </a:t>
            </a:r>
            <a:r>
              <a:rPr lang="it-IT" altLang="it-IT" dirty="0">
                <a:solidFill>
                  <a:srgbClr val="FF0000"/>
                </a:solidFill>
              </a:rPr>
              <a:t>selezione doppia</a:t>
            </a:r>
            <a:r>
              <a:rPr lang="it-IT" altLang="it-IT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	</a:t>
            </a:r>
            <a:r>
              <a:rPr lang="it-IT" altLang="it-IT" sz="1800" b="1" dirty="0" err="1">
                <a:latin typeface="Courier New" pitchFamily="49" charset="0"/>
              </a:rPr>
              <a:t>if</a:t>
            </a:r>
            <a:r>
              <a:rPr lang="it-IT" altLang="it-IT" sz="1800" b="1" dirty="0">
                <a:latin typeface="Courier New" pitchFamily="49" charset="0"/>
              </a:rPr>
              <a:t> </a:t>
            </a:r>
            <a:r>
              <a:rPr lang="it-IT" altLang="it-IT" sz="1800" i="1" dirty="0">
                <a:latin typeface="Tahoma" pitchFamily="34" charset="0"/>
              </a:rPr>
              <a:t>espressione</a:t>
            </a:r>
            <a:r>
              <a:rPr lang="it-IT" altLang="it-IT" sz="1800" b="1" dirty="0">
                <a:latin typeface="Courier New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		  </a:t>
            </a:r>
            <a:r>
              <a:rPr lang="it-IT" altLang="it-IT" sz="1800" i="1" dirty="0">
                <a:latin typeface="Tahoma" pitchFamily="34" charset="0"/>
              </a:rPr>
              <a:t>istruzione1</a:t>
            </a:r>
            <a:endParaRPr lang="it-IT" altLang="it-IT" sz="1800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	else: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		  </a:t>
            </a:r>
            <a:r>
              <a:rPr lang="it-IT" altLang="it-IT" sz="1800" i="1" dirty="0">
                <a:latin typeface="Tahoma" pitchFamily="34" charset="0"/>
              </a:rPr>
              <a:t>istruzione2</a:t>
            </a:r>
            <a:endParaRPr lang="it-IT" altLang="it-IT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I rami possono contenere istruzioni composte: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	  </a:t>
            </a:r>
            <a:r>
              <a:rPr lang="it-IT" altLang="it-IT" sz="1800" b="1" dirty="0" err="1">
                <a:latin typeface="Courier New" pitchFamily="49" charset="0"/>
              </a:rPr>
              <a:t>if</a:t>
            </a:r>
            <a:r>
              <a:rPr lang="it-IT" altLang="it-IT" sz="1800" b="1" dirty="0">
                <a:latin typeface="Courier New" pitchFamily="49" charset="0"/>
              </a:rPr>
              <a:t> </a:t>
            </a:r>
            <a:r>
              <a:rPr lang="it-IT" altLang="it-IT" sz="1800" i="1" dirty="0">
                <a:latin typeface="Tahoma" pitchFamily="34" charset="0"/>
              </a:rPr>
              <a:t>espressione</a:t>
            </a:r>
            <a:r>
              <a:rPr lang="it-IT" altLang="it-IT" sz="1800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       </a:t>
            </a:r>
            <a:r>
              <a:rPr lang="it-IT" altLang="it-IT" sz="1800" i="1" dirty="0">
                <a:latin typeface="Tahoma" pitchFamily="34" charset="0"/>
              </a:rPr>
              <a:t>seq.1 di istruzioni</a:t>
            </a:r>
            <a:r>
              <a:rPr lang="it-IT" altLang="it-IT" sz="1800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	  else: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       </a:t>
            </a:r>
            <a:r>
              <a:rPr lang="it-IT" altLang="it-IT" sz="1800" i="1" dirty="0">
                <a:latin typeface="Tahoma" pitchFamily="34" charset="0"/>
              </a:rPr>
              <a:t>seq.2 di istruzioni</a:t>
            </a:r>
            <a:r>
              <a:rPr lang="it-IT" altLang="it-IT" sz="1800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Gli </a:t>
            </a:r>
            <a:r>
              <a:rPr lang="it-IT" altLang="it-IT" sz="2400" b="1" dirty="0" err="1">
                <a:latin typeface="Courier New" pitchFamily="49" charset="0"/>
              </a:rPr>
              <a:t>if</a:t>
            </a:r>
            <a:r>
              <a:rPr lang="it-IT" altLang="it-IT" sz="2800" dirty="0"/>
              <a:t> possono essere annidati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6705600" y="1308100"/>
            <a:ext cx="914400" cy="685800"/>
          </a:xfrm>
          <a:prstGeom prst="wedgeRoundRectCallout">
            <a:avLst>
              <a:gd name="adj1" fmla="val -473093"/>
              <a:gd name="adj2" fmla="val 43287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ramo</a:t>
            </a:r>
            <a:br>
              <a:rPr lang="it-IT" altLang="it-IT" sz="1800">
                <a:solidFill>
                  <a:srgbClr val="000000"/>
                </a:solidFill>
              </a:rPr>
            </a:br>
            <a:r>
              <a:rPr lang="it-IT" altLang="it-IT" sz="1800">
                <a:solidFill>
                  <a:srgbClr val="000000"/>
                </a:solidFill>
              </a:rPr>
              <a:t>then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6491288" y="2230438"/>
            <a:ext cx="914400" cy="685800"/>
          </a:xfrm>
          <a:prstGeom prst="wedgeRoundRectCallout">
            <a:avLst>
              <a:gd name="adj1" fmla="val -439583"/>
              <a:gd name="adj2" fmla="val 66898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ramo</a:t>
            </a:r>
            <a:br>
              <a:rPr lang="it-IT" altLang="it-IT" sz="1800">
                <a:solidFill>
                  <a:srgbClr val="000000"/>
                </a:solidFill>
              </a:rPr>
            </a:br>
            <a:r>
              <a:rPr lang="it-IT" altLang="it-IT" sz="1800">
                <a:solidFill>
                  <a:srgbClr val="000000"/>
                </a:solidFill>
              </a:rPr>
              <a:t>then</a:t>
            </a:r>
          </a:p>
        </p:txBody>
      </p:sp>
      <p:sp>
        <p:nvSpPr>
          <p:cNvPr id="106502" name="AutoShape 6"/>
          <p:cNvSpPr>
            <a:spLocks noChangeArrowheads="1"/>
          </p:cNvSpPr>
          <p:nvPr/>
        </p:nvSpPr>
        <p:spPr bwMode="auto">
          <a:xfrm>
            <a:off x="7527925" y="2708275"/>
            <a:ext cx="914400" cy="685800"/>
          </a:xfrm>
          <a:prstGeom prst="wedgeRoundRectCallout">
            <a:avLst>
              <a:gd name="adj1" fmla="val -549134"/>
              <a:gd name="adj2" fmla="val 84259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ramo</a:t>
            </a:r>
            <a:br>
              <a:rPr lang="it-IT" altLang="it-IT" sz="1800">
                <a:solidFill>
                  <a:srgbClr val="000000"/>
                </a:solidFill>
              </a:rPr>
            </a:br>
            <a:r>
              <a:rPr lang="it-IT" altLang="it-IT" sz="1800">
                <a:solidFill>
                  <a:srgbClr val="000000"/>
                </a:solidFill>
              </a:rPr>
              <a:t>else</a:t>
            </a:r>
          </a:p>
        </p:txBody>
      </p:sp>
      <p:sp>
        <p:nvSpPr>
          <p:cNvPr id="106503" name="AutoShape 7"/>
          <p:cNvSpPr>
            <a:spLocks noChangeArrowheads="1"/>
          </p:cNvSpPr>
          <p:nvPr/>
        </p:nvSpPr>
        <p:spPr bwMode="auto">
          <a:xfrm>
            <a:off x="6729413" y="4467225"/>
            <a:ext cx="1898650" cy="733425"/>
          </a:xfrm>
          <a:prstGeom prst="wedgeRoundRectCallout">
            <a:avLst>
              <a:gd name="adj1" fmla="val -208361"/>
              <a:gd name="adj2" fmla="val -15153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1800">
                <a:solidFill>
                  <a:srgbClr val="000000"/>
                </a:solidFill>
              </a:rPr>
              <a:t>sequenze di più istruzioni</a:t>
            </a:r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Istruzioni condizionali (</a:t>
            </a:r>
            <a:r>
              <a:rPr lang="it-IT" altLang="it-IT" sz="3600"/>
              <a:t>if-then-else</a:t>
            </a:r>
            <a:r>
              <a:rPr lang="it-IT" altLang="it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1748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098B83-B3FC-4C77-88C4-F43666AD2856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7763"/>
            <a:ext cx="7772400" cy="4995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dirty="0"/>
              <a:t>Regole di incolonnamento (</a:t>
            </a:r>
            <a:r>
              <a:rPr lang="it-IT" altLang="it-IT" dirty="0">
                <a:solidFill>
                  <a:schemeClr val="accent2"/>
                </a:solidFill>
              </a:rPr>
              <a:t>indentazione</a:t>
            </a:r>
            <a:r>
              <a:rPr lang="it-IT" altLang="it-IT" dirty="0"/>
              <a:t>)</a:t>
            </a:r>
          </a:p>
          <a:p>
            <a:pPr eaLnBrk="1" hangingPunct="1">
              <a:buFontTx/>
              <a:buNone/>
            </a:pPr>
            <a:r>
              <a:rPr lang="it-IT" altLang="it-IT" dirty="0" err="1"/>
              <a:t>if</a:t>
            </a:r>
            <a:r>
              <a:rPr lang="it-IT" altLang="it-IT" dirty="0"/>
              <a:t> x &lt; 0:</a:t>
            </a:r>
          </a:p>
          <a:p>
            <a:pPr eaLnBrk="1" hangingPunct="1">
              <a:buFontTx/>
              <a:buNone/>
            </a:pPr>
            <a:r>
              <a:rPr lang="it-IT" altLang="it-IT" dirty="0"/>
              <a:t>	x = -x</a:t>
            </a:r>
          </a:p>
          <a:p>
            <a:pPr eaLnBrk="1" hangingPunct="1">
              <a:buFontTx/>
              <a:buNone/>
            </a:pPr>
            <a:r>
              <a:rPr lang="it-IT" altLang="it-IT" dirty="0"/>
              <a:t>else: </a:t>
            </a:r>
          </a:p>
          <a:p>
            <a:pPr eaLnBrk="1" hangingPunct="1">
              <a:buFontTx/>
              <a:buNone/>
            </a:pPr>
            <a:r>
              <a:rPr lang="it-IT" altLang="it-IT" dirty="0"/>
              <a:t>	x = x + 10</a:t>
            </a:r>
          </a:p>
          <a:p>
            <a:pPr eaLnBrk="1" hangingPunct="1">
              <a:buFontTx/>
              <a:buNone/>
            </a:pPr>
            <a:endParaRPr lang="it-IT" altLang="it-IT" dirty="0"/>
          </a:p>
        </p:txBody>
      </p:sp>
      <p:sp>
        <p:nvSpPr>
          <p:cNvPr id="1085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Istruzione condizionale semplice</a:t>
            </a:r>
          </a:p>
        </p:txBody>
      </p:sp>
    </p:spTree>
    <p:extLst>
      <p:ext uri="{BB962C8B-B14F-4D97-AF65-F5344CB8AC3E}">
        <p14:creationId xmlns:p14="http://schemas.microsoft.com/office/powerpoint/2010/main" val="351186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064F61-8E49-45F5-AE7B-7D791531D7D3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876300"/>
            <a:ext cx="8501063" cy="52308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 dirty="0" err="1"/>
              <a:t>if</a:t>
            </a:r>
            <a:r>
              <a:rPr lang="it-IT" altLang="it-IT" sz="2800" dirty="0"/>
              <a:t> x &lt; 0: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 dirty="0"/>
              <a:t>	x = - x       </a:t>
            </a:r>
            <a:r>
              <a:rPr lang="it-IT" altLang="it-IT" sz="2800" dirty="0">
                <a:solidFill>
                  <a:srgbClr val="008000"/>
                </a:solidFill>
              </a:rPr>
              <a:t>/* trasforma x nel suo valore assoluto */</a:t>
            </a:r>
            <a:endParaRPr lang="it-IT" altLang="it-IT" sz="9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 dirty="0" err="1"/>
              <a:t>if</a:t>
            </a:r>
            <a:r>
              <a:rPr lang="it-IT" altLang="it-IT" sz="2800" dirty="0"/>
              <a:t>  a &gt; b:       </a:t>
            </a:r>
            <a:r>
              <a:rPr lang="it-IT" altLang="it-IT" sz="2800" dirty="0">
                <a:solidFill>
                  <a:srgbClr val="008000"/>
                </a:solidFill>
              </a:rPr>
              <a:t>/* indica il massimo tra due valori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 dirty="0"/>
              <a:t>	</a:t>
            </a:r>
            <a:r>
              <a:rPr lang="it-IT" altLang="it-IT" sz="2800" dirty="0" err="1"/>
              <a:t>max</a:t>
            </a:r>
            <a:r>
              <a:rPr lang="it-IT" altLang="it-IT" sz="2800" dirty="0"/>
              <a:t> = 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 dirty="0"/>
              <a:t>	</a:t>
            </a:r>
            <a:r>
              <a:rPr lang="it-IT" altLang="it-IT" sz="2800" dirty="0" err="1"/>
              <a:t>print</a:t>
            </a:r>
            <a:r>
              <a:rPr lang="it-IT" altLang="it-IT" sz="2800" dirty="0"/>
              <a:t>("massimo: ", </a:t>
            </a:r>
            <a:r>
              <a:rPr lang="it-IT" altLang="it-IT" sz="2800" dirty="0" err="1"/>
              <a:t>max</a:t>
            </a:r>
            <a:r>
              <a:rPr lang="it-IT" altLang="it-IT" sz="2800" dirty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 dirty="0"/>
              <a:t>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 dirty="0"/>
              <a:t>	</a:t>
            </a:r>
            <a:r>
              <a:rPr lang="it-IT" altLang="it-IT" sz="2800" dirty="0" err="1"/>
              <a:t>max</a:t>
            </a:r>
            <a:r>
              <a:rPr lang="it-IT" altLang="it-IT" sz="2800" dirty="0"/>
              <a:t> = b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800" dirty="0"/>
              <a:t>	</a:t>
            </a:r>
            <a:r>
              <a:rPr lang="it-IT" altLang="it-IT" sz="2800" dirty="0" err="1"/>
              <a:t>print</a:t>
            </a:r>
            <a:r>
              <a:rPr lang="it-IT" altLang="it-IT" sz="2800" dirty="0"/>
              <a:t>("massimo: ", </a:t>
            </a:r>
            <a:r>
              <a:rPr lang="it-IT" altLang="it-IT" sz="2800" dirty="0" err="1"/>
              <a:t>max</a:t>
            </a:r>
            <a:r>
              <a:rPr lang="it-IT" altLang="it-IT" sz="2800" dirty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800" dirty="0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5267325" y="3314700"/>
            <a:ext cx="3800475" cy="18954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it-IT" sz="2200" dirty="0">
                <a:solidFill>
                  <a:srgbClr val="FF0000"/>
                </a:solidFill>
                <a:latin typeface="Tahoma" pitchFamily="34" charset="0"/>
              </a:rPr>
              <a:t>if a &gt; b: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it-IT" sz="2200" dirty="0">
                <a:solidFill>
                  <a:srgbClr val="FF0000"/>
                </a:solidFill>
                <a:latin typeface="Tahoma" pitchFamily="34" charset="0"/>
              </a:rPr>
              <a:t>     max = a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it-IT" sz="2200" dirty="0">
                <a:solidFill>
                  <a:srgbClr val="FF0000"/>
                </a:solidFill>
                <a:latin typeface="Tahoma" pitchFamily="34" charset="0"/>
              </a:rPr>
              <a:t>else: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it-IT" sz="2200" dirty="0">
                <a:solidFill>
                  <a:srgbClr val="FF0000"/>
                </a:solidFill>
                <a:latin typeface="Tahoma" pitchFamily="34" charset="0"/>
              </a:rPr>
              <a:t>     max = b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it-IT" sz="2200" dirty="0">
                <a:solidFill>
                  <a:srgbClr val="FF0000"/>
                </a:solidFill>
                <a:latin typeface="Tahoma" pitchFamily="34" charset="0"/>
              </a:rPr>
              <a:t>print("</a:t>
            </a:r>
            <a:r>
              <a:rPr lang="en-US" altLang="it-IT" sz="2200" dirty="0" err="1">
                <a:solidFill>
                  <a:srgbClr val="FF0000"/>
                </a:solidFill>
                <a:latin typeface="Tahoma" pitchFamily="34" charset="0"/>
              </a:rPr>
              <a:t>massimo</a:t>
            </a:r>
            <a:r>
              <a:rPr lang="en-US" altLang="it-IT" sz="2200" dirty="0">
                <a:solidFill>
                  <a:srgbClr val="FF0000"/>
                </a:solidFill>
                <a:latin typeface="Tahoma" pitchFamily="34" charset="0"/>
              </a:rPr>
              <a:t>: ", max) </a:t>
            </a:r>
            <a:endParaRPr lang="it-IT" altLang="it-IT" sz="2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</a:t>
            </a:r>
          </a:p>
        </p:txBody>
      </p:sp>
    </p:spTree>
    <p:extLst>
      <p:ext uri="{BB962C8B-B14F-4D97-AF65-F5344CB8AC3E}">
        <p14:creationId xmlns:p14="http://schemas.microsoft.com/office/powerpoint/2010/main" val="26511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38807B-A83F-48D4-AB06-857784F22A97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503363"/>
            <a:ext cx="8180387" cy="47450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sz="1800" b="1" dirty="0" err="1">
                <a:latin typeface="Courier New" pitchFamily="49" charset="0"/>
              </a:rPr>
              <a:t>print</a:t>
            </a:r>
            <a:r>
              <a:rPr lang="it-IT" altLang="it-IT" sz="1800" b="1" dirty="0">
                <a:latin typeface="Courier New" pitchFamily="49" charset="0"/>
              </a:rPr>
              <a:t>("Calcolo Valore Assoluto.") </a:t>
            </a:r>
          </a:p>
          <a:p>
            <a:pPr eaLnBrk="1" hangingPunct="1">
              <a:buFontTx/>
              <a:buNone/>
            </a:pPr>
            <a:r>
              <a:rPr lang="it-IT" altLang="it-IT" sz="1800" b="1" dirty="0">
                <a:latin typeface="Courier New" pitchFamily="49" charset="0"/>
              </a:rPr>
              <a:t>numero=</a:t>
            </a:r>
            <a:r>
              <a:rPr lang="it-IT" altLang="it-IT" sz="1800" b="1" dirty="0" err="1">
                <a:latin typeface="Courier New" pitchFamily="49" charset="0"/>
              </a:rPr>
              <a:t>int</a:t>
            </a:r>
            <a:r>
              <a:rPr lang="it-IT" altLang="it-IT" sz="1800" b="1" dirty="0">
                <a:latin typeface="Courier New" pitchFamily="49" charset="0"/>
              </a:rPr>
              <a:t>(input("Inserisci Numero Intero:"))</a:t>
            </a:r>
          </a:p>
          <a:p>
            <a:pPr eaLnBrk="1" hangingPunct="1">
              <a:buFontTx/>
              <a:buNone/>
            </a:pPr>
            <a:r>
              <a:rPr lang="it-IT" altLang="it-IT" sz="1800" b="1" dirty="0" err="1">
                <a:solidFill>
                  <a:srgbClr val="0066FF"/>
                </a:solidFill>
                <a:latin typeface="Courier New" pitchFamily="49" charset="0"/>
              </a:rPr>
              <a:t>if</a:t>
            </a:r>
            <a:r>
              <a:rPr lang="it-IT" altLang="it-IT" sz="1800" b="1" dirty="0">
                <a:solidFill>
                  <a:srgbClr val="0066FF"/>
                </a:solidFill>
                <a:latin typeface="Courier New" pitchFamily="49" charset="0"/>
              </a:rPr>
              <a:t> numero &lt; 0:</a:t>
            </a:r>
          </a:p>
          <a:p>
            <a:pPr eaLnBrk="1" hangingPunct="1">
              <a:buFontTx/>
              <a:buNone/>
            </a:pPr>
            <a:r>
              <a:rPr lang="it-IT" altLang="it-IT" sz="1800" b="1" dirty="0">
                <a:solidFill>
                  <a:srgbClr val="0066FF"/>
                </a:solidFill>
                <a:latin typeface="Courier New" pitchFamily="49" charset="0"/>
              </a:rPr>
              <a:t>		</a:t>
            </a:r>
            <a:r>
              <a:rPr lang="it-IT" altLang="it-IT" sz="1800" b="1" dirty="0" err="1">
                <a:solidFill>
                  <a:srgbClr val="0066FF"/>
                </a:solidFill>
                <a:latin typeface="Courier New" pitchFamily="49" charset="0"/>
              </a:rPr>
              <a:t>valass</a:t>
            </a:r>
            <a:r>
              <a:rPr lang="it-IT" altLang="it-IT" sz="1800" b="1" dirty="0">
                <a:solidFill>
                  <a:srgbClr val="0066FF"/>
                </a:solidFill>
                <a:latin typeface="Courier New" pitchFamily="49" charset="0"/>
              </a:rPr>
              <a:t> = - numero </a:t>
            </a:r>
          </a:p>
          <a:p>
            <a:pPr eaLnBrk="1" hangingPunct="1">
              <a:buFontTx/>
              <a:buNone/>
            </a:pPr>
            <a:r>
              <a:rPr lang="it-IT" altLang="it-IT" sz="1800" b="1" dirty="0" err="1">
                <a:solidFill>
                  <a:srgbClr val="0066FF"/>
                </a:solidFill>
                <a:latin typeface="Courier New" pitchFamily="49" charset="0"/>
              </a:rPr>
              <a:t>if</a:t>
            </a:r>
            <a:r>
              <a:rPr lang="it-IT" altLang="it-IT" sz="1800" b="1" dirty="0">
                <a:solidFill>
                  <a:srgbClr val="0066FF"/>
                </a:solidFill>
                <a:latin typeface="Courier New" pitchFamily="49" charset="0"/>
              </a:rPr>
              <a:t> numero &gt;= 0: </a:t>
            </a:r>
          </a:p>
          <a:p>
            <a:pPr eaLnBrk="1" hangingPunct="1">
              <a:buFontTx/>
              <a:buNone/>
            </a:pPr>
            <a:r>
              <a:rPr lang="it-IT" altLang="it-IT" sz="1800" b="1" dirty="0">
                <a:solidFill>
                  <a:srgbClr val="0066FF"/>
                </a:solidFill>
                <a:latin typeface="Courier New" pitchFamily="49" charset="0"/>
              </a:rPr>
              <a:t>		</a:t>
            </a:r>
            <a:r>
              <a:rPr lang="it-IT" altLang="it-IT" sz="1800" b="1" dirty="0" err="1">
                <a:solidFill>
                  <a:srgbClr val="0066FF"/>
                </a:solidFill>
                <a:latin typeface="Courier New" pitchFamily="49" charset="0"/>
              </a:rPr>
              <a:t>valass</a:t>
            </a:r>
            <a:r>
              <a:rPr lang="it-IT" altLang="it-IT" sz="1800" b="1" dirty="0">
                <a:solidFill>
                  <a:srgbClr val="0066FF"/>
                </a:solidFill>
                <a:latin typeface="Courier New" pitchFamily="49" charset="0"/>
              </a:rPr>
              <a:t> = numero</a:t>
            </a:r>
            <a:endParaRPr lang="it-IT" altLang="it-IT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it-IT" altLang="it-IT" sz="1800" b="1" dirty="0" err="1">
                <a:latin typeface="Courier New" pitchFamily="49" charset="0"/>
              </a:rPr>
              <a:t>print</a:t>
            </a:r>
            <a:r>
              <a:rPr lang="it-IT" altLang="it-IT" sz="1800" b="1" dirty="0">
                <a:latin typeface="Courier New" pitchFamily="49" charset="0"/>
              </a:rPr>
              <a:t>("Numero: ", numero)</a:t>
            </a:r>
          </a:p>
          <a:p>
            <a:pPr eaLnBrk="1" hangingPunct="1">
              <a:buFontTx/>
              <a:buNone/>
            </a:pPr>
            <a:r>
              <a:rPr lang="it-IT" altLang="it-IT" sz="1800" b="1" dirty="0" err="1">
                <a:latin typeface="Courier New" pitchFamily="49" charset="0"/>
              </a:rPr>
              <a:t>print</a:t>
            </a:r>
            <a:r>
              <a:rPr lang="it-IT" altLang="it-IT" sz="1800" b="1" dirty="0">
                <a:latin typeface="Courier New" pitchFamily="49" charset="0"/>
              </a:rPr>
              <a:t>("Valore assoluto: ", </a:t>
            </a:r>
            <a:r>
              <a:rPr lang="it-IT" altLang="it-IT" sz="1800" b="1" dirty="0" err="1">
                <a:latin typeface="Courier New" pitchFamily="49" charset="0"/>
              </a:rPr>
              <a:t>valass</a:t>
            </a:r>
            <a:r>
              <a:rPr lang="it-IT" altLang="it-IT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Istruzioni condizionali</a:t>
            </a:r>
            <a:br>
              <a:rPr lang="it-IT" altLang="it-IT"/>
            </a:br>
            <a:r>
              <a:rPr lang="it-IT" altLang="it-IT" sz="3200"/>
              <a:t>(selezione singola)</a:t>
            </a:r>
            <a:endParaRPr lang="en-US" altLang="it-IT" sz="3200"/>
          </a:p>
        </p:txBody>
      </p:sp>
    </p:spTree>
    <p:extLst>
      <p:ext uri="{BB962C8B-B14F-4D97-AF65-F5344CB8AC3E}">
        <p14:creationId xmlns:p14="http://schemas.microsoft.com/office/powerpoint/2010/main" val="286483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D8773-C5E7-40A4-BD6A-5816B09C2514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cs typeface="Times New Roman" pitchFamily="18" charset="0"/>
              </a:rPr>
              <a:t>Osservazioni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81088"/>
            <a:ext cx="8512175" cy="5019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("Hello World!")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È una</a:t>
            </a:r>
            <a:r>
              <a:rPr lang="it-IT" altLang="it-IT" sz="2000" b="1" i="1" dirty="0">
                <a:solidFill>
                  <a:srgbClr val="000000"/>
                </a:solidFill>
                <a:cs typeface="Times New Roman" pitchFamily="18" charset="0"/>
              </a:rPr>
              <a:t> istruzione</a:t>
            </a: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 di stampa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L</a:t>
            </a:r>
            <a:r>
              <a:rPr lang="it-IT" altLang="it-IT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intera riga si chiama istruzione (o </a:t>
            </a:r>
            <a:r>
              <a:rPr lang="it-IT" altLang="it-IT" sz="1800" i="1" dirty="0">
                <a:solidFill>
                  <a:srgbClr val="000000"/>
                </a:solidFill>
                <a:cs typeface="Times New Roman" pitchFamily="18" charset="0"/>
              </a:rPr>
              <a:t>statement</a:t>
            </a: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Visualizza una sequenza di caratteri indicata tra le doppie virgolette </a:t>
            </a:r>
            <a:r>
              <a:rPr lang="it-IT" altLang="it-IT" sz="20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"…"</a:t>
            </a:r>
            <a:endParaRPr lang="it-IT" altLang="it-IT" sz="180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L’istruzione richiede </a:t>
            </a:r>
            <a:r>
              <a:rPr lang="it-IT" altLang="it-IT" sz="2000" u="sng" dirty="0">
                <a:solidFill>
                  <a:srgbClr val="000000"/>
                </a:solidFill>
                <a:cs typeface="Times New Roman" pitchFamily="18" charset="0"/>
              </a:rPr>
              <a:t>l’esecuzione</a:t>
            </a: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 di una funzione (la funzione </a:t>
            </a:r>
            <a:r>
              <a:rPr lang="it-IT" altLang="it-IT" sz="2000" dirty="0" err="1">
                <a:solidFill>
                  <a:srgbClr val="000000"/>
                </a:solidFill>
                <a:cs typeface="Times New Roman" pitchFamily="18" charset="0"/>
              </a:rPr>
              <a:t>print</a:t>
            </a:r>
            <a:r>
              <a:rPr lang="it-IT" altLang="it-IT" sz="2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Si dice che l</a:t>
            </a:r>
            <a:r>
              <a:rPr lang="it-IT" altLang="it-IT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istruzione costituisce una </a:t>
            </a:r>
            <a:r>
              <a:rPr lang="it-IT" altLang="it-IT" sz="1800" i="1" u="sng" dirty="0">
                <a:solidFill>
                  <a:srgbClr val="000000"/>
                </a:solidFill>
                <a:cs typeface="Times New Roman" pitchFamily="18" charset="0"/>
              </a:rPr>
              <a:t>chiamata</a:t>
            </a: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 alla funzione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La funzione è </a:t>
            </a:r>
            <a:r>
              <a:rPr lang="it-IT" altLang="it-IT" sz="1600" u="sng" dirty="0">
                <a:solidFill>
                  <a:srgbClr val="000000"/>
                </a:solidFill>
                <a:cs typeface="Times New Roman" pitchFamily="18" charset="0"/>
              </a:rPr>
              <a:t>definita</a:t>
            </a: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 altrove (in una libreria standard)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Nel nostro programma c</a:t>
            </a:r>
            <a:r>
              <a:rPr lang="it-IT" altLang="it-IT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è solo la </a:t>
            </a:r>
            <a:r>
              <a:rPr lang="it-IT" altLang="it-IT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chiamata</a:t>
            </a:r>
            <a:r>
              <a:rPr lang="it-IT" altLang="it-IT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it-IT" altLang="it-IT" sz="16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dirty="0">
                <a:solidFill>
                  <a:srgbClr val="000000"/>
                </a:solidFill>
                <a:cs typeface="Times New Roman" pitchFamily="18" charset="0"/>
              </a:rPr>
              <a:t>Le parentesi tonde raccolgono I parametri passati alla funzione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f(x)    </a:t>
            </a:r>
            <a:r>
              <a:rPr lang="it-IT" altLang="it-IT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it-IT" altLang="it-IT" sz="1600" dirty="0" err="1">
                <a:solidFill>
                  <a:srgbClr val="000000"/>
                </a:solidFill>
                <a:cs typeface="Times New Roman" pitchFamily="18" charset="0"/>
              </a:rPr>
              <a:t>print</a:t>
            </a: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 ( "</a:t>
            </a:r>
            <a:r>
              <a:rPr lang="it-IT" altLang="it-IT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stringa</a:t>
            </a:r>
            <a:r>
              <a:rPr lang="it-IT" altLang="it-IT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it-IT" altLang="it-IT" sz="1600" dirty="0">
                <a:solidFill>
                  <a:srgbClr val="000000"/>
                </a:solidFill>
                <a:cs typeface="Times New Roman" pitchFamily="18" charset="0"/>
              </a:rPr>
              <a:t>" )   Qui il parametro è una stringa</a:t>
            </a:r>
            <a:endParaRPr lang="it-IT" altLang="it-IT" sz="2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85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Istruzioni condizionali</a:t>
            </a:r>
            <a:br>
              <a:rPr lang="it-IT" altLang="it-IT"/>
            </a:br>
            <a:r>
              <a:rPr lang="it-IT" altLang="it-IT" sz="3200"/>
              <a:t>(variante con selezione doppia)</a:t>
            </a:r>
            <a:endParaRPr lang="en-US" altLang="it-IT" sz="320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2613" y="1503363"/>
            <a:ext cx="8180387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1800" b="1" kern="0" dirty="0" err="1">
                <a:latin typeface="Courier New" pitchFamily="49" charset="0"/>
              </a:rPr>
              <a:t>print</a:t>
            </a:r>
            <a:r>
              <a:rPr lang="it-IT" altLang="it-IT" sz="1800" b="1" kern="0" dirty="0">
                <a:latin typeface="Courier New" pitchFamily="49" charset="0"/>
              </a:rPr>
              <a:t>("Calcolo Valore Assoluto.") </a:t>
            </a:r>
          </a:p>
          <a:p>
            <a:pPr eaLnBrk="1" hangingPunct="1">
              <a:buFontTx/>
              <a:buNone/>
            </a:pPr>
            <a:r>
              <a:rPr lang="it-IT" altLang="it-IT" sz="1800" b="1" kern="0" dirty="0">
                <a:latin typeface="Courier New" pitchFamily="49" charset="0"/>
              </a:rPr>
              <a:t>numero=</a:t>
            </a:r>
            <a:r>
              <a:rPr lang="it-IT" altLang="it-IT" sz="1800" b="1" kern="0" dirty="0" err="1">
                <a:latin typeface="Courier New" pitchFamily="49" charset="0"/>
              </a:rPr>
              <a:t>int</a:t>
            </a:r>
            <a:r>
              <a:rPr lang="it-IT" altLang="it-IT" sz="1800" b="1" kern="0" dirty="0">
                <a:latin typeface="Courier New" pitchFamily="49" charset="0"/>
              </a:rPr>
              <a:t>(input("Inserisci Numero Intero:"))</a:t>
            </a:r>
          </a:p>
          <a:p>
            <a:pPr eaLnBrk="1" hangingPunct="1">
              <a:buFontTx/>
              <a:buNone/>
            </a:pPr>
            <a:r>
              <a:rPr lang="it-IT" altLang="it-IT" sz="1800" b="1" kern="0" dirty="0" err="1">
                <a:solidFill>
                  <a:srgbClr val="0066FF"/>
                </a:solidFill>
                <a:latin typeface="Courier New" pitchFamily="49" charset="0"/>
              </a:rPr>
              <a:t>if</a:t>
            </a:r>
            <a:r>
              <a:rPr lang="it-IT" altLang="it-IT" sz="1800" b="1" kern="0" dirty="0">
                <a:solidFill>
                  <a:srgbClr val="0066FF"/>
                </a:solidFill>
                <a:latin typeface="Courier New" pitchFamily="49" charset="0"/>
              </a:rPr>
              <a:t> numero &lt; 0:</a:t>
            </a:r>
          </a:p>
          <a:p>
            <a:pPr eaLnBrk="1" hangingPunct="1">
              <a:buFontTx/>
              <a:buNone/>
            </a:pPr>
            <a:r>
              <a:rPr lang="it-IT" altLang="it-IT" sz="1800" b="1" kern="0" dirty="0">
                <a:solidFill>
                  <a:srgbClr val="0066FF"/>
                </a:solidFill>
                <a:latin typeface="Courier New" pitchFamily="49" charset="0"/>
              </a:rPr>
              <a:t>		</a:t>
            </a:r>
            <a:r>
              <a:rPr lang="it-IT" altLang="it-IT" sz="1800" b="1" kern="0" dirty="0" err="1">
                <a:solidFill>
                  <a:srgbClr val="0066FF"/>
                </a:solidFill>
                <a:latin typeface="Courier New" pitchFamily="49" charset="0"/>
              </a:rPr>
              <a:t>valass</a:t>
            </a:r>
            <a:r>
              <a:rPr lang="it-IT" altLang="it-IT" sz="1800" b="1" kern="0" dirty="0">
                <a:solidFill>
                  <a:srgbClr val="0066FF"/>
                </a:solidFill>
                <a:latin typeface="Courier New" pitchFamily="49" charset="0"/>
              </a:rPr>
              <a:t> = - numero </a:t>
            </a:r>
          </a:p>
          <a:p>
            <a:pPr eaLnBrk="1" hangingPunct="1">
              <a:buFontTx/>
              <a:buNone/>
            </a:pPr>
            <a:r>
              <a:rPr lang="it-IT" altLang="it-IT" sz="1800" b="1" kern="0" dirty="0">
                <a:solidFill>
                  <a:srgbClr val="0066FF"/>
                </a:solidFill>
                <a:latin typeface="Courier New" pitchFamily="49" charset="0"/>
              </a:rPr>
              <a:t>else: </a:t>
            </a:r>
          </a:p>
          <a:p>
            <a:pPr eaLnBrk="1" hangingPunct="1">
              <a:buFontTx/>
              <a:buNone/>
            </a:pPr>
            <a:r>
              <a:rPr lang="it-IT" altLang="it-IT" sz="1800" b="1" kern="0" dirty="0">
                <a:solidFill>
                  <a:srgbClr val="0066FF"/>
                </a:solidFill>
                <a:latin typeface="Courier New" pitchFamily="49" charset="0"/>
              </a:rPr>
              <a:t>		</a:t>
            </a:r>
            <a:r>
              <a:rPr lang="it-IT" altLang="it-IT" sz="1800" b="1" kern="0" dirty="0" err="1">
                <a:solidFill>
                  <a:srgbClr val="0066FF"/>
                </a:solidFill>
                <a:latin typeface="Courier New" pitchFamily="49" charset="0"/>
              </a:rPr>
              <a:t>valass</a:t>
            </a:r>
            <a:r>
              <a:rPr lang="it-IT" altLang="it-IT" sz="1800" b="1" kern="0" dirty="0">
                <a:solidFill>
                  <a:srgbClr val="0066FF"/>
                </a:solidFill>
                <a:latin typeface="Courier New" pitchFamily="49" charset="0"/>
              </a:rPr>
              <a:t> = numero</a:t>
            </a:r>
            <a:endParaRPr lang="it-IT" altLang="it-IT" sz="1800" b="1" kern="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it-IT" altLang="it-IT" sz="1800" b="1" kern="0" dirty="0" err="1">
                <a:latin typeface="Courier New" pitchFamily="49" charset="0"/>
              </a:rPr>
              <a:t>print</a:t>
            </a:r>
            <a:r>
              <a:rPr lang="it-IT" altLang="it-IT" sz="1800" b="1" kern="0" dirty="0">
                <a:latin typeface="Courier New" pitchFamily="49" charset="0"/>
              </a:rPr>
              <a:t>("Numero: ", numero)</a:t>
            </a:r>
          </a:p>
          <a:p>
            <a:pPr eaLnBrk="1" hangingPunct="1">
              <a:buFontTx/>
              <a:buNone/>
            </a:pPr>
            <a:r>
              <a:rPr lang="it-IT" altLang="it-IT" sz="1800" b="1" kern="0" dirty="0" err="1">
                <a:latin typeface="Courier New" pitchFamily="49" charset="0"/>
              </a:rPr>
              <a:t>print</a:t>
            </a:r>
            <a:r>
              <a:rPr lang="it-IT" altLang="it-IT" sz="1800" b="1" kern="0" dirty="0">
                <a:latin typeface="Courier New" pitchFamily="49" charset="0"/>
              </a:rPr>
              <a:t>("Valore assoluto: ", </a:t>
            </a:r>
            <a:r>
              <a:rPr lang="it-IT" altLang="it-IT" sz="1800" b="1" kern="0" dirty="0" err="1">
                <a:latin typeface="Courier New" pitchFamily="49" charset="0"/>
              </a:rPr>
              <a:t>valass</a:t>
            </a:r>
            <a:r>
              <a:rPr lang="it-IT" altLang="it-IT" sz="1800" b="1" kern="0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8059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if</a:t>
            </a:r>
            <a:r>
              <a:rPr lang="it-IT" altLang="it-IT" dirty="0"/>
              <a:t>-else annidati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numero=</a:t>
            </a:r>
            <a:r>
              <a:rPr lang="it-IT" dirty="0" err="1"/>
              <a:t>int</a:t>
            </a:r>
            <a:r>
              <a:rPr lang="it-IT" dirty="0"/>
              <a:t>(input("Inserire un numero: "))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numero&gt;0: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>
                <a:solidFill>
                  <a:srgbClr val="00B050"/>
                </a:solidFill>
              </a:rPr>
              <a:t>print</a:t>
            </a:r>
            <a:r>
              <a:rPr lang="it-IT" dirty="0">
                <a:solidFill>
                  <a:srgbClr val="00B050"/>
                </a:solidFill>
              </a:rPr>
              <a:t>("Numero positivo")</a:t>
            </a:r>
          </a:p>
          <a:p>
            <a:pPr marL="0" indent="0">
              <a:buNone/>
            </a:pPr>
            <a:r>
              <a:rPr lang="it-IT" dirty="0"/>
              <a:t>else: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>
                <a:solidFill>
                  <a:srgbClr val="00B0F0"/>
                </a:solidFill>
              </a:rPr>
              <a:t>if</a:t>
            </a:r>
            <a:r>
              <a:rPr lang="it-IT" dirty="0">
                <a:solidFill>
                  <a:srgbClr val="00B0F0"/>
                </a:solidFill>
              </a:rPr>
              <a:t> numero==0: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>
                <a:solidFill>
                  <a:srgbClr val="FF0000"/>
                </a:solidFill>
              </a:rPr>
              <a:t>print</a:t>
            </a:r>
            <a:r>
              <a:rPr lang="it-IT" dirty="0">
                <a:solidFill>
                  <a:srgbClr val="FF0000"/>
                </a:solidFill>
              </a:rPr>
              <a:t>("Numero nullo")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>
                <a:solidFill>
                  <a:srgbClr val="00B0F0"/>
                </a:solidFill>
              </a:rPr>
              <a:t>else:</a:t>
            </a:r>
          </a:p>
          <a:p>
            <a:pPr marL="0" indent="0">
              <a:buNone/>
            </a:pPr>
            <a:r>
              <a:rPr lang="it-IT" dirty="0"/>
              <a:t>        </a:t>
            </a:r>
            <a:r>
              <a:rPr lang="it-IT" dirty="0" err="1">
                <a:solidFill>
                  <a:srgbClr val="7030A0"/>
                </a:solidFill>
              </a:rPr>
              <a:t>print</a:t>
            </a:r>
            <a:r>
              <a:rPr lang="it-IT" dirty="0">
                <a:solidFill>
                  <a:srgbClr val="7030A0"/>
                </a:solidFill>
              </a:rPr>
              <a:t>("Numero negativo")</a:t>
            </a:r>
          </a:p>
        </p:txBody>
      </p:sp>
    </p:spTree>
    <p:extLst>
      <p:ext uri="{BB962C8B-B14F-4D97-AF65-F5344CB8AC3E}">
        <p14:creationId xmlns:p14="http://schemas.microsoft.com/office/powerpoint/2010/main" val="99224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if</a:t>
            </a:r>
            <a:r>
              <a:rPr lang="it-IT" altLang="it-IT" dirty="0"/>
              <a:t>-else annidati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24453" y="764704"/>
            <a:ext cx="9036496" cy="5157564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err="1"/>
              <a:t>if</a:t>
            </a:r>
            <a:r>
              <a:rPr lang="it-IT" sz="2000" dirty="0"/>
              <a:t> condizione1:</a:t>
            </a:r>
          </a:p>
          <a:p>
            <a:pPr marL="0" indent="0">
              <a:buNone/>
            </a:pPr>
            <a:r>
              <a:rPr lang="it-IT" sz="2000" dirty="0"/>
              <a:t>    # gruppo di istruzioni eseguite</a:t>
            </a:r>
          </a:p>
          <a:p>
            <a:pPr marL="0" indent="0">
              <a:buNone/>
            </a:pPr>
            <a:r>
              <a:rPr lang="it-IT" sz="2000" dirty="0"/>
              <a:t>    # se la condizione1 è vera</a:t>
            </a:r>
          </a:p>
          <a:p>
            <a:pPr marL="0" indent="0">
              <a:buNone/>
            </a:pPr>
            <a:r>
              <a:rPr lang="it-IT" sz="2000" dirty="0" err="1"/>
              <a:t>elif</a:t>
            </a:r>
            <a:r>
              <a:rPr lang="it-IT" sz="2000" dirty="0"/>
              <a:t> condizione2:</a:t>
            </a:r>
          </a:p>
          <a:p>
            <a:pPr marL="0" indent="0">
              <a:buNone/>
            </a:pPr>
            <a:r>
              <a:rPr lang="it-IT" sz="2000" dirty="0"/>
              <a:t>    # gruppo di istruzioni eseguite</a:t>
            </a:r>
          </a:p>
          <a:p>
            <a:pPr marL="0" indent="0">
              <a:buNone/>
            </a:pPr>
            <a:r>
              <a:rPr lang="it-IT" sz="2000" dirty="0"/>
              <a:t>    # se la condizione2 è vera</a:t>
            </a:r>
          </a:p>
          <a:p>
            <a:pPr marL="0" indent="0">
              <a:buNone/>
            </a:pPr>
            <a:r>
              <a:rPr lang="it-IT" sz="2000" dirty="0" err="1"/>
              <a:t>elif</a:t>
            </a:r>
            <a:r>
              <a:rPr lang="it-IT" sz="2000" dirty="0"/>
              <a:t> </a:t>
            </a:r>
            <a:r>
              <a:rPr lang="it-IT" sz="2000" dirty="0" err="1"/>
              <a:t>condizioneN</a:t>
            </a:r>
            <a:r>
              <a:rPr lang="it-IT" sz="2000" dirty="0"/>
              <a:t>:</a:t>
            </a:r>
          </a:p>
          <a:p>
            <a:pPr marL="0" indent="0">
              <a:buNone/>
            </a:pPr>
            <a:r>
              <a:rPr lang="it-IT" sz="2000" dirty="0"/>
              <a:t>    # gruppo di istruzioni eseguite</a:t>
            </a:r>
          </a:p>
          <a:p>
            <a:pPr marL="0" indent="0">
              <a:buNone/>
            </a:pPr>
            <a:r>
              <a:rPr lang="it-IT" sz="2000" dirty="0"/>
              <a:t>    # se la </a:t>
            </a:r>
            <a:r>
              <a:rPr lang="it-IT" sz="2000" dirty="0" err="1"/>
              <a:t>condizioneN</a:t>
            </a:r>
            <a:r>
              <a:rPr lang="it-IT" sz="2000" dirty="0"/>
              <a:t> è vera</a:t>
            </a:r>
          </a:p>
          <a:p>
            <a:pPr marL="0" indent="0">
              <a:buNone/>
            </a:pPr>
            <a:r>
              <a:rPr lang="it-IT" sz="2000" dirty="0"/>
              <a:t>else:</a:t>
            </a:r>
          </a:p>
          <a:p>
            <a:pPr marL="0" indent="0">
              <a:buNone/>
            </a:pPr>
            <a:r>
              <a:rPr lang="it-IT" sz="2000" dirty="0"/>
              <a:t>    # gruppo di istruzioni eseguite</a:t>
            </a:r>
          </a:p>
          <a:p>
            <a:pPr marL="0" indent="0">
              <a:buNone/>
            </a:pPr>
            <a:r>
              <a:rPr lang="it-IT" sz="2000" dirty="0"/>
              <a:t>    # se tutte le condizioni sono false</a:t>
            </a:r>
          </a:p>
          <a:p>
            <a:pPr marL="0" indent="0">
              <a:buNone/>
            </a:pPr>
            <a:r>
              <a:rPr lang="it-IT" sz="2000" dirty="0"/>
              <a:t>Si noti che solo uno di questi blocchi viene eseguito: se una delle condizioni è vera, il blocco corrispondente viene eseguito; se invece tutte le condizioni sono false e un else è presente, solo il blocco dell’else viene eseguito. Nel caso ci siano più condizioni vere, verrà eseguito solo il blocco corrispondente alla prima condizione vera.</a:t>
            </a:r>
          </a:p>
        </p:txBody>
      </p:sp>
    </p:spTree>
    <p:extLst>
      <p:ext uri="{BB962C8B-B14F-4D97-AF65-F5344CB8AC3E}">
        <p14:creationId xmlns:p14="http://schemas.microsoft.com/office/powerpoint/2010/main" val="506436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if</a:t>
            </a:r>
            <a:r>
              <a:rPr lang="it-IT" altLang="it-IT" dirty="0"/>
              <a:t>-else annidati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24453" y="764704"/>
            <a:ext cx="9036496" cy="515756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n = </a:t>
            </a:r>
            <a:r>
              <a:rPr lang="it-IT" dirty="0" err="1"/>
              <a:t>int</a:t>
            </a:r>
            <a:r>
              <a:rPr lang="it-IT" dirty="0"/>
              <a:t>(input('Inserisci un numero: '))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n &lt; 0: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</a:t>
            </a:r>
            <a:r>
              <a:rPr lang="it-IT" dirty="0"/>
              <a:t>(n, ' è negativo')</a:t>
            </a:r>
          </a:p>
          <a:p>
            <a:pPr marL="0" indent="0">
              <a:buNone/>
            </a:pPr>
            <a:r>
              <a:rPr lang="it-IT" dirty="0" err="1"/>
              <a:t>elif</a:t>
            </a:r>
            <a:r>
              <a:rPr lang="it-IT" dirty="0"/>
              <a:t> n &gt; 0: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</a:t>
            </a:r>
            <a:r>
              <a:rPr lang="it-IT" dirty="0"/>
              <a:t>(n, ' è positivo')</a:t>
            </a:r>
          </a:p>
          <a:p>
            <a:pPr marL="0" indent="0">
              <a:buNone/>
            </a:pPr>
            <a:r>
              <a:rPr lang="it-IT" dirty="0"/>
              <a:t>else: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print</a:t>
            </a:r>
            <a:r>
              <a:rPr lang="it-IT" dirty="0"/>
              <a:t>(n, ' è zero')</a:t>
            </a:r>
          </a:p>
        </p:txBody>
      </p:sp>
    </p:spTree>
    <p:extLst>
      <p:ext uri="{BB962C8B-B14F-4D97-AF65-F5344CB8AC3E}">
        <p14:creationId xmlns:p14="http://schemas.microsoft.com/office/powerpoint/2010/main" val="149677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3">
            <a:extLst>
              <a:ext uri="{FF2B5EF4-FFF2-40B4-BE49-F238E27FC236}">
                <a16:creationId xmlns:a16="http://schemas.microsoft.com/office/drawing/2014/main" id="{C2BD9EEC-A636-4B24-9C71-44E116785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1BACA-8EA0-4349-A4CE-8B3423C31BF2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it-IT" altLang="it-IT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C29949B-689F-4A7D-9B5B-11BFA7D06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 passo ulteriore 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E629675-F900-4873-A8CE-D3F4C7139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9975"/>
            <a:ext cx="7772400" cy="4627563"/>
          </a:xfrm>
        </p:spPr>
        <p:txBody>
          <a:bodyPr/>
          <a:lstStyle/>
          <a:p>
            <a:pPr eaLnBrk="1" hangingPunct="1"/>
            <a:r>
              <a:rPr lang="it-IT" altLang="it-IT"/>
              <a:t>Verifica dei dati di ingresso:</a:t>
            </a:r>
          </a:p>
          <a:p>
            <a:pPr lvl="1" eaLnBrk="1" hangingPunct="1"/>
            <a:r>
              <a:rPr lang="it-IT" altLang="it-IT"/>
              <a:t>Consiste nell'intercettare valori </a:t>
            </a:r>
            <a:r>
              <a:rPr lang="it-IT" altLang="it-IT" i="1"/>
              <a:t>inaccettabili</a:t>
            </a:r>
            <a:r>
              <a:rPr lang="it-IT" altLang="it-IT"/>
              <a:t> e</a:t>
            </a:r>
            <a:r>
              <a:rPr lang="it-IT" altLang="it-IT" i="1"/>
              <a:t> </a:t>
            </a:r>
            <a:r>
              <a:rPr lang="it-IT" altLang="it-IT"/>
              <a:t>nel segnalare il</a:t>
            </a:r>
            <a:r>
              <a:rPr lang="it-IT" altLang="it-IT" i="1"/>
              <a:t> motivo</a:t>
            </a:r>
            <a:r>
              <a:rPr lang="it-IT" altLang="it-IT"/>
              <a:t> per cui sono tali</a:t>
            </a:r>
          </a:p>
          <a:p>
            <a:pPr lvl="1" eaLnBrk="1" hangingPunct="1"/>
            <a:r>
              <a:rPr lang="it-IT" altLang="it-IT"/>
              <a:t>Fa parte della gestione</a:t>
            </a:r>
            <a:r>
              <a:rPr lang="it-IT" altLang="it-IT" i="1"/>
              <a:t> </a:t>
            </a:r>
            <a:r>
              <a:rPr lang="it-IT" altLang="it-IT"/>
              <a:t>dell’</a:t>
            </a:r>
            <a:r>
              <a:rPr lang="it-IT" altLang="it-IT" i="1"/>
              <a:t>interazione </a:t>
            </a:r>
            <a:r>
              <a:rPr lang="it-IT" altLang="it-IT"/>
              <a:t>con</a:t>
            </a:r>
            <a:r>
              <a:rPr lang="it-IT" altLang="it-IT" i="1"/>
              <a:t> </a:t>
            </a:r>
            <a:r>
              <a:rPr lang="it-IT" altLang="it-IT"/>
              <a:t>l’</a:t>
            </a:r>
            <a:r>
              <a:rPr lang="it-IT" altLang="it-IT" i="1"/>
              <a:t>utente</a:t>
            </a:r>
          </a:p>
          <a:p>
            <a:pPr lvl="1" eaLnBrk="1" hangingPunct="1"/>
            <a:r>
              <a:rPr lang="it-IT" altLang="it-IT"/>
              <a:t>A volte risulta più complicata o onerosa dell’algoritmo che risolve il problema vero e proprio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3">
            <a:extLst>
              <a:ext uri="{FF2B5EF4-FFF2-40B4-BE49-F238E27FC236}">
                <a16:creationId xmlns:a16="http://schemas.microsoft.com/office/drawing/2014/main" id="{981C85FD-00F7-4BEE-90A6-EC517999C0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C9E63-B256-447A-B540-4571571DDAB6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it-IT" altLang="it-IT" sz="14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0EA7ED1-6C25-49BB-A1A6-08491C0FB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625" y="987425"/>
            <a:ext cx="8940800" cy="5695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print("Area del triangolo")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base=int(input("Inserisci Base: 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altezza=int(input("Inserisci Altezza: 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if base &gt;= 0 and altezza &gt;= 0: </a:t>
            </a:r>
            <a:r>
              <a:rPr lang="it-IT" altLang="it-IT" sz="2000" b="1">
                <a:solidFill>
                  <a:srgbClr val="008000"/>
                </a:solidFill>
                <a:latin typeface="Courier New" panose="02070309020205020404" pitchFamily="49" charset="0"/>
              </a:rPr>
              <a:t># dati accettabili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it-IT" altLang="it-IT" sz="2000" b="1">
                <a:latin typeface="Courier New" panose="02070309020205020404" pitchFamily="49" charset="0"/>
              </a:rPr>
              <a:t>area = (base * altezza) /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    print("Base: ", base)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    print("Altezza: ", altezza)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    print("Area: ", area)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else: </a:t>
            </a:r>
            <a:r>
              <a:rPr lang="it-IT" altLang="it-IT" sz="2000" b="1">
                <a:solidFill>
                  <a:srgbClr val="008000"/>
                </a:solidFill>
                <a:latin typeface="Courier New" panose="02070309020205020404" pitchFamily="49" charset="0"/>
              </a:rPr>
              <a:t># dati non accettabili</a:t>
            </a:r>
            <a:endParaRPr lang="it-IT" altLang="it-IT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    print("Valori inaccettabili (non positivi).")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2A348E4-67F4-4F42-834A-5F3F752FE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Verifica dei dati d’ingresso</a:t>
            </a:r>
            <a:endParaRPr lang="en-US" altLang="it-IT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numero diapositiva 3">
            <a:extLst>
              <a:ext uri="{FF2B5EF4-FFF2-40B4-BE49-F238E27FC236}">
                <a16:creationId xmlns:a16="http://schemas.microsoft.com/office/drawing/2014/main" id="{2656BFF7-C842-43B0-9D52-69D22E63A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645DBD-EDE2-4C57-B91C-0B6EE6DFBC9E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it-IT" altLang="it-IT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765E722-3AC1-4D72-8DC9-EC23D2AE4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Riflessione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96DC885-D00F-4C0B-9B5C-713F3DCE6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1001713"/>
            <a:ext cx="7772400" cy="4891087"/>
          </a:xfrm>
        </p:spPr>
        <p:txBody>
          <a:bodyPr/>
          <a:lstStyle/>
          <a:p>
            <a:pPr eaLnBrk="1" hangingPunct="1"/>
            <a:r>
              <a:rPr lang="it-IT" altLang="it-IT"/>
              <a:t>Occorre progettare il dialogo di I/O</a:t>
            </a:r>
          </a:p>
          <a:p>
            <a:pPr lvl="1" eaLnBrk="1" hangingPunct="1"/>
            <a:r>
              <a:rPr lang="it-IT" altLang="it-IT"/>
              <a:t>far precedere sempre un input da un output di richiesta ("prompt")</a:t>
            </a:r>
          </a:p>
          <a:p>
            <a:pPr lvl="1" eaLnBrk="1" hangingPunct="1"/>
            <a:r>
              <a:rPr lang="it-IT" altLang="it-IT"/>
              <a:t>È buona norma non procedere nell’esecuzione finché non si sia esplicitamente verificato che tutti i dati letti soddisfano le ipotesi per il funzionamento corretto del programma</a:t>
            </a:r>
          </a:p>
          <a:p>
            <a:pPr lvl="2" eaLnBrk="1" hangingPunct="1"/>
            <a:r>
              <a:rPr lang="it-IT" altLang="it-IT"/>
              <a:t>L’utente umano è il più debole degli anelli, è difficilmente controllabile, ed è prono agli errori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numero diapositiva 3">
            <a:extLst>
              <a:ext uri="{FF2B5EF4-FFF2-40B4-BE49-F238E27FC236}">
                <a16:creationId xmlns:a16="http://schemas.microsoft.com/office/drawing/2014/main" id="{7944371B-ED1C-424F-A4B4-23D9A6442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320954-8D85-4DAC-85A2-BCF02E72035C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it-IT" altLang="it-IT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3DBB19-41DE-4A9A-8D8A-ABC0B6787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 problema più generale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931FBD3-FAFC-4AE3-9FC9-9B51ECE0D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073150"/>
            <a:ext cx="7927975" cy="4906963"/>
          </a:xfrm>
        </p:spPr>
        <p:txBody>
          <a:bodyPr/>
          <a:lstStyle/>
          <a:p>
            <a:pPr eaLnBrk="1" hangingPunct="1"/>
            <a:r>
              <a:rPr lang="it-IT" altLang="it-IT"/>
              <a:t>La verifica dei dati d’ingresso è un aspetto della tecnica di </a:t>
            </a:r>
            <a:r>
              <a:rPr lang="it-IT" altLang="it-IT" i="1"/>
              <a:t>raffinamento dell’algoritmo per passi successivi</a:t>
            </a:r>
            <a:r>
              <a:rPr lang="it-IT" altLang="it-IT"/>
              <a:t>:</a:t>
            </a:r>
          </a:p>
          <a:p>
            <a:pPr lvl="1" eaLnBrk="1" hangingPunct="1"/>
            <a:r>
              <a:rPr lang="it-IT" altLang="it-IT"/>
              <a:t>Dapprima si progetta l’algoritmo trascurando volontariamente alcuni dettagli</a:t>
            </a:r>
          </a:p>
          <a:p>
            <a:pPr lvl="2" eaLnBrk="1" hangingPunct="1"/>
            <a:r>
              <a:rPr lang="it-IT" altLang="it-IT"/>
              <a:t>Così ci si può concentrare sul problema fondamentale</a:t>
            </a:r>
          </a:p>
          <a:p>
            <a:pPr lvl="1" eaLnBrk="1" hangingPunct="1"/>
            <a:r>
              <a:rPr lang="it-IT" altLang="it-IT"/>
              <a:t>In seguito si introducono miglioramenti, che a poco a poco affrontano i dettagli trascurati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numero diapositiva 3">
            <a:extLst>
              <a:ext uri="{FF2B5EF4-FFF2-40B4-BE49-F238E27FC236}">
                <a16:creationId xmlns:a16="http://schemas.microsoft.com/office/drawing/2014/main" id="{5D8F7E99-C7AB-43C7-B1AE-3A26632B0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7A38EB-E2BE-4C22-A1DA-650A7094E367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it-IT" altLang="it-IT" sz="1400"/>
          </a:p>
        </p:txBody>
      </p:sp>
      <p:sp>
        <p:nvSpPr>
          <p:cNvPr id="12291" name="AutoShape 13">
            <a:extLst>
              <a:ext uri="{FF2B5EF4-FFF2-40B4-BE49-F238E27FC236}">
                <a16:creationId xmlns:a16="http://schemas.microsoft.com/office/drawing/2014/main" id="{6B8B0C15-19F4-4308-9603-A102F44D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2139950"/>
            <a:ext cx="2573337" cy="167005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00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788A48E-9429-4686-B0B3-AE4C1E252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463" y="1143000"/>
            <a:ext cx="7667625" cy="382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Itera l’esecuzione di </a:t>
            </a:r>
            <a:r>
              <a:rPr lang="it-IT" altLang="it-IT" sz="2800" b="1" u="sng"/>
              <a:t>una</a:t>
            </a:r>
            <a:r>
              <a:rPr lang="it-IT" altLang="it-IT" sz="2800" u="sng"/>
              <a:t> </a:t>
            </a:r>
            <a:r>
              <a:rPr lang="it-IT" altLang="it-IT" sz="2800" b="1" u="sng"/>
              <a:t>istruzione</a:t>
            </a:r>
            <a:r>
              <a:rPr lang="it-IT" altLang="it-IT" sz="2800"/>
              <a:t> </a:t>
            </a:r>
            <a:r>
              <a:rPr lang="it-IT" altLang="it-IT" sz="2800" b="1"/>
              <a:t>fintantoché</a:t>
            </a:r>
            <a:r>
              <a:rPr lang="it-IT" altLang="it-IT" sz="2800"/>
              <a:t> una certa </a:t>
            </a:r>
            <a:r>
              <a:rPr lang="it-IT" altLang="it-IT" sz="3600">
                <a:solidFill>
                  <a:schemeClr val="accent2"/>
                </a:solidFill>
              </a:rPr>
              <a:t>condizione</a:t>
            </a:r>
            <a:r>
              <a:rPr lang="it-IT" altLang="it-IT" sz="2800"/>
              <a:t> è vera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altLang="it-IT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print("Inserire due numeri")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a=int(input("Inserisci a: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b=int(input("Inserisci b: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while b &gt; 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    a = a+a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    b = b-1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print(a)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7A1286D1-2333-44D3-8261-D59E4F33E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ciclo (loop) while</a:t>
            </a:r>
          </a:p>
        </p:txBody>
      </p:sp>
      <p:sp>
        <p:nvSpPr>
          <p:cNvPr id="12294" name="Text Box 12">
            <a:extLst>
              <a:ext uri="{FF2B5EF4-FFF2-40B4-BE49-F238E27FC236}">
                <a16:creationId xmlns:a16="http://schemas.microsoft.com/office/drawing/2014/main" id="{D7AF55CA-177B-4A58-86D3-5E121759F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263" y="2355850"/>
            <a:ext cx="24907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chemeClr val="accent2"/>
                </a:solidFill>
              </a:rPr>
              <a:t>condizione di </a:t>
            </a:r>
            <a:r>
              <a:rPr lang="it-IT" altLang="it-IT" sz="2400" b="1">
                <a:solidFill>
                  <a:schemeClr val="accent2"/>
                </a:solidFill>
              </a:rPr>
              <a:t>PERMANENZA</a:t>
            </a:r>
            <a:r>
              <a:rPr lang="it-IT" altLang="it-IT" sz="2400">
                <a:solidFill>
                  <a:schemeClr val="accent2"/>
                </a:solidFill>
              </a:rPr>
              <a:t> nel ciclo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numero diapositiva 3">
            <a:extLst>
              <a:ext uri="{FF2B5EF4-FFF2-40B4-BE49-F238E27FC236}">
                <a16:creationId xmlns:a16="http://schemas.microsoft.com/office/drawing/2014/main" id="{F712B4F8-A62E-48B0-90F4-00F6C96AC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30FAB-2AE1-4F3F-86ED-070B0D4964F2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it-IT" altLang="it-IT" sz="14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33AF173-BF45-43D3-A823-502BD24A5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463" y="1143000"/>
            <a:ext cx="7835900" cy="382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Itera l’esecuzione di </a:t>
            </a:r>
            <a:r>
              <a:rPr lang="it-IT" altLang="it-IT" sz="2800" b="1" u="sng"/>
              <a:t>una</a:t>
            </a:r>
            <a:r>
              <a:rPr lang="it-IT" altLang="it-IT" sz="2800" u="sng"/>
              <a:t> </a:t>
            </a:r>
            <a:r>
              <a:rPr lang="it-IT" altLang="it-IT" sz="2800" b="1" u="sng"/>
              <a:t>istruzione</a:t>
            </a:r>
            <a:r>
              <a:rPr lang="it-IT" altLang="it-IT" sz="2800"/>
              <a:t> </a:t>
            </a:r>
            <a:r>
              <a:rPr lang="it-IT" altLang="it-IT" sz="2800" b="1"/>
              <a:t>fintantoché</a:t>
            </a:r>
            <a:r>
              <a:rPr lang="it-IT" altLang="it-IT" sz="2800"/>
              <a:t> una certa </a:t>
            </a:r>
            <a:r>
              <a:rPr lang="it-IT" altLang="it-IT" sz="3600">
                <a:solidFill>
                  <a:schemeClr val="accent2"/>
                </a:solidFill>
              </a:rPr>
              <a:t>condizione</a:t>
            </a:r>
            <a:r>
              <a:rPr lang="it-IT" altLang="it-IT" sz="2800"/>
              <a:t> è vera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altLang="it-IT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print("Inserire due numeri")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a=int(input("Inserisci a: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b=int(input("Inserisci b: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while b &gt; 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    a = a+a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    b = b-1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print(a)</a:t>
            </a:r>
          </a:p>
        </p:txBody>
      </p:sp>
      <p:sp>
        <p:nvSpPr>
          <p:cNvPr id="14340" name="Text Box 8">
            <a:extLst>
              <a:ext uri="{FF2B5EF4-FFF2-40B4-BE49-F238E27FC236}">
                <a16:creationId xmlns:a16="http://schemas.microsoft.com/office/drawing/2014/main" id="{DF7210D1-17C2-46B2-BDBB-B2DF491AD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3052763"/>
            <a:ext cx="3719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3600">
                <a:solidFill>
                  <a:schemeClr val="accent2"/>
                </a:solidFill>
                <a:latin typeface="Tahoma" panose="020B0604030504040204" pitchFamily="34" charset="0"/>
              </a:rPr>
              <a:t>Che cosa calcola?</a:t>
            </a:r>
          </a:p>
        </p:txBody>
      </p:sp>
      <p:sp>
        <p:nvSpPr>
          <p:cNvPr id="14342" name="Rectangle 13">
            <a:extLst>
              <a:ext uri="{FF2B5EF4-FFF2-40B4-BE49-F238E27FC236}">
                <a16:creationId xmlns:a16="http://schemas.microsoft.com/office/drawing/2014/main" id="{00A48A0B-601A-45E6-B059-10A09D7B9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ciclo (loop) while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543D34-01E2-42C8-98A6-8621566BAA55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20483" name="Rectangle 53"/>
          <p:cNvSpPr>
            <a:spLocks noChangeArrowheads="1"/>
          </p:cNvSpPr>
          <p:nvPr/>
        </p:nvSpPr>
        <p:spPr bwMode="auto">
          <a:xfrm>
            <a:off x="2195736" y="4293096"/>
            <a:ext cx="4378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&gt; </a:t>
            </a:r>
            <a:r>
              <a:rPr lang="it-IT" altLang="it-IT" sz="1800" b="1" dirty="0">
                <a:latin typeface="Courier New" pitchFamily="49" charset="0"/>
              </a:rPr>
              <a:t>Inserire due interi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 b="1" dirty="0">
                <a:latin typeface="Courier New" pitchFamily="49" charset="0"/>
              </a:rPr>
              <a:t>&gt; Inserire primo intero: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 b="1" dirty="0">
                <a:latin typeface="Courier New" pitchFamily="49" charset="0"/>
              </a:rPr>
              <a:t>&gt; 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 b="1" dirty="0">
                <a:latin typeface="Courier New" pitchFamily="49" charset="0"/>
              </a:rPr>
              <a:t>&gt; Inserire secondo intero: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1800" b="1" dirty="0">
                <a:latin typeface="Courier New" pitchFamily="49" charset="0"/>
                <a:cs typeface="Times New Roman" pitchFamily="18" charset="0"/>
              </a:rPr>
              <a:t>&gt; 72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it-IT" sz="1800" b="1" dirty="0">
                <a:latin typeface="Courier New" pitchFamily="49" charset="0"/>
                <a:cs typeface="Times New Roman" pitchFamily="18" charset="0"/>
              </a:rPr>
              <a:t>&gt; La </a:t>
            </a:r>
            <a:r>
              <a:rPr lang="en-US" altLang="it-IT" sz="1800" b="1" dirty="0" err="1">
                <a:latin typeface="Courier New" pitchFamily="49" charset="0"/>
                <a:cs typeface="Times New Roman" pitchFamily="18" charset="0"/>
              </a:rPr>
              <a:t>somma</a:t>
            </a:r>
            <a:r>
              <a:rPr lang="en-US" altLang="it-IT" sz="18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it-IT" sz="1800" b="1" dirty="0" err="1">
                <a:latin typeface="Courier New" pitchFamily="49" charset="0"/>
                <a:cs typeface="Times New Roman" pitchFamily="18" charset="0"/>
              </a:rPr>
              <a:t>dei</a:t>
            </a:r>
            <a:r>
              <a:rPr lang="en-US" altLang="it-IT" sz="1800" b="1" dirty="0">
                <a:latin typeface="Courier New" pitchFamily="49" charset="0"/>
                <a:cs typeface="Times New Roman" pitchFamily="18" charset="0"/>
              </a:rPr>
              <a:t> due </a:t>
            </a:r>
            <a:r>
              <a:rPr lang="en-US" altLang="it-IT" sz="1800" b="1" dirty="0" err="1">
                <a:latin typeface="Courier New" pitchFamily="49" charset="0"/>
                <a:cs typeface="Times New Roman" pitchFamily="18" charset="0"/>
              </a:rPr>
              <a:t>interi</a:t>
            </a:r>
            <a:r>
              <a:rPr lang="en-US" altLang="it-IT" sz="1800" b="1" dirty="0">
                <a:latin typeface="Courier New" pitchFamily="49" charset="0"/>
                <a:cs typeface="Times New Roman" pitchFamily="18" charset="0"/>
              </a:rPr>
              <a:t>: 80</a:t>
            </a:r>
            <a:endParaRPr lang="en-US" altLang="it-IT" sz="1800" b="1" dirty="0">
              <a:latin typeface="Courier New" pitchFamily="49" charset="0"/>
            </a:endParaRPr>
          </a:p>
        </p:txBody>
      </p:sp>
      <p:sp>
        <p:nvSpPr>
          <p:cNvPr id="20484" name="Rectangle 55"/>
          <p:cNvSpPr>
            <a:spLocks noGrp="1" noChangeArrowheads="1"/>
          </p:cNvSpPr>
          <p:nvPr>
            <p:ph type="title"/>
          </p:nvPr>
        </p:nvSpPr>
        <p:spPr>
          <a:xfrm>
            <a:off x="395536" y="39688"/>
            <a:ext cx="8352928" cy="1214437"/>
          </a:xfrm>
        </p:spPr>
        <p:txBody>
          <a:bodyPr/>
          <a:lstStyle/>
          <a:p>
            <a:pPr eaLnBrk="1" hangingPunct="1"/>
            <a:r>
              <a:rPr lang="it-IT" altLang="it-IT" dirty="0"/>
              <a:t>Un altro programma</a:t>
            </a:r>
          </a:p>
        </p:txBody>
      </p:sp>
      <p:sp>
        <p:nvSpPr>
          <p:cNvPr id="20485" name="Text Box 56"/>
          <p:cNvSpPr txBox="1">
            <a:spLocks noChangeArrowheads="1"/>
          </p:cNvSpPr>
          <p:nvPr/>
        </p:nvSpPr>
        <p:spPr bwMode="auto">
          <a:xfrm>
            <a:off x="395536" y="1556792"/>
            <a:ext cx="6798954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008000"/>
                </a:solidFill>
                <a:latin typeface="Courier New" pitchFamily="49" charset="0"/>
              </a:rPr>
              <a:t># Somma di due interi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print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("Inserire due interi")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a = </a:t>
            </a: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(input('Inserire primo intero: '))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b = </a:t>
            </a: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(input('Inserire secondo intero: '))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somma=</a:t>
            </a: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a+b</a:t>
            </a:r>
            <a:endParaRPr lang="it-IT" altLang="it-IT" sz="2000" b="1" dirty="0">
              <a:solidFill>
                <a:srgbClr val="3333CC"/>
              </a:solidFill>
              <a:latin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it-IT" altLang="it-IT" sz="2000" b="1" dirty="0" err="1">
                <a:solidFill>
                  <a:srgbClr val="3333CC"/>
                </a:solidFill>
                <a:latin typeface="Courier New" pitchFamily="49" charset="0"/>
              </a:rPr>
              <a:t>print</a:t>
            </a:r>
            <a:r>
              <a:rPr lang="it-IT" altLang="it-IT" sz="2000" b="1" dirty="0">
                <a:solidFill>
                  <a:srgbClr val="3333CC"/>
                </a:solidFill>
                <a:latin typeface="Courier New" pitchFamily="49" charset="0"/>
              </a:rPr>
              <a:t>("La somma dei due interi: ", somma)</a:t>
            </a:r>
            <a:endParaRPr lang="it-IT" altLang="it-IT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71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numero diapositiva 3">
            <a:extLst>
              <a:ext uri="{FF2B5EF4-FFF2-40B4-BE49-F238E27FC236}">
                <a16:creationId xmlns:a16="http://schemas.microsoft.com/office/drawing/2014/main" id="{F712B4F8-A62E-48B0-90F4-00F6C96AC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30FAB-2AE1-4F3F-86ED-070B0D4964F2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it-IT" altLang="it-IT" sz="14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33AF173-BF45-43D3-A823-502BD24A5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463" y="1143000"/>
            <a:ext cx="7835900" cy="3822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Itera l’esecuzione di </a:t>
            </a:r>
            <a:r>
              <a:rPr lang="it-IT" altLang="it-IT" sz="2800" b="1" u="sng"/>
              <a:t>una</a:t>
            </a:r>
            <a:r>
              <a:rPr lang="it-IT" altLang="it-IT" sz="2800" u="sng"/>
              <a:t> </a:t>
            </a:r>
            <a:r>
              <a:rPr lang="it-IT" altLang="it-IT" sz="2800" b="1" u="sng"/>
              <a:t>istruzione</a:t>
            </a:r>
            <a:r>
              <a:rPr lang="it-IT" altLang="it-IT" sz="2800"/>
              <a:t> </a:t>
            </a:r>
            <a:r>
              <a:rPr lang="it-IT" altLang="it-IT" sz="2800" b="1"/>
              <a:t>fintantoché</a:t>
            </a:r>
            <a:r>
              <a:rPr lang="it-IT" altLang="it-IT" sz="2800"/>
              <a:t> una certa </a:t>
            </a:r>
            <a:r>
              <a:rPr lang="it-IT" altLang="it-IT" sz="3600">
                <a:solidFill>
                  <a:schemeClr val="accent2"/>
                </a:solidFill>
              </a:rPr>
              <a:t>condizione</a:t>
            </a:r>
            <a:r>
              <a:rPr lang="it-IT" altLang="it-IT" sz="2800"/>
              <a:t> è vera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altLang="it-IT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print("Inserire due numeri")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a=int(input("Inserisci a: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b=int(input("Inserisci b: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while b &gt; 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    a = a+a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    b = b-1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print(a)</a:t>
            </a:r>
          </a:p>
        </p:txBody>
      </p:sp>
      <p:sp>
        <p:nvSpPr>
          <p:cNvPr id="14340" name="Text Box 8">
            <a:extLst>
              <a:ext uri="{FF2B5EF4-FFF2-40B4-BE49-F238E27FC236}">
                <a16:creationId xmlns:a16="http://schemas.microsoft.com/office/drawing/2014/main" id="{DF7210D1-17C2-46B2-BDBB-B2DF491AD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3052763"/>
            <a:ext cx="3719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3600">
                <a:solidFill>
                  <a:schemeClr val="accent2"/>
                </a:solidFill>
                <a:latin typeface="Tahoma" panose="020B0604030504040204" pitchFamily="34" charset="0"/>
              </a:rPr>
              <a:t>Che cosa calcola?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DC2E9D75-65BD-4DBA-A423-64CCC752DA0E}"/>
              </a:ext>
            </a:extLst>
          </p:cNvPr>
          <p:cNvGrpSpPr>
            <a:grpSpLocks/>
          </p:cNvGrpSpPr>
          <p:nvPr/>
        </p:nvGrpSpPr>
        <p:grpSpPr bwMode="auto">
          <a:xfrm>
            <a:off x="3090863" y="3843338"/>
            <a:ext cx="6043612" cy="1374775"/>
            <a:chOff x="1686" y="2880"/>
            <a:chExt cx="3807" cy="866"/>
          </a:xfrm>
        </p:grpSpPr>
        <p:sp>
          <p:nvSpPr>
            <p:cNvPr id="14343" name="Text Box 9">
              <a:extLst>
                <a:ext uri="{FF2B5EF4-FFF2-40B4-BE49-F238E27FC236}">
                  <a16:creationId xmlns:a16="http://schemas.microsoft.com/office/drawing/2014/main" id="{AEC80688-084D-451D-BD38-BD711CD9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6" y="3203"/>
              <a:ext cx="2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800" b="1">
                  <a:solidFill>
                    <a:schemeClr val="accent2"/>
                  </a:solidFill>
                  <a:latin typeface="Tahoma" panose="020B0604030504040204" pitchFamily="34" charset="0"/>
                </a:rPr>
                <a:t>la funzione f(a,b) =</a:t>
              </a:r>
            </a:p>
          </p:txBody>
        </p:sp>
        <p:sp>
          <p:nvSpPr>
            <p:cNvPr id="14344" name="Text Box 10">
              <a:extLst>
                <a:ext uri="{FF2B5EF4-FFF2-40B4-BE49-F238E27FC236}">
                  <a16:creationId xmlns:a16="http://schemas.microsoft.com/office/drawing/2014/main" id="{BCC2ED6C-DE57-42FF-98EC-EB03D29AC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2880"/>
              <a:ext cx="1376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2800" b="1">
                  <a:solidFill>
                    <a:schemeClr val="accent2"/>
                  </a:solidFill>
                  <a:latin typeface="Tahoma" panose="020B0604030504040204" pitchFamily="34" charset="0"/>
                </a:rPr>
                <a:t>a*2</a:t>
              </a:r>
              <a:r>
                <a:rPr lang="it-IT" altLang="it-IT" b="1" baseline="30000">
                  <a:solidFill>
                    <a:schemeClr val="accent2"/>
                  </a:solidFill>
                  <a:latin typeface="Tahoma" panose="020B0604030504040204" pitchFamily="34" charset="0"/>
                </a:rPr>
                <a:t>b</a:t>
              </a:r>
              <a:r>
                <a:rPr lang="it-IT" altLang="it-IT" sz="2800" b="1">
                  <a:solidFill>
                    <a:schemeClr val="accent2"/>
                  </a:solidFill>
                  <a:latin typeface="Tahoma" panose="020B0604030504040204" pitchFamily="34" charset="0"/>
                </a:rPr>
                <a:t>	 </a:t>
              </a:r>
              <a:r>
                <a:rPr lang="it-IT" altLang="it-IT" sz="2400">
                  <a:solidFill>
                    <a:schemeClr val="accent2"/>
                  </a:solidFill>
                  <a:latin typeface="Tahoma" panose="020B0604030504040204" pitchFamily="34" charset="0"/>
                </a:rPr>
                <a:t>se b&gt;0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it-IT" altLang="it-IT" sz="2800" b="1">
                  <a:solidFill>
                    <a:schemeClr val="accent2"/>
                  </a:solidFill>
                  <a:latin typeface="Tahoma" panose="020B0604030504040204" pitchFamily="34" charset="0"/>
                </a:rPr>
                <a:t>a        </a:t>
              </a:r>
              <a:r>
                <a:rPr lang="it-IT" altLang="it-IT" sz="2400">
                  <a:solidFill>
                    <a:schemeClr val="accent2"/>
                  </a:solidFill>
                  <a:latin typeface="Tahoma" panose="020B0604030504040204" pitchFamily="34" charset="0"/>
                </a:rPr>
                <a:t>se b</a:t>
              </a:r>
              <a:r>
                <a:rPr lang="it-IT" altLang="it-IT" sz="2400">
                  <a:solidFill>
                    <a:schemeClr val="accent2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≤</a:t>
              </a:r>
              <a:r>
                <a:rPr lang="it-IT" altLang="it-IT" sz="2400">
                  <a:solidFill>
                    <a:schemeClr val="accent2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4345" name="AutoShape 11">
              <a:extLst>
                <a:ext uri="{FF2B5EF4-FFF2-40B4-BE49-F238E27FC236}">
                  <a16:creationId xmlns:a16="http://schemas.microsoft.com/office/drawing/2014/main" id="{A9EEF851-EE46-4148-A712-9C50BDEFC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3009"/>
              <a:ext cx="238" cy="730"/>
            </a:xfrm>
            <a:prstGeom prst="leftBrace">
              <a:avLst>
                <a:gd name="adj1" fmla="val 25560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it-IT" altLang="it-IT" sz="2000"/>
            </a:p>
          </p:txBody>
        </p:sp>
      </p:grpSp>
      <p:sp>
        <p:nvSpPr>
          <p:cNvPr id="14342" name="Rectangle 13">
            <a:extLst>
              <a:ext uri="{FF2B5EF4-FFF2-40B4-BE49-F238E27FC236}">
                <a16:creationId xmlns:a16="http://schemas.microsoft.com/office/drawing/2014/main" id="{00A48A0B-601A-45E6-B059-10A09D7B9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ciclo (loop) while</a:t>
            </a:r>
          </a:p>
        </p:txBody>
      </p:sp>
    </p:spTree>
    <p:extLst>
      <p:ext uri="{BB962C8B-B14F-4D97-AF65-F5344CB8AC3E}">
        <p14:creationId xmlns:p14="http://schemas.microsoft.com/office/powerpoint/2010/main" val="4181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numero diapositiva 3">
            <a:extLst>
              <a:ext uri="{FF2B5EF4-FFF2-40B4-BE49-F238E27FC236}">
                <a16:creationId xmlns:a16="http://schemas.microsoft.com/office/drawing/2014/main" id="{FC6C53EA-ED99-497B-868F-96E0EBEA2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3D6F56-6AFA-4C59-AED7-92B802D81CFF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it-IT" altLang="it-IT" sz="1400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ED59DBF4-ECCA-4067-BDFD-FF648321C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16013"/>
            <a:ext cx="7772400" cy="4546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sz="2800"/>
              <a:t>Acquisisci i valori di A e B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sz="2800"/>
              <a:t>Parti con X=1 ed assumi che MCD sia 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sz="2800"/>
              <a:t>Calcola MIN, il minimo tra A e B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sz="2800"/>
              <a:t>Fintantoché X &lt; MIN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sz="2400"/>
              <a:t>incrementa X di 1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sz="2400"/>
              <a:t>se X divide sia A sia B, assumi che MCD sia X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sz="2800"/>
              <a:t>Mostra come risultato MCD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46F5BA35-5166-4ED3-B59C-8CFBB4224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M.C.D. di due interi positivi</a:t>
            </a:r>
            <a:endParaRPr lang="en-US" altLang="it-IT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numero diapositiva 2">
            <a:extLst>
              <a:ext uri="{FF2B5EF4-FFF2-40B4-BE49-F238E27FC236}">
                <a16:creationId xmlns:a16="http://schemas.microsoft.com/office/drawing/2014/main" id="{C249A07C-A5C0-49FD-8B9C-8F286C1B6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5CA44-09B9-4EAD-910C-89A431A8586E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it-IT" altLang="it-IT" sz="140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07B0D330-1893-4F8D-95D2-0E0A25D4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1819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a=int(input("Inserisci a: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b=int(input("Inserisci b: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x=1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mcd=1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if a&gt;b: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    min=b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    min=a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while x&lt;min: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    x=x+1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    if a%x==0 and b%x==0: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        mcd=x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print(mcd)</a:t>
            </a:r>
            <a:endParaRPr lang="en-US" altLang="it-IT" sz="2400">
              <a:latin typeface="Tahoma" panose="020B0604030504040204" pitchFamily="34" charset="0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5179495-79ED-4441-8055-B146F0ECF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Esempio: MCD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numero diapositiva 3">
            <a:extLst>
              <a:ext uri="{FF2B5EF4-FFF2-40B4-BE49-F238E27FC236}">
                <a16:creationId xmlns:a16="http://schemas.microsoft.com/office/drawing/2014/main" id="{D9E50A57-BB08-470A-BCD6-BA64FFF23E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D9EAE-A14B-4DCC-82FD-D06D93F466F7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it-IT" altLang="it-IT" sz="1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460DD7F-758A-4D5E-B7C8-E29AEE7BE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01713"/>
            <a:ext cx="8458200" cy="5043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400">
                <a:solidFill>
                  <a:srgbClr val="008000"/>
                </a:solidFill>
              </a:rPr>
              <a:t>/* Si scandiscono i naturali </a:t>
            </a:r>
            <a:r>
              <a:rPr lang="it-IT" altLang="it-IT" sz="2400" b="1" u="sng">
                <a:solidFill>
                  <a:srgbClr val="008000"/>
                </a:solidFill>
              </a:rPr>
              <a:t>diminuendo</a:t>
            </a:r>
            <a:r>
              <a:rPr lang="it-IT" altLang="it-IT" sz="2400">
                <a:solidFill>
                  <a:srgbClr val="008000"/>
                </a:solidFill>
              </a:rPr>
              <a:t> a partire dal minimo tra a e b. </a:t>
            </a:r>
            <a:r>
              <a:rPr lang="it-IT" altLang="it-IT" sz="2400" b="1" i="1">
                <a:solidFill>
                  <a:srgbClr val="008000"/>
                </a:solidFill>
              </a:rPr>
              <a:t>Il primo</a:t>
            </a:r>
            <a:r>
              <a:rPr lang="it-IT" altLang="it-IT" sz="2400" i="1">
                <a:solidFill>
                  <a:srgbClr val="008000"/>
                </a:solidFill>
              </a:rPr>
              <a:t> </a:t>
            </a:r>
            <a:r>
              <a:rPr lang="it-IT" altLang="it-IT" sz="2400">
                <a:solidFill>
                  <a:srgbClr val="008000"/>
                </a:solidFill>
              </a:rPr>
              <a:t>divisore comune trovato è il MCD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a=int(input("Inserisci a: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b=int(input("Inserisci b: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if a&gt;b: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    x=b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else: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    x=a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while not(a%x==0 and b%x==0):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    x=x-1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mcd=x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print(mcd)</a:t>
            </a:r>
            <a:endParaRPr lang="it-IT" altLang="it-IT" sz="24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CB9DCF4B-C383-4E4C-9E76-D63BA3D67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4672013"/>
            <a:ext cx="39481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chemeClr val="accent2"/>
                </a:solidFill>
                <a:latin typeface="Tahoma" panose="020B0604030504040204" pitchFamily="34" charset="0"/>
              </a:rPr>
              <a:t>Si tratta della </a:t>
            </a:r>
            <a:r>
              <a:rPr lang="it-IT" altLang="it-IT" sz="2400" i="1">
                <a:solidFill>
                  <a:schemeClr val="accent2"/>
                </a:solidFill>
                <a:latin typeface="Tahoma" panose="020B0604030504040204" pitchFamily="34" charset="0"/>
              </a:rPr>
              <a:t>negazione</a:t>
            </a:r>
            <a:r>
              <a:rPr lang="it-IT" altLang="it-IT" sz="2400">
                <a:solidFill>
                  <a:schemeClr val="accent2"/>
                </a:solidFill>
                <a:latin typeface="Tahoma" panose="020B0604030504040204" pitchFamily="34" charset="0"/>
              </a:rPr>
              <a:t> della condizione precedente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C6D8D788-64C9-427B-ADF6-C5642F8C7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Esempio: MCD</a:t>
            </a:r>
          </a:p>
        </p:txBody>
      </p:sp>
    </p:spTree>
  </p:cSld>
  <p:clrMapOvr>
    <a:masterClrMapping/>
  </p:clrMapOvr>
  <p:transition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numero diapositiva 3">
            <a:extLst>
              <a:ext uri="{FF2B5EF4-FFF2-40B4-BE49-F238E27FC236}">
                <a16:creationId xmlns:a16="http://schemas.microsoft.com/office/drawing/2014/main" id="{F526DC02-9FD4-4E20-8CE8-A03E4B94EF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A1802C-0012-4FBE-9CA8-E26FAEC6AABC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it-IT" altLang="it-IT" sz="1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DCFA5E6-E84F-4FA2-A9A8-5899CEBE5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01713"/>
            <a:ext cx="8458200" cy="5043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400">
                <a:solidFill>
                  <a:srgbClr val="008000"/>
                </a:solidFill>
              </a:rPr>
              <a:t>/* Si scandiscono i naturali </a:t>
            </a:r>
            <a:r>
              <a:rPr lang="it-IT" altLang="it-IT" sz="2400" b="1" u="sng">
                <a:solidFill>
                  <a:srgbClr val="008000"/>
                </a:solidFill>
              </a:rPr>
              <a:t>diminuendo</a:t>
            </a:r>
            <a:r>
              <a:rPr lang="it-IT" altLang="it-IT" sz="2400">
                <a:solidFill>
                  <a:srgbClr val="008000"/>
                </a:solidFill>
              </a:rPr>
              <a:t> a partire dal minimo tra a e b. </a:t>
            </a:r>
            <a:r>
              <a:rPr lang="it-IT" altLang="it-IT" sz="2400" b="1" i="1">
                <a:solidFill>
                  <a:srgbClr val="008000"/>
                </a:solidFill>
              </a:rPr>
              <a:t>Il primo</a:t>
            </a:r>
            <a:r>
              <a:rPr lang="it-IT" altLang="it-IT" sz="2400" i="1">
                <a:solidFill>
                  <a:srgbClr val="008000"/>
                </a:solidFill>
              </a:rPr>
              <a:t> </a:t>
            </a:r>
            <a:r>
              <a:rPr lang="it-IT" altLang="it-IT" sz="2400">
                <a:solidFill>
                  <a:srgbClr val="008000"/>
                </a:solidFill>
              </a:rPr>
              <a:t>divisore comune trovato è il MCD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a=int(input("Inserisci a: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b=int(input("Inserisci b: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if a&gt;b: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    x=b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else: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    x=a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while a%x!=0 or b%x!=0: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    x=x-1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mcd=x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/>
              <a:t>print(mcd)</a:t>
            </a:r>
            <a:endParaRPr lang="it-IT" altLang="it-IT" sz="2400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4A51EE0-EF73-4748-BBDE-9CDBF8FC6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4762500"/>
            <a:ext cx="4545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chemeClr val="accent2"/>
                </a:solidFill>
                <a:latin typeface="Tahoma" panose="020B0604030504040204" pitchFamily="34" charset="0"/>
              </a:rPr>
              <a:t>Equivalente al precedente: rispetta la legge di De Morgan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chemeClr val="accent2"/>
                </a:solidFill>
                <a:latin typeface="Tahoma" panose="020B0604030504040204" pitchFamily="34" charset="0"/>
              </a:rPr>
              <a:t>!( C &amp;&amp; D ) </a:t>
            </a:r>
            <a:r>
              <a:rPr lang="it-IT" altLang="it-IT" sz="2400" b="1">
                <a:solidFill>
                  <a:schemeClr val="accent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</a:t>
            </a:r>
            <a:r>
              <a:rPr lang="it-IT" altLang="it-IT" sz="2400">
                <a:solidFill>
                  <a:schemeClr val="accent2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 !C || !D</a:t>
            </a:r>
            <a:endParaRPr lang="it-IT" altLang="it-IT" sz="24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C337DABF-74E6-4218-A737-3BE0BD17E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Esempio: MCD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>
            <a:extLst>
              <a:ext uri="{FF2B5EF4-FFF2-40B4-BE49-F238E27FC236}">
                <a16:creationId xmlns:a16="http://schemas.microsoft.com/office/drawing/2014/main" id="{8527D1E9-CF34-421B-AAA1-C3B33E50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MCD, algoritmo di Euclide</a:t>
            </a:r>
          </a:p>
        </p:txBody>
      </p:sp>
      <p:sp>
        <p:nvSpPr>
          <p:cNvPr id="24579" name="Segnaposto contenuto 2">
            <a:extLst>
              <a:ext uri="{FF2B5EF4-FFF2-40B4-BE49-F238E27FC236}">
                <a16:creationId xmlns:a16="http://schemas.microsoft.com/office/drawing/2014/main" id="{A3453115-0829-4372-9F49-7596F7F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8" y="1214438"/>
            <a:ext cx="8628062" cy="4995862"/>
          </a:xfrm>
        </p:spPr>
        <p:txBody>
          <a:bodyPr/>
          <a:lstStyle/>
          <a:p>
            <a:pPr marL="579438" indent="-457200">
              <a:lnSpc>
                <a:spcPct val="90000"/>
              </a:lnSpc>
            </a:pPr>
            <a:r>
              <a:rPr lang="it-IT" altLang="it-IT"/>
              <a:t>Se A è uguale a B, allora il risultato è A</a:t>
            </a:r>
          </a:p>
          <a:p>
            <a:pPr marL="579438" indent="-457200">
              <a:lnSpc>
                <a:spcPct val="90000"/>
              </a:lnSpc>
            </a:pPr>
            <a:r>
              <a:rPr lang="it-IT" altLang="it-IT"/>
              <a:t>Altrimenti il risultato sarà il massimo comune divisore tra il più piccolo dei due e la differenza tra il più grande e il più piccolo</a:t>
            </a:r>
          </a:p>
        </p:txBody>
      </p:sp>
      <p:sp>
        <p:nvSpPr>
          <p:cNvPr id="24580" name="Segnaposto numero diapositiva 3">
            <a:extLst>
              <a:ext uri="{FF2B5EF4-FFF2-40B4-BE49-F238E27FC236}">
                <a16:creationId xmlns:a16="http://schemas.microsoft.com/office/drawing/2014/main" id="{2DDF4527-1B76-4C74-977C-41E4516F57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B2B1F1-BDAF-4BB2-B4ED-70141072BE39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it-IT" altLang="it-IT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numero diapositiva 3">
            <a:extLst>
              <a:ext uri="{FF2B5EF4-FFF2-40B4-BE49-F238E27FC236}">
                <a16:creationId xmlns:a16="http://schemas.microsoft.com/office/drawing/2014/main" id="{308D9F93-AAAB-419E-95E4-886BFD548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DB0B3C-9D64-49B2-8F03-893F1935E23E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it-IT" altLang="it-IT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2D7D50F-D674-4377-A18A-924ADCB21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Esempio: MCD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2267145-2503-44E8-ADC7-2376CE0E7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450" y="1000125"/>
            <a:ext cx="7772400" cy="5229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800">
                <a:solidFill>
                  <a:srgbClr val="008000"/>
                </a:solidFill>
              </a:rPr>
              <a:t>/* Codifica dell’algoritmo di Euclide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altLang="it-IT" sz="1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/>
              <a:t>a=int(input("Inserisci a: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/>
              <a:t>b=int(input("Inserisci b: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/>
              <a:t>while a!=b: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/>
              <a:t>    if a&gt;b: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/>
              <a:t>        a=a-b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/>
              <a:t>    else: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/>
              <a:t>        b=b-a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/>
              <a:t>print(a)</a:t>
            </a:r>
            <a:endParaRPr lang="it-IT" altLang="it-IT" sz="2800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943339A-B6A9-407D-8147-152EF593971F}"/>
              </a:ext>
            </a:extLst>
          </p:cNvPr>
          <p:cNvGrpSpPr>
            <a:grpSpLocks/>
          </p:cNvGrpSpPr>
          <p:nvPr/>
        </p:nvGrpSpPr>
        <p:grpSpPr bwMode="auto">
          <a:xfrm>
            <a:off x="1841500" y="4597400"/>
            <a:ext cx="6929438" cy="1108075"/>
            <a:chOff x="1381" y="3056"/>
            <a:chExt cx="4365" cy="698"/>
          </a:xfrm>
        </p:grpSpPr>
        <p:sp>
          <p:nvSpPr>
            <p:cNvPr id="25606" name="Text Box 4">
              <a:extLst>
                <a:ext uri="{FF2B5EF4-FFF2-40B4-BE49-F238E27FC236}">
                  <a16:creationId xmlns:a16="http://schemas.microsoft.com/office/drawing/2014/main" id="{25AF5734-0FDE-428D-8F58-77EC737A4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3056"/>
              <a:ext cx="337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200">
                  <a:solidFill>
                    <a:schemeClr val="accent2"/>
                  </a:solidFill>
                  <a:latin typeface="Tahoma" panose="020B0604030504040204" pitchFamily="34" charset="0"/>
                </a:rPr>
                <a:t>Scegliere a o b come MCD è indifferente: al momento dell’uscita dal ciclo while, infatti, a e b sono </a:t>
              </a:r>
              <a:r>
                <a:rPr lang="it-IT" altLang="it-IT" sz="2200" b="1">
                  <a:solidFill>
                    <a:schemeClr val="accent2"/>
                  </a:solidFill>
                  <a:latin typeface="Tahoma" panose="020B0604030504040204" pitchFamily="34" charset="0"/>
                </a:rPr>
                <a:t>certamente</a:t>
              </a:r>
              <a:r>
                <a:rPr lang="it-IT" altLang="it-IT" sz="2200">
                  <a:solidFill>
                    <a:schemeClr val="accent2"/>
                  </a:solidFill>
                  <a:latin typeface="Tahoma" panose="020B0604030504040204" pitchFamily="34" charset="0"/>
                </a:rPr>
                <a:t> uguali.</a:t>
              </a:r>
            </a:p>
          </p:txBody>
        </p:sp>
        <p:sp>
          <p:nvSpPr>
            <p:cNvPr id="25607" name="Line 5">
              <a:extLst>
                <a:ext uri="{FF2B5EF4-FFF2-40B4-BE49-F238E27FC236}">
                  <a16:creationId xmlns:a16="http://schemas.microsoft.com/office/drawing/2014/main" id="{A390AEE6-7C2F-4921-B31D-2881E2B7B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3381"/>
              <a:ext cx="964" cy="10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numero diapositiva 3">
            <a:extLst>
              <a:ext uri="{FF2B5EF4-FFF2-40B4-BE49-F238E27FC236}">
                <a16:creationId xmlns:a16="http://schemas.microsoft.com/office/drawing/2014/main" id="{3392F255-7F26-4F70-B25B-EF0F3EDB1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07B807-5E5C-4427-BB7C-1CD863BBA54B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it-IT" altLang="it-IT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F35C75C-81C7-4F1B-8DA6-9045B3F09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Analisi critica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4998DDC-985A-4F04-91BB-781B68F82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1060450"/>
            <a:ext cx="8699500" cy="5443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/>
              <a:t>Siamo sicuri che il ciclo termini sempre?</a:t>
            </a:r>
          </a:p>
          <a:p>
            <a:pPr lvl="1" indent="-220663" eaLnBrk="1" hangingPunct="1"/>
            <a:r>
              <a:rPr lang="it-IT" altLang="it-IT"/>
              <a:t>È cruciale l'ipotesi che a e b siano strettamente positivi</a:t>
            </a:r>
          </a:p>
          <a:p>
            <a:pPr marL="1150938" lvl="2" eaLnBrk="1" hangingPunct="1"/>
            <a:r>
              <a:rPr lang="it-IT" altLang="it-IT"/>
              <a:t>Un programmatore scrupoloso effettuerebbe un opportuno controllo sui dati in ingresso</a:t>
            </a:r>
          </a:p>
          <a:p>
            <a:pPr lvl="1" indent="-220663" eaLnBrk="1" hangingPunct="1"/>
            <a:r>
              <a:rPr lang="it-IT" altLang="it-IT"/>
              <a:t>Sotto questa ipotesi, ad ogni passo o a o b decresce, </a:t>
            </a:r>
            <a:r>
              <a:rPr lang="it-IT" altLang="it-IT" u="sng"/>
              <a:t>ma resta positivo</a:t>
            </a:r>
          </a:p>
          <a:p>
            <a:pPr lvl="1" indent="-220663" eaLnBrk="1" hangingPunct="1"/>
            <a:r>
              <a:rPr lang="it-IT" altLang="it-IT"/>
              <a:t>Non esiste una sequenza di coppie (a, b) che rispetti queste proprietà e che non sia finita</a:t>
            </a:r>
          </a:p>
          <a:p>
            <a:pPr algn="ctr" eaLnBrk="1" hangingPunct="1">
              <a:buFontTx/>
              <a:buNone/>
            </a:pPr>
            <a:endParaRPr lang="it-IT" altLang="it-IT" sz="1400"/>
          </a:p>
          <a:p>
            <a:pPr algn="ctr" eaLnBrk="1" hangingPunct="1">
              <a:buFontTx/>
              <a:buNone/>
            </a:pPr>
            <a:r>
              <a:rPr lang="it-IT" altLang="it-IT" sz="2000" b="1">
                <a:solidFill>
                  <a:schemeClr val="accent2"/>
                </a:solidFill>
              </a:rPr>
              <a:t>Riconosciamo nel corpo del ciclo una sezione che garantisce un progressivo avvicinamento alla condizione di uscita (terminazione)</a:t>
            </a:r>
            <a:r>
              <a:rPr lang="it-IT" altLang="it-IT" sz="2800" b="1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numero diapositiva 2">
            <a:extLst>
              <a:ext uri="{FF2B5EF4-FFF2-40B4-BE49-F238E27FC236}">
                <a16:creationId xmlns:a16="http://schemas.microsoft.com/office/drawing/2014/main" id="{6953676B-61C6-4DF1-86C2-71294A174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83D5B-EF89-47C7-A19F-148AFDFA500F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it-IT" altLang="it-IT" sz="1400"/>
          </a:p>
        </p:txBody>
      </p:sp>
      <p:sp>
        <p:nvSpPr>
          <p:cNvPr id="642050" name="Oval 2">
            <a:extLst>
              <a:ext uri="{FF2B5EF4-FFF2-40B4-BE49-F238E27FC236}">
                <a16:creationId xmlns:a16="http://schemas.microsoft.com/office/drawing/2014/main" id="{0A4B91F5-6E93-40E4-BB01-2931A8D0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140075"/>
            <a:ext cx="1033463" cy="5461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000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3C5E0DF-C7D2-4A2D-A5D5-557CE331C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" y="90488"/>
            <a:ext cx="8990013" cy="1355725"/>
          </a:xfrm>
        </p:spPr>
        <p:txBody>
          <a:bodyPr/>
          <a:lstStyle/>
          <a:p>
            <a:pPr eaLnBrk="1" hangingPunct="1"/>
            <a:r>
              <a:rPr lang="en-US" altLang="it-IT"/>
              <a:t>Esempio</a:t>
            </a:r>
            <a:br>
              <a:rPr lang="en-US" altLang="it-IT"/>
            </a:br>
            <a:r>
              <a:rPr lang="en-US" altLang="it-IT"/>
              <a:t>Stampa dei numeri pari minori di N</a:t>
            </a: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62BC286E-8881-4653-ADC0-7DB5DDF56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1704975"/>
            <a:ext cx="58483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pari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N=int(input("Dammi un intero positivo 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while pari != 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	print(pari)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/>
              <a:t>	pari = pari+2</a:t>
            </a:r>
          </a:p>
        </p:txBody>
      </p:sp>
      <p:sp>
        <p:nvSpPr>
          <p:cNvPr id="642053" name="Text Box 5">
            <a:extLst>
              <a:ext uri="{FF2B5EF4-FFF2-40B4-BE49-F238E27FC236}">
                <a16:creationId xmlns:a16="http://schemas.microsoft.com/office/drawing/2014/main" id="{0843DCA2-EFF4-4ED9-A06C-A891C471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3082925"/>
            <a:ext cx="2112962" cy="7302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4000">
                <a:solidFill>
                  <a:srgbClr val="FF0000"/>
                </a:solidFill>
              </a:rPr>
              <a:t>errore!!!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 animBg="1"/>
      <p:bldP spid="642053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numero diapositiva 3">
            <a:extLst>
              <a:ext uri="{FF2B5EF4-FFF2-40B4-BE49-F238E27FC236}">
                <a16:creationId xmlns:a16="http://schemas.microsoft.com/office/drawing/2014/main" id="{E8B6BC8E-AC39-43D7-B7FB-858A69EC7A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1067D-2F5F-4F39-B18E-9D38322C1ECC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it-IT" altLang="it-IT" sz="1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30F7A9B-9687-42AF-BEDD-ADEEC0DB4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3" y="102235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/>
              <a:t>Caso con numero di iterazioni predeterminato (ad esempio N)</a:t>
            </a:r>
          </a:p>
          <a:p>
            <a:pPr eaLnBrk="1" hangingPunct="1">
              <a:lnSpc>
                <a:spcPct val="90000"/>
              </a:lnSpc>
            </a:pPr>
            <a:endParaRPr lang="it-IT" altLang="it-IT"/>
          </a:p>
          <a:p>
            <a:pPr eaLnBrk="1" hangingPunct="1">
              <a:lnSpc>
                <a:spcPct val="90000"/>
              </a:lnSpc>
            </a:pPr>
            <a:endParaRPr lang="it-IT" altLang="it-IT"/>
          </a:p>
          <a:p>
            <a:pPr eaLnBrk="1" hangingPunct="1">
              <a:lnSpc>
                <a:spcPct val="90000"/>
              </a:lnSpc>
            </a:pPr>
            <a:endParaRPr lang="it-IT" altLang="it-IT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altLang="it-IT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altLang="it-IT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/>
              <a:t>	</a:t>
            </a:r>
            <a:endParaRPr lang="it-IT" altLang="it-IT" i="1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118731C2-6AA1-4C02-A85E-81B6404AB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2425700"/>
            <a:ext cx="3486150" cy="206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>
                <a:solidFill>
                  <a:srgbClr val="FF0000"/>
                </a:solidFill>
                <a:latin typeface="Tahoma" panose="020B0604030504040204" pitchFamily="34" charset="0"/>
              </a:rPr>
              <a:t>cont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>
                <a:solidFill>
                  <a:srgbClr val="FF0000"/>
                </a:solidFill>
                <a:latin typeface="Tahoma" panose="020B0604030504040204" pitchFamily="34" charset="0"/>
              </a:rPr>
              <a:t>while cont &lt;= 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>
                <a:solidFill>
                  <a:srgbClr val="FF0000"/>
                </a:solidFill>
                <a:latin typeface="Tahoma" panose="020B060403050404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>
                <a:solidFill>
                  <a:srgbClr val="FF0000"/>
                </a:solidFill>
                <a:latin typeface="Tahoma" panose="020B0604030504040204" pitchFamily="34" charset="0"/>
              </a:rPr>
              <a:t>	cont=cont+1</a:t>
            </a: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B4F5F1A7-E81E-45AA-94E7-EA05AA944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Studio dei cicli: il contatore</a:t>
            </a:r>
          </a:p>
        </p:txBody>
      </p:sp>
      <p:sp>
        <p:nvSpPr>
          <p:cNvPr id="31750" name="Text Box 4">
            <a:extLst>
              <a:ext uri="{FF2B5EF4-FFF2-40B4-BE49-F238E27FC236}">
                <a16:creationId xmlns:a16="http://schemas.microsoft.com/office/drawing/2014/main" id="{FBB70F68-38D5-4094-99A9-11BB10277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3476625"/>
            <a:ext cx="3487737" cy="206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>
                <a:solidFill>
                  <a:srgbClr val="0070C0"/>
                </a:solidFill>
                <a:latin typeface="Tahoma" panose="020B0604030504040204" pitchFamily="34" charset="0"/>
              </a:rPr>
              <a:t>cont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>
                <a:solidFill>
                  <a:srgbClr val="0070C0"/>
                </a:solidFill>
                <a:latin typeface="Tahoma" panose="020B0604030504040204" pitchFamily="34" charset="0"/>
              </a:rPr>
              <a:t>while cont &lt;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>
                <a:solidFill>
                  <a:srgbClr val="0070C0"/>
                </a:solidFill>
                <a:latin typeface="Tahoma" panose="020B060403050404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>
                <a:solidFill>
                  <a:srgbClr val="0070C0"/>
                </a:solidFill>
                <a:latin typeface="Tahoma" panose="020B0604030504040204" pitchFamily="34" charset="0"/>
              </a:rPr>
              <a:t>	cont=cont+1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10287F-6C18-49BC-B15B-794F617FA75D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5113" y="1081088"/>
            <a:ext cx="8599487" cy="4995862"/>
          </a:xfrm>
        </p:spPr>
        <p:txBody>
          <a:bodyPr/>
          <a:lstStyle/>
          <a:p>
            <a:pPr eaLnBrk="1" hangingPunct="1"/>
            <a:r>
              <a:rPr lang="it-IT" altLang="it-IT" sz="2800" b="1" dirty="0">
                <a:latin typeface="Courier New" pitchFamily="49" charset="0"/>
              </a:rPr>
              <a:t>a, b, somma;</a:t>
            </a:r>
          </a:p>
          <a:p>
            <a:pPr lvl="1" eaLnBrk="1" hangingPunct="1"/>
            <a:r>
              <a:rPr lang="it-IT" altLang="it-IT" b="1" dirty="0"/>
              <a:t>variabili</a:t>
            </a:r>
            <a:endParaRPr lang="it-IT" altLang="it-IT" dirty="0"/>
          </a:p>
          <a:p>
            <a:pPr lvl="2" eaLnBrk="1" hangingPunct="1"/>
            <a:r>
              <a:rPr lang="it-IT" altLang="it-IT" i="1" dirty="0"/>
              <a:t>locazioni di memoria</a:t>
            </a:r>
            <a:r>
              <a:rPr lang="it-IT" altLang="it-IT" dirty="0"/>
              <a:t> dove sono memorizzati i dati manipolati dal programma</a:t>
            </a:r>
          </a:p>
          <a:p>
            <a:pPr lvl="1" eaLnBrk="1" hangingPunct="1"/>
            <a:r>
              <a:rPr lang="it-IT" altLang="it-IT" b="1" dirty="0" err="1">
                <a:latin typeface="Courier New" pitchFamily="49" charset="0"/>
              </a:rPr>
              <a:t>int</a:t>
            </a:r>
            <a:r>
              <a:rPr lang="it-IT" altLang="it-IT" dirty="0"/>
              <a:t> : le variabili conterranno numeri interi</a:t>
            </a:r>
          </a:p>
          <a:p>
            <a:pPr lvl="1" eaLnBrk="1" hangingPunct="1"/>
            <a:r>
              <a:rPr lang="it-IT" altLang="it-IT" b="1" dirty="0">
                <a:latin typeface="Courier New" pitchFamily="49" charset="0"/>
              </a:rPr>
              <a:t>a, b, somma </a:t>
            </a:r>
            <a:r>
              <a:rPr lang="it-IT" altLang="it-IT" dirty="0"/>
              <a:t>- nomi di variabili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cs typeface="Times New Roman" pitchFamily="18" charset="0"/>
              </a:rPr>
              <a:t>Osservazioni</a:t>
            </a:r>
            <a:endParaRPr lang="en-US" altLang="it-IT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15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numero diapositiva 3">
            <a:extLst>
              <a:ext uri="{FF2B5EF4-FFF2-40B4-BE49-F238E27FC236}">
                <a16:creationId xmlns:a16="http://schemas.microsoft.com/office/drawing/2014/main" id="{AB705A20-1054-4C6F-BB2F-C5E3CADA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C2C019-3703-4C80-9789-89E3913A63B6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it-IT" altLang="it-IT" sz="140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62710F0-53BD-4EAC-9609-C4CF6414D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55725"/>
            <a:ext cx="7772400" cy="4235450"/>
          </a:xfrm>
        </p:spPr>
        <p:txBody>
          <a:bodyPr/>
          <a:lstStyle/>
          <a:p>
            <a:pPr eaLnBrk="1" hangingPunct="1"/>
            <a:r>
              <a:rPr lang="it-IT" altLang="it-IT" sz="2800">
                <a:cs typeface="Times New Roman" panose="02020603050405020304" pitchFamily="18" charset="0"/>
              </a:rPr>
              <a:t>Il corpo del ciclo è ripetuto fino a quando la variabile “contatore” raggiunge un valore definito</a:t>
            </a:r>
          </a:p>
          <a:p>
            <a:pPr eaLnBrk="1" hangingPunct="1"/>
            <a:r>
              <a:rPr lang="it-IT" altLang="it-IT" sz="2800">
                <a:cs typeface="Times New Roman" panose="02020603050405020304" pitchFamily="18" charset="0"/>
              </a:rPr>
              <a:t>Il valore è </a:t>
            </a:r>
            <a:r>
              <a:rPr lang="it-IT" altLang="it-IT" sz="2800" b="1" i="1">
                <a:cs typeface="Times New Roman" panose="02020603050405020304" pitchFamily="18" charset="0"/>
              </a:rPr>
              <a:t>definito</a:t>
            </a:r>
            <a:r>
              <a:rPr lang="it-IT" altLang="it-IT" sz="2800">
                <a:cs typeface="Times New Roman" panose="02020603050405020304" pitchFamily="18" charset="0"/>
              </a:rPr>
              <a:t>: il numero di ripetizioni del ciclo è </a:t>
            </a:r>
            <a:r>
              <a:rPr lang="it-IT" altLang="it-IT" sz="2800" b="1" i="1">
                <a:cs typeface="Times New Roman" panose="02020603050405020304" pitchFamily="18" charset="0"/>
              </a:rPr>
              <a:t>noto</a:t>
            </a:r>
            <a:r>
              <a:rPr lang="it-IT" altLang="it-IT" sz="2800">
                <a:cs typeface="Times New Roman" panose="02020603050405020304" pitchFamily="18" charset="0"/>
              </a:rPr>
              <a:t> a priori</a:t>
            </a:r>
          </a:p>
          <a:p>
            <a:pPr eaLnBrk="1" hangingPunct="1"/>
            <a:r>
              <a:rPr lang="it-IT" altLang="it-IT" sz="2800">
                <a:cs typeface="Times New Roman" panose="02020603050405020304" pitchFamily="18" charset="0"/>
              </a:rPr>
              <a:t>Esempio: </a:t>
            </a:r>
            <a:r>
              <a:rPr lang="it-IT" altLang="it-IT" sz="2800" b="1" i="1">
                <a:cs typeface="Times New Roman" panose="02020603050405020304" pitchFamily="18" charset="0"/>
              </a:rPr>
              <a:t>Una classe di 10 studenti ha ottenuto i voti di un compito. Trovare la media aritmetica di questi voti</a:t>
            </a:r>
            <a:endParaRPr lang="it-IT" altLang="it-IT" sz="2800">
              <a:cs typeface="Times New Roman" panose="02020603050405020304" pitchFamily="18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CA9E3C6-7187-4633-94A1-880F8F808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" y="136525"/>
            <a:ext cx="9023350" cy="857250"/>
          </a:xfrm>
        </p:spPr>
        <p:txBody>
          <a:bodyPr/>
          <a:lstStyle/>
          <a:p>
            <a:pPr eaLnBrk="1" hangingPunct="1"/>
            <a:r>
              <a:rPr lang="it-IT" altLang="it-IT" sz="3600"/>
              <a:t>Formulazione di un algoritmo: </a:t>
            </a:r>
            <a:br>
              <a:rPr lang="it-IT" altLang="it-IT" sz="3600"/>
            </a:br>
            <a:r>
              <a:rPr lang="it-IT" altLang="it-IT" sz="3600"/>
              <a:t>ciclo controllato da un contatore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numero diapositiva 3">
            <a:extLst>
              <a:ext uri="{FF2B5EF4-FFF2-40B4-BE49-F238E27FC236}">
                <a16:creationId xmlns:a16="http://schemas.microsoft.com/office/drawing/2014/main" id="{0ED45D69-F8CE-4CD6-87C0-1D47D3759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F9FA60-3019-43B6-ACCE-22A26081ECC9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it-IT" altLang="it-IT" sz="14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8341971-5A3A-4040-A6E1-EDBF194BD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>
                <a:solidFill>
                  <a:srgbClr val="000000"/>
                </a:solidFill>
                <a:cs typeface="Times New Roman" panose="02020603050405020304" pitchFamily="18" charset="0"/>
              </a:rPr>
              <a:t>Raffinamento </a:t>
            </a:r>
            <a:r>
              <a:rPr lang="it-IT" altLang="it-IT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top-down</a:t>
            </a:r>
            <a:r>
              <a:rPr lang="it-IT" altLang="it-IT" sz="240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>
                <a:solidFill>
                  <a:srgbClr val="000000"/>
                </a:solidFill>
                <a:cs typeface="Times New Roman" panose="02020603050405020304" pitchFamily="18" charset="0"/>
              </a:rPr>
              <a:t>Si comincia con una rappresentazione in pseudocodice del “</a:t>
            </a:r>
            <a:r>
              <a:rPr lang="it-IT" altLang="it-IT" sz="2000" i="1">
                <a:solidFill>
                  <a:srgbClr val="000000"/>
                </a:solidFill>
                <a:cs typeface="Times New Roman" panose="02020603050405020304" pitchFamily="18" charset="0"/>
              </a:rPr>
              <a:t>top”: </a:t>
            </a:r>
            <a:r>
              <a:rPr lang="it-IT" altLang="it-IT" sz="1800" i="1">
                <a:solidFill>
                  <a:schemeClr val="accent2"/>
                </a:solidFill>
                <a:cs typeface="Times New Roman" panose="02020603050405020304" pitchFamily="18" charset="0"/>
              </a:rPr>
              <a:t>Determinare la media della classe</a:t>
            </a:r>
            <a:endParaRPr lang="it-IT" altLang="it-IT" sz="20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>
                <a:cs typeface="Times New Roman" panose="02020603050405020304" pitchFamily="18" charset="0"/>
              </a:rPr>
              <a:t>Si divide il “top” in sottoproblemi da risolvere (in ordine): </a:t>
            </a:r>
            <a:r>
              <a:rPr lang="it-IT" altLang="it-IT" sz="2000" i="1">
                <a:cs typeface="Times New Roman" panose="02020603050405020304" pitchFamily="18" charset="0"/>
              </a:rPr>
              <a:t>	</a:t>
            </a:r>
            <a:endParaRPr lang="it-IT" altLang="it-IT" sz="2000" i="1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	Inizializzazione delle variabili</a:t>
            </a:r>
            <a:b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</a:b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Lettura, addizione e conteggio dei voti</a:t>
            </a:r>
            <a:b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</a:b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Calcolo e scrittura della media</a:t>
            </a:r>
            <a:r>
              <a:rPr lang="it-IT" altLang="it-IT" sz="2000" i="1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>
                <a:cs typeface="Times New Roman" panose="02020603050405020304" pitchFamily="18" charset="0"/>
              </a:rPr>
              <a:t>Pseudocodice: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Inizializza il totale a zero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Inizializza il contatore a uno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WHILE contatore minore o uguale a dieci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	Leggi da terminale il prossimo voto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	Aggiungi il voto al totale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	Aggiungi uno al contatore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Calcola la media (uguale a totale diviso per 10)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chemeClr val="accent2"/>
                </a:solidFill>
                <a:cs typeface="Times New Roman" panose="02020603050405020304" pitchFamily="18" charset="0"/>
              </a:rPr>
              <a:t>		Stampa a terminale la media</a:t>
            </a:r>
            <a:endParaRPr lang="it-IT" altLang="it-IT" sz="160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F7CC97E-0DAD-4D71-82E3-F9B7FEF30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Raffinamenti successivi</a:t>
            </a:r>
            <a:endParaRPr lang="en-US" altLang="it-IT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6">
            <a:extLst>
              <a:ext uri="{FF2B5EF4-FFF2-40B4-BE49-F238E27FC236}">
                <a16:creationId xmlns:a16="http://schemas.microsoft.com/office/drawing/2014/main" id="{8FCA3B44-B758-420D-BCF8-C350D4D25F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00" y="31750"/>
            <a:ext cx="9131300" cy="266700"/>
            <a:chOff x="0" y="374"/>
            <a:chExt cx="3072" cy="403"/>
          </a:xfrm>
        </p:grpSpPr>
        <p:sp>
          <p:nvSpPr>
            <p:cNvPr id="37896" name="Rectangle 7">
              <a:extLst>
                <a:ext uri="{FF2B5EF4-FFF2-40B4-BE49-F238E27FC236}">
                  <a16:creationId xmlns:a16="http://schemas.microsoft.com/office/drawing/2014/main" id="{25863685-3BF8-4C51-8211-92156B1F94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374"/>
              <a:ext cx="307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it-IT" altLang="it-IT" sz="2000"/>
            </a:p>
          </p:txBody>
        </p:sp>
        <p:sp>
          <p:nvSpPr>
            <p:cNvPr id="37897" name="Rectangle 8">
              <a:extLst>
                <a:ext uri="{FF2B5EF4-FFF2-40B4-BE49-F238E27FC236}">
                  <a16:creationId xmlns:a16="http://schemas.microsoft.com/office/drawing/2014/main" id="{4E9030D2-29EE-4DB0-9D8F-1ADD6413E5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374"/>
              <a:ext cx="307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800" b="1">
                  <a:solidFill>
                    <a:srgbClr val="008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# Programma per il calcolo della media di una classe </a:t>
              </a:r>
            </a:p>
          </p:txBody>
        </p:sp>
      </p:grpSp>
      <p:grpSp>
        <p:nvGrpSpPr>
          <p:cNvPr id="37891" name="Group 9">
            <a:extLst>
              <a:ext uri="{FF2B5EF4-FFF2-40B4-BE49-F238E27FC236}">
                <a16:creationId xmlns:a16="http://schemas.microsoft.com/office/drawing/2014/main" id="{353191AA-6F46-447F-BA3C-CA3BD81A91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00" y="298450"/>
            <a:ext cx="9131300" cy="247650"/>
            <a:chOff x="0" y="777"/>
            <a:chExt cx="3072" cy="374"/>
          </a:xfrm>
        </p:grpSpPr>
        <p:sp>
          <p:nvSpPr>
            <p:cNvPr id="37894" name="Rectangle 10">
              <a:extLst>
                <a:ext uri="{FF2B5EF4-FFF2-40B4-BE49-F238E27FC236}">
                  <a16:creationId xmlns:a16="http://schemas.microsoft.com/office/drawing/2014/main" id="{235B15EB-660E-4039-B609-18B0A5BC6D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777"/>
              <a:ext cx="307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it-IT" altLang="it-IT" sz="2000"/>
            </a:p>
          </p:txBody>
        </p:sp>
        <p:sp>
          <p:nvSpPr>
            <p:cNvPr id="37895" name="Rectangle 11">
              <a:extLst>
                <a:ext uri="{FF2B5EF4-FFF2-40B4-BE49-F238E27FC236}">
                  <a16:creationId xmlns:a16="http://schemas.microsoft.com/office/drawing/2014/main" id="{28B55121-9159-4AF2-A2C6-302A2044A2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777"/>
              <a:ext cx="307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t-IT" sz="1800" b="1">
                  <a:solidFill>
                    <a:srgbClr val="008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# tramite ciclo controllato da un contatore</a:t>
              </a:r>
              <a:endParaRPr lang="en-US" altLang="it-IT" sz="1800" b="1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14132" name="Rectangle 84">
            <a:extLst>
              <a:ext uri="{FF2B5EF4-FFF2-40B4-BE49-F238E27FC236}">
                <a16:creationId xmlns:a16="http://schemas.microsoft.com/office/drawing/2014/main" id="{5631A9C6-CA55-4DD2-B241-97AB1ACD5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1889125"/>
            <a:ext cx="31115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Output: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16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Prossimo voto: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 Media della classe: 6         </a:t>
            </a:r>
            <a:r>
              <a:rPr lang="en-US" altLang="it-IT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893" name="Rettangolo 1">
            <a:extLst>
              <a:ext uri="{FF2B5EF4-FFF2-40B4-BE49-F238E27FC236}">
                <a16:creationId xmlns:a16="http://schemas.microsoft.com/office/drawing/2014/main" id="{B3928E6A-2371-4425-A8D2-F74216D5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812800"/>
            <a:ext cx="583088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tot=0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cont=1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while cont&lt;=10: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voto=int(input("Prossimo voto: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tot=tot+voto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cont=cont+1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media=tot/10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print("Media della classe: ",media)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3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numero diapositiva 3">
            <a:extLst>
              <a:ext uri="{FF2B5EF4-FFF2-40B4-BE49-F238E27FC236}">
                <a16:creationId xmlns:a16="http://schemas.microsoft.com/office/drawing/2014/main" id="{15FDDCB9-5584-45D7-AED5-B7E4265CF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6EF83D-55EC-4354-BF0E-933862306260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it-IT" altLang="it-IT" sz="14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08F299A-0C65-4549-87D6-921C17385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1087438"/>
            <a:ext cx="7702550" cy="4683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/>
              <a:t>Definito solo su interi non negativi</a:t>
            </a:r>
          </a:p>
          <a:p>
            <a:pPr eaLnBrk="1" hangingPunct="1">
              <a:buFontTx/>
              <a:buNone/>
            </a:pPr>
            <a:endParaRPr lang="it-IT" altLang="it-IT" sz="1400"/>
          </a:p>
          <a:p>
            <a:pPr eaLnBrk="1" hangingPunct="1">
              <a:buFontTx/>
              <a:buNone/>
            </a:pPr>
            <a:r>
              <a:rPr lang="it-IT" altLang="it-IT"/>
              <a:t>			n * (n-1) * ... * 2  * 1 	se n &gt; 1</a:t>
            </a:r>
          </a:p>
          <a:p>
            <a:pPr eaLnBrk="1" hangingPunct="1">
              <a:buFontTx/>
              <a:buNone/>
            </a:pPr>
            <a:endParaRPr lang="it-IT" altLang="it-IT"/>
          </a:p>
          <a:p>
            <a:pPr eaLnBrk="1" hangingPunct="1">
              <a:buFontTx/>
              <a:buNone/>
            </a:pPr>
            <a:r>
              <a:rPr lang="it-IT" altLang="it-IT"/>
              <a:t>n!  =    	1  				se n = 0, 1</a:t>
            </a:r>
          </a:p>
          <a:p>
            <a:pPr eaLnBrk="1" hangingPunct="1">
              <a:buFontTx/>
              <a:buNone/>
            </a:pPr>
            <a:endParaRPr lang="it-IT" altLang="it-IT"/>
          </a:p>
          <a:p>
            <a:pPr eaLnBrk="1" hangingPunct="1">
              <a:buFontTx/>
              <a:buNone/>
            </a:pPr>
            <a:r>
              <a:rPr lang="it-IT" altLang="it-IT"/>
              <a:t>			indefinito 			altrimenti</a:t>
            </a:r>
          </a:p>
          <a:p>
            <a:pPr eaLnBrk="1" hangingPunct="1">
              <a:buFontTx/>
              <a:buNone/>
            </a:pPr>
            <a:r>
              <a:rPr lang="it-IT" altLang="it-IT"/>
              <a:t>Il prodotto dei </a:t>
            </a:r>
            <a:r>
              <a:rPr lang="it-IT" altLang="it-IT">
                <a:hlinkClick r:id="rId3" tooltip="Numeri interi positivi"/>
              </a:rPr>
              <a:t>numeri interi positivi</a:t>
            </a:r>
            <a:r>
              <a:rPr lang="it-IT" altLang="it-IT"/>
              <a:t> minori o uguali a tale numero</a:t>
            </a:r>
          </a:p>
          <a:p>
            <a:pPr eaLnBrk="1" hangingPunct="1">
              <a:buFontTx/>
              <a:buNone/>
            </a:pPr>
            <a:r>
              <a:rPr lang="it-IT" altLang="it-IT"/>
              <a:t>Esempio: 5!=5*4*3*2*1=120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1E2CB0C-C51B-40AC-A15C-0AF32DD61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Calcolo del fattoriale</a:t>
            </a:r>
            <a:endParaRPr lang="en-US" altLang="it-IT"/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C951E92A-7BFE-44A2-B2E9-C6846E006673}"/>
              </a:ext>
            </a:extLst>
          </p:cNvPr>
          <p:cNvSpPr>
            <a:spLocks/>
          </p:cNvSpPr>
          <p:nvPr/>
        </p:nvSpPr>
        <p:spPr bwMode="auto">
          <a:xfrm>
            <a:off x="1920875" y="2009775"/>
            <a:ext cx="317500" cy="2762250"/>
          </a:xfrm>
          <a:prstGeom prst="leftBrace">
            <a:avLst>
              <a:gd name="adj1" fmla="val 7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it-IT" altLang="it-IT"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numero diapositiva 3">
            <a:extLst>
              <a:ext uri="{FF2B5EF4-FFF2-40B4-BE49-F238E27FC236}">
                <a16:creationId xmlns:a16="http://schemas.microsoft.com/office/drawing/2014/main" id="{C0DD519E-3318-4B55-96CC-4BB0087A5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C4905-A96E-4FC8-9ECC-2601EC545030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it-IT" altLang="it-IT" sz="14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C97452F-ED26-4442-AE7E-A293F341D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000" y="898525"/>
            <a:ext cx="8867775" cy="5610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n=int(input("Inserire numero: 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if n&lt;0: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    print("Fattoriale indefinito")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    fatt=1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    while n&gt;1: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        fatt=fatt*n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        n=n-1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b="1">
                <a:latin typeface="Courier New" panose="02070309020205020404" pitchFamily="49" charset="0"/>
              </a:rPr>
              <a:t>    print("Fattoriale: ",fatt)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500822D-B993-4F9F-A6F8-047BF746F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Calcolo del fattoriale</a:t>
            </a:r>
            <a:endParaRPr lang="en-US" altLang="it-IT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numero diapositiva 3">
            <a:extLst>
              <a:ext uri="{FF2B5EF4-FFF2-40B4-BE49-F238E27FC236}">
                <a16:creationId xmlns:a16="http://schemas.microsoft.com/office/drawing/2014/main" id="{DF29F0DF-3BF6-450C-A8CD-066D4B614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B2FC27-3105-4AF2-8326-11E1ABD48D65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it-IT" altLang="it-IT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44AD7B1-C545-4F78-B08D-5928EB512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Studio dei cicli: la “sentinella”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8D6B9E9-7F1A-4694-A9F2-46421798B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57275"/>
            <a:ext cx="77724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Elaborazione di sequenze di valori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Iterazione controllata da "sentinella"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L’iterazione avviene un numero di volte non noto a priori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Procede fintantoché resta vera una condizione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L’inserimento, da parte dell’utente, della sentinella al posto del valore da elaborare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i="1"/>
              <a:t>NB: si sceglie come sentinella un valore che non appartiene all'insieme dei valori da elaborare!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numero diapositiva 1">
            <a:extLst>
              <a:ext uri="{FF2B5EF4-FFF2-40B4-BE49-F238E27FC236}">
                <a16:creationId xmlns:a16="http://schemas.microsoft.com/office/drawing/2014/main" id="{782FECD4-BF1E-4F18-B27A-E4D859F57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9291EF-2B8A-49D4-872E-5522CF989D44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it-IT" altLang="it-IT" sz="1400"/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B1CAA201-01FB-49CD-BA38-B977BC0FD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847725"/>
            <a:ext cx="7412038" cy="3540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print("fornisci valore da elaborare;”)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print("se hai finito, fornisci ", sentinella)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valore=</a:t>
            </a:r>
            <a:r>
              <a:rPr lang="en-US" altLang="it-IT" sz="2800" i="1">
                <a:solidFill>
                  <a:srgbClr val="FF0000"/>
                </a:solidFill>
                <a:latin typeface="Tahoma" panose="020B0604030504040204" pitchFamily="34" charset="0"/>
              </a:rPr>
              <a:t>tipo</a:t>
            </a: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(input(“valore: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while valore != sentinella: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 i="1">
                <a:solidFill>
                  <a:schemeClr val="accent2"/>
                </a:solidFill>
                <a:latin typeface="Tahoma" panose="020B0604030504040204" pitchFamily="34" charset="0"/>
              </a:rPr>
              <a:t>	elabora valore</a:t>
            </a:r>
            <a:endParaRPr lang="en-US" altLang="it-IT" sz="280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	print("fornisci valore da elaborare;”)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	print("se hai finito, fornisci ", sentinella)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	valore=</a:t>
            </a:r>
            <a:r>
              <a:rPr lang="en-US" altLang="it-IT" sz="2800" i="1">
                <a:solidFill>
                  <a:srgbClr val="FF0000"/>
                </a:solidFill>
                <a:latin typeface="Tahoma" panose="020B0604030504040204" pitchFamily="34" charset="0"/>
              </a:rPr>
              <a:t>tipo</a:t>
            </a:r>
            <a:r>
              <a:rPr lang="en-US" altLang="it-IT" sz="2800">
                <a:solidFill>
                  <a:srgbClr val="FF0000"/>
                </a:solidFill>
                <a:latin typeface="Tahoma" panose="020B0604030504040204" pitchFamily="34" charset="0"/>
              </a:rPr>
              <a:t>(input(“valore: "))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numero diapositiva 3">
            <a:extLst>
              <a:ext uri="{FF2B5EF4-FFF2-40B4-BE49-F238E27FC236}">
                <a16:creationId xmlns:a16="http://schemas.microsoft.com/office/drawing/2014/main" id="{EDE6A5BD-E87A-43B6-972B-6599EEAF8A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FA4A44-C28F-47CB-B504-D170B1CD4242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it-IT" altLang="it-IT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CC3E8D5-EB02-4164-9A4F-E5771365D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ciclo con sentinella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ADC9A02-74C6-4980-A459-90A51A36F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7772400" cy="4467225"/>
          </a:xfrm>
        </p:spPr>
        <p:txBody>
          <a:bodyPr/>
          <a:lstStyle/>
          <a:p>
            <a:pPr eaLnBrk="1" hangingPunct="1"/>
            <a:r>
              <a:rPr lang="it-IT" altLang="it-IT"/>
              <a:t>Calcolare la media di una serie di numeri interi </a:t>
            </a:r>
            <a:r>
              <a:rPr lang="it-IT" altLang="it-IT" u="sng"/>
              <a:t>positivi</a:t>
            </a:r>
            <a:r>
              <a:rPr lang="it-IT" altLang="it-IT"/>
              <a:t> inseriti dall’utente</a:t>
            </a:r>
          </a:p>
          <a:p>
            <a:pPr eaLnBrk="1" hangingPunct="1"/>
            <a:r>
              <a:rPr lang="it-IT" altLang="it-IT"/>
              <a:t>Il valore –1 indica la fine del flusso</a:t>
            </a:r>
          </a:p>
          <a:p>
            <a:pPr eaLnBrk="1" hangingPunct="1"/>
            <a:r>
              <a:rPr lang="it-IT" altLang="it-IT" i="1"/>
              <a:t>Si noti che con Python potremmo usare un valore fuori dominio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numero diapositiva 1">
            <a:extLst>
              <a:ext uri="{FF2B5EF4-FFF2-40B4-BE49-F238E27FC236}">
                <a16:creationId xmlns:a16="http://schemas.microsoft.com/office/drawing/2014/main" id="{6624740B-DF71-474A-8AF7-4E2B7774F2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9F3A4D-9756-4200-B209-CABEBEC37E2B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it-IT" altLang="it-IT" sz="1400"/>
          </a:p>
        </p:txBody>
      </p:sp>
      <p:sp>
        <p:nvSpPr>
          <p:cNvPr id="50179" name="Text Box 2">
            <a:extLst>
              <a:ext uri="{FF2B5EF4-FFF2-40B4-BE49-F238E27FC236}">
                <a16:creationId xmlns:a16="http://schemas.microsoft.com/office/drawing/2014/main" id="{7D17BC81-4872-4DBD-AA6D-9AFAC623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166688"/>
            <a:ext cx="8502650" cy="769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solidFill>
                  <a:schemeClr val="accent2"/>
                </a:solidFill>
                <a:latin typeface="Tahoma" panose="020B0604030504040204" pitchFamily="34" charset="0"/>
              </a:rPr>
              <a:t>#calcolo media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6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tot=0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cont=0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voto=int(input("Inserire voto: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while voto!=-1: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    tot=tot+voto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    cont=cont+1;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    voto=int(input("Inserire voto: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if cont&gt;0: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    media=tot/cont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    print("La media è ",media)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600">
                <a:latin typeface="Tahoma" panose="020B0604030504040204" pitchFamily="34" charset="0"/>
              </a:rPr>
              <a:t>    print("La media non è definita")</a:t>
            </a:r>
            <a:r>
              <a:rPr lang="en-US" altLang="it-IT" sz="2600">
                <a:solidFill>
                  <a:schemeClr val="accent2"/>
                </a:solidFill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60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60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60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600">
              <a:solidFill>
                <a:schemeClr val="accent2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6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numero diapositiva 3">
            <a:extLst>
              <a:ext uri="{FF2B5EF4-FFF2-40B4-BE49-F238E27FC236}">
                <a16:creationId xmlns:a16="http://schemas.microsoft.com/office/drawing/2014/main" id="{67F30047-A120-4BEC-A299-A609F5983C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B1F78-A075-4296-9A53-5E4172A8EDFA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it-IT" altLang="it-IT" sz="14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C58AD0E-069D-4897-94C9-4B467C8CD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954213"/>
            <a:ext cx="8728075" cy="436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i="1">
                <a:latin typeface="Times" panose="02020603050405020304" pitchFamily="18" charset="0"/>
                <a:cs typeface="Times New Roman" panose="02020603050405020304" pitchFamily="18" charset="0"/>
              </a:rPr>
              <a:t>Inizializzazione delle variabili </a:t>
            </a:r>
            <a:r>
              <a:rPr lang="it-IT" altLang="it-IT" sz="2400">
                <a:latin typeface="Times" panose="02020603050405020304" pitchFamily="18" charset="0"/>
                <a:cs typeface="Times New Roman" panose="02020603050405020304" pitchFamily="18" charset="0"/>
              </a:rPr>
              <a:t>(raffinato in):</a:t>
            </a:r>
            <a:br>
              <a:rPr lang="it-IT" altLang="it-IT" sz="2400" i="1">
                <a:latin typeface="Times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2400" i="1">
                <a:latin typeface="Times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Inizializza il totale a zero</a:t>
            </a:r>
            <a:b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Inizializza il contatore a zero</a:t>
            </a:r>
            <a:b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</a:br>
            <a:endParaRPr lang="it-IT" altLang="it-IT" sz="2000" i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it-IT" altLang="it-IT" sz="2400" i="1">
                <a:latin typeface="Times" panose="02020603050405020304" pitchFamily="18" charset="0"/>
                <a:cs typeface="Times New Roman" panose="02020603050405020304" pitchFamily="18" charset="0"/>
              </a:rPr>
              <a:t>Lettura, addizione e conteggio dei voti</a:t>
            </a:r>
            <a:r>
              <a:rPr lang="it-IT" altLang="it-IT" sz="2000" i="1">
                <a:latin typeface="Times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altLang="it-IT" sz="2400">
                <a:latin typeface="Times" panose="02020603050405020304" pitchFamily="18" charset="0"/>
                <a:cs typeface="Times New Roman" panose="02020603050405020304" pitchFamily="18" charset="0"/>
              </a:rPr>
              <a:t>(raffinato in):</a:t>
            </a:r>
            <a:endParaRPr lang="it-IT" altLang="it-IT" sz="200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	Leggi da terminale il prossimo voto (potrebbe essere la sentinella)</a:t>
            </a:r>
            <a:b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WHILE l’utente non ha ancora immesso la sentinella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		Aggiungi il voto al totale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		Aggiungi uno al contatore</a:t>
            </a:r>
          </a:p>
          <a:p>
            <a:pPr lvl="1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		Leggi il prossimo voto (potrebbe essere la sentinella)</a:t>
            </a:r>
            <a:b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</a:br>
            <a:endParaRPr lang="it-IT" altLang="it-IT" sz="1800" i="1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</a:pPr>
            <a:r>
              <a:rPr lang="it-IT" altLang="it-IT" sz="2400" i="1">
                <a:latin typeface="Times" panose="02020603050405020304" pitchFamily="18" charset="0"/>
                <a:cs typeface="Times New Roman" panose="02020603050405020304" pitchFamily="18" charset="0"/>
              </a:rPr>
              <a:t>Calcolo e scrittura della media </a:t>
            </a:r>
            <a:r>
              <a:rPr lang="it-IT" altLang="it-IT" sz="2400">
                <a:latin typeface="Times" panose="02020603050405020304" pitchFamily="18" charset="0"/>
                <a:cs typeface="Times New Roman" panose="02020603050405020304" pitchFamily="18" charset="0"/>
              </a:rPr>
              <a:t>(raffinato in):</a:t>
            </a:r>
            <a:endParaRPr lang="it-IT" altLang="it-IT" sz="200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	IF il contatore è diverso da zero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1800" i="1">
                <a:cs typeface="Times New Roman" panose="02020603050405020304" pitchFamily="18" charset="0"/>
              </a:rPr>
              <a:t>			</a:t>
            </a: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Calcola la media (uguale a totale / contatore)</a:t>
            </a:r>
            <a:b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 	Stampa a terminale la media</a:t>
            </a:r>
            <a:b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ELSE</a:t>
            </a:r>
            <a:b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>
                <a:latin typeface="Times" panose="02020603050405020304" pitchFamily="18" charset="0"/>
                <a:cs typeface="Times New Roman" panose="02020603050405020304" pitchFamily="18" charset="0"/>
              </a:rPr>
              <a:t>		Stampa a terminale “Non è stato immesso alcun voto”</a:t>
            </a:r>
            <a:endParaRPr lang="it-IT" altLang="it-IT" sz="1800" i="1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F46BBC3F-95D9-4060-BA94-87732FFF1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Ancora raffinamenti successivi</a:t>
            </a:r>
            <a:endParaRPr lang="en-US" altLang="it-IT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B7147D7-A8D6-4E06-80DF-BC38D1AF2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946150"/>
            <a:ext cx="865822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it-IT" altLang="it-IT" sz="2000"/>
              <a:t>Variante del problema della media dei voti della classe: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cs typeface="Times New Roman" panose="02020603050405020304" pitchFamily="18" charset="0"/>
              </a:rPr>
              <a:t>Scriviamo un programma che accetti un </a:t>
            </a:r>
            <a:r>
              <a:rPr lang="it-IT" altLang="it-IT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numero arbitrario</a:t>
            </a:r>
            <a:r>
              <a:rPr lang="it-IT" altLang="it-IT" sz="2000" i="1">
                <a:solidFill>
                  <a:srgbClr val="000000"/>
                </a:solidFill>
                <a:cs typeface="Times New Roman" panose="02020603050405020304" pitchFamily="18" charset="0"/>
              </a:rPr>
              <a:t> di voti</a:t>
            </a:r>
            <a:endParaRPr lang="it-IT" altLang="it-IT" sz="20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87F919-A291-4EE5-8B71-4EABBA786A62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39813"/>
            <a:ext cx="9144000" cy="5051425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it-IT" altLang="it-IT" sz="2800" b="1" dirty="0">
                <a:solidFill>
                  <a:srgbClr val="3333CC"/>
                </a:solidFill>
                <a:latin typeface="Courier New" pitchFamily="49" charset="0"/>
              </a:rPr>
              <a:t>a = </a:t>
            </a:r>
            <a:r>
              <a:rPr lang="it-IT" altLang="it-IT" sz="28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it-IT" altLang="it-IT" sz="2800" b="1" dirty="0">
                <a:solidFill>
                  <a:srgbClr val="3333CC"/>
                </a:solidFill>
                <a:latin typeface="Courier New" pitchFamily="49" charset="0"/>
              </a:rPr>
              <a:t>(input('Inserire primo intero: '))</a:t>
            </a:r>
          </a:p>
          <a:p>
            <a:pPr lvl="1" eaLnBrk="1" hangingPunct="1"/>
            <a:r>
              <a:rPr lang="it-IT" altLang="it-IT" sz="2400" dirty="0"/>
              <a:t>Acquisisce un dato in ingresso dall</a:t>
            </a:r>
            <a:r>
              <a:rPr lang="it-IT" altLang="it-IT" sz="2400" dirty="0">
                <a:latin typeface="Times New Roman" pitchFamily="18" charset="0"/>
              </a:rPr>
              <a:t>’</a:t>
            </a:r>
            <a:r>
              <a:rPr lang="it-IT" altLang="it-IT" sz="2400" dirty="0"/>
              <a:t>utente:</a:t>
            </a:r>
          </a:p>
          <a:p>
            <a:pPr lvl="1" eaLnBrk="1" hangingPunct="1"/>
            <a:r>
              <a:rPr lang="it-IT" altLang="it-IT" sz="2400" dirty="0"/>
              <a:t>input è una funzione legge ciò l’utente inserisce e lo restituisce</a:t>
            </a:r>
          </a:p>
          <a:p>
            <a:pPr lvl="1" eaLnBrk="1" hangingPunct="1"/>
            <a:r>
              <a:rPr lang="it-IT" altLang="it-IT" sz="2400" b="1" dirty="0">
                <a:latin typeface="Courier New" pitchFamily="49" charset="0"/>
              </a:rPr>
              <a:t>input</a:t>
            </a:r>
            <a:r>
              <a:rPr lang="it-IT" altLang="it-IT" sz="2400" dirty="0"/>
              <a:t> </a:t>
            </a:r>
            <a:r>
              <a:rPr lang="it-IT" altLang="it-IT" sz="2200" b="1" dirty="0">
                <a:solidFill>
                  <a:schemeClr val="accent2"/>
                </a:solidFill>
              </a:rPr>
              <a:t>interrompe il flusso di esecuzione</a:t>
            </a:r>
            <a:r>
              <a:rPr lang="it-IT" altLang="it-IT" sz="2400" b="1" dirty="0">
                <a:solidFill>
                  <a:schemeClr val="accent2"/>
                </a:solidFill>
              </a:rPr>
              <a:t> </a:t>
            </a:r>
            <a:r>
              <a:rPr lang="it-IT" altLang="it-IT" sz="2400" dirty="0">
                <a:solidFill>
                  <a:schemeClr val="accent2"/>
                </a:solidFill>
              </a:rPr>
              <a:t>(bloccante)</a:t>
            </a:r>
          </a:p>
          <a:p>
            <a:pPr lvl="1" eaLnBrk="1" hangingPunct="1"/>
            <a:r>
              <a:rPr lang="it-IT" altLang="it-IT" sz="2400" dirty="0"/>
              <a:t>L</a:t>
            </a:r>
            <a:r>
              <a:rPr lang="it-IT" altLang="it-IT" sz="2400" dirty="0">
                <a:latin typeface="Times New Roman" pitchFamily="18" charset="0"/>
              </a:rPr>
              <a:t>’</a:t>
            </a:r>
            <a:r>
              <a:rPr lang="it-IT" altLang="it-IT" sz="2400" dirty="0"/>
              <a:t>utente risponde digitando un numero e premendo </a:t>
            </a:r>
            <a:r>
              <a:rPr lang="it-IT" altLang="it-IT" sz="2400" i="1" dirty="0" err="1"/>
              <a:t>enter</a:t>
            </a:r>
            <a:r>
              <a:rPr lang="it-IT" altLang="it-IT" sz="2400" dirty="0"/>
              <a:t> (</a:t>
            </a:r>
            <a:r>
              <a:rPr lang="it-IT" altLang="it-IT" sz="2400" i="1" dirty="0"/>
              <a:t>invio</a:t>
            </a:r>
            <a:r>
              <a:rPr lang="it-IT" altLang="it-IT" sz="2400" dirty="0"/>
              <a:t>) per </a:t>
            </a:r>
            <a:r>
              <a:rPr lang="it-IT" altLang="it-IT" sz="2200" b="1" dirty="0">
                <a:solidFill>
                  <a:schemeClr val="accent2"/>
                </a:solidFill>
              </a:rPr>
              <a:t>far ripartire l</a:t>
            </a:r>
            <a:r>
              <a:rPr lang="it-IT" altLang="it-IT" sz="2200" b="1" dirty="0">
                <a:solidFill>
                  <a:schemeClr val="accent2"/>
                </a:solidFill>
                <a:latin typeface="Times New Roman" pitchFamily="18" charset="0"/>
              </a:rPr>
              <a:t>’</a:t>
            </a:r>
            <a:r>
              <a:rPr lang="it-IT" altLang="it-IT" sz="2200" b="1" dirty="0">
                <a:solidFill>
                  <a:schemeClr val="accent2"/>
                </a:solidFill>
              </a:rPr>
              <a:t>esecuzione</a:t>
            </a:r>
          </a:p>
          <a:p>
            <a:pPr lvl="1" eaLnBrk="1" hangingPunct="1"/>
            <a:endParaRPr lang="it-IT" altLang="it-IT" sz="2400" dirty="0"/>
          </a:p>
          <a:p>
            <a:pPr lvl="1" eaLnBrk="1" hangingPunct="1"/>
            <a:r>
              <a:rPr lang="it-IT" altLang="it-IT" sz="2400" dirty="0" err="1"/>
              <a:t>int</a:t>
            </a:r>
            <a:r>
              <a:rPr lang="it-IT" altLang="it-IT" sz="2400" dirty="0"/>
              <a:t> converte ciò che è letto nell’intero corrispondente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cs typeface="Times New Roman" pitchFamily="18" charset="0"/>
              </a:rPr>
              <a:t>Osservazioni</a:t>
            </a:r>
          </a:p>
        </p:txBody>
      </p:sp>
    </p:spTree>
    <p:extLst>
      <p:ext uri="{BB962C8B-B14F-4D97-AF65-F5344CB8AC3E}">
        <p14:creationId xmlns:p14="http://schemas.microsoft.com/office/powerpoint/2010/main" val="10046595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numero diapositiva 3">
            <a:extLst>
              <a:ext uri="{FF2B5EF4-FFF2-40B4-BE49-F238E27FC236}">
                <a16:creationId xmlns:a16="http://schemas.microsoft.com/office/drawing/2014/main" id="{893396A0-E3AE-4508-A4B3-60602F4CD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3119C3-F566-409C-9463-D1C550B27886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it-IT" altLang="it-IT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900429B-8DFD-4840-95F1-0F2DA86AC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Istruzioni </a:t>
            </a:r>
            <a:r>
              <a:rPr lang="it-IT" altLang="it-IT" i="1"/>
              <a:t>break</a:t>
            </a:r>
            <a:r>
              <a:rPr lang="it-IT" altLang="it-IT"/>
              <a:t> e </a:t>
            </a:r>
            <a:r>
              <a:rPr lang="it-IT" altLang="it-IT" i="1"/>
              <a:t>continue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82DC5EE-AA62-477B-900F-7FB6FF2CC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i="1">
                <a:cs typeface="Times New Roman" panose="02020603050405020304" pitchFamily="18" charset="0"/>
              </a:rPr>
              <a:t>break</a:t>
            </a:r>
            <a:r>
              <a:rPr lang="it-IT" altLang="it-IT">
                <a:cs typeface="Times New Roman" panose="02020603050405020304" pitchFamily="18" charset="0"/>
              </a:rPr>
              <a:t> fa uscire da corpo di un ciclo</a:t>
            </a:r>
            <a:endParaRPr lang="it-IT" altLang="it-IT"/>
          </a:p>
          <a:p>
            <a:pPr eaLnBrk="1" hangingPunct="1"/>
            <a:r>
              <a:rPr lang="it-IT" altLang="it-IT" i="1">
                <a:cs typeface="Tahoma" panose="020B0604030504040204" pitchFamily="34" charset="0"/>
              </a:rPr>
              <a:t>continue</a:t>
            </a:r>
            <a:r>
              <a:rPr lang="it-IT" altLang="it-IT">
                <a:cs typeface="Tahoma" panose="020B0604030504040204" pitchFamily="34" charset="0"/>
              </a:rPr>
              <a:t> interrompe iterazione corrente di un ciclo e </a:t>
            </a:r>
            <a:r>
              <a:rPr lang="it-IT" altLang="it-IT">
                <a:cs typeface="Times New Roman" panose="02020603050405020304" pitchFamily="18" charset="0"/>
              </a:rPr>
              <a:t>dà inizio alla iterazione successiva</a:t>
            </a:r>
            <a:r>
              <a:rPr lang="it-IT" altLang="it-IT"/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egnaposto numero diapositiva 3">
            <a:extLst>
              <a:ext uri="{FF2B5EF4-FFF2-40B4-BE49-F238E27FC236}">
                <a16:creationId xmlns:a16="http://schemas.microsoft.com/office/drawing/2014/main" id="{1360DA55-9F76-4D76-ADAA-86C5E36BB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B94B8D-31CA-4AFD-9C29-601467D570D9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it-IT" altLang="it-IT" sz="1400"/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A43CF0AA-E4F7-43D5-90CF-17BF98A79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955675"/>
            <a:ext cx="785971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339933"/>
                </a:solidFill>
                <a:cs typeface="Tahoma" panose="020B0604030504040204" pitchFamily="34" charset="0"/>
              </a:rPr>
              <a:t>/* ciclo con elaborazioni su una serie di valori</a:t>
            </a:r>
            <a:r>
              <a:rPr lang="it-IT" altLang="it-IT" sz="2400">
                <a:solidFill>
                  <a:srgbClr val="339933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it-IT" altLang="it-IT" sz="2400">
                <a:solidFill>
                  <a:srgbClr val="339933"/>
                </a:solidFill>
                <a:cs typeface="Tahoma" panose="020B0604030504040204" pitchFamily="34" charset="0"/>
              </a:rPr>
              <a:t>al più N),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339933"/>
                </a:solidFill>
                <a:cs typeface="Tahoma" panose="020B0604030504040204" pitchFamily="34" charset="0"/>
              </a:rPr>
              <a:t>    assunti successivamente dalla variabile intera </a:t>
            </a:r>
            <a:r>
              <a:rPr lang="it-IT" altLang="it-IT" sz="2400" b="1">
                <a:solidFill>
                  <a:srgbClr val="339933"/>
                </a:solidFill>
                <a:cs typeface="Tahoma" panose="020B0604030504040204" pitchFamily="34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339933"/>
                </a:solidFill>
                <a:cs typeface="Tahoma" panose="020B0604030504040204" pitchFamily="34" charset="0"/>
              </a:rPr>
              <a:t>    saltando i valori negativi e </a:t>
            </a:r>
            <a:r>
              <a:rPr lang="it-IT" altLang="it-IT" sz="2400">
                <a:solidFill>
                  <a:srgbClr val="339933"/>
                </a:solidFill>
                <a:cs typeface="Times New Roman" panose="02020603050405020304" pitchFamily="18" charset="0"/>
              </a:rPr>
              <a:t>interrompendo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>
                <a:solidFill>
                  <a:srgbClr val="339933"/>
                </a:solidFill>
                <a:cs typeface="Times New Roman" panose="02020603050405020304" pitchFamily="18" charset="0"/>
              </a:rPr>
              <a:t>    l'elaborazione al primo valore nullo incontrato </a:t>
            </a:r>
            <a:r>
              <a:rPr lang="it-IT" altLang="it-IT" sz="2400">
                <a:solidFill>
                  <a:srgbClr val="339933"/>
                </a:solidFill>
                <a:cs typeface="Tahoma" panose="020B0604030504040204" pitchFamily="34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800">
              <a:solidFill>
                <a:srgbClr val="339933"/>
              </a:solidFill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2800">
                <a:cs typeface="Tahoma" panose="020B0604030504040204" pitchFamily="34" charset="0"/>
              </a:rPr>
              <a:t>i=0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2800">
                <a:cs typeface="Tahoma" panose="020B0604030504040204" pitchFamily="34" charset="0"/>
              </a:rPr>
              <a:t>while i &lt; N:</a:t>
            </a:r>
            <a:endParaRPr lang="it-IT" altLang="it-IT" sz="2800"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cs typeface="Tahoma" panose="020B0604030504040204" pitchFamily="34" charset="0"/>
              </a:rPr>
              <a:t>	x=int(</a:t>
            </a:r>
            <a:r>
              <a:rPr lang="en-US" altLang="it-IT" sz="2800">
                <a:cs typeface="Tahoma" panose="020B0604030504040204" pitchFamily="34" charset="0"/>
              </a:rPr>
              <a:t>input</a:t>
            </a:r>
            <a:r>
              <a:rPr lang="it-IT" altLang="it-IT" sz="2800">
                <a:cs typeface="Tahoma" panose="020B0604030504040204" pitchFamily="34" charset="0"/>
              </a:rPr>
              <a:t>(</a:t>
            </a:r>
            <a:r>
              <a:rPr lang="en-US" altLang="it-IT" sz="2800">
                <a:cs typeface="Tahoma" panose="020B0604030504040204" pitchFamily="34" charset="0"/>
              </a:rPr>
              <a:t>"</a:t>
            </a:r>
            <a:r>
              <a:rPr lang="it-IT" altLang="it-IT" sz="2800">
                <a:cs typeface="Tahoma" panose="020B0604030504040204" pitchFamily="34" charset="0"/>
              </a:rPr>
              <a:t>Immettere un intero: </a:t>
            </a:r>
            <a:r>
              <a:rPr lang="en-US" altLang="it-IT" sz="2800">
                <a:cs typeface="Tahoma" panose="020B0604030504040204" pitchFamily="34" charset="0"/>
              </a:rPr>
              <a:t>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cs typeface="Tahoma" panose="020B0604030504040204" pitchFamily="34" charset="0"/>
              </a:rPr>
              <a:t>	</a:t>
            </a:r>
            <a:r>
              <a:rPr lang="en-GB" altLang="it-IT" sz="2800">
                <a:cs typeface="Tahoma" panose="020B0604030504040204" pitchFamily="34" charset="0"/>
              </a:rPr>
              <a:t>if x == 0:</a:t>
            </a:r>
            <a:endParaRPr lang="it-IT" altLang="it-IT" sz="280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>
                <a:latin typeface="Times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altLang="it-IT" sz="2800" b="1">
                <a:cs typeface="Tahoma" panose="020B0604030504040204" pitchFamily="34" charset="0"/>
              </a:rPr>
              <a:t>continue</a:t>
            </a:r>
            <a:endParaRPr lang="it-IT" altLang="it-IT" sz="280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2800">
                <a:cs typeface="Tahoma" panose="020B0604030504040204" pitchFamily="34" charset="0"/>
              </a:rPr>
              <a:t>     	if x </a:t>
            </a:r>
            <a:r>
              <a:rPr lang="it-IT" altLang="it-IT" sz="2800">
                <a:cs typeface="Tahoma" panose="020B0604030504040204" pitchFamily="34" charset="0"/>
              </a:rPr>
              <a:t>&lt;</a:t>
            </a:r>
            <a:r>
              <a:rPr lang="en-GB" altLang="it-IT" sz="2800">
                <a:cs typeface="Tahoma" panose="020B0604030504040204" pitchFamily="34" charset="0"/>
              </a:rPr>
              <a:t>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2800" b="1">
                <a:cs typeface="Tahoma" panose="020B0604030504040204" pitchFamily="34" charset="0"/>
              </a:rPr>
              <a:t>		</a:t>
            </a:r>
            <a:r>
              <a:rPr lang="it-IT" altLang="it-IT" sz="2800" b="1">
                <a:cs typeface="Tahoma" panose="020B0604030504040204" pitchFamily="34" charset="0"/>
              </a:rPr>
              <a:t>break</a:t>
            </a:r>
            <a:endParaRPr lang="it-IT" altLang="it-IT" sz="280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cs typeface="Tahoma" panose="020B0604030504040204" pitchFamily="34" charset="0"/>
              </a:rPr>
              <a:t>	</a:t>
            </a:r>
            <a:r>
              <a:rPr lang="it-IT" altLang="it-IT" sz="2800">
                <a:solidFill>
                  <a:schemeClr val="accent2"/>
                </a:solidFill>
                <a:cs typeface="Tahoma" panose="020B0604030504040204" pitchFamily="34" charset="0"/>
              </a:rPr>
              <a:t># elaborazione elementi positivi</a:t>
            </a:r>
            <a:r>
              <a:rPr lang="it-IT" altLang="it-IT" sz="2800"/>
              <a:t> 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A339547-8EF7-4584-85E5-CBC1441B6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Esempio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numero diapositiva 1">
            <a:extLst>
              <a:ext uri="{FF2B5EF4-FFF2-40B4-BE49-F238E27FC236}">
                <a16:creationId xmlns:a16="http://schemas.microsoft.com/office/drawing/2014/main" id="{7861EFEC-E469-441E-843F-D82FEC4BD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8D444-9B1D-4AD7-8B7C-0DFAF2B34EE5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it-IT" altLang="it-IT" sz="1400"/>
          </a:p>
        </p:txBody>
      </p:sp>
      <p:sp>
        <p:nvSpPr>
          <p:cNvPr id="58371" name="Rettangolo 1">
            <a:extLst>
              <a:ext uri="{FF2B5EF4-FFF2-40B4-BE49-F238E27FC236}">
                <a16:creationId xmlns:a16="http://schemas.microsoft.com/office/drawing/2014/main" id="{3CECBDDA-3BA4-40BE-B966-F76BD652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271463"/>
            <a:ext cx="6951663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tot=0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cont=0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rgbClr val="0070C0"/>
                </a:solidFill>
              </a:rPr>
              <a:t>while cont&lt;10: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voto=int(input("Prossimo voto: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</a:t>
            </a:r>
            <a:r>
              <a:rPr lang="it-IT" altLang="it-IT" sz="2800">
                <a:solidFill>
                  <a:srgbClr val="FF0000"/>
                </a:solidFill>
              </a:rPr>
              <a:t>if voto==-1: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rgbClr val="FF0000"/>
                </a:solidFill>
              </a:rPr>
              <a:t>        break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tot=tot+voto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cont=cont+1;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if cont&gt;0: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media=tot/cont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print("Media della classe: ",media)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    print("Media non definita")     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numero diapositiva 3">
            <a:extLst>
              <a:ext uri="{FF2B5EF4-FFF2-40B4-BE49-F238E27FC236}">
                <a16:creationId xmlns:a16="http://schemas.microsoft.com/office/drawing/2014/main" id="{016C4705-BCB6-4835-850F-68736C09C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EF1EE7-E33A-41E7-A2DB-6221036D79FB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it-IT" altLang="it-IT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23CF529-B720-4FC1-BCB3-2A2CBE8A5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Come scrivere un programma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DE80C89-CEBC-4070-9508-4ED804873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9163"/>
            <a:ext cx="77724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Prima: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Avere capito bene il problema </a:t>
            </a:r>
            <a:r>
              <a:rPr lang="it-IT" altLang="it-IT" sz="2400">
                <a:sym typeface="Symbol" panose="05050102010706020507" pitchFamily="18" charset="2"/>
              </a:rPr>
              <a:t> </a:t>
            </a:r>
            <a:r>
              <a:rPr lang="it-IT" altLang="it-IT" sz="2400">
                <a:cs typeface="Times New Roman" panose="02020603050405020304" pitchFamily="18" charset="0"/>
              </a:rPr>
              <a:t>i problemi si risolvono eseguendo </a:t>
            </a:r>
            <a:r>
              <a:rPr lang="it-IT" altLang="it-IT" sz="2400" b="1" i="1">
                <a:cs typeface="Times New Roman" panose="02020603050405020304" pitchFamily="18" charset="0"/>
              </a:rPr>
              <a:t>una serie di azioni in un certo ordine</a:t>
            </a:r>
            <a:endParaRPr lang="it-IT" altLang="it-IT" sz="24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Avere impostato l’</a:t>
            </a:r>
            <a:r>
              <a:rPr lang="it-IT" altLang="it-IT" sz="2400" b="1" i="1"/>
              <a:t>algoritmo</a:t>
            </a:r>
            <a:r>
              <a:rPr lang="it-IT" altLang="it-IT" sz="2400" i="1"/>
              <a:t> </a:t>
            </a:r>
            <a:r>
              <a:rPr lang="it-IT" altLang="it-IT" sz="2400">
                <a:sym typeface="Symbol" panose="05050102010706020507" pitchFamily="18" charset="2"/>
              </a:rPr>
              <a:t></a:t>
            </a:r>
            <a:r>
              <a:rPr lang="it-IT" altLang="it-IT" sz="2400" i="1"/>
              <a:t> </a:t>
            </a:r>
            <a:r>
              <a:rPr lang="it-IT" altLang="it-IT" sz="2400"/>
              <a:t>un algoritmo specifica una procedura in termini di</a:t>
            </a:r>
            <a:r>
              <a:rPr lang="it-IT" altLang="it-IT" sz="2400" i="1"/>
              <a:t> </a:t>
            </a:r>
            <a:r>
              <a:rPr lang="it-IT" altLang="it-IT" sz="2400" b="1" i="1"/>
              <a:t>azioni da eseguire</a:t>
            </a:r>
            <a:r>
              <a:rPr lang="it-IT" altLang="it-IT" sz="2400" i="1"/>
              <a:t> </a:t>
            </a:r>
            <a:r>
              <a:rPr lang="it-IT" altLang="it-IT" sz="2400"/>
              <a:t>e di</a:t>
            </a:r>
            <a:r>
              <a:rPr lang="it-IT" altLang="it-IT" sz="2400" i="1"/>
              <a:t> </a:t>
            </a:r>
            <a:r>
              <a:rPr lang="it-IT" altLang="it-IT" sz="2400" b="1" i="1"/>
              <a:t>ordine di esecuzione</a:t>
            </a:r>
            <a:endParaRPr lang="it-IT" altLang="it-IT" sz="2400"/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Durante: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Capire quali “blocchetti” usare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Usare i principi di buona programmazione </a:t>
            </a:r>
            <a:r>
              <a:rPr lang="it-IT" altLang="it-IT" sz="2400" i="1"/>
              <a:t>(programmazione strutturata)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Dopo: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>
                <a:cs typeface="Times New Roman" panose="02020603050405020304" pitchFamily="18" charset="0"/>
              </a:rPr>
              <a:t>Saper fare test efficaci di correttezza (è </a:t>
            </a:r>
            <a:r>
              <a:rPr lang="it-IT" altLang="it-IT" sz="2400" b="1">
                <a:cs typeface="Times New Roman" panose="02020603050405020304" pitchFamily="18" charset="0"/>
              </a:rPr>
              <a:t>difficile</a:t>
            </a:r>
            <a:r>
              <a:rPr lang="it-IT" altLang="it-IT" sz="2400"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63483B-B4F5-4AF3-A675-F7FB7D1507CB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06488"/>
            <a:ext cx="8543925" cy="5189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b="1" dirty="0">
                <a:latin typeface="Courier New" pitchFamily="49" charset="0"/>
                <a:cs typeface="Times New Roman" pitchFamily="18" charset="0"/>
              </a:rPr>
              <a:t>= </a:t>
            </a:r>
            <a:r>
              <a:rPr lang="it-IT" altLang="it-IT" sz="2800" dirty="0">
                <a:cs typeface="Times New Roman" pitchFamily="18" charset="0"/>
              </a:rPr>
              <a:t>(operatore di assegnamento)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 dirty="0">
                <a:cs typeface="Times New Roman" pitchFamily="18" charset="0"/>
              </a:rPr>
              <a:t>Assegna un valore a una variabile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 dirty="0">
                <a:cs typeface="Times New Roman" pitchFamily="18" charset="0"/>
              </a:rPr>
              <a:t>È un operatore </a:t>
            </a:r>
            <a:r>
              <a:rPr lang="it-IT" altLang="it-IT" sz="2200" i="1" dirty="0">
                <a:cs typeface="Times New Roman" pitchFamily="18" charset="0"/>
              </a:rPr>
              <a:t>binario</a:t>
            </a:r>
            <a:r>
              <a:rPr lang="it-IT" altLang="it-IT" sz="2200" dirty="0">
                <a:cs typeface="Times New Roman" pitchFamily="18" charset="0"/>
              </a:rPr>
              <a:t> (cioè che ha due operandi):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200" b="1" dirty="0">
                <a:latin typeface="Courier New" pitchFamily="49" charset="0"/>
                <a:cs typeface="Times New Roman" pitchFamily="18" charset="0"/>
              </a:rPr>
              <a:t>		somma = a + 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200" b="1" dirty="0">
                <a:latin typeface="Courier New" pitchFamily="49" charset="0"/>
                <a:cs typeface="Times New Roman" pitchFamily="18" charset="0"/>
              </a:rPr>
              <a:t>		somma</a:t>
            </a:r>
            <a:r>
              <a:rPr lang="it-IT" altLang="it-IT" sz="2200" dirty="0">
                <a:cs typeface="Times New Roman" pitchFamily="18" charset="0"/>
              </a:rPr>
              <a:t> </a:t>
            </a:r>
            <a:r>
              <a:rPr lang="it-IT" altLang="it-IT" sz="2200" b="1" i="1" dirty="0">
                <a:solidFill>
                  <a:schemeClr val="accent2"/>
                </a:solidFill>
                <a:cs typeface="Times New Roman" pitchFamily="18" charset="0"/>
              </a:rPr>
              <a:t>assume il</a:t>
            </a:r>
            <a:r>
              <a:rPr lang="it-IT" altLang="it-IT" sz="22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it-IT" altLang="it-IT" sz="2200" b="1" i="1" dirty="0">
                <a:solidFill>
                  <a:schemeClr val="accent2"/>
                </a:solidFill>
                <a:cs typeface="Times New Roman" pitchFamily="18" charset="0"/>
              </a:rPr>
              <a:t>valore</a:t>
            </a:r>
            <a:r>
              <a:rPr lang="it-IT" altLang="it-IT" sz="2200" dirty="0">
                <a:cs typeface="Times New Roman" pitchFamily="18" charset="0"/>
              </a:rPr>
              <a:t>  </a:t>
            </a:r>
            <a:r>
              <a:rPr lang="it-IT" altLang="it-IT" sz="2200" b="1" dirty="0">
                <a:latin typeface="Courier New" pitchFamily="49" charset="0"/>
                <a:cs typeface="Times New Roman" pitchFamily="18" charset="0"/>
              </a:rPr>
              <a:t>a + b</a:t>
            </a:r>
            <a:endParaRPr lang="it-IT" altLang="it-IT" sz="2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cs typeface="Times New Roman" pitchFamily="18" charset="0"/>
              </a:rPr>
              <a:t>Osservazioni</a:t>
            </a:r>
          </a:p>
        </p:txBody>
      </p:sp>
    </p:spTree>
    <p:extLst>
      <p:ext uri="{BB962C8B-B14F-4D97-AF65-F5344CB8AC3E}">
        <p14:creationId xmlns:p14="http://schemas.microsoft.com/office/powerpoint/2010/main" val="129159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5DAF1-3205-4BC9-9BA4-BD0075596156}" type="slidenum">
              <a:rPr lang="it-IT" altLang="it-IT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6488"/>
            <a:ext cx="9144000" cy="5189537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it-IT" altLang="it-IT" sz="2800" b="1" dirty="0" err="1">
                <a:solidFill>
                  <a:srgbClr val="3333CC"/>
                </a:solidFill>
                <a:latin typeface="Courier New" pitchFamily="49" charset="0"/>
              </a:rPr>
              <a:t>print</a:t>
            </a:r>
            <a:r>
              <a:rPr lang="it-IT" altLang="it-IT" sz="2800" b="1" dirty="0">
                <a:solidFill>
                  <a:srgbClr val="3333CC"/>
                </a:solidFill>
                <a:latin typeface="Courier New" pitchFamily="49" charset="0"/>
              </a:rPr>
              <a:t>("La somma dei due interi: ", somma)</a:t>
            </a:r>
            <a:endParaRPr lang="it-IT" altLang="it-IT" sz="28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 b="1" dirty="0">
                <a:latin typeface="Courier New" pitchFamily="49" charset="0"/>
                <a:cs typeface="Times New Roman" pitchFamily="18" charset="0"/>
              </a:rPr>
              <a:t>somma</a:t>
            </a:r>
            <a:r>
              <a:rPr lang="it-IT" altLang="it-IT" sz="2200" dirty="0">
                <a:cs typeface="Times New Roman" pitchFamily="18" charset="0"/>
              </a:rPr>
              <a:t> indica quale variabile sarà visualizzata a terminale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 dirty="0">
                <a:cs typeface="Times New Roman" pitchFamily="18" charset="0"/>
              </a:rPr>
              <a:t>Intere </a:t>
            </a:r>
            <a:r>
              <a:rPr lang="it-IT" altLang="it-IT" sz="2200" u="sng" dirty="0">
                <a:cs typeface="Times New Roman" pitchFamily="18" charset="0"/>
              </a:rPr>
              <a:t>espressioni</a:t>
            </a:r>
            <a:r>
              <a:rPr lang="it-IT" altLang="it-IT" sz="2200" dirty="0">
                <a:cs typeface="Times New Roman" pitchFamily="18" charset="0"/>
              </a:rPr>
              <a:t> possono essere argomenti della </a:t>
            </a:r>
            <a:r>
              <a:rPr lang="it-IT" altLang="it-IT" sz="2200" b="1" dirty="0" err="1">
                <a:latin typeface="Courier New" pitchFamily="49" charset="0"/>
                <a:cs typeface="Times New Roman" pitchFamily="18" charset="0"/>
              </a:rPr>
              <a:t>print</a:t>
            </a:r>
            <a:r>
              <a:rPr lang="it-IT" altLang="it-IT" sz="2200" dirty="0">
                <a:cs typeface="Times New Roman" pitchFamily="18" charset="0"/>
              </a:rPr>
              <a:t>. Ad esempio, si poteva fare direttamente il calcolo:</a:t>
            </a:r>
          </a:p>
          <a:p>
            <a:pPr>
              <a:spcBef>
                <a:spcPct val="0"/>
              </a:spcBef>
              <a:buNone/>
            </a:pPr>
            <a:r>
              <a:rPr lang="it-IT" altLang="it-IT" sz="22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it-IT" altLang="it-IT" sz="2400" b="1" dirty="0" err="1">
                <a:solidFill>
                  <a:srgbClr val="3333CC"/>
                </a:solidFill>
                <a:latin typeface="Courier New" pitchFamily="49" charset="0"/>
              </a:rPr>
              <a:t>print</a:t>
            </a:r>
            <a:r>
              <a:rPr lang="it-IT" altLang="it-IT" sz="2400" b="1" dirty="0">
                <a:solidFill>
                  <a:srgbClr val="3333CC"/>
                </a:solidFill>
                <a:latin typeface="Courier New" pitchFamily="49" charset="0"/>
              </a:rPr>
              <a:t>("La somma dei due interi: ", </a:t>
            </a:r>
            <a:r>
              <a:rPr lang="it-IT" altLang="it-IT" sz="2400" b="1" dirty="0" err="1">
                <a:solidFill>
                  <a:srgbClr val="3333CC"/>
                </a:solidFill>
                <a:latin typeface="Courier New" pitchFamily="49" charset="0"/>
              </a:rPr>
              <a:t>a+b</a:t>
            </a:r>
            <a:r>
              <a:rPr lang="it-IT" altLang="it-IT" sz="2400" b="1" dirty="0">
                <a:solidFill>
                  <a:srgbClr val="3333CC"/>
                </a:solidFill>
                <a:latin typeface="Courier New" pitchFamily="49" charset="0"/>
              </a:rPr>
              <a:t>)</a:t>
            </a:r>
            <a:endParaRPr lang="it-IT" altLang="it-IT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altLang="it-IT" sz="2200" dirty="0">
                <a:cs typeface="Times New Roman" pitchFamily="18" charset="0"/>
              </a:rPr>
              <a:t>La </a:t>
            </a:r>
            <a:r>
              <a:rPr lang="it-IT" altLang="it-IT" sz="2200" b="1" dirty="0" err="1">
                <a:latin typeface="Courier New" pitchFamily="49" charset="0"/>
                <a:cs typeface="Times New Roman" pitchFamily="18" charset="0"/>
              </a:rPr>
              <a:t>print</a:t>
            </a:r>
            <a:r>
              <a:rPr lang="it-IT" altLang="it-IT" sz="2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it-IT" altLang="it-IT" sz="2200" dirty="0">
                <a:cs typeface="Times New Roman" pitchFamily="18" charset="0"/>
              </a:rPr>
              <a:t>può avere un numero variabile di parametri, ad esempio, si poteva fare: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it-IT" altLang="it-IT" sz="2200" b="1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it-IT" altLang="it-IT" sz="1800" b="1" dirty="0" err="1">
                <a:latin typeface="Courier New" pitchFamily="49" charset="0"/>
                <a:cs typeface="Times New Roman" pitchFamily="18" charset="0"/>
              </a:rPr>
              <a:t>print</a:t>
            </a:r>
            <a:r>
              <a:rPr lang="it-IT" altLang="it-IT" sz="1800" b="1" dirty="0">
                <a:latin typeface="Courier New" pitchFamily="49" charset="0"/>
                <a:cs typeface="Times New Roman" pitchFamily="18" charset="0"/>
              </a:rPr>
              <a:t>("La somma di ", a, " e ", b, "risulta essere ", somma)</a:t>
            </a:r>
            <a:endParaRPr lang="it-IT" altLang="it-IT" sz="2200" b="1" dirty="0"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it-IT" altLang="it-IT" sz="22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cs typeface="Times New Roman" pitchFamily="18" charset="0"/>
              </a:rPr>
              <a:t>Osservazioni</a:t>
            </a:r>
          </a:p>
        </p:txBody>
      </p:sp>
    </p:spTree>
    <p:extLst>
      <p:ext uri="{BB962C8B-B14F-4D97-AF65-F5344CB8AC3E}">
        <p14:creationId xmlns:p14="http://schemas.microsoft.com/office/powerpoint/2010/main" val="427820848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5156</Words>
  <Application>Microsoft Office PowerPoint</Application>
  <PresentationFormat>Presentazione su schermo (4:3)</PresentationFormat>
  <Paragraphs>871</Paragraphs>
  <Slides>73</Slides>
  <Notes>69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73</vt:i4>
      </vt:variant>
    </vt:vector>
  </HeadingPairs>
  <TitlesOfParts>
    <vt:vector size="81" baseType="lpstr">
      <vt:lpstr>Arial</vt:lpstr>
      <vt:lpstr>Calibri</vt:lpstr>
      <vt:lpstr>Courier New</vt:lpstr>
      <vt:lpstr>Symbol</vt:lpstr>
      <vt:lpstr>Tahoma</vt:lpstr>
      <vt:lpstr>Times</vt:lpstr>
      <vt:lpstr>Times New Roman</vt:lpstr>
      <vt:lpstr>Struttura predefinita</vt:lpstr>
      <vt:lpstr>Introduzione a Python</vt:lpstr>
      <vt:lpstr>Python</vt:lpstr>
      <vt:lpstr>Il nostro primo programma Python</vt:lpstr>
      <vt:lpstr>Osservazioni</vt:lpstr>
      <vt:lpstr>Un altro programma</vt:lpstr>
      <vt:lpstr>Osservazioni</vt:lpstr>
      <vt:lpstr>Osservazioni</vt:lpstr>
      <vt:lpstr>Osservazioni</vt:lpstr>
      <vt:lpstr>Osservazioni</vt:lpstr>
      <vt:lpstr>Programmare significa...</vt:lpstr>
      <vt:lpstr>Programmiamo!</vt:lpstr>
      <vt:lpstr>I Calcolatori Elettronici</vt:lpstr>
      <vt:lpstr>Se sbagliamo a scrivere? Gli errori non sono tutti uguali</vt:lpstr>
      <vt:lpstr>Se sbagliamo a scrivere? Gli errori non sono tutti uguali</vt:lpstr>
      <vt:lpstr>Variabili in Python Codifica binaria dell’Informazione Aritmetica del Calcolatore </vt:lpstr>
      <vt:lpstr>La macchina astratta</vt:lpstr>
      <vt:lpstr>Memoria</vt:lpstr>
      <vt:lpstr>Le variabili in memoria centrale</vt:lpstr>
      <vt:lpstr>Le variabili</vt:lpstr>
      <vt:lpstr>Identificatori e parole chiave</vt:lpstr>
      <vt:lpstr>Istruzioni di assegnamento</vt:lpstr>
      <vt:lpstr>Esempi di assegnamento</vt:lpstr>
      <vt:lpstr>Esecuzione degli assegnamenti</vt:lpstr>
      <vt:lpstr>Tipi predefiniti in Python</vt:lpstr>
      <vt:lpstr>Struttura Programmi Algebra di Boole</vt:lpstr>
      <vt:lpstr>Struttura di un programma</vt:lpstr>
      <vt:lpstr>Commenti</vt:lpstr>
      <vt:lpstr>Teorema di Böhm e Jacopini</vt:lpstr>
      <vt:lpstr>Sequenza</vt:lpstr>
      <vt:lpstr>Selezione</vt:lpstr>
      <vt:lpstr>Iterazione</vt:lpstr>
      <vt:lpstr>Istruzioni condizionali</vt:lpstr>
      <vt:lpstr>Operatori logici di base e loro tabelle di verità</vt:lpstr>
      <vt:lpstr>Condizioni: esempi</vt:lpstr>
      <vt:lpstr>Assegnamento (=) e uguaglianza (==)</vt:lpstr>
      <vt:lpstr>Istruzioni condizionali (if-then-else)</vt:lpstr>
      <vt:lpstr>Istruzione condizionale semplice</vt:lpstr>
      <vt:lpstr>Esempi</vt:lpstr>
      <vt:lpstr>Istruzioni condizionali (selezione singola)</vt:lpstr>
      <vt:lpstr>Istruzioni condizionali (variante con selezione doppia)</vt:lpstr>
      <vt:lpstr>if-else annidati</vt:lpstr>
      <vt:lpstr>if-else annidati</vt:lpstr>
      <vt:lpstr>if-else annidati</vt:lpstr>
      <vt:lpstr>Un passo ulteriore </vt:lpstr>
      <vt:lpstr>Verifica dei dati d’ingresso</vt:lpstr>
      <vt:lpstr>Riflessione</vt:lpstr>
      <vt:lpstr>Un problema più generale</vt:lpstr>
      <vt:lpstr>Il ciclo (loop) while</vt:lpstr>
      <vt:lpstr>Il ciclo (loop) while</vt:lpstr>
      <vt:lpstr>Il ciclo (loop) while</vt:lpstr>
      <vt:lpstr>M.C.D. di due interi positivi</vt:lpstr>
      <vt:lpstr>Esempio: MCD</vt:lpstr>
      <vt:lpstr>Esempio: MCD</vt:lpstr>
      <vt:lpstr>Esempio: MCD</vt:lpstr>
      <vt:lpstr>MCD, algoritmo di Euclide</vt:lpstr>
      <vt:lpstr>Esempio: MCD</vt:lpstr>
      <vt:lpstr>Analisi critica</vt:lpstr>
      <vt:lpstr>Esempio Stampa dei numeri pari minori di N</vt:lpstr>
      <vt:lpstr>Studio dei cicli: il contatore</vt:lpstr>
      <vt:lpstr>Formulazione di un algoritmo:  ciclo controllato da un contatore</vt:lpstr>
      <vt:lpstr>Raffinamenti successivi</vt:lpstr>
      <vt:lpstr>Presentazione standard di PowerPoint</vt:lpstr>
      <vt:lpstr>Calcolo del fattoriale</vt:lpstr>
      <vt:lpstr>Calcolo del fattoriale</vt:lpstr>
      <vt:lpstr>Studio dei cicli: la “sentinella”</vt:lpstr>
      <vt:lpstr>Presentazione standard di PowerPoint</vt:lpstr>
      <vt:lpstr>Esempio di ciclo con sentinella</vt:lpstr>
      <vt:lpstr>Presentazione standard di PowerPoint</vt:lpstr>
      <vt:lpstr>Ancora raffinamenti successivi</vt:lpstr>
      <vt:lpstr>Istruzioni break e continue</vt:lpstr>
      <vt:lpstr>Esempio</vt:lpstr>
      <vt:lpstr>Presentazione standard di PowerPoint</vt:lpstr>
      <vt:lpstr>Come scrivere un programma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 C</dc:title>
  <dc:creator>Utente Windows</dc:creator>
  <cp:lastModifiedBy>Alessandro Campi</cp:lastModifiedBy>
  <cp:revision>21</cp:revision>
  <dcterms:created xsi:type="dcterms:W3CDTF">2017-06-15T09:19:59Z</dcterms:created>
  <dcterms:modified xsi:type="dcterms:W3CDTF">2021-03-09T08:54:01Z</dcterms:modified>
</cp:coreProperties>
</file>