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326" r:id="rId4"/>
    <p:sldId id="277" r:id="rId5"/>
    <p:sldId id="327" r:id="rId6"/>
    <p:sldId id="260" r:id="rId7"/>
    <p:sldId id="328" r:id="rId8"/>
    <p:sldId id="262" r:id="rId9"/>
    <p:sldId id="358" r:id="rId10"/>
    <p:sldId id="264" r:id="rId11"/>
    <p:sldId id="268" r:id="rId12"/>
    <p:sldId id="359" r:id="rId13"/>
    <p:sldId id="299" r:id="rId14"/>
    <p:sldId id="360" r:id="rId15"/>
    <p:sldId id="279" r:id="rId16"/>
    <p:sldId id="281" r:id="rId17"/>
    <p:sldId id="282" r:id="rId18"/>
    <p:sldId id="283" r:id="rId19"/>
    <p:sldId id="305" r:id="rId20"/>
    <p:sldId id="306" r:id="rId21"/>
    <p:sldId id="307" r:id="rId22"/>
    <p:sldId id="310" r:id="rId23"/>
    <p:sldId id="311" r:id="rId24"/>
    <p:sldId id="319" r:id="rId25"/>
    <p:sldId id="320" r:id="rId26"/>
    <p:sldId id="321" r:id="rId27"/>
    <p:sldId id="322" r:id="rId28"/>
    <p:sldId id="312" r:id="rId29"/>
    <p:sldId id="313" r:id="rId30"/>
    <p:sldId id="314" r:id="rId31"/>
    <p:sldId id="323" r:id="rId32"/>
  </p:sldIdLst>
  <p:sldSz cx="9144000" cy="6858000" type="screen4x3"/>
  <p:notesSz cx="7099300" cy="10234613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>
      <p:cViewPr varScale="1">
        <p:scale>
          <a:sx n="105" d="100"/>
          <a:sy n="105" d="100"/>
        </p:scale>
        <p:origin x="169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959E411-15D9-4452-81D6-91DC27CF44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D725920-C3B8-4FF9-86DE-525F43BC38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A5A5DA46-B994-4E08-96CA-525467C16638}" type="datetimeFigureOut">
              <a:rPr lang="it-IT"/>
              <a:pPr>
                <a:defRPr/>
              </a:pPr>
              <a:t>09/03/2021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63C754-0137-438F-967B-C835136B84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B0EB5A4-C4C1-488F-9C6A-B95FD338F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FBFED820-7B91-4569-ADE4-CB14C8E0620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A32EAE9-CED5-4411-A616-347DC4B37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E23FD1-AE09-49AA-BF96-20D7A6FE66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9CF8FA00-5341-49B2-8CB4-6B0F949303F8}" type="datetimeFigureOut">
              <a:rPr lang="it-IT"/>
              <a:pPr>
                <a:defRPr/>
              </a:pPr>
              <a:t>09/03/2021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933300A9-C23D-4412-99E2-D5E2857B4A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04A2231E-2F67-43EB-B859-550EEC820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375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D4A69D-3DA8-4DC2-99FE-2DF251DD25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513C9-28A8-4934-B68F-DB5B52374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FE9BBD2-804A-4415-9747-84B66666536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immagine diapositiva 1">
            <a:extLst>
              <a:ext uri="{FF2B5EF4-FFF2-40B4-BE49-F238E27FC236}">
                <a16:creationId xmlns:a16="http://schemas.microsoft.com/office/drawing/2014/main" id="{2C754136-1403-406B-86AD-8FFDDEC22C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Segnaposto note 2">
            <a:extLst>
              <a:ext uri="{FF2B5EF4-FFF2-40B4-BE49-F238E27FC236}">
                <a16:creationId xmlns:a16="http://schemas.microsoft.com/office/drawing/2014/main" id="{BFE6F682-4B7D-471E-8A06-C912B2F9E7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6148" name="Segnaposto numero diapositiva 3">
            <a:extLst>
              <a:ext uri="{FF2B5EF4-FFF2-40B4-BE49-F238E27FC236}">
                <a16:creationId xmlns:a16="http://schemas.microsoft.com/office/drawing/2014/main" id="{453A2884-772D-47F2-B90F-67721E0D8A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E7E11A-CB53-4E92-9B6A-A936AB411032}" type="slidenum">
              <a:rPr lang="it-IT" altLang="it-IT" sz="1300" smtClean="0"/>
              <a:pPr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immagine diapositiva 1">
            <a:extLst>
              <a:ext uri="{FF2B5EF4-FFF2-40B4-BE49-F238E27FC236}">
                <a16:creationId xmlns:a16="http://schemas.microsoft.com/office/drawing/2014/main" id="{E4C0E313-31D4-44D3-A922-5B774CB0DF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Segnaposto note 2">
            <a:extLst>
              <a:ext uri="{FF2B5EF4-FFF2-40B4-BE49-F238E27FC236}">
                <a16:creationId xmlns:a16="http://schemas.microsoft.com/office/drawing/2014/main" id="{AA2C83E1-F72F-4559-B4EB-B33B82D309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69636" name="Segnaposto numero diapositiva 3">
            <a:extLst>
              <a:ext uri="{FF2B5EF4-FFF2-40B4-BE49-F238E27FC236}">
                <a16:creationId xmlns:a16="http://schemas.microsoft.com/office/drawing/2014/main" id="{5AFED54B-46E5-413E-9B12-23AC861F7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FB5AE0-8951-4459-9DA3-F95408965468}" type="slidenum">
              <a:rPr lang="it-IT" altLang="it-IT" sz="1300" smtClean="0"/>
              <a:pPr>
                <a:spcBef>
                  <a:spcPct val="0"/>
                </a:spcBef>
              </a:pPr>
              <a:t>16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immagine diapositiva 1">
            <a:extLst>
              <a:ext uri="{FF2B5EF4-FFF2-40B4-BE49-F238E27FC236}">
                <a16:creationId xmlns:a16="http://schemas.microsoft.com/office/drawing/2014/main" id="{63D124FA-A675-41CB-93C3-4401AAC3C9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Segnaposto note 2">
            <a:extLst>
              <a:ext uri="{FF2B5EF4-FFF2-40B4-BE49-F238E27FC236}">
                <a16:creationId xmlns:a16="http://schemas.microsoft.com/office/drawing/2014/main" id="{7DFB2094-AB82-44C1-8855-F27E846C4D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71684" name="Segnaposto numero diapositiva 3">
            <a:extLst>
              <a:ext uri="{FF2B5EF4-FFF2-40B4-BE49-F238E27FC236}">
                <a16:creationId xmlns:a16="http://schemas.microsoft.com/office/drawing/2014/main" id="{130FA92D-FAA9-488C-8F8A-B076D6DE1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09577-5D87-4C16-ACB9-93D2180AC1ED}" type="slidenum">
              <a:rPr lang="it-IT" altLang="it-IT" sz="1300" smtClean="0"/>
              <a:pPr>
                <a:spcBef>
                  <a:spcPct val="0"/>
                </a:spcBef>
              </a:pPr>
              <a:t>17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immagine diapositiva 1">
            <a:extLst>
              <a:ext uri="{FF2B5EF4-FFF2-40B4-BE49-F238E27FC236}">
                <a16:creationId xmlns:a16="http://schemas.microsoft.com/office/drawing/2014/main" id="{77F805AA-B826-482B-8630-08DF94AF9E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Segnaposto note 2">
            <a:extLst>
              <a:ext uri="{FF2B5EF4-FFF2-40B4-BE49-F238E27FC236}">
                <a16:creationId xmlns:a16="http://schemas.microsoft.com/office/drawing/2014/main" id="{5865674F-4DFE-4694-9E32-98861280C8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73732" name="Segnaposto numero diapositiva 3">
            <a:extLst>
              <a:ext uri="{FF2B5EF4-FFF2-40B4-BE49-F238E27FC236}">
                <a16:creationId xmlns:a16="http://schemas.microsoft.com/office/drawing/2014/main" id="{34760003-71EC-4C5A-ADCC-7251CB4FC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09F2AC8-FFC2-4A8A-8485-B4034323A875}" type="slidenum">
              <a:rPr lang="it-IT" altLang="it-IT" sz="1300" smtClean="0"/>
              <a:pPr>
                <a:spcBef>
                  <a:spcPct val="0"/>
                </a:spcBef>
              </a:pPr>
              <a:t>18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immagine diapositiva 1">
            <a:extLst>
              <a:ext uri="{FF2B5EF4-FFF2-40B4-BE49-F238E27FC236}">
                <a16:creationId xmlns:a16="http://schemas.microsoft.com/office/drawing/2014/main" id="{14A21453-70BB-4AE2-A80E-492B78FF9C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Segnaposto note 2">
            <a:extLst>
              <a:ext uri="{FF2B5EF4-FFF2-40B4-BE49-F238E27FC236}">
                <a16:creationId xmlns:a16="http://schemas.microsoft.com/office/drawing/2014/main" id="{C7EA0A04-1A5B-40BE-B577-87A72FC7B4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18436" name="Segnaposto numero diapositiva 3">
            <a:extLst>
              <a:ext uri="{FF2B5EF4-FFF2-40B4-BE49-F238E27FC236}">
                <a16:creationId xmlns:a16="http://schemas.microsoft.com/office/drawing/2014/main" id="{204E18B5-26DA-4A15-ACA4-38A61B567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1BA357-0031-490E-8453-FA973875D6B5}" type="slidenum">
              <a:rPr lang="it-IT" altLang="it-IT" sz="1300" smtClean="0"/>
              <a:pPr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>
            <a:extLst>
              <a:ext uri="{FF2B5EF4-FFF2-40B4-BE49-F238E27FC236}">
                <a16:creationId xmlns:a16="http://schemas.microsoft.com/office/drawing/2014/main" id="{E13D7908-26B3-4199-81E2-60C50F99D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Segnaposto note 2">
            <a:extLst>
              <a:ext uri="{FF2B5EF4-FFF2-40B4-BE49-F238E27FC236}">
                <a16:creationId xmlns:a16="http://schemas.microsoft.com/office/drawing/2014/main" id="{750D6226-4FF4-493A-9CEC-2EA3BD8FA7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23556" name="Segnaposto numero diapositiva 3">
            <a:extLst>
              <a:ext uri="{FF2B5EF4-FFF2-40B4-BE49-F238E27FC236}">
                <a16:creationId xmlns:a16="http://schemas.microsoft.com/office/drawing/2014/main" id="{DB16F128-4FFA-46E4-9234-64AC15DDD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67FFBD-52F3-432F-9756-00876AB07E00}" type="slidenum">
              <a:rPr lang="it-IT" altLang="it-IT" sz="1300" smtClean="0"/>
              <a:pPr>
                <a:spcBef>
                  <a:spcPct val="0"/>
                </a:spcBef>
              </a:pPr>
              <a:t>4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>
            <a:extLst>
              <a:ext uri="{FF2B5EF4-FFF2-40B4-BE49-F238E27FC236}">
                <a16:creationId xmlns:a16="http://schemas.microsoft.com/office/drawing/2014/main" id="{33B8C0DE-ECD2-46F4-B93C-5C6351449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Segnaposto note 2">
            <a:extLst>
              <a:ext uri="{FF2B5EF4-FFF2-40B4-BE49-F238E27FC236}">
                <a16:creationId xmlns:a16="http://schemas.microsoft.com/office/drawing/2014/main" id="{469E6FF2-9F74-4F69-B111-D8E08007FD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28676" name="Segnaposto numero diapositiva 3">
            <a:extLst>
              <a:ext uri="{FF2B5EF4-FFF2-40B4-BE49-F238E27FC236}">
                <a16:creationId xmlns:a16="http://schemas.microsoft.com/office/drawing/2014/main" id="{D5386DCD-390D-42E7-ABF0-10FAD139CC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224D357-8ED8-44AF-B23F-56BEC3815417}" type="slidenum">
              <a:rPr lang="it-IT" altLang="it-IT" sz="1300" smtClean="0"/>
              <a:pPr>
                <a:spcBef>
                  <a:spcPct val="0"/>
                </a:spcBef>
              </a:pPr>
              <a:t>6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immagine diapositiva 1">
            <a:extLst>
              <a:ext uri="{FF2B5EF4-FFF2-40B4-BE49-F238E27FC236}">
                <a16:creationId xmlns:a16="http://schemas.microsoft.com/office/drawing/2014/main" id="{5E126986-5007-4E3C-A97E-C827D54141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Segnaposto note 2">
            <a:extLst>
              <a:ext uri="{FF2B5EF4-FFF2-40B4-BE49-F238E27FC236}">
                <a16:creationId xmlns:a16="http://schemas.microsoft.com/office/drawing/2014/main" id="{13A5BFB8-D5C3-4686-82A6-51C5FBE086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56324" name="Segnaposto numero diapositiva 3">
            <a:extLst>
              <a:ext uri="{FF2B5EF4-FFF2-40B4-BE49-F238E27FC236}">
                <a16:creationId xmlns:a16="http://schemas.microsoft.com/office/drawing/2014/main" id="{95DABA5C-7D7B-4D4D-B91D-48A298EF8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392273-492B-4555-B794-1564F83968DE}" type="slidenum">
              <a:rPr lang="it-IT" altLang="it-IT" sz="1300" smtClean="0"/>
              <a:pPr>
                <a:spcBef>
                  <a:spcPct val="0"/>
                </a:spcBef>
              </a:pPr>
              <a:t>8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immagine diapositiva 1">
            <a:extLst>
              <a:ext uri="{FF2B5EF4-FFF2-40B4-BE49-F238E27FC236}">
                <a16:creationId xmlns:a16="http://schemas.microsoft.com/office/drawing/2014/main" id="{A2F076FD-F842-4A19-887B-A00A5D249D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Segnaposto note 2">
            <a:extLst>
              <a:ext uri="{FF2B5EF4-FFF2-40B4-BE49-F238E27FC236}">
                <a16:creationId xmlns:a16="http://schemas.microsoft.com/office/drawing/2014/main" id="{DE24D5EC-2F17-4E10-A8D7-CB1B1B3570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59396" name="Segnaposto numero diapositiva 3">
            <a:extLst>
              <a:ext uri="{FF2B5EF4-FFF2-40B4-BE49-F238E27FC236}">
                <a16:creationId xmlns:a16="http://schemas.microsoft.com/office/drawing/2014/main" id="{623C3104-283A-457C-ACB5-862C038B5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1AFB8D-16EA-41B6-AA98-9DA6F259B998}" type="slidenum">
              <a:rPr lang="it-IT" altLang="it-IT" sz="1300" smtClean="0"/>
              <a:pPr>
                <a:spcBef>
                  <a:spcPct val="0"/>
                </a:spcBef>
              </a:pPr>
              <a:t>10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immagine diapositiva 1">
            <a:extLst>
              <a:ext uri="{FF2B5EF4-FFF2-40B4-BE49-F238E27FC236}">
                <a16:creationId xmlns:a16="http://schemas.microsoft.com/office/drawing/2014/main" id="{8E681E65-F0EA-41DB-9BC9-B911B959E6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Segnaposto note 2">
            <a:extLst>
              <a:ext uri="{FF2B5EF4-FFF2-40B4-BE49-F238E27FC236}">
                <a16:creationId xmlns:a16="http://schemas.microsoft.com/office/drawing/2014/main" id="{A3AC7CDF-0FD7-4982-8BE8-751055B132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61444" name="Segnaposto numero diapositiva 3">
            <a:extLst>
              <a:ext uri="{FF2B5EF4-FFF2-40B4-BE49-F238E27FC236}">
                <a16:creationId xmlns:a16="http://schemas.microsoft.com/office/drawing/2014/main" id="{99C25305-D459-44AA-BD6C-F16F8F2C9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00DA26-962C-45BF-AF13-ED63D11C5097}" type="slidenum">
              <a:rPr lang="it-IT" altLang="it-IT" sz="1300" smtClean="0"/>
              <a:pPr>
                <a:spcBef>
                  <a:spcPct val="0"/>
                </a:spcBef>
              </a:pPr>
              <a:t>11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egnaposto immagine diapositiva 1">
            <a:extLst>
              <a:ext uri="{FF2B5EF4-FFF2-40B4-BE49-F238E27FC236}">
                <a16:creationId xmlns:a16="http://schemas.microsoft.com/office/drawing/2014/main" id="{465D1FA1-5D9E-4F69-9F9A-74D2B8B4EB0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Segnaposto note 2">
            <a:extLst>
              <a:ext uri="{FF2B5EF4-FFF2-40B4-BE49-F238E27FC236}">
                <a16:creationId xmlns:a16="http://schemas.microsoft.com/office/drawing/2014/main" id="{C3632E05-6247-425E-88F8-2B81E9A1D2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64516" name="Segnaposto numero diapositiva 3">
            <a:extLst>
              <a:ext uri="{FF2B5EF4-FFF2-40B4-BE49-F238E27FC236}">
                <a16:creationId xmlns:a16="http://schemas.microsoft.com/office/drawing/2014/main" id="{31436ADC-4DFE-4683-8FBA-745959B5E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4AE1BB-7112-49BF-B451-D8A1A1199A5A}" type="slidenum">
              <a:rPr lang="it-IT" altLang="it-IT" sz="1300" smtClean="0"/>
              <a:pPr>
                <a:spcBef>
                  <a:spcPct val="0"/>
                </a:spcBef>
              </a:pPr>
              <a:t>13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immagine diapositiva 1">
            <a:extLst>
              <a:ext uri="{FF2B5EF4-FFF2-40B4-BE49-F238E27FC236}">
                <a16:creationId xmlns:a16="http://schemas.microsoft.com/office/drawing/2014/main" id="{80529902-CB31-45D8-804D-6193E25ACB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Segnaposto note 2">
            <a:extLst>
              <a:ext uri="{FF2B5EF4-FFF2-40B4-BE49-F238E27FC236}">
                <a16:creationId xmlns:a16="http://schemas.microsoft.com/office/drawing/2014/main" id="{E53F3810-3B3C-4114-A036-6E9D917F86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it-IT"/>
          </a:p>
        </p:txBody>
      </p:sp>
      <p:sp>
        <p:nvSpPr>
          <p:cNvPr id="67588" name="Segnaposto numero diapositiva 3">
            <a:extLst>
              <a:ext uri="{FF2B5EF4-FFF2-40B4-BE49-F238E27FC236}">
                <a16:creationId xmlns:a16="http://schemas.microsoft.com/office/drawing/2014/main" id="{6970B687-A417-4EF0-A473-4FE884129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03BD716-14DD-4A48-88C9-1296A829FBC1}" type="slidenum">
              <a:rPr lang="it-IT" altLang="it-IT" sz="1300" smtClean="0"/>
              <a:pPr>
                <a:spcBef>
                  <a:spcPct val="0"/>
                </a:spcBef>
              </a:pPr>
              <a:t>15</a:t>
            </a:fld>
            <a:endParaRPr lang="it-IT" altLang="it-IT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3C39D8-9B9D-408B-9CC5-67938F24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75ABDB-3E90-45AE-8D96-D772522D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90B1FB-8146-4E58-AD6C-D781CF0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9577F3-5DEE-4A6D-B5F0-0F16E56496D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2815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7351B48-043D-4D5C-B9B1-75C48548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2556D8F-D3A2-4384-9174-9C0A8783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CCABED7-130C-4F54-9774-65BC9495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C6684-F0B9-4D8A-B59D-44C8508C39B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1026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D3392-1C51-4231-ADC4-40790893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959E07-E043-4E81-ADA1-269F9F0F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02A15B-E80D-4239-BE46-68A0F5B1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4594C-F622-491F-82E1-ED79D14CF14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8789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BE02C6-C09B-421E-8618-48C86827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0D592C-7BB3-448D-BD30-BD51A487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64B5A4-8BC9-469B-B60F-B883025D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2AAEF1-2926-4D23-8735-70E32391128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46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FE7468-73FB-4E8E-8169-A7FBB3A8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7FE89-F1CC-4183-A40C-33947EB2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4CF0C2-B3A1-403D-B2A2-B27F84E3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6681C-DDA4-47C5-959A-10C6F3D21BF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4494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6"/>
          <p:cNvSpPr>
            <a:spLocks noGrp="1"/>
          </p:cNvSpPr>
          <p:nvPr>
            <p:ph type="body" sz="quarter" idx="10"/>
          </p:nvPr>
        </p:nvSpPr>
        <p:spPr>
          <a:xfrm>
            <a:off x="71406" y="71414"/>
            <a:ext cx="9001188" cy="6715172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315B7B88-545E-421C-A3E9-7F70030876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68600-A276-4D38-AC57-DB7CCC44655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8790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A991E8-7397-49A0-8125-ABE6E52D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2BE3DA-7B9D-4620-86AD-EE4A59A5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90E7DD-9BE5-4EBE-B548-EFCFDBDB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6817-E508-41E8-A618-5AEB65F45DA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42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BCBDA19C-46B8-407E-AB9B-D1508BF3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F55866C-66D6-4008-951C-AB580AA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32D899D-D27C-4972-83B3-BE1156B4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4714-6B22-4B89-9E2F-2367C431E1D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508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F30F8F9D-8F06-4A23-A3F6-186A51086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FFA15F9B-E326-47DC-A0F0-73A7AB36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75F47076-0FCD-4827-A855-3F8C0762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045E-0430-4368-B257-F8DE0C97866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795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B8A17570-F43D-4239-895C-62DDC9C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C6CA4267-2FF4-43D5-8D78-0F33FA6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3BB6F882-AC44-4CE3-A96F-0EDB6EF4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A36D-969C-4836-A4B2-20ADB6C8FF4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3719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D0C71CC-5C9F-40A1-83F9-A79354D3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65CE4985-AA94-4DEC-B9D6-D3AED894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0AF2705-4A90-4762-9C70-C448EC33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B1E82-1D7C-4256-A9E6-97FF843D359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606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B4D1741C-4446-41C3-9C0D-52175555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E792DAF5-C904-4CE4-9017-37B663A3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1B6B1DD-2DC9-44E2-BA37-41E917FA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0F137-81AD-4017-9020-1F47DDE89EA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253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B9B07AB-EC9A-4919-9035-62C1E5B6193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41F6D5FB-90E6-490E-A477-63B727EA95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7E6571-576B-404D-83C1-1F73F1E6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E5F80D-534C-4035-9CB5-8ECF0F84B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47F461-C63D-482E-BC7B-47A93C0A4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6D79638-B284-4899-9366-E8285934CE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1" r:id="rId1"/>
    <p:sldLayoutId id="2147484352" r:id="rId2"/>
    <p:sldLayoutId id="2147484362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>
            <a:extLst>
              <a:ext uri="{FF2B5EF4-FFF2-40B4-BE49-F238E27FC236}">
                <a16:creationId xmlns:a16="http://schemas.microsoft.com/office/drawing/2014/main" id="{8A75BD3B-FD9F-4C06-AB21-3E5AB5B4DE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 Python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DD32BA4-D21F-4B1B-A008-7B1EE999CF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5124" name="Segnaposto numero diapositiva 3">
            <a:extLst>
              <a:ext uri="{FF2B5EF4-FFF2-40B4-BE49-F238E27FC236}">
                <a16:creationId xmlns:a16="http://schemas.microsoft.com/office/drawing/2014/main" id="{0DC4B188-7AD5-4DB1-9758-0DEFEDF8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92579D-5C48-4DD0-991B-43F0D01DE47E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olo 1">
            <a:extLst>
              <a:ext uri="{FF2B5EF4-FFF2-40B4-BE49-F238E27FC236}">
                <a16:creationId xmlns:a16="http://schemas.microsoft.com/office/drawing/2014/main" id="{FFC6025C-2165-4CF5-9195-224FD7EE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58371" name="Segnaposto contenuto 2">
            <a:extLst>
              <a:ext uri="{FF2B5EF4-FFF2-40B4-BE49-F238E27FC236}">
                <a16:creationId xmlns:a16="http://schemas.microsoft.com/office/drawing/2014/main" id="{D747B204-D538-4887-9A9F-7AF16D06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Scrivere un programma in grado di acquisire in ingresso dall'utente un valore intero num e una sequenza di interi che termina con uno 0 (zero). Il programma deve stampare a video il numero di valori pari nella sequenza che sono divisori di num. </a:t>
            </a:r>
          </a:p>
          <a:p>
            <a:pPr eaLnBrk="1" hangingPunct="1"/>
            <a:r>
              <a:rPr lang="it-IT" altLang="it-IT"/>
              <a:t>0 viene considerato come valore sentinella.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/>
              <a:t> </a:t>
            </a:r>
          </a:p>
        </p:txBody>
      </p:sp>
      <p:sp>
        <p:nvSpPr>
          <p:cNvPr id="58372" name="Segnaposto numero diapositiva 3">
            <a:extLst>
              <a:ext uri="{FF2B5EF4-FFF2-40B4-BE49-F238E27FC236}">
                <a16:creationId xmlns:a16="http://schemas.microsoft.com/office/drawing/2014/main" id="{FB429BB3-3D4A-4C2E-8D13-6B749E48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D4139F-498E-40CF-AE4B-BF7BF68CC913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olo 1">
            <a:extLst>
              <a:ext uri="{FF2B5EF4-FFF2-40B4-BE49-F238E27FC236}">
                <a16:creationId xmlns:a16="http://schemas.microsoft.com/office/drawing/2014/main" id="{087F96B0-70AE-466B-8F2E-B1561144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 Divisori Primi</a:t>
            </a:r>
          </a:p>
        </p:txBody>
      </p:sp>
      <p:sp>
        <p:nvSpPr>
          <p:cNvPr id="60419" name="Segnaposto contenuto 2">
            <a:extLst>
              <a:ext uri="{FF2B5EF4-FFF2-40B4-BE49-F238E27FC236}">
                <a16:creationId xmlns:a16="http://schemas.microsoft.com/office/drawing/2014/main" id="{FCB4664E-71D6-417E-A466-0A1FD197E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Scrivere un programma in grado di acquisire in ingresso dall'utente un valore intero positivo num. Il programma deve stampare a video tutti i fattori primi di num. </a:t>
            </a:r>
          </a:p>
        </p:txBody>
      </p:sp>
      <p:sp>
        <p:nvSpPr>
          <p:cNvPr id="60420" name="Segnaposto numero diapositiva 3">
            <a:extLst>
              <a:ext uri="{FF2B5EF4-FFF2-40B4-BE49-F238E27FC236}">
                <a16:creationId xmlns:a16="http://schemas.microsoft.com/office/drawing/2014/main" id="{21A129AB-5CD1-4CAE-9C1D-5F7D48F5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8EA3C0-9A6B-47A8-AED3-080B09E173FC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egnaposto testo 1">
            <a:extLst>
              <a:ext uri="{FF2B5EF4-FFF2-40B4-BE49-F238E27FC236}">
                <a16:creationId xmlns:a16="http://schemas.microsoft.com/office/drawing/2014/main" id="{504C1056-2E72-4BB2-9D56-79C38E409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n=int(input("Inserire un valore: "))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i=2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while i&lt;=n: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if n%i==0: # se i divide n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#verifico se i è primo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k=2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primo=True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while k&lt;i: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    if i%k==0: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        primo=False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    k=k+1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if primo: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        print(i)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/>
              <a:t>    i=i+1</a:t>
            </a:r>
          </a:p>
        </p:txBody>
      </p:sp>
      <p:sp>
        <p:nvSpPr>
          <p:cNvPr id="62467" name="Segnaposto numero diapositiva 2">
            <a:extLst>
              <a:ext uri="{FF2B5EF4-FFF2-40B4-BE49-F238E27FC236}">
                <a16:creationId xmlns:a16="http://schemas.microsoft.com/office/drawing/2014/main" id="{94581674-3F60-4789-AE5E-17881334DA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98D69-FFD6-4EA9-88B4-40978903B203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olo 1">
            <a:extLst>
              <a:ext uri="{FF2B5EF4-FFF2-40B4-BE49-F238E27FC236}">
                <a16:creationId xmlns:a16="http://schemas.microsoft.com/office/drawing/2014/main" id="{175951DA-73E3-4528-B4B8-0786CB6B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1143000"/>
          </a:xfrm>
        </p:spPr>
        <p:txBody>
          <a:bodyPr/>
          <a:lstStyle/>
          <a:p>
            <a:pPr eaLnBrk="1" hangingPunct="1"/>
            <a:r>
              <a:rPr lang="it-IT" altLang="it-IT"/>
              <a:t>Esercizio Scomposizione Fattori Primi</a:t>
            </a:r>
          </a:p>
        </p:txBody>
      </p:sp>
      <p:sp>
        <p:nvSpPr>
          <p:cNvPr id="63491" name="Segnaposto contenuto 2">
            <a:extLst>
              <a:ext uri="{FF2B5EF4-FFF2-40B4-BE49-F238E27FC236}">
                <a16:creationId xmlns:a16="http://schemas.microsoft.com/office/drawing/2014/main" id="{7B71E636-9CA7-4252-B204-488204EAD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Scrivere un programma in grado di acquisire in ingresso dall'utente un valore intero num. Il programma deve stampare a video l’intera scomposizione in fattori primi di num. </a:t>
            </a:r>
          </a:p>
        </p:txBody>
      </p:sp>
      <p:sp>
        <p:nvSpPr>
          <p:cNvPr id="63492" name="Segnaposto numero diapositiva 3">
            <a:extLst>
              <a:ext uri="{FF2B5EF4-FFF2-40B4-BE49-F238E27FC236}">
                <a16:creationId xmlns:a16="http://schemas.microsoft.com/office/drawing/2014/main" id="{0F4CD36A-1C13-4DFF-AEFF-C3F60BCF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E5199F-E8F6-4C5D-A9C1-B075DEDDDBAC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numero diapositiva 1">
            <a:extLst>
              <a:ext uri="{FF2B5EF4-FFF2-40B4-BE49-F238E27FC236}">
                <a16:creationId xmlns:a16="http://schemas.microsoft.com/office/drawing/2014/main" id="{6257DFF0-337F-4196-BDEA-B9BB669D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E35307-6179-47A6-A774-ED93D76CB800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65539" name="Rettangolo 2">
            <a:extLst>
              <a:ext uri="{FF2B5EF4-FFF2-40B4-BE49-F238E27FC236}">
                <a16:creationId xmlns:a16="http://schemas.microsoft.com/office/drawing/2014/main" id="{69B89FD9-9EFF-4ACF-8212-502332EA8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n=int(input("Inserire un valore: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i=2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while i&lt;=n: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if n%i==0: # se i divide 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#verifico se i è primo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k=2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primo=True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while k&lt;i: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if i%k==0: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    primo=False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k=k+1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if primo: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cont=0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while n%i==0: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    cont=cont+1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    n=n/i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        print(i,"^",cont," 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Arial" panose="020B0604020202020204" pitchFamily="34" charset="0"/>
              </a:rPr>
              <a:t>    i=i+1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olo 1">
            <a:extLst>
              <a:ext uri="{FF2B5EF4-FFF2-40B4-BE49-F238E27FC236}">
                <a16:creationId xmlns:a16="http://schemas.microsoft.com/office/drawing/2014/main" id="{D7D91D1D-C269-4CFC-BF96-9F84A140C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DB5361-F141-4B9E-A026-5B42057F4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Si definisce </a:t>
            </a:r>
            <a:r>
              <a:rPr lang="it-IT" i="1" dirty="0"/>
              <a:t>Triangolare</a:t>
            </a:r>
            <a:r>
              <a:rPr lang="it-IT" dirty="0"/>
              <a:t> un numero costituito dalla somma dei primi N numeri interi positivi per un certo 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Ad esempio: per Q = 10 si ha Q =1+2+3+4, da cui N = 4.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Scrivere un programma che stabilisca se un numero intero positivo Q, letto dallo standard input, è un numero triangolare o meno, utilizzando soltanto operazioni tra numeri interi. In caso affermativo stampare a video il numero inserito e il massimo degli addendi che lo compongono.</a:t>
            </a:r>
          </a:p>
        </p:txBody>
      </p:sp>
      <p:sp>
        <p:nvSpPr>
          <p:cNvPr id="66564" name="Segnaposto numero diapositiva 3">
            <a:extLst>
              <a:ext uri="{FF2B5EF4-FFF2-40B4-BE49-F238E27FC236}">
                <a16:creationId xmlns:a16="http://schemas.microsoft.com/office/drawing/2014/main" id="{DBA9316B-B197-4A2E-8BAE-6EACEABB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32651-DAB1-43A9-BD46-43B23BEB9503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olo 1">
            <a:extLst>
              <a:ext uri="{FF2B5EF4-FFF2-40B4-BE49-F238E27FC236}">
                <a16:creationId xmlns:a16="http://schemas.microsoft.com/office/drawing/2014/main" id="{391B438F-5B07-46A7-9612-C7F1801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68611" name="Segnaposto contenuto 2">
            <a:extLst>
              <a:ext uri="{FF2B5EF4-FFF2-40B4-BE49-F238E27FC236}">
                <a16:creationId xmlns:a16="http://schemas.microsoft.com/office/drawing/2014/main" id="{519AFFB2-3539-48BF-AC79-48C276621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572500" cy="4525963"/>
          </a:xfrm>
        </p:spPr>
        <p:txBody>
          <a:bodyPr/>
          <a:lstStyle/>
          <a:p>
            <a:pPr eaLnBrk="1" hangingPunct="1"/>
            <a:r>
              <a:rPr lang="it-IT" altLang="it-IT"/>
              <a:t>Dato un numero positivo Q, scrivere la sua rappresentazione in binario naturale, indicando anche il minimo numero di bit utilizzato.</a:t>
            </a:r>
          </a:p>
          <a:p>
            <a:pPr eaLnBrk="1" hangingPunct="1"/>
            <a:r>
              <a:rPr lang="it-IT" altLang="it-IT"/>
              <a:t>Il programma dovrà esibire un comportamento come nell'esempio seguente: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it-IT"/>
              <a:t>	Input: 19 in decimale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it-IT"/>
              <a:t>	Output: con 5 bit = 10011 in binario.</a:t>
            </a:r>
            <a:endParaRPr lang="it-IT" altLang="it-IT"/>
          </a:p>
          <a:p>
            <a:pPr eaLnBrk="1" hangingPunct="1"/>
            <a:endParaRPr lang="it-IT" altLang="it-IT"/>
          </a:p>
        </p:txBody>
      </p:sp>
      <p:sp>
        <p:nvSpPr>
          <p:cNvPr id="68612" name="Segnaposto numero diapositiva 3">
            <a:extLst>
              <a:ext uri="{FF2B5EF4-FFF2-40B4-BE49-F238E27FC236}">
                <a16:creationId xmlns:a16="http://schemas.microsoft.com/office/drawing/2014/main" id="{366913B6-D60D-40BB-9B4F-D3F6324F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F25E80-1E4A-4756-840B-8E59902986D0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testo 1">
            <a:extLst>
              <a:ext uri="{FF2B5EF4-FFF2-40B4-BE49-F238E27FC236}">
                <a16:creationId xmlns:a16="http://schemas.microsoft.com/office/drawing/2014/main" id="{577D41EF-51B7-4FE6-A792-E9E4DB177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pPr eaLnBrk="1" hangingPunct="1"/>
            <a:r>
              <a:rPr lang="it-IT" altLang="it-IT" sz="2600" b="1"/>
              <a:t>Idea di soluzione:</a:t>
            </a:r>
            <a:r>
              <a:rPr lang="it-IT" altLang="it-IT" sz="2600"/>
              <a:t> se Q = q</a:t>
            </a:r>
            <a:r>
              <a:rPr lang="it-IT" altLang="it-IT" sz="2600" baseline="-25000"/>
              <a:t>n-1</a:t>
            </a:r>
            <a:r>
              <a:rPr lang="it-IT" altLang="it-IT" sz="2600"/>
              <a:t>2</a:t>
            </a:r>
            <a:r>
              <a:rPr lang="it-IT" altLang="it-IT" sz="2600" baseline="30000"/>
              <a:t>n-1</a:t>
            </a:r>
            <a:r>
              <a:rPr lang="it-IT" altLang="it-IT" sz="2600"/>
              <a:t>+q</a:t>
            </a:r>
            <a:r>
              <a:rPr lang="it-IT" altLang="it-IT" sz="2600" baseline="-25000"/>
              <a:t>n-2</a:t>
            </a:r>
            <a:r>
              <a:rPr lang="it-IT" altLang="it-IT" sz="2600"/>
              <a:t>2</a:t>
            </a:r>
            <a:r>
              <a:rPr lang="it-IT" altLang="it-IT" sz="2600" baseline="30000"/>
              <a:t>n-2</a:t>
            </a:r>
            <a:r>
              <a:rPr lang="it-IT" altLang="it-IT" sz="2600"/>
              <a:t>+…+q</a:t>
            </a:r>
            <a:r>
              <a:rPr lang="it-IT" altLang="it-IT" sz="2600" baseline="-25000"/>
              <a:t>1</a:t>
            </a:r>
            <a:r>
              <a:rPr lang="it-IT" altLang="it-IT" sz="2600"/>
              <a:t>2+q</a:t>
            </a:r>
            <a:r>
              <a:rPr lang="it-IT" altLang="it-IT" sz="2600" baseline="-25000"/>
              <a:t>0</a:t>
            </a:r>
            <a:r>
              <a:rPr lang="it-IT" altLang="it-IT" sz="2600"/>
              <a:t> , posso confrontare Q con le successive potenze di 2: 1,2,2</a:t>
            </a:r>
            <a:r>
              <a:rPr lang="it-IT" altLang="it-IT" sz="2600" baseline="30000"/>
              <a:t>2</a:t>
            </a:r>
            <a:r>
              <a:rPr lang="it-IT" altLang="it-IT" sz="2600"/>
              <a:t>,2</a:t>
            </a:r>
            <a:r>
              <a:rPr lang="it-IT" altLang="it-IT" sz="2600" baseline="30000"/>
              <a:t>3</a:t>
            </a:r>
            <a:r>
              <a:rPr lang="it-IT" altLang="it-IT" sz="2600"/>
              <a:t>,… finché risulta Q &gt;= 2</a:t>
            </a:r>
            <a:r>
              <a:rPr lang="it-IT" altLang="it-IT" sz="2600" baseline="30000"/>
              <a:t>j</a:t>
            </a:r>
            <a:r>
              <a:rPr lang="it-IT" altLang="it-IT" sz="2600"/>
              <a:t>. Quando si verificherà la condizione per cui Q &lt; 2</a:t>
            </a:r>
            <a:r>
              <a:rPr lang="it-IT" altLang="it-IT" sz="2600" baseline="30000"/>
              <a:t>n</a:t>
            </a:r>
            <a:r>
              <a:rPr lang="it-IT" altLang="it-IT" sz="2600"/>
              <a:t>, l’esponente di tale potenza sarà proprio il numero di bit necessario a rappresentare Q.</a:t>
            </a:r>
          </a:p>
          <a:p>
            <a:pPr eaLnBrk="1" hangingPunct="1"/>
            <a:r>
              <a:rPr lang="it-IT" altLang="it-IT" sz="2600" b="1"/>
              <a:t>Si osservi che</a:t>
            </a:r>
            <a:endParaRPr lang="it-IT" altLang="it-IT" sz="2600" b="1" i="1"/>
          </a:p>
          <a:p>
            <a:pPr lvl="1" eaLnBrk="1" hangingPunct="1"/>
            <a:r>
              <a:rPr lang="it-IT" altLang="it-IT" sz="2200"/>
              <a:t>q</a:t>
            </a:r>
            <a:r>
              <a:rPr lang="it-IT" altLang="it-IT" sz="2200" baseline="-25000"/>
              <a:t>n-1</a:t>
            </a:r>
            <a:r>
              <a:rPr lang="it-IT" altLang="it-IT" sz="2200"/>
              <a:t> = 1 perché per costruzione Q &gt;= 2</a:t>
            </a:r>
            <a:r>
              <a:rPr lang="it-IT" altLang="it-IT" sz="2200" baseline="30000"/>
              <a:t>n-1</a:t>
            </a:r>
            <a:r>
              <a:rPr lang="it-IT" altLang="it-IT" sz="2200"/>
              <a:t> , rappresentato su n bit</a:t>
            </a:r>
          </a:p>
          <a:p>
            <a:pPr lvl="1" eaLnBrk="1" hangingPunct="1"/>
            <a:r>
              <a:rPr lang="it-IT" altLang="it-IT" sz="2200"/>
              <a:t>q</a:t>
            </a:r>
            <a:r>
              <a:rPr lang="it-IT" altLang="it-IT" sz="2200" baseline="-25000"/>
              <a:t>n-2</a:t>
            </a:r>
            <a:r>
              <a:rPr lang="it-IT" altLang="it-IT" sz="2200"/>
              <a:t> = 1 sse (Q - q</a:t>
            </a:r>
            <a:r>
              <a:rPr lang="it-IT" altLang="it-IT" sz="2200" baseline="-25000"/>
              <a:t>n-1</a:t>
            </a:r>
            <a:r>
              <a:rPr lang="it-IT" altLang="it-IT" sz="2200"/>
              <a:t>2</a:t>
            </a:r>
            <a:r>
              <a:rPr lang="it-IT" altLang="it-IT" sz="2200" baseline="30000"/>
              <a:t>n-1</a:t>
            </a:r>
            <a:r>
              <a:rPr lang="it-IT" altLang="it-IT" sz="2200"/>
              <a:t> ) &gt;= 2</a:t>
            </a:r>
            <a:r>
              <a:rPr lang="it-IT" altLang="it-IT" sz="2200" baseline="30000"/>
              <a:t>n-2</a:t>
            </a:r>
            <a:r>
              <a:rPr lang="it-IT" altLang="it-IT" sz="2200"/>
              <a:t> altrimenti q</a:t>
            </a:r>
            <a:r>
              <a:rPr lang="it-IT" altLang="it-IT" sz="2200" baseline="-25000"/>
              <a:t>n-2</a:t>
            </a:r>
            <a:r>
              <a:rPr lang="it-IT" altLang="it-IT" sz="2200"/>
              <a:t> = 0</a:t>
            </a:r>
          </a:p>
          <a:p>
            <a:pPr lvl="1" eaLnBrk="1" hangingPunct="1"/>
            <a:r>
              <a:rPr lang="it-IT" altLang="it-IT" sz="2200"/>
              <a:t>q</a:t>
            </a:r>
            <a:r>
              <a:rPr lang="it-IT" altLang="it-IT" sz="2200" baseline="-25000"/>
              <a:t>n-3</a:t>
            </a:r>
            <a:r>
              <a:rPr lang="it-IT" altLang="it-IT" sz="2200"/>
              <a:t> = 1 sse (Q - q</a:t>
            </a:r>
            <a:r>
              <a:rPr lang="it-IT" altLang="it-IT" sz="2200" baseline="-25000"/>
              <a:t>n-1</a:t>
            </a:r>
            <a:r>
              <a:rPr lang="it-IT" altLang="it-IT" sz="2200"/>
              <a:t>2</a:t>
            </a:r>
            <a:r>
              <a:rPr lang="it-IT" altLang="it-IT" sz="2200" baseline="30000"/>
              <a:t>n-1</a:t>
            </a:r>
            <a:r>
              <a:rPr lang="it-IT" altLang="it-IT" sz="2200"/>
              <a:t> - q</a:t>
            </a:r>
            <a:r>
              <a:rPr lang="it-IT" altLang="it-IT" sz="2200" baseline="-25000"/>
              <a:t>n-2</a:t>
            </a:r>
            <a:r>
              <a:rPr lang="it-IT" altLang="it-IT" sz="2200"/>
              <a:t>2</a:t>
            </a:r>
            <a:r>
              <a:rPr lang="it-IT" altLang="it-IT" sz="2200" baseline="30000"/>
              <a:t>n-2</a:t>
            </a:r>
            <a:r>
              <a:rPr lang="it-IT" altLang="it-IT" sz="2200"/>
              <a:t>) &gt;= 2</a:t>
            </a:r>
            <a:r>
              <a:rPr lang="it-IT" altLang="it-IT" sz="2200" baseline="30000"/>
              <a:t>n-3</a:t>
            </a:r>
            <a:r>
              <a:rPr lang="it-IT" altLang="it-IT" sz="2200"/>
              <a:t> altrimenti q</a:t>
            </a:r>
            <a:r>
              <a:rPr lang="it-IT" altLang="it-IT" sz="2200" baseline="-25000"/>
              <a:t>n-3</a:t>
            </a:r>
            <a:r>
              <a:rPr lang="it-IT" altLang="it-IT" sz="2200"/>
              <a:t> = 0</a:t>
            </a:r>
          </a:p>
          <a:p>
            <a:pPr lvl="1" eaLnBrk="1" hangingPunct="1"/>
            <a:r>
              <a:rPr lang="it-IT" altLang="it-IT" sz="2200"/>
              <a:t>……………………………</a:t>
            </a:r>
          </a:p>
          <a:p>
            <a:pPr lvl="1" eaLnBrk="1" hangingPunct="1"/>
            <a:r>
              <a:rPr lang="it-IT" altLang="it-IT" sz="2200"/>
              <a:t>q</a:t>
            </a:r>
            <a:r>
              <a:rPr lang="it-IT" altLang="it-IT" sz="2200" baseline="-25000"/>
              <a:t>0</a:t>
            </a:r>
            <a:r>
              <a:rPr lang="it-IT" altLang="it-IT" sz="2200"/>
              <a:t>= 1 sse (Q-q</a:t>
            </a:r>
            <a:r>
              <a:rPr lang="it-IT" altLang="it-IT" sz="2200" baseline="-25000"/>
              <a:t>n-1</a:t>
            </a:r>
            <a:r>
              <a:rPr lang="it-IT" altLang="it-IT" sz="2200"/>
              <a:t>2</a:t>
            </a:r>
            <a:r>
              <a:rPr lang="it-IT" altLang="it-IT" sz="2200" baseline="30000"/>
              <a:t>n-1</a:t>
            </a:r>
            <a:r>
              <a:rPr lang="it-IT" altLang="it-IT" sz="2200"/>
              <a:t> - q</a:t>
            </a:r>
            <a:r>
              <a:rPr lang="it-IT" altLang="it-IT" sz="2200" baseline="-25000"/>
              <a:t>n-2</a:t>
            </a:r>
            <a:r>
              <a:rPr lang="it-IT" altLang="it-IT" sz="2200"/>
              <a:t>2</a:t>
            </a:r>
            <a:r>
              <a:rPr lang="it-IT" altLang="it-IT" sz="2200" baseline="30000"/>
              <a:t>n-2</a:t>
            </a:r>
            <a:r>
              <a:rPr lang="it-IT" altLang="it-IT" sz="2200"/>
              <a:t>-…- q</a:t>
            </a:r>
            <a:r>
              <a:rPr lang="it-IT" altLang="it-IT" sz="2200" baseline="-25000"/>
              <a:t>1</a:t>
            </a:r>
            <a:r>
              <a:rPr lang="it-IT" altLang="it-IT" sz="2200"/>
              <a:t>2</a:t>
            </a:r>
            <a:r>
              <a:rPr lang="it-IT" altLang="it-IT" sz="2200" baseline="30000"/>
              <a:t>1</a:t>
            </a:r>
            <a:r>
              <a:rPr lang="it-IT" altLang="it-IT" sz="2200"/>
              <a:t>) &gt;= 1 altrimenti q</a:t>
            </a:r>
            <a:r>
              <a:rPr lang="it-IT" altLang="it-IT" sz="2200" baseline="-25000"/>
              <a:t>0</a:t>
            </a:r>
            <a:r>
              <a:rPr lang="it-IT" altLang="it-IT" sz="2200"/>
              <a:t> = 0 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sz="2600"/>
              <a:t>	allora…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it-IT" altLang="it-IT" sz="2600"/>
          </a:p>
        </p:txBody>
      </p:sp>
      <p:sp>
        <p:nvSpPr>
          <p:cNvPr id="70659" name="Segnaposto numero diapositiva 2">
            <a:extLst>
              <a:ext uri="{FF2B5EF4-FFF2-40B4-BE49-F238E27FC236}">
                <a16:creationId xmlns:a16="http://schemas.microsoft.com/office/drawing/2014/main" id="{8DF7E980-6ED3-4512-AA0E-99ECC2EFED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3D5242-6BE0-4652-AC6E-720B55A42A02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testo 1">
            <a:extLst>
              <a:ext uri="{FF2B5EF4-FFF2-40B4-BE49-F238E27FC236}">
                <a16:creationId xmlns:a16="http://schemas.microsoft.com/office/drawing/2014/main" id="{45D250D0-AA2E-43BB-A1D9-325C2FDAB4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700"/>
              <a:t>Leggi il numero intero </a:t>
            </a:r>
            <a:r>
              <a:rPr lang="it-IT" altLang="it-IT" sz="2700" i="1"/>
              <a:t>Q</a:t>
            </a:r>
            <a:r>
              <a:rPr lang="it-IT" altLang="it-IT" sz="2700"/>
              <a:t> da convertire</a:t>
            </a:r>
            <a:endParaRPr lang="it-IT" altLang="it-IT" sz="2700" b="1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Inizializza un contatore </a:t>
            </a:r>
            <a:r>
              <a:rPr lang="it-IT" altLang="it-IT" sz="2700" i="1"/>
              <a:t>n</a:t>
            </a:r>
            <a:r>
              <a:rPr lang="it-IT" altLang="it-IT" sz="2700"/>
              <a:t> al valore </a:t>
            </a:r>
            <a:r>
              <a:rPr lang="it-IT" altLang="it-IT" sz="2700" i="1"/>
              <a:t>0</a:t>
            </a:r>
            <a:endParaRPr lang="it-IT" altLang="it-IT" sz="2700" b="1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Inizializza un accumulatore </a:t>
            </a:r>
            <a:r>
              <a:rPr lang="it-IT" altLang="it-IT" sz="2700" i="1"/>
              <a:t>d</a:t>
            </a:r>
            <a:r>
              <a:rPr lang="it-IT" altLang="it-IT" sz="2700"/>
              <a:t> al valore </a:t>
            </a:r>
            <a:r>
              <a:rPr lang="it-IT" altLang="it-IT" sz="2700" i="1"/>
              <a:t>1</a:t>
            </a:r>
            <a:r>
              <a:rPr lang="it-IT" altLang="it-IT" sz="2700"/>
              <a:t> (conterrà le potenze di </a:t>
            </a:r>
            <a:r>
              <a:rPr lang="it-IT" altLang="it-IT" sz="2700" i="1"/>
              <a:t>2</a:t>
            </a:r>
            <a:r>
              <a:rPr lang="it-IT" altLang="it-IT" sz="2700"/>
              <a:t>)</a:t>
            </a:r>
            <a:endParaRPr lang="it-IT" altLang="it-IT" sz="2700" b="1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Finché (il numero da convertire è &gt;= </a:t>
            </a:r>
            <a:r>
              <a:rPr lang="it-IT" altLang="it-IT" sz="2700" i="1"/>
              <a:t>d</a:t>
            </a:r>
            <a:r>
              <a:rPr lang="it-IT" altLang="it-IT" sz="2700"/>
              <a:t>)</a:t>
            </a:r>
            <a:r>
              <a:rPr lang="it-IT" altLang="it-IT" sz="2700" i="1"/>
              <a:t> </a:t>
            </a:r>
            <a:r>
              <a:rPr lang="it-IT" altLang="it-IT" sz="2700"/>
              <a:t>esegui</a:t>
            </a:r>
            <a:endParaRPr lang="it-IT" altLang="it-IT" sz="2700" b="1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incrementa di uno il contatore n </a:t>
            </a:r>
            <a:endParaRPr lang="it-IT" altLang="it-IT" sz="2400" b="1" i="1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moltiplica per </a:t>
            </a:r>
            <a:r>
              <a:rPr lang="it-IT" altLang="it-IT" sz="2400" i="1"/>
              <a:t>2</a:t>
            </a:r>
            <a:r>
              <a:rPr lang="it-IT" altLang="it-IT" sz="2400"/>
              <a:t> la variabile </a:t>
            </a:r>
            <a:r>
              <a:rPr lang="it-IT" altLang="it-IT" sz="2400" i="1"/>
              <a:t>d</a:t>
            </a:r>
            <a:endParaRPr lang="it-IT" altLang="it-IT" sz="2000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Stampa a video il valore della variabile </a:t>
            </a:r>
            <a:r>
              <a:rPr lang="it-IT" altLang="it-IT" sz="2700" i="1"/>
              <a:t>n</a:t>
            </a:r>
            <a:r>
              <a:rPr lang="it-IT" altLang="it-IT" sz="2700"/>
              <a:t> </a:t>
            </a: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Inizializza un contatore </a:t>
            </a:r>
            <a:r>
              <a:rPr lang="it-IT" altLang="it-IT" sz="2700" i="1"/>
              <a:t>i</a:t>
            </a:r>
            <a:r>
              <a:rPr lang="it-IT" altLang="it-IT" sz="2700"/>
              <a:t> con </a:t>
            </a:r>
            <a:r>
              <a:rPr lang="it-IT" altLang="it-IT" sz="2700" i="1"/>
              <a:t>n-1</a:t>
            </a:r>
            <a:endParaRPr lang="it-IT" altLang="it-IT" sz="2400"/>
          </a:p>
          <a:p>
            <a:pPr eaLnBrk="1" hangingPunct="1">
              <a:lnSpc>
                <a:spcPct val="80000"/>
              </a:lnSpc>
            </a:pPr>
            <a:r>
              <a:rPr lang="it-IT" altLang="it-IT" sz="2700"/>
              <a:t>Finché (</a:t>
            </a:r>
            <a:r>
              <a:rPr lang="it-IT" altLang="it-IT" sz="2700" i="1"/>
              <a:t>i &gt;=0 </a:t>
            </a:r>
            <a:r>
              <a:rPr lang="it-IT" altLang="it-IT" sz="2700"/>
              <a:t>) esegui</a:t>
            </a:r>
            <a:endParaRPr lang="it-IT" altLang="it-IT" sz="24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dividi per </a:t>
            </a:r>
            <a:r>
              <a:rPr lang="it-IT" altLang="it-IT" sz="2400" i="1"/>
              <a:t>2</a:t>
            </a:r>
            <a:r>
              <a:rPr lang="it-IT" altLang="it-IT" sz="2400"/>
              <a:t> la variabile </a:t>
            </a:r>
            <a:r>
              <a:rPr lang="it-IT" altLang="it-IT" sz="2400" i="1"/>
              <a:t>d</a:t>
            </a:r>
            <a:r>
              <a:rPr lang="it-IT" altLang="it-IT" sz="2400"/>
              <a:t> </a:t>
            </a:r>
            <a:endParaRPr lang="it-IT" altLang="it-IT" sz="20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se (</a:t>
            </a:r>
            <a:r>
              <a:rPr lang="it-IT" altLang="it-IT" sz="2400" i="1"/>
              <a:t>Q &gt;= d</a:t>
            </a:r>
            <a:r>
              <a:rPr lang="it-IT" altLang="it-IT" sz="2400"/>
              <a:t> ) allora </a:t>
            </a:r>
            <a:endParaRPr lang="it-IT" altLang="it-IT" sz="200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stampa a video un carattere “1”</a:t>
            </a:r>
            <a:endParaRPr lang="it-IT" altLang="it-IT" sz="1700"/>
          </a:p>
          <a:p>
            <a:pPr lvl="2" eaLnBrk="1" hangingPunct="1">
              <a:lnSpc>
                <a:spcPct val="80000"/>
              </a:lnSpc>
            </a:pPr>
            <a:r>
              <a:rPr lang="it-IT" altLang="it-IT" sz="2000"/>
              <a:t>assegna a </a:t>
            </a:r>
            <a:r>
              <a:rPr lang="it-IT" altLang="it-IT" sz="2000" i="1"/>
              <a:t>Q</a:t>
            </a:r>
            <a:r>
              <a:rPr lang="it-IT" altLang="it-IT" sz="2000"/>
              <a:t> il valore </a:t>
            </a:r>
            <a:r>
              <a:rPr lang="it-IT" altLang="it-IT" sz="2000" i="1"/>
              <a:t>Q-d</a:t>
            </a:r>
            <a:endParaRPr lang="it-IT" altLang="it-IT" sz="17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altrimenti stampa a video il carattere “0”</a:t>
            </a:r>
            <a:endParaRPr lang="it-IT" altLang="it-IT" sz="2000"/>
          </a:p>
          <a:p>
            <a:pPr lvl="1" eaLnBrk="1" hangingPunct="1">
              <a:lnSpc>
                <a:spcPct val="80000"/>
              </a:lnSpc>
            </a:pPr>
            <a:r>
              <a:rPr lang="it-IT" altLang="it-IT" sz="2400"/>
              <a:t>decrementa di </a:t>
            </a:r>
            <a:r>
              <a:rPr lang="it-IT" altLang="it-IT" sz="2400" i="1"/>
              <a:t>1</a:t>
            </a:r>
            <a:r>
              <a:rPr lang="it-IT" altLang="it-IT" sz="2400"/>
              <a:t> il contatore </a:t>
            </a:r>
            <a:r>
              <a:rPr lang="it-IT" altLang="it-IT" sz="2400" i="1"/>
              <a:t>i</a:t>
            </a:r>
            <a:endParaRPr lang="it-IT" altLang="it-IT" sz="200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it-IT" altLang="it-IT" sz="2700"/>
          </a:p>
        </p:txBody>
      </p:sp>
      <p:sp>
        <p:nvSpPr>
          <p:cNvPr id="72707" name="Segnaposto numero diapositiva 2">
            <a:extLst>
              <a:ext uri="{FF2B5EF4-FFF2-40B4-BE49-F238E27FC236}">
                <a16:creationId xmlns:a16="http://schemas.microsoft.com/office/drawing/2014/main" id="{3B87E221-F2AE-456E-87A0-3A8445DA10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74F895-C7D8-43A6-AF92-4C52E976A0D7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olo 1">
            <a:extLst>
              <a:ext uri="{FF2B5EF4-FFF2-40B4-BE49-F238E27FC236}">
                <a16:creationId xmlns:a16="http://schemas.microsoft.com/office/drawing/2014/main" id="{A168FB96-5C47-48FE-803F-7805B18A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74755" name="Segnaposto contenuto 2">
            <a:extLst>
              <a:ext uri="{FF2B5EF4-FFF2-40B4-BE49-F238E27FC236}">
                <a16:creationId xmlns:a16="http://schemas.microsoft.com/office/drawing/2014/main" id="{91F71E1D-69BC-4DC3-B479-394E4D0DC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Si caratterizzi sinteticamente la serie di numeri stampati da numeri (in funzione di n)</a:t>
            </a:r>
          </a:p>
        </p:txBody>
      </p:sp>
      <p:sp>
        <p:nvSpPr>
          <p:cNvPr id="74756" name="Segnaposto numero diapositiva 3">
            <a:extLst>
              <a:ext uri="{FF2B5EF4-FFF2-40B4-BE49-F238E27FC236}">
                <a16:creationId xmlns:a16="http://schemas.microsoft.com/office/drawing/2014/main" id="{A5A9BAAD-80C3-463A-96DC-93056D7F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7D6946-D703-49F4-B92C-26D5A3CE1368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>
            <a:extLst>
              <a:ext uri="{FF2B5EF4-FFF2-40B4-BE49-F238E27FC236}">
                <a16:creationId xmlns:a16="http://schemas.microsoft.com/office/drawing/2014/main" id="{F4093079-0A6C-4CAC-9C9F-B4728E56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 MAXSEQ</a:t>
            </a:r>
          </a:p>
        </p:txBody>
      </p:sp>
      <p:sp>
        <p:nvSpPr>
          <p:cNvPr id="17411" name="Segnaposto contenuto 2">
            <a:extLst>
              <a:ext uri="{FF2B5EF4-FFF2-40B4-BE49-F238E27FC236}">
                <a16:creationId xmlns:a16="http://schemas.microsoft.com/office/drawing/2014/main" id="{9C24D482-3C25-4709-8BDE-7C3A486F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b="1"/>
              <a:t>Scrivere un programma che dato un numero N&gt;0 di valori da inserire da tastiera, stampi a video il massimo della sequenza inserita e la posizione in cui tale valore è stato inserito. </a:t>
            </a:r>
          </a:p>
          <a:p>
            <a:pPr eaLnBrk="1" hangingPunct="1"/>
            <a:r>
              <a:rPr lang="it-IT" altLang="it-IT" b="1"/>
              <a:t>Supponiamo, per semplicità, che non ci siano duplicati</a:t>
            </a:r>
          </a:p>
          <a:p>
            <a:pPr eaLnBrk="1" hangingPunct="1"/>
            <a:r>
              <a:rPr lang="it-IT" altLang="it-IT" b="1"/>
              <a:t>Esempio: N=5 sequenza: 3, 2, 9, 5, 1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it-IT" altLang="it-IT" b="1"/>
              <a:t>	Max=9 Pos=3</a:t>
            </a:r>
          </a:p>
        </p:txBody>
      </p:sp>
      <p:sp>
        <p:nvSpPr>
          <p:cNvPr id="17412" name="Segnaposto numero diapositiva 3">
            <a:extLst>
              <a:ext uri="{FF2B5EF4-FFF2-40B4-BE49-F238E27FC236}">
                <a16:creationId xmlns:a16="http://schemas.microsoft.com/office/drawing/2014/main" id="{AC27CDC9-39C7-4C58-BDB1-7DE6A3DE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6C64AE-478C-4B9D-BE34-09D4D3F8BAE8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testo 1">
            <a:extLst>
              <a:ext uri="{FF2B5EF4-FFF2-40B4-BE49-F238E27FC236}">
                <a16:creationId xmlns:a16="http://schemas.microsoft.com/office/drawing/2014/main" id="{987127A7-CFF5-4847-A5E5-579AA1147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n=int(input("Inserire un numero: "))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i=2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while i &lt;= n: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k = 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j=2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while i%j != 0: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    k=k+1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    j=j+1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if j != i: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    k=k-1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else: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    print(i)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it-IT" sz="2000" b="1"/>
              <a:t>    i=i+1</a:t>
            </a:r>
            <a:endParaRPr lang="it-IT" altLang="it-IT" sz="2000" b="1"/>
          </a:p>
        </p:txBody>
      </p:sp>
      <p:sp>
        <p:nvSpPr>
          <p:cNvPr id="75779" name="Segnaposto numero diapositiva 2">
            <a:extLst>
              <a:ext uri="{FF2B5EF4-FFF2-40B4-BE49-F238E27FC236}">
                <a16:creationId xmlns:a16="http://schemas.microsoft.com/office/drawing/2014/main" id="{F9CC879C-FB76-402D-A8CA-365E12AB55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0D7839-6D50-45A5-892E-C15C9D57068E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testo 1">
            <a:extLst>
              <a:ext uri="{FF2B5EF4-FFF2-40B4-BE49-F238E27FC236}">
                <a16:creationId xmlns:a16="http://schemas.microsoft.com/office/drawing/2014/main" id="{B3957197-56D5-4255-8C5F-35E28B9D2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r>
              <a:rPr lang="it-IT" altLang="it-IT" sz="1800"/>
              <a:t>La funzione stampa (in ordine crescente) tutti i </a:t>
            </a:r>
            <a:r>
              <a:rPr lang="it-IT" altLang="it-IT" sz="1800" i="1"/>
              <a:t>numeri </a:t>
            </a:r>
            <a:r>
              <a:rPr lang="it-IT" altLang="it-IT" sz="1800" b="1" i="1"/>
              <a:t>primi</a:t>
            </a:r>
            <a:r>
              <a:rPr lang="it-IT" altLang="it-IT" sz="1800"/>
              <a:t> compresi tra 2 e n (estremi inclusi). </a:t>
            </a:r>
          </a:p>
          <a:p>
            <a:r>
              <a:rPr lang="it-IT" altLang="it-IT" sz="1800"/>
              <a:t>Si osserva innanzitutto che la variabile k è </a:t>
            </a:r>
            <a:r>
              <a:rPr lang="it-IT" altLang="it-IT" sz="1800" u="sng"/>
              <a:t>sempre solo scritta e mai letta</a:t>
            </a:r>
            <a:r>
              <a:rPr lang="it-IT" altLang="it-IT" sz="1800"/>
              <a:t>, e non può avere alcun effetto sulla stampa dei valori di i. </a:t>
            </a:r>
          </a:p>
          <a:p>
            <a:r>
              <a:rPr lang="it-IT" altLang="it-IT" sz="1800"/>
              <a:t>Si nota quindi che il ciclo esterno considera tutti i numeri i compresi tra 2 e n. Di ognuno di tali il i il ciclo più interno cerca il minimo divisore j che non sia banale (j riparte ogni volta da 2 e cresce fino al primo valore che divide i).</a:t>
            </a:r>
          </a:p>
          <a:p>
            <a:r>
              <a:rPr lang="it-IT" altLang="it-IT" sz="1800"/>
              <a:t>Se tale valore è i stesso, significa che i è primo, e solo in questo caso viene stampato.</a:t>
            </a:r>
          </a:p>
          <a:p>
            <a:r>
              <a:rPr lang="it-IT" altLang="it-IT" sz="1800"/>
              <a:t>Diversamente, si passa a considerare il valore i successivo.</a:t>
            </a:r>
          </a:p>
          <a:p>
            <a:r>
              <a:rPr lang="it-IT" altLang="it-IT" sz="1800"/>
              <a:t>Se n è minore di 2 la funzione non stampa nessun numero.</a:t>
            </a:r>
          </a:p>
        </p:txBody>
      </p:sp>
      <p:sp>
        <p:nvSpPr>
          <p:cNvPr id="76803" name="Segnaposto numero diapositiva 2">
            <a:extLst>
              <a:ext uri="{FF2B5EF4-FFF2-40B4-BE49-F238E27FC236}">
                <a16:creationId xmlns:a16="http://schemas.microsoft.com/office/drawing/2014/main" id="{99FFE8CB-71DC-4522-ACCC-C5289760E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47862E-A182-4A90-9E34-6E50437CFB06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olo 1">
            <a:extLst>
              <a:ext uri="{FF2B5EF4-FFF2-40B4-BE49-F238E27FC236}">
                <a16:creationId xmlns:a16="http://schemas.microsoft.com/office/drawing/2014/main" id="{30E19816-2109-4809-8D53-4CA7E8F7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77827" name="Segnaposto contenuto 2">
            <a:extLst>
              <a:ext uri="{FF2B5EF4-FFF2-40B4-BE49-F238E27FC236}">
                <a16:creationId xmlns:a16="http://schemas.microsoft.com/office/drawing/2014/main" id="{1E090C0E-05CA-48C7-BCAB-BDDE81449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/>
              <a:t>Scrivere un programma che stampa i primi 20 numeri altamente composti. </a:t>
            </a:r>
          </a:p>
          <a:p>
            <a:pPr lvl="1"/>
            <a:r>
              <a:rPr lang="it-IT" altLang="it-IT"/>
              <a:t>Un numero altamente composto è tale che qualunque numero minore di esso ha meno divisori. I primi numeri altamente composti sono 1, 2, 4, 6, 12, 24, 36, 48, 60, 120, 180, 240, 360, 720, 840, 1260, 1680, 2520, 5040, 7560, 10080</a:t>
            </a:r>
          </a:p>
        </p:txBody>
      </p:sp>
      <p:sp>
        <p:nvSpPr>
          <p:cNvPr id="77828" name="Segnaposto numero diapositiva 3">
            <a:extLst>
              <a:ext uri="{FF2B5EF4-FFF2-40B4-BE49-F238E27FC236}">
                <a16:creationId xmlns:a16="http://schemas.microsoft.com/office/drawing/2014/main" id="{1FDAEE50-C68E-4F6C-AE89-CEF74E1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4928C2-6C2F-4542-A25D-FE0606183533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olo 1">
            <a:extLst>
              <a:ext uri="{FF2B5EF4-FFF2-40B4-BE49-F238E27FC236}">
                <a16:creationId xmlns:a16="http://schemas.microsoft.com/office/drawing/2014/main" id="{AF1A5277-9B44-48E2-9D64-356480F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78851" name="Segnaposto contenuto 2">
            <a:extLst>
              <a:ext uri="{FF2B5EF4-FFF2-40B4-BE49-F238E27FC236}">
                <a16:creationId xmlns:a16="http://schemas.microsoft.com/office/drawing/2014/main" id="{D45FF93A-D0FF-47AF-88F9-8A5ECB1A2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88" y="1465263"/>
            <a:ext cx="8507412" cy="4660900"/>
          </a:xfrm>
        </p:spPr>
        <p:txBody>
          <a:bodyPr/>
          <a:lstStyle/>
          <a:p>
            <a:r>
              <a:rPr lang="it-IT" altLang="it-IT"/>
              <a:t>Su una scacchiera 8x8 sono posizionati due pezzi: il Re bianco e la Regina nera.</a:t>
            </a:r>
          </a:p>
          <a:p>
            <a:r>
              <a:rPr lang="it-IT" altLang="it-IT"/>
              <a:t>Si scriva un programma che, acquisite le posizioni del Re e della Regina, determini se la Regina è in posizione tale da poter mangiare il Re. Le posizioni dei due pezzi sono identiﬁcate da mediante la riga e la colonna su cui si trovano, espresse come numeri interi tra 1 e 8.</a:t>
            </a:r>
          </a:p>
        </p:txBody>
      </p:sp>
      <p:sp>
        <p:nvSpPr>
          <p:cNvPr id="78852" name="Segnaposto numero diapositiva 3">
            <a:extLst>
              <a:ext uri="{FF2B5EF4-FFF2-40B4-BE49-F238E27FC236}">
                <a16:creationId xmlns:a16="http://schemas.microsoft.com/office/drawing/2014/main" id="{3BA97EF1-C51C-4C31-ADD6-9B6C5E2D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6428BE-2F1A-4953-B5D0-CD6462A2FFCB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pic>
        <p:nvPicPr>
          <p:cNvPr id="78853" name="Picture 2">
            <a:extLst>
              <a:ext uri="{FF2B5EF4-FFF2-40B4-BE49-F238E27FC236}">
                <a16:creationId xmlns:a16="http://schemas.microsoft.com/office/drawing/2014/main" id="{5A807522-107C-4505-AC44-369294B31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88913"/>
            <a:ext cx="126682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3">
            <a:extLst>
              <a:ext uri="{FF2B5EF4-FFF2-40B4-BE49-F238E27FC236}">
                <a16:creationId xmlns:a16="http://schemas.microsoft.com/office/drawing/2014/main" id="{130814AC-C84E-43D3-A24F-6B2BD7F9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77875"/>
          </a:xfrm>
        </p:spPr>
        <p:txBody>
          <a:bodyPr/>
          <a:lstStyle/>
          <a:p>
            <a:r>
              <a:rPr lang="it-IT" altLang="it-IT" sz="4000"/>
              <a:t>Numeri mancanti, perfetti, abbondanti</a:t>
            </a:r>
          </a:p>
        </p:txBody>
      </p:sp>
      <p:sp>
        <p:nvSpPr>
          <p:cNvPr id="79875" name="Content Placeholder 4">
            <a:extLst>
              <a:ext uri="{FF2B5EF4-FFF2-40B4-BE49-F238E27FC236}">
                <a16:creationId xmlns:a16="http://schemas.microsoft.com/office/drawing/2014/main" id="{978DE73C-34AD-41C8-A5FC-93DD24F4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02225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2000"/>
              <a:t>Scrivere un programma che legge un intero positivo n da stdin e verifica se n è un numero mancante, perfetto o abbondante. Chiamiamo </a:t>
            </a:r>
            <a:r>
              <a:rPr lang="it-IT" altLang="it-IT" sz="2000">
                <a:sym typeface="Symbol" panose="05050102010706020507" pitchFamily="18" charset="2"/>
              </a:rPr>
              <a:t></a:t>
            </a:r>
            <a:r>
              <a:rPr lang="it-IT" altLang="it-IT" sz="2000"/>
              <a:t>(n) la somma di tutti i divisori propri di n (1 incluso, n escluso). Un numero n si dice </a:t>
            </a:r>
            <a:r>
              <a:rPr lang="it-IT" altLang="it-IT" sz="2000" i="1"/>
              <a:t>perfetto </a:t>
            </a:r>
            <a:r>
              <a:rPr lang="it-IT" altLang="it-IT" sz="2000"/>
              <a:t>se n = </a:t>
            </a:r>
            <a:r>
              <a:rPr lang="it-IT" altLang="it-IT" sz="2000">
                <a:sym typeface="Symbol" panose="05050102010706020507" pitchFamily="18" charset="2"/>
              </a:rPr>
              <a:t></a:t>
            </a:r>
            <a:r>
              <a:rPr lang="it-IT" altLang="it-IT" sz="2000"/>
              <a:t>(n), mancante se n &gt; </a:t>
            </a:r>
            <a:r>
              <a:rPr lang="it-IT" altLang="it-IT" sz="2000">
                <a:sym typeface="Symbol" panose="05050102010706020507" pitchFamily="18" charset="2"/>
              </a:rPr>
              <a:t></a:t>
            </a:r>
            <a:r>
              <a:rPr lang="it-IT" altLang="it-IT" sz="2000"/>
              <a:t>(n), abbondante se n &lt; </a:t>
            </a:r>
            <a:r>
              <a:rPr lang="it-IT" altLang="it-IT" sz="2000">
                <a:sym typeface="Symbol" panose="05050102010706020507" pitchFamily="18" charset="2"/>
              </a:rPr>
              <a:t></a:t>
            </a:r>
            <a:r>
              <a:rPr lang="it-IT" altLang="it-IT" sz="2000"/>
              <a:t>(n). Esempio: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it-IT" sz="2000"/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10: MANCANTE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12: ABBONDANTE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28: PERFETTO </a:t>
            </a:r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it-IT" sz="2000"/>
          </a:p>
          <a:p>
            <a:pPr marL="0" indent="0" algn="just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it-IT" sz="2000"/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/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2000"/>
          </a:p>
        </p:txBody>
      </p:sp>
      <p:sp>
        <p:nvSpPr>
          <p:cNvPr id="79876" name="Slide Number Placeholder 6">
            <a:extLst>
              <a:ext uri="{FF2B5EF4-FFF2-40B4-BE49-F238E27FC236}">
                <a16:creationId xmlns:a16="http://schemas.microsoft.com/office/drawing/2014/main" id="{6E93F388-343B-4265-9A35-5AF5FB24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119644-C365-4DE0-B108-9B20A616C3C2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3">
            <a:extLst>
              <a:ext uri="{FF2B5EF4-FFF2-40B4-BE49-F238E27FC236}">
                <a16:creationId xmlns:a16="http://schemas.microsoft.com/office/drawing/2014/main" id="{1E0663C0-F973-4836-903C-E44C18B7D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77875"/>
          </a:xfrm>
        </p:spPr>
        <p:txBody>
          <a:bodyPr/>
          <a:lstStyle/>
          <a:p>
            <a:r>
              <a:rPr lang="it-IT" altLang="it-IT" sz="4000"/>
              <a:t>Scomposizione in somma di quadrati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D6AA78-16D2-456E-AA6A-557C00D2F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900113"/>
            <a:ext cx="8642350" cy="561657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it-IT" sz="2200" dirty="0"/>
              <a:t>Scrivere un programma che legge un intero positivo n da </a:t>
            </a:r>
            <a:r>
              <a:rPr lang="it-IT" sz="2200" dirty="0" err="1"/>
              <a:t>stdin</a:t>
            </a:r>
            <a:r>
              <a:rPr lang="it-IT" sz="2200" dirty="0"/>
              <a:t> e verifica se n può essere scomposto nella somma di </a:t>
            </a:r>
            <a:r>
              <a:rPr lang="it-IT" sz="2200" b="1" dirty="0"/>
              <a:t>due</a:t>
            </a:r>
            <a:r>
              <a:rPr lang="it-IT" sz="2200" dirty="0"/>
              <a:t> quadrati (verifica cioè se </a:t>
            </a:r>
            <a:r>
              <a:rPr lang="it-IT" sz="2200" dirty="0">
                <a:sym typeface="Symbol"/>
              </a:rPr>
              <a:t> </a:t>
            </a:r>
            <a:r>
              <a:rPr lang="it-IT" sz="2200" dirty="0"/>
              <a:t>a, b </a:t>
            </a:r>
            <a:r>
              <a:rPr lang="it-IT" sz="2200" dirty="0">
                <a:sym typeface="Symbol"/>
              </a:rPr>
              <a:t> N</a:t>
            </a:r>
            <a:r>
              <a:rPr lang="it-IT" sz="2200" dirty="0"/>
              <a:t> | a</a:t>
            </a:r>
            <a:r>
              <a:rPr lang="it-IT" sz="2200" baseline="30000" dirty="0"/>
              <a:t>2</a:t>
            </a:r>
            <a:r>
              <a:rPr lang="it-IT" sz="2200" dirty="0"/>
              <a:t>+b</a:t>
            </a:r>
            <a:r>
              <a:rPr lang="it-IT" sz="2200" baseline="30000" dirty="0"/>
              <a:t>2</a:t>
            </a:r>
            <a:r>
              <a:rPr lang="it-IT" sz="2200" dirty="0"/>
              <a:t>=n ). Se sì, stampare a video la scomposizione. Esempi: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endParaRPr lang="it-IT" sz="1200" dirty="0"/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==&gt; 2 = 1 + 1 = 1^2 + 1^2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28 ==&gt; NON SCOMPONIBILE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r>
              <a:rPr lang="it-IT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145 ==&gt; 146 = 25 + 121 = 5^2 + 11^2</a:t>
            </a:r>
          </a:p>
          <a:p>
            <a:pPr marL="0" indent="0" algn="just">
              <a:spcBef>
                <a:spcPts val="0"/>
              </a:spcBef>
              <a:buFont typeface="Arial" charset="0"/>
              <a:buNone/>
              <a:defRPr/>
            </a:pPr>
            <a:endParaRPr lang="it-IT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2400" b="1" dirty="0"/>
              <a:t>Varianti e aggiunte </a:t>
            </a:r>
            <a:r>
              <a:rPr lang="it-IT" sz="2400" dirty="0"/>
              <a:t>(per la meditazione domestica)</a:t>
            </a:r>
            <a:r>
              <a:rPr lang="it-IT" sz="2400" b="1" dirty="0"/>
              <a:t> 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endParaRPr lang="it-IT" sz="700" dirty="0"/>
          </a:p>
          <a:p>
            <a:pPr marL="457200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it-IT" sz="2200" dirty="0"/>
              <a:t>Mostrare, quando ve ne è più di una, </a:t>
            </a:r>
            <a:r>
              <a:rPr lang="it-IT" sz="2200" u="sng" dirty="0"/>
              <a:t>tutte le diverse scomposizioni </a:t>
            </a:r>
            <a:r>
              <a:rPr lang="it-IT" sz="2200" dirty="0"/>
              <a:t>dello stesso numero (ad esempio 50 ha due scomposizioni, 1+49 e 25+25, mentre 8125 è il primo numero ad avere ben cinque diverse scomposizioni).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it-IT" sz="2200" dirty="0"/>
              <a:t>Generare le sequenza di tutti i numeri scomponibili come somma di due quadrati </a:t>
            </a:r>
            <a:r>
              <a:rPr lang="it-IT" sz="2200" u="sng" dirty="0"/>
              <a:t>in due modi</a:t>
            </a:r>
            <a:r>
              <a:rPr lang="it-IT" sz="2200" dirty="0"/>
              <a:t>, </a:t>
            </a:r>
            <a:r>
              <a:rPr lang="it-IT" sz="2200" u="sng" dirty="0"/>
              <a:t>in tre modi</a:t>
            </a:r>
            <a:r>
              <a:rPr lang="it-IT" sz="2200" dirty="0"/>
              <a:t>, </a:t>
            </a:r>
            <a:r>
              <a:rPr lang="it-IT" sz="2200" u="sng" dirty="0"/>
              <a:t>in quattro modi</a:t>
            </a:r>
            <a:r>
              <a:rPr lang="it-IT" sz="2200" dirty="0"/>
              <a:t>… (sempre considerando numeri fino ad un valore massimo N) 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  <a:defRPr/>
            </a:pPr>
            <a:r>
              <a:rPr lang="it-IT" sz="2200" dirty="0"/>
              <a:t>Verificare anche la scomponibilità in somma di </a:t>
            </a:r>
            <a:r>
              <a:rPr lang="it-IT" sz="2200" b="1" dirty="0"/>
              <a:t>tre</a:t>
            </a:r>
            <a:r>
              <a:rPr lang="it-IT" sz="2200" dirty="0"/>
              <a:t> quadrati.</a:t>
            </a:r>
          </a:p>
          <a:p>
            <a:pPr marL="457200" indent="-457200">
              <a:spcBef>
                <a:spcPts val="0"/>
              </a:spcBef>
              <a:buFont typeface="+mj-lt"/>
              <a:buAutoNum type="alphaLcPeriod"/>
              <a:defRPr/>
            </a:pPr>
            <a:endParaRPr lang="it-IT" sz="2200" dirty="0"/>
          </a:p>
        </p:txBody>
      </p:sp>
      <p:sp>
        <p:nvSpPr>
          <p:cNvPr id="80900" name="Slide Number Placeholder 6">
            <a:extLst>
              <a:ext uri="{FF2B5EF4-FFF2-40B4-BE49-F238E27FC236}">
                <a16:creationId xmlns:a16="http://schemas.microsoft.com/office/drawing/2014/main" id="{9260FE48-B385-43EC-A601-21BF6B99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D4A5D1-AF20-451E-8124-56393A8833B8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3">
            <a:extLst>
              <a:ext uri="{FF2B5EF4-FFF2-40B4-BE49-F238E27FC236}">
                <a16:creationId xmlns:a16="http://schemas.microsoft.com/office/drawing/2014/main" id="{9AB659D3-881C-4E0A-8E75-D5CB5188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777875"/>
          </a:xfrm>
        </p:spPr>
        <p:txBody>
          <a:bodyPr/>
          <a:lstStyle/>
          <a:p>
            <a:r>
              <a:rPr lang="it-IT" altLang="it-IT" sz="4000"/>
              <a:t>Sottosequenze di numeri ordinati</a:t>
            </a:r>
          </a:p>
        </p:txBody>
      </p:sp>
      <p:sp>
        <p:nvSpPr>
          <p:cNvPr id="81923" name="Content Placeholder 4">
            <a:extLst>
              <a:ext uri="{FF2B5EF4-FFF2-40B4-BE49-F238E27FC236}">
                <a16:creationId xmlns:a16="http://schemas.microsoft.com/office/drawing/2014/main" id="{48E52DD0-5661-46A2-AD40-BA639AFD8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1022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2200"/>
              <a:t>Scrivere un programma che legge da stdin una sequenza (di lunghezza arbitraria) di numeri interi positivi, terminata da 0, e indica, alla fine delal sequenza, qual è la lunghezza della massima </a:t>
            </a:r>
            <a:r>
              <a:rPr lang="it-IT" altLang="it-IT" sz="2200" u="sng"/>
              <a:t>sottosequenza</a:t>
            </a:r>
            <a:r>
              <a:rPr lang="it-IT" altLang="it-IT" sz="2200"/>
              <a:t> di numeri consecutivi </a:t>
            </a:r>
            <a:r>
              <a:rPr lang="it-IT" altLang="it-IT" sz="2200" u="sng"/>
              <a:t>in ordine crescente</a:t>
            </a:r>
            <a:r>
              <a:rPr lang="it-IT" altLang="it-IT" sz="2200"/>
              <a:t>. Esempi: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endParaRPr lang="it-IT" altLang="it-IT" sz="2200"/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13  3  8  4  5  1 17  0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Lung. max =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21  19  18  14  9  6  4  3 0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Lung. max = 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altLang="it-IT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2  1  3  6  8  5  1 12 18 17  0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it-IT" altLang="it-IT" sz="1800" b="1">
                <a:latin typeface="Courier New" panose="02070309020205020404" pitchFamily="49" charset="0"/>
                <a:cs typeface="Courier New" panose="02070309020205020404" pitchFamily="49" charset="0"/>
              </a:rPr>
              <a:t>Lung. max = 4</a:t>
            </a:r>
          </a:p>
        </p:txBody>
      </p:sp>
      <p:sp>
        <p:nvSpPr>
          <p:cNvPr id="81924" name="Slide Number Placeholder 6">
            <a:extLst>
              <a:ext uri="{FF2B5EF4-FFF2-40B4-BE49-F238E27FC236}">
                <a16:creationId xmlns:a16="http://schemas.microsoft.com/office/drawing/2014/main" id="{46651703-C8CE-4187-9C2B-D8131B79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6F3F9E-C9D1-403D-8F85-9A9F0CD1B2D9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FFC749-C600-47D3-AD19-42F519C0923C}"/>
              </a:ext>
            </a:extLst>
          </p:cNvPr>
          <p:cNvCxnSpPr/>
          <p:nvPr/>
        </p:nvCxnSpPr>
        <p:spPr>
          <a:xfrm>
            <a:off x="1287463" y="2763838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0B6AF6-2D14-4EC3-BEEC-E1B8AD331CE7}"/>
              </a:ext>
            </a:extLst>
          </p:cNvPr>
          <p:cNvCxnSpPr/>
          <p:nvPr/>
        </p:nvCxnSpPr>
        <p:spPr>
          <a:xfrm>
            <a:off x="2359025" y="2763838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A32C7D-49A5-46F7-B7F6-81A3B779A179}"/>
              </a:ext>
            </a:extLst>
          </p:cNvPr>
          <p:cNvCxnSpPr/>
          <p:nvPr/>
        </p:nvCxnSpPr>
        <p:spPr>
          <a:xfrm>
            <a:off x="3581400" y="2763838"/>
            <a:ext cx="6477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D9A867-DF95-4D0E-8784-155752AF31B4}"/>
              </a:ext>
            </a:extLst>
          </p:cNvPr>
          <p:cNvCxnSpPr/>
          <p:nvPr/>
        </p:nvCxnSpPr>
        <p:spPr>
          <a:xfrm>
            <a:off x="3843338" y="4508500"/>
            <a:ext cx="12239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383A24-5371-46F0-8F94-3E010157BD2F}"/>
              </a:ext>
            </a:extLst>
          </p:cNvPr>
          <p:cNvCxnSpPr/>
          <p:nvPr/>
        </p:nvCxnSpPr>
        <p:spPr>
          <a:xfrm>
            <a:off x="1125538" y="4518025"/>
            <a:ext cx="17097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C49AE2B2-926D-4EDC-996A-C740CF3D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" y="274638"/>
            <a:ext cx="5903913" cy="561975"/>
          </a:xfrm>
        </p:spPr>
        <p:txBody>
          <a:bodyPr/>
          <a:lstStyle/>
          <a:p>
            <a:r>
              <a:rPr lang="it-IT" altLang="it-IT" sz="3600"/>
              <a:t>Successione di Padovan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30D9C-3FA2-4CF2-9355-B1E3D0E94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981075"/>
            <a:ext cx="8229600" cy="5184775"/>
          </a:xfrm>
        </p:spPr>
        <p:txBody>
          <a:bodyPr>
            <a:no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it-IT" sz="1600" dirty="0"/>
              <a:t>La successione di </a:t>
            </a:r>
            <a:r>
              <a:rPr lang="it-IT" sz="1600" dirty="0" err="1"/>
              <a:t>Padovan</a:t>
            </a:r>
            <a:r>
              <a:rPr lang="it-IT" sz="1600" dirty="0"/>
              <a:t> è la serie di numeri naturali P(n) 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1600" dirty="0"/>
              <a:t>definita dai valori iniziali: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it-IT" sz="1600" i="1" dirty="0"/>
              <a:t>P(0) = P(1) = P(2) = 1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1600" dirty="0"/>
              <a:t>E per tutti i valori di n &gt; 3 dalla relazione: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it-IT" sz="1600" i="1" dirty="0"/>
              <a:t>P(n) = P(n-2) + P(n-3)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1600" dirty="0"/>
              <a:t>I primi valori della successione sono:</a:t>
            </a:r>
          </a:p>
          <a:p>
            <a:pPr marL="400050" lvl="1" indent="0">
              <a:buFont typeface="Arial" charset="0"/>
              <a:buNone/>
              <a:defRPr/>
            </a:pPr>
            <a:r>
              <a:rPr lang="it-IT" sz="1600" i="1" dirty="0"/>
              <a:t>1, 1, 1, 2, 2, 3, 4, 5, 7, 9, 12, 16, 21, …</a:t>
            </a:r>
          </a:p>
          <a:p>
            <a:pPr marL="0" indent="0">
              <a:buFont typeface="Arial" charset="0"/>
              <a:buNone/>
              <a:defRPr/>
            </a:pPr>
            <a:endParaRPr lang="it-IT" sz="1050" dirty="0"/>
          </a:p>
          <a:p>
            <a:pPr marL="0" indent="0">
              <a:buFont typeface="Arial" charset="0"/>
              <a:buNone/>
              <a:defRPr/>
            </a:pPr>
            <a:r>
              <a:rPr lang="it-IT" sz="1600" dirty="0"/>
              <a:t>Scrivere un programma che chiede all’utente un numero intero e verifica se il numero inserito (che deve essere positivo) è uno degli elementi della successione di </a:t>
            </a:r>
            <a:r>
              <a:rPr lang="it-IT" sz="1600" dirty="0" err="1"/>
              <a:t>Padovan</a:t>
            </a:r>
            <a:r>
              <a:rPr lang="it-IT" sz="1600" dirty="0"/>
              <a:t>.</a:t>
            </a:r>
          </a:p>
          <a:p>
            <a:pPr marL="0" indent="0">
              <a:buFont typeface="Arial" charset="0"/>
              <a:buNone/>
              <a:defRPr/>
            </a:pPr>
            <a:endParaRPr lang="it-IT" sz="1050" dirty="0"/>
          </a:p>
          <a:p>
            <a:pPr marL="0" indent="0">
              <a:buFont typeface="Arial" charset="0"/>
              <a:buNone/>
              <a:defRPr/>
            </a:pPr>
            <a:r>
              <a:rPr lang="it-IT" sz="1600" b="1" dirty="0"/>
              <a:t>Suggerimenti:</a:t>
            </a:r>
          </a:p>
          <a:p>
            <a:pPr>
              <a:buFont typeface="Arial" charset="0"/>
              <a:buChar char="•"/>
              <a:defRPr/>
            </a:pPr>
            <a:r>
              <a:rPr lang="it-IT" sz="1600" dirty="0"/>
              <a:t>Verificare che il numero immesso dall’utente sia strettamente positivo e, se necessario, ripetere l’acquisizione del numero sino ad ottenerne uno valido</a:t>
            </a:r>
          </a:p>
          <a:p>
            <a:pPr>
              <a:buFont typeface="Arial" charset="0"/>
              <a:buChar char="•"/>
              <a:defRPr/>
            </a:pPr>
            <a:r>
              <a:rPr lang="it-IT" sz="1600" dirty="0"/>
              <a:t>Non è agevole fare una verifica diretta sul numero inserito dall’utente. Conviene piuttosto calcolare a (partire da 1,1,1) tutti gli elementi della successione, in ordine crescente, fino a quando è possibile verificare l’appartenenza o meno del numero inserito da terminale</a:t>
            </a:r>
          </a:p>
          <a:p>
            <a:pPr>
              <a:buFont typeface="Arial" charset="0"/>
              <a:buChar char="•"/>
              <a:defRPr/>
            </a:pPr>
            <a:r>
              <a:rPr lang="it-IT" sz="1600" dirty="0"/>
              <a:t>Si usino opportune variabili</a:t>
            </a:r>
            <a:r>
              <a:rPr lang="it-IT" sz="1600" i="1" dirty="0"/>
              <a:t> </a:t>
            </a:r>
            <a:r>
              <a:rPr lang="it-IT" sz="1600" dirty="0"/>
              <a:t>dedicate</a:t>
            </a:r>
            <a:r>
              <a:rPr lang="it-IT" sz="1600" i="1" dirty="0"/>
              <a:t> </a:t>
            </a:r>
            <a:r>
              <a:rPr lang="it-IT" sz="1600" dirty="0"/>
              <a:t>a calcolare la sequenza di </a:t>
            </a:r>
            <a:r>
              <a:rPr lang="it-IT" sz="1600" dirty="0" err="1"/>
              <a:t>Padovan</a:t>
            </a:r>
            <a:r>
              <a:rPr lang="it-IT" sz="1600" dirty="0"/>
              <a:t> (tramite un ciclo che ad ogni iterazione calcoli l’elemento successivo)</a:t>
            </a:r>
          </a:p>
          <a:p>
            <a:pPr>
              <a:buFont typeface="Arial" charset="0"/>
              <a:buChar char="•"/>
              <a:defRPr/>
            </a:pPr>
            <a:r>
              <a:rPr lang="it-IT" sz="1600" dirty="0"/>
              <a:t>Si badi a gestire correttamente l’uscita dal ciclo</a:t>
            </a:r>
          </a:p>
        </p:txBody>
      </p:sp>
      <p:sp>
        <p:nvSpPr>
          <p:cNvPr id="82948" name="Slide Number Placeholder 4">
            <a:extLst>
              <a:ext uri="{FF2B5EF4-FFF2-40B4-BE49-F238E27FC236}">
                <a16:creationId xmlns:a16="http://schemas.microsoft.com/office/drawing/2014/main" id="{415CD361-D3BE-43CE-91DF-514A4C4A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7C9DF2-FEA0-4002-8D72-20C84B1E6221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pic>
        <p:nvPicPr>
          <p:cNvPr id="82949" name="Picture 2" descr="File:Padovan triangles.png">
            <a:extLst>
              <a:ext uri="{FF2B5EF4-FFF2-40B4-BE49-F238E27FC236}">
                <a16:creationId xmlns:a16="http://schemas.microsoft.com/office/drawing/2014/main" id="{1A8A8A20-6219-47E5-A1B7-48ABD91C5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0"/>
            <a:ext cx="337185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olo 1">
            <a:extLst>
              <a:ext uri="{FF2B5EF4-FFF2-40B4-BE49-F238E27FC236}">
                <a16:creationId xmlns:a16="http://schemas.microsoft.com/office/drawing/2014/main" id="{401C9119-3384-44E2-BD10-1445180B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83971" name="Segnaposto contenuto 2">
            <a:extLst>
              <a:ext uri="{FF2B5EF4-FFF2-40B4-BE49-F238E27FC236}">
                <a16:creationId xmlns:a16="http://schemas.microsoft.com/office/drawing/2014/main" id="{1D264CDB-EAF2-462D-B172-9924084B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z="2400"/>
              <a:t>Si realizzi un programma per risolvere equazioni di secondo grado. </a:t>
            </a:r>
          </a:p>
          <a:p>
            <a:r>
              <a:rPr lang="it-IT" altLang="it-IT" sz="2400"/>
              <a:t>In particolare, data una generica equazione di secondo grado nella forma</a:t>
            </a:r>
          </a:p>
          <a:p>
            <a:r>
              <a:rPr lang="it-IT" altLang="it-IT" sz="2400"/>
              <a:t>ax</a:t>
            </a:r>
            <a:r>
              <a:rPr lang="it-IT" altLang="it-IT" sz="2400" baseline="30000"/>
              <a:t>2</a:t>
            </a:r>
            <a:r>
              <a:rPr lang="it-IT" altLang="it-IT" sz="2400"/>
              <a:t> + bx + c = 0</a:t>
            </a:r>
          </a:p>
          <a:p>
            <a:r>
              <a:rPr lang="it-IT" altLang="it-IT" sz="2400"/>
              <a:t>dove a, b, c sono coefﬁcienti reali noti e x rappresenta l’incognita, il programma determini le due radici x</a:t>
            </a:r>
            <a:r>
              <a:rPr lang="it-IT" altLang="it-IT" sz="2400" baseline="-25000"/>
              <a:t>1</a:t>
            </a:r>
            <a:r>
              <a:rPr lang="it-IT" altLang="it-IT" sz="2400"/>
              <a:t> ed x</a:t>
            </a:r>
            <a:r>
              <a:rPr lang="it-IT" altLang="it-IT" sz="2400" baseline="-25000"/>
              <a:t>2</a:t>
            </a:r>
            <a:r>
              <a:rPr lang="it-IT" altLang="it-IT" sz="2400"/>
              <a:t> dell’equazione data, ove esse esistano.</a:t>
            </a:r>
          </a:p>
          <a:p>
            <a:r>
              <a:rPr lang="it-IT" altLang="it-IT" sz="2400"/>
              <a:t>Si identiﬁchino tutti i casi particolari (a = 0, b= 0, c=0) e si stampino gli opportuni messaggi informativi.</a:t>
            </a:r>
          </a:p>
        </p:txBody>
      </p:sp>
      <p:sp>
        <p:nvSpPr>
          <p:cNvPr id="83972" name="Segnaposto numero diapositiva 3">
            <a:extLst>
              <a:ext uri="{FF2B5EF4-FFF2-40B4-BE49-F238E27FC236}">
                <a16:creationId xmlns:a16="http://schemas.microsoft.com/office/drawing/2014/main" id="{BF377044-3AA5-4779-92B4-77F5349F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5D1D84-4742-444A-9F9D-38CA60BA2E77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olo 1">
            <a:extLst>
              <a:ext uri="{FF2B5EF4-FFF2-40B4-BE49-F238E27FC236}">
                <a16:creationId xmlns:a16="http://schemas.microsoft.com/office/drawing/2014/main" id="{FE4D6466-9B25-42E7-B4D6-72468C67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E1029D-54A7-403E-BE1F-BF154DEF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it-IT" sz="2400" dirty="0"/>
              <a:t>Si realizzi un programma che legga da tastiera un valore intero N, compreso tra 1 e 10, e stampi a video un “quadrato di asterischi” di lato N.</a:t>
            </a:r>
          </a:p>
          <a:p>
            <a:pPr>
              <a:buFont typeface="Arial" charset="0"/>
              <a:buChar char="•"/>
              <a:defRPr/>
            </a:pPr>
            <a:r>
              <a:rPr lang="it-IT" sz="2400" dirty="0"/>
              <a:t>Esempio con N=5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2400" dirty="0"/>
              <a:t>	</a:t>
            </a:r>
            <a:r>
              <a:rPr lang="it-IT" sz="1800" dirty="0"/>
              <a:t>*****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1800" dirty="0"/>
              <a:t>	*****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1800" dirty="0"/>
              <a:t>	*****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1800" dirty="0"/>
              <a:t>	*****</a:t>
            </a:r>
          </a:p>
          <a:p>
            <a:pPr marL="0" indent="0">
              <a:spcBef>
                <a:spcPts val="0"/>
              </a:spcBef>
              <a:buFont typeface="Arial" charset="0"/>
              <a:buNone/>
              <a:defRPr/>
            </a:pPr>
            <a:r>
              <a:rPr lang="it-IT" sz="1800" dirty="0"/>
              <a:t>	*****</a:t>
            </a:r>
          </a:p>
          <a:p>
            <a:pPr>
              <a:buFont typeface="Arial" charset="0"/>
              <a:buChar char="•"/>
              <a:defRPr/>
            </a:pPr>
            <a:r>
              <a:rPr lang="it-IT" sz="2400" dirty="0"/>
              <a:t>Si realizzi una variante del programma per visualizzare solo i lati del quadrato </a:t>
            </a:r>
          </a:p>
          <a:p>
            <a:pPr>
              <a:buFont typeface="Arial" charset="0"/>
              <a:buChar char="•"/>
              <a:defRPr/>
            </a:pPr>
            <a:r>
              <a:rPr lang="it-IT" sz="2400" dirty="0"/>
              <a:t>Si realizzi una variante del programma per visualizzare un triangolo isoscele rettangolo di lato N</a:t>
            </a:r>
          </a:p>
          <a:p>
            <a:pPr>
              <a:buFont typeface="Arial" charset="0"/>
              <a:buChar char="•"/>
              <a:defRPr/>
            </a:pPr>
            <a:r>
              <a:rPr lang="it-IT" sz="2400" dirty="0"/>
              <a:t>Si realizzi una variante del programma per visualizzare solo i lati di un triangolo isoscele rettangolo di lato N</a:t>
            </a:r>
          </a:p>
          <a:p>
            <a:pPr>
              <a:buFont typeface="Arial" charset="0"/>
              <a:buChar char="•"/>
              <a:defRPr/>
            </a:pPr>
            <a:endParaRPr lang="it-IT" sz="2400" dirty="0"/>
          </a:p>
        </p:txBody>
      </p:sp>
      <p:sp>
        <p:nvSpPr>
          <p:cNvPr id="84996" name="Segnaposto numero diapositiva 3">
            <a:extLst>
              <a:ext uri="{FF2B5EF4-FFF2-40B4-BE49-F238E27FC236}">
                <a16:creationId xmlns:a16="http://schemas.microsoft.com/office/drawing/2014/main" id="{B0B649FB-1DC3-46BA-9214-F80FE8D0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729D9-9D4D-4C6B-8D85-C25F479381E6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numero diapositiva 1">
            <a:extLst>
              <a:ext uri="{FF2B5EF4-FFF2-40B4-BE49-F238E27FC236}">
                <a16:creationId xmlns:a16="http://schemas.microsoft.com/office/drawing/2014/main" id="{5A032161-81F7-4398-9AA0-0A0B1423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9D2605-5E4E-4AD6-B7EF-3FC5A6C20686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21507" name="Rettangolo 2">
            <a:extLst>
              <a:ext uri="{FF2B5EF4-FFF2-40B4-BE49-F238E27FC236}">
                <a16:creationId xmlns:a16="http://schemas.microsoft.com/office/drawing/2014/main" id="{A57321E8-352D-4A16-9EA3-65C83DF88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15888"/>
            <a:ext cx="76866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solidFill>
                  <a:srgbClr val="7030A0"/>
                </a:solidFill>
                <a:latin typeface="Arial" panose="020B0604020202020204" pitchFamily="34" charset="0"/>
              </a:rPr>
              <a:t>N=</a:t>
            </a:r>
            <a:r>
              <a:rPr lang="it-IT" altLang="it-IT" sz="2400" dirty="0" err="1">
                <a:solidFill>
                  <a:srgbClr val="7030A0"/>
                </a:solidFill>
                <a:latin typeface="Arial" panose="020B0604020202020204" pitchFamily="34" charset="0"/>
              </a:rPr>
              <a:t>int</a:t>
            </a:r>
            <a:r>
              <a:rPr lang="it-IT" altLang="it-IT" sz="2400" dirty="0">
                <a:solidFill>
                  <a:srgbClr val="7030A0"/>
                </a:solidFill>
                <a:latin typeface="Arial" panose="020B0604020202020204" pitchFamily="34" charset="0"/>
              </a:rPr>
              <a:t>(input("Quanti? "))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 err="1">
                <a:latin typeface="Arial" panose="020B0604020202020204" pitchFamily="34" charset="0"/>
              </a:rPr>
              <a:t>if</a:t>
            </a:r>
            <a:r>
              <a:rPr lang="it-IT" altLang="it-IT" sz="2400" dirty="0">
                <a:latin typeface="Arial" panose="020B0604020202020204" pitchFamily="34" charset="0"/>
              </a:rPr>
              <a:t> N&gt;0: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latin typeface="Arial" panose="020B0604020202020204" pitchFamily="34" charset="0"/>
              </a:rPr>
              <a:t>cont</a:t>
            </a:r>
            <a:r>
              <a:rPr lang="it-IT" altLang="it-IT" sz="2400" dirty="0">
                <a:latin typeface="Arial" panose="020B0604020202020204" pitchFamily="34" charset="0"/>
              </a:rPr>
              <a:t>=1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</a:t>
            </a: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val=</a:t>
            </a:r>
            <a:r>
              <a:rPr lang="it-IT" altLang="it-IT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int</a:t>
            </a: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(input("Inserisci un valore: "))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max</a:t>
            </a: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=val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solidFill>
                  <a:srgbClr val="0070C0"/>
                </a:solidFill>
                <a:latin typeface="Arial" panose="020B0604020202020204" pitchFamily="34" charset="0"/>
              </a:rPr>
              <a:t>posmax</a:t>
            </a:r>
            <a:r>
              <a:rPr lang="it-IT" altLang="it-IT" sz="2400" dirty="0">
                <a:solidFill>
                  <a:srgbClr val="0070C0"/>
                </a:solidFill>
                <a:latin typeface="Arial" panose="020B0604020202020204" pitchFamily="34" charset="0"/>
              </a:rPr>
              <a:t>=1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latin typeface="Arial" panose="020B0604020202020204" pitchFamily="34" charset="0"/>
              </a:rPr>
              <a:t>while</a:t>
            </a:r>
            <a:r>
              <a:rPr lang="it-IT" altLang="it-IT" sz="2400" dirty="0">
                <a:latin typeface="Arial" panose="020B0604020202020204" pitchFamily="34" charset="0"/>
              </a:rPr>
              <a:t> </a:t>
            </a:r>
            <a:r>
              <a:rPr lang="it-IT" altLang="it-IT" sz="2400" dirty="0" err="1">
                <a:latin typeface="Arial" panose="020B0604020202020204" pitchFamily="34" charset="0"/>
              </a:rPr>
              <a:t>cont</a:t>
            </a:r>
            <a:r>
              <a:rPr lang="it-IT" altLang="it-IT" sz="2400" dirty="0">
                <a:latin typeface="Arial" panose="020B0604020202020204" pitchFamily="34" charset="0"/>
              </a:rPr>
              <a:t>&lt;N: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    </a:t>
            </a:r>
            <a:r>
              <a:rPr lang="it-IT" altLang="it-IT" sz="2400" dirty="0">
                <a:solidFill>
                  <a:srgbClr val="FF0000"/>
                </a:solidFill>
                <a:latin typeface="Arial" panose="020B0604020202020204" pitchFamily="34" charset="0"/>
              </a:rPr>
              <a:t>val=</a:t>
            </a:r>
            <a:r>
              <a:rPr lang="it-IT" altLang="it-IT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it-IT" altLang="it-IT" sz="2400" dirty="0">
                <a:solidFill>
                  <a:srgbClr val="FF0000"/>
                </a:solidFill>
                <a:latin typeface="Arial" panose="020B0604020202020204" pitchFamily="34" charset="0"/>
              </a:rPr>
              <a:t>(input("Inserisci un valore: "))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    </a:t>
            </a:r>
            <a:r>
              <a:rPr lang="it-IT" altLang="it-IT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if</a:t>
            </a: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 val&gt;</a:t>
            </a:r>
            <a:r>
              <a:rPr lang="it-IT" altLang="it-IT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max</a:t>
            </a: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it-IT" altLang="it-IT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max</a:t>
            </a: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=val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            </a:t>
            </a:r>
            <a:r>
              <a:rPr lang="it-IT" altLang="it-IT" sz="2400" dirty="0" err="1">
                <a:solidFill>
                  <a:srgbClr val="008000"/>
                </a:solidFill>
                <a:latin typeface="Arial" panose="020B0604020202020204" pitchFamily="34" charset="0"/>
              </a:rPr>
              <a:t>posmax</a:t>
            </a:r>
            <a:r>
              <a:rPr lang="it-IT" altLang="it-IT" sz="2400" dirty="0">
                <a:solidFill>
                  <a:srgbClr val="008000"/>
                </a:solidFill>
                <a:latin typeface="Arial" panose="020B0604020202020204" pitchFamily="34" charset="0"/>
              </a:rPr>
              <a:t>=cont+1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    </a:t>
            </a:r>
            <a:r>
              <a:rPr lang="it-IT" altLang="it-IT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cont</a:t>
            </a:r>
            <a:r>
              <a:rPr lang="it-IT" altLang="it-IT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=cont+1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latin typeface="Arial" panose="020B0604020202020204" pitchFamily="34" charset="0"/>
              </a:rPr>
              <a:t>print</a:t>
            </a:r>
            <a:r>
              <a:rPr lang="it-IT" altLang="it-IT" sz="2400" dirty="0">
                <a:latin typeface="Arial" panose="020B0604020202020204" pitchFamily="34" charset="0"/>
              </a:rPr>
              <a:t>("Il massimo è ",</a:t>
            </a:r>
            <a:r>
              <a:rPr lang="it-IT" altLang="it-IT" sz="2400" dirty="0" err="1">
                <a:latin typeface="Arial" panose="020B0604020202020204" pitchFamily="34" charset="0"/>
              </a:rPr>
              <a:t>max</a:t>
            </a:r>
            <a:r>
              <a:rPr lang="it-IT" altLang="it-IT" sz="2400" dirty="0">
                <a:latin typeface="Arial" panose="020B0604020202020204" pitchFamily="34" charset="0"/>
              </a:rPr>
              <a:t>," in posizione ",</a:t>
            </a:r>
            <a:r>
              <a:rPr lang="it-IT" altLang="it-IT" sz="2400" dirty="0" err="1">
                <a:latin typeface="Arial" panose="020B0604020202020204" pitchFamily="34" charset="0"/>
              </a:rPr>
              <a:t>posmax</a:t>
            </a:r>
            <a:r>
              <a:rPr lang="it-IT" altLang="it-IT" sz="2400" dirty="0">
                <a:latin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it-IT" altLang="it-IT" sz="2400" dirty="0">
                <a:latin typeface="Arial" panose="020B0604020202020204" pitchFamily="34" charset="0"/>
              </a:rPr>
              <a:t>    </a:t>
            </a:r>
            <a:r>
              <a:rPr lang="it-IT" altLang="it-IT" sz="2400" dirty="0" err="1">
                <a:latin typeface="Arial" panose="020B0604020202020204" pitchFamily="34" charset="0"/>
              </a:rPr>
              <a:t>print</a:t>
            </a:r>
            <a:r>
              <a:rPr lang="it-IT" altLang="it-IT" sz="2400" dirty="0">
                <a:latin typeface="Arial" panose="020B0604020202020204" pitchFamily="34" charset="0"/>
              </a:rPr>
              <a:t>("N&lt;=0 non va bene")     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olo 1">
            <a:extLst>
              <a:ext uri="{FF2B5EF4-FFF2-40B4-BE49-F238E27FC236}">
                <a16:creationId xmlns:a16="http://schemas.microsoft.com/office/drawing/2014/main" id="{C3B371D5-DFF2-41E4-889F-5D85B0FE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3C4114-3B58-4308-81D5-0324CC9D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it-IT" sz="2000" dirty="0"/>
              <a:t>Scrivere un programma per la rappresentazione del triangolo di Floyd. Il triangolo di Floyd è un triangolo rettangolo che contiene numeri naturali, definito riempiendo le righe del triangolo con numeri consecutivi e partendo da 1 nell’angolo in alto a sinistra.</a:t>
            </a:r>
          </a:p>
          <a:p>
            <a:pPr>
              <a:buFont typeface="Arial" charset="0"/>
              <a:buChar char="•"/>
              <a:defRPr/>
            </a:pPr>
            <a:r>
              <a:rPr lang="it-IT" sz="2000" dirty="0"/>
              <a:t>Si consideri ad esempio il caso N=5. Il triangolo di Floyd è il seguente: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2000" dirty="0"/>
              <a:t>	1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2000" dirty="0"/>
              <a:t>	2 3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2000" dirty="0"/>
              <a:t>	4 5 6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2000" dirty="0"/>
              <a:t>	7 8 9 10</a:t>
            </a:r>
          </a:p>
          <a:p>
            <a:pPr marL="0" indent="0">
              <a:buFont typeface="Arial" charset="0"/>
              <a:buNone/>
              <a:defRPr/>
            </a:pPr>
            <a:r>
              <a:rPr lang="it-IT" sz="2000" dirty="0"/>
              <a:t>	11 12 13 14 15</a:t>
            </a:r>
          </a:p>
          <a:p>
            <a:pPr>
              <a:buFont typeface="Arial" charset="0"/>
              <a:buChar char="•"/>
              <a:defRPr/>
            </a:pPr>
            <a:r>
              <a:rPr lang="it-IT" sz="2000" dirty="0"/>
              <a:t>Il programma riceve da tastiera un numero intero N. Il programma visualizza le prime N righe del triangolo di Floyd.</a:t>
            </a:r>
          </a:p>
          <a:p>
            <a:pPr>
              <a:buFont typeface="Arial" charset="0"/>
              <a:buChar char="•"/>
              <a:defRPr/>
            </a:pPr>
            <a:r>
              <a:rPr lang="it-IT" sz="2000" dirty="0"/>
              <a:t>Suggerimento. Si osserva che il numero di valori in ogni riga corrisponde all’indice della riga: 1 valore sulla prima riga, 2 sulla seconda, 3 sulla terza.</a:t>
            </a:r>
          </a:p>
          <a:p>
            <a:pPr>
              <a:buFont typeface="Arial" charset="0"/>
              <a:buChar char="•"/>
              <a:defRPr/>
            </a:pPr>
            <a:r>
              <a:rPr lang="it-IT" sz="2000" dirty="0"/>
              <a:t>Estensione: si risolva il problema usando un ciclo solo</a:t>
            </a:r>
          </a:p>
        </p:txBody>
      </p:sp>
      <p:sp>
        <p:nvSpPr>
          <p:cNvPr id="86020" name="Segnaposto numero diapositiva 3">
            <a:extLst>
              <a:ext uri="{FF2B5EF4-FFF2-40B4-BE49-F238E27FC236}">
                <a16:creationId xmlns:a16="http://schemas.microsoft.com/office/drawing/2014/main" id="{CFE83D83-49E0-4F9B-ACDA-ACD9459D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594B36-923C-4F05-A03E-7DA3779B688B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olo 1">
            <a:extLst>
              <a:ext uri="{FF2B5EF4-FFF2-40B4-BE49-F238E27FC236}">
                <a16:creationId xmlns:a16="http://schemas.microsoft.com/office/drawing/2014/main" id="{8D3BEE77-2B99-4366-A5E4-BB456CF80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1975"/>
          </a:xfrm>
        </p:spPr>
        <p:txBody>
          <a:bodyPr/>
          <a:lstStyle/>
          <a:p>
            <a:r>
              <a:rPr lang="it-IT" altLang="it-IT"/>
              <a:t>Esercizio</a:t>
            </a:r>
          </a:p>
        </p:txBody>
      </p:sp>
      <p:sp>
        <p:nvSpPr>
          <p:cNvPr id="87043" name="Segnaposto contenuto 2">
            <a:extLst>
              <a:ext uri="{FF2B5EF4-FFF2-40B4-BE49-F238E27FC236}">
                <a16:creationId xmlns:a16="http://schemas.microsoft.com/office/drawing/2014/main" id="{DD221D74-7D9E-4191-BC5D-1D9708975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513"/>
            <a:ext cx="8229600" cy="5073650"/>
          </a:xfrm>
        </p:spPr>
        <p:txBody>
          <a:bodyPr/>
          <a:lstStyle/>
          <a:p>
            <a:pPr eaLnBrk="1" hangingPunct="1"/>
            <a:r>
              <a:rPr lang="it-IT" altLang="it-IT" sz="3600"/>
              <a:t>Si leggano sequenze di gruppi di numeri naturali</a:t>
            </a:r>
          </a:p>
          <a:p>
            <a:pPr eaLnBrk="1" hangingPunct="1"/>
            <a:r>
              <a:rPr lang="it-IT" altLang="it-IT" sz="3600"/>
              <a:t>I gruppi sono separati dal valore 0</a:t>
            </a:r>
          </a:p>
          <a:p>
            <a:pPr eaLnBrk="1" hangingPunct="1"/>
            <a:r>
              <a:rPr lang="it-IT" altLang="it-IT" sz="3600"/>
              <a:t>L’ultimo gruppo è terminato dal valore -1</a:t>
            </a:r>
          </a:p>
          <a:p>
            <a:pPr eaLnBrk="1" hangingPunct="1"/>
            <a:r>
              <a:rPr lang="it-IT" altLang="it-IT" sz="3600"/>
              <a:t>Si stampi in output una sequenza di naturali corrispondenti alle somme dei valori contenuti nei singoli gruppi</a:t>
            </a:r>
          </a:p>
        </p:txBody>
      </p:sp>
      <p:sp>
        <p:nvSpPr>
          <p:cNvPr id="87044" name="Segnaposto numero diapositiva 3">
            <a:extLst>
              <a:ext uri="{FF2B5EF4-FFF2-40B4-BE49-F238E27FC236}">
                <a16:creationId xmlns:a16="http://schemas.microsoft.com/office/drawing/2014/main" id="{3D494FDF-03A6-44D8-BEB2-8D43C129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680B9-A449-4AF6-A50F-57914928AB2F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>
            <a:extLst>
              <a:ext uri="{FF2B5EF4-FFF2-40B4-BE49-F238E27FC236}">
                <a16:creationId xmlns:a16="http://schemas.microsoft.com/office/drawing/2014/main" id="{A98EEEC6-882E-4E69-99B8-1B1387F0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22531" name="Segnaposto contenuto 2">
            <a:extLst>
              <a:ext uri="{FF2B5EF4-FFF2-40B4-BE49-F238E27FC236}">
                <a16:creationId xmlns:a16="http://schemas.microsoft.com/office/drawing/2014/main" id="{C285F1FE-3C8C-4225-BE79-085A37F1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Si scriva un programma che letto un numero intero positivo dallo standard input, visualizzi a terminale il quadrato del numero stesso facendo uso soltanto di operazioni di somma.</a:t>
            </a:r>
          </a:p>
          <a:p>
            <a:pPr eaLnBrk="1" hangingPunct="1"/>
            <a:r>
              <a:rPr lang="it-IT" altLang="it-IT"/>
              <a:t>Si osservi che il quadrato di ogni numero intero positivo N può essere costruito sommando tra loro i primi N numeri dispari.</a:t>
            </a:r>
          </a:p>
          <a:p>
            <a:pPr eaLnBrk="1" hangingPunct="1"/>
            <a:r>
              <a:rPr lang="it-IT" altLang="it-IT"/>
              <a:t>Esempio: N = 5; N</a:t>
            </a:r>
            <a:r>
              <a:rPr lang="it-IT" altLang="it-IT" baseline="30000"/>
              <a:t>2 </a:t>
            </a:r>
            <a:r>
              <a:rPr lang="it-IT" altLang="it-IT"/>
              <a:t>= 1 + 3 + 5 + 7 + 9 = 25. </a:t>
            </a:r>
          </a:p>
          <a:p>
            <a:pPr eaLnBrk="1" hangingPunct="1"/>
            <a:endParaRPr lang="it-IT" altLang="it-IT"/>
          </a:p>
        </p:txBody>
      </p:sp>
      <p:sp>
        <p:nvSpPr>
          <p:cNvPr id="22532" name="Segnaposto numero diapositiva 3">
            <a:extLst>
              <a:ext uri="{FF2B5EF4-FFF2-40B4-BE49-F238E27FC236}">
                <a16:creationId xmlns:a16="http://schemas.microsoft.com/office/drawing/2014/main" id="{FB03E901-92C2-4B72-99A5-8FFD96D4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630D98-FF16-45B9-8401-72432EA7CFA8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1">
            <a:extLst>
              <a:ext uri="{FF2B5EF4-FFF2-40B4-BE49-F238E27FC236}">
                <a16:creationId xmlns:a16="http://schemas.microsoft.com/office/drawing/2014/main" id="{DDA83814-0F73-443A-A64D-C4543B41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94AF0B-686B-433A-A905-C3D7E4FBAA67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200">
              <a:solidFill>
                <a:srgbClr val="898989"/>
              </a:solidFill>
            </a:endParaRPr>
          </a:p>
        </p:txBody>
      </p:sp>
      <p:sp>
        <p:nvSpPr>
          <p:cNvPr id="24579" name="Rettangolo 2">
            <a:extLst>
              <a:ext uri="{FF2B5EF4-FFF2-40B4-BE49-F238E27FC236}">
                <a16:creationId xmlns:a16="http://schemas.microsoft.com/office/drawing/2014/main" id="{57902745-755B-4E13-BD77-A02C93865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0350"/>
            <a:ext cx="6607175" cy="44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N=int(input("Inserire N: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if N&gt;0: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cont=0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somma=0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    somma=somma+cont+cont+1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    cont=cont+1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print("Il quadrato di ",N," è ",somma)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>
                <a:latin typeface="Arial" panose="020B0604020202020204" pitchFamily="34" charset="0"/>
              </a:rPr>
              <a:t>    print("N&lt;=0 non va bene")            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olo 1">
            <a:extLst>
              <a:ext uri="{FF2B5EF4-FFF2-40B4-BE49-F238E27FC236}">
                <a16:creationId xmlns:a16="http://schemas.microsoft.com/office/drawing/2014/main" id="{52910D73-5997-4B10-B046-0DB5E60E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27651" name="Segnaposto contenuto 2">
            <a:extLst>
              <a:ext uri="{FF2B5EF4-FFF2-40B4-BE49-F238E27FC236}">
                <a16:creationId xmlns:a16="http://schemas.microsoft.com/office/drawing/2014/main" id="{9CE0D94A-234B-4CE2-A96F-756F3DEA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84784"/>
            <a:ext cx="8280920" cy="3934941"/>
          </a:xfrm>
        </p:spPr>
        <p:txBody>
          <a:bodyPr/>
          <a:lstStyle/>
          <a:p>
            <a:pPr eaLnBrk="1" hangingPunct="1"/>
            <a:r>
              <a:rPr lang="it-IT" altLang="it-IT" dirty="0"/>
              <a:t>Scrivere i primi N (con N chiesto all'utente) elementi di una serie così definita: i primi tre elementi valgono 1,i successivi (i&gt;=4) valgono la somma degli elementi i-1 e i-3 </a:t>
            </a:r>
          </a:p>
          <a:p>
            <a:pPr eaLnBrk="1" hangingPunct="1"/>
            <a:r>
              <a:rPr lang="it-IT" altLang="it-IT" dirty="0"/>
              <a:t>1 1 1 2 3 4 6 9 13 19 28 41 60 …</a:t>
            </a:r>
          </a:p>
        </p:txBody>
      </p:sp>
      <p:sp>
        <p:nvSpPr>
          <p:cNvPr id="27652" name="Segnaposto numero diapositiva 3">
            <a:extLst>
              <a:ext uri="{FF2B5EF4-FFF2-40B4-BE49-F238E27FC236}">
                <a16:creationId xmlns:a16="http://schemas.microsoft.com/office/drawing/2014/main" id="{67A8679A-6A10-4CF2-AE10-5F3AEE5E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E06C5E-53E5-47B7-8541-44953CFFA972}" type="slidenum">
              <a:rPr lang="it-IT" altLang="it-IT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9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numero diapositiva 1">
            <a:extLst>
              <a:ext uri="{FF2B5EF4-FFF2-40B4-BE49-F238E27FC236}">
                <a16:creationId xmlns:a16="http://schemas.microsoft.com/office/drawing/2014/main" id="{D055C487-3980-49BB-9E8E-6A01CDD8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8165B-CC2D-420F-9E02-85DD69661690}" type="slidenum">
              <a:rPr lang="it-IT" altLang="it-IT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900">
              <a:solidFill>
                <a:srgbClr val="898989"/>
              </a:solidFill>
            </a:endParaRPr>
          </a:p>
        </p:txBody>
      </p:sp>
      <p:sp>
        <p:nvSpPr>
          <p:cNvPr id="29699" name="Rettangolo 2">
            <a:extLst>
              <a:ext uri="{FF2B5EF4-FFF2-40B4-BE49-F238E27FC236}">
                <a16:creationId xmlns:a16="http://schemas.microsoft.com/office/drawing/2014/main" id="{441F8F30-E241-45D5-91E8-21FBCD38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541" y="944167"/>
            <a:ext cx="5008959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N=int(input("Quanti vuoi stamparne? "))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print("1")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a=b=c=1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cont=3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while cont&lt;N: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# calcolo nuovo numero e lo stampo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d=a+c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print(d)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#scorro numeri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a=b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b=c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c=d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>
                <a:latin typeface="Arial" panose="020B0604020202020204" pitchFamily="34" charset="0"/>
              </a:rPr>
              <a:t>    cont=cont+1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olo 1">
            <a:extLst>
              <a:ext uri="{FF2B5EF4-FFF2-40B4-BE49-F238E27FC236}">
                <a16:creationId xmlns:a16="http://schemas.microsoft.com/office/drawing/2014/main" id="{2B87C3CD-5B56-4BFF-B9F2-3ECFDB917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Esercizio</a:t>
            </a:r>
          </a:p>
        </p:txBody>
      </p:sp>
      <p:sp>
        <p:nvSpPr>
          <p:cNvPr id="55299" name="Segnaposto contenuto 2">
            <a:extLst>
              <a:ext uri="{FF2B5EF4-FFF2-40B4-BE49-F238E27FC236}">
                <a16:creationId xmlns:a16="http://schemas.microsoft.com/office/drawing/2014/main" id="{5DD2FB1A-C8A9-44B1-B3FF-5F7F03A5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600200"/>
            <a:ext cx="8572500" cy="4525963"/>
          </a:xfrm>
        </p:spPr>
        <p:txBody>
          <a:bodyPr/>
          <a:lstStyle/>
          <a:p>
            <a:pPr eaLnBrk="1" hangingPunct="1"/>
            <a:r>
              <a:rPr lang="it-IT" altLang="it-IT"/>
              <a:t>Si scriva un programma che legge una sequenza di interi positivi (la sequenza termina quando viene inserito il valore -1), conta il numero complessivo dei numeri che sono multipli di 3, di 5 oppure di 7 compresi nella sequenza e stampa questo valore. Per esempio, nel caso la sequenza in ingresso fosse "4 8 12 15 14 8", il programma dovrebbe stampare il valore 3. </a:t>
            </a:r>
          </a:p>
        </p:txBody>
      </p:sp>
      <p:sp>
        <p:nvSpPr>
          <p:cNvPr id="55300" name="Segnaposto numero diapositiva 3">
            <a:extLst>
              <a:ext uri="{FF2B5EF4-FFF2-40B4-BE49-F238E27FC236}">
                <a16:creationId xmlns:a16="http://schemas.microsoft.com/office/drawing/2014/main" id="{8EB22C87-FC50-4C1E-8FD2-B05A2394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DF0FE3-8127-4A34-BACB-7FC9E2CB506F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testo 1">
            <a:extLst>
              <a:ext uri="{FF2B5EF4-FFF2-40B4-BE49-F238E27FC236}">
                <a16:creationId xmlns:a16="http://schemas.microsoft.com/office/drawing/2014/main" id="{CBD9E51B-AF6F-480E-8D27-DA99FA135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438" y="71438"/>
            <a:ext cx="9001125" cy="67151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cont=0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val=int(input("Inserire un valore: 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while val!=-1: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    if val%3==0 or val%5==0 or val%7==0: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        cont=cont+1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    val=int(input("Inserire un valore: "))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altLang="it-IT"/>
              <a:t>print("Sono ",cont)</a:t>
            </a:r>
          </a:p>
        </p:txBody>
      </p:sp>
      <p:sp>
        <p:nvSpPr>
          <p:cNvPr id="57347" name="Segnaposto numero diapositiva 2">
            <a:extLst>
              <a:ext uri="{FF2B5EF4-FFF2-40B4-BE49-F238E27FC236}">
                <a16:creationId xmlns:a16="http://schemas.microsoft.com/office/drawing/2014/main" id="{7B49BA0D-B29C-48E7-A7A4-666A714D5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BC44CC-AB9D-4DF1-A40F-665CC442D7C5}" type="slidenum">
              <a:rPr lang="it-IT" altLang="it-I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Microsoft Office PowerPoint</Application>
  <PresentationFormat>Presentazione su schermo (4:3)</PresentationFormat>
  <Paragraphs>286</Paragraphs>
  <Slides>31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 New</vt:lpstr>
      <vt:lpstr>Symbol</vt:lpstr>
      <vt:lpstr>Tema di Office</vt:lpstr>
      <vt:lpstr>Esercizi Python</vt:lpstr>
      <vt:lpstr>Esercizio MAXSEQ</vt:lpstr>
      <vt:lpstr>Presentazione standard di PowerPoint</vt:lpstr>
      <vt:lpstr>Esercizio</vt:lpstr>
      <vt:lpstr>Presentazione standard di PowerPoint</vt:lpstr>
      <vt:lpstr>Esercizio</vt:lpstr>
      <vt:lpstr>Presentazione standard di PowerPoint</vt:lpstr>
      <vt:lpstr>Esercizio</vt:lpstr>
      <vt:lpstr>Presentazione standard di PowerPoint</vt:lpstr>
      <vt:lpstr>Esercizio</vt:lpstr>
      <vt:lpstr>Esercizio Divisori Primi</vt:lpstr>
      <vt:lpstr>Presentazione standard di PowerPoint</vt:lpstr>
      <vt:lpstr>Esercizio Scomposizione Fattori Primi</vt:lpstr>
      <vt:lpstr>Presentazione standard di PowerPoint</vt:lpstr>
      <vt:lpstr>Esercizio</vt:lpstr>
      <vt:lpstr>Esercizio</vt:lpstr>
      <vt:lpstr>Presentazione standard di PowerPoint</vt:lpstr>
      <vt:lpstr>Presentazione standard di PowerPoint</vt:lpstr>
      <vt:lpstr>Esercizio</vt:lpstr>
      <vt:lpstr>Presentazione standard di PowerPoint</vt:lpstr>
      <vt:lpstr>Presentazione standard di PowerPoint</vt:lpstr>
      <vt:lpstr>Esercizio</vt:lpstr>
      <vt:lpstr>Esercizio</vt:lpstr>
      <vt:lpstr>Numeri mancanti, perfetti, abbondanti</vt:lpstr>
      <vt:lpstr>Scomposizione in somma di quadrati</vt:lpstr>
      <vt:lpstr>Sottosequenze di numeri ordinati</vt:lpstr>
      <vt:lpstr>Successione di Padovan</vt:lpstr>
      <vt:lpstr>Esercizio</vt:lpstr>
      <vt:lpstr>Esercizio</vt:lpstr>
      <vt:lpstr>Esercizio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Esercizi C</dc:title>
  <dc:creator>cas</dc:creator>
  <cp:lastModifiedBy>Alessandro Campi</cp:lastModifiedBy>
  <cp:revision>235</cp:revision>
  <dcterms:created xsi:type="dcterms:W3CDTF">2007-10-07T16:14:54Z</dcterms:created>
  <dcterms:modified xsi:type="dcterms:W3CDTF">2021-03-09T09:11:34Z</dcterms:modified>
</cp:coreProperties>
</file>