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4"/>
  </p:notesMasterIdLst>
  <p:sldIdLst>
    <p:sldId id="751" r:id="rId3"/>
    <p:sldId id="805" r:id="rId4"/>
    <p:sldId id="915" r:id="rId5"/>
    <p:sldId id="916" r:id="rId6"/>
    <p:sldId id="917" r:id="rId7"/>
    <p:sldId id="926" r:id="rId8"/>
    <p:sldId id="925" r:id="rId9"/>
    <p:sldId id="929" r:id="rId10"/>
    <p:sldId id="892" r:id="rId11"/>
    <p:sldId id="937" r:id="rId12"/>
    <p:sldId id="957" r:id="rId13"/>
    <p:sldId id="940" r:id="rId14"/>
    <p:sldId id="969" r:id="rId15"/>
    <p:sldId id="453" r:id="rId16"/>
    <p:sldId id="428" r:id="rId17"/>
    <p:sldId id="970" r:id="rId18"/>
    <p:sldId id="971" r:id="rId19"/>
    <p:sldId id="972" r:id="rId20"/>
    <p:sldId id="973" r:id="rId21"/>
    <p:sldId id="974" r:id="rId22"/>
    <p:sldId id="975" r:id="rId23"/>
    <p:sldId id="266" r:id="rId24"/>
    <p:sldId id="267" r:id="rId25"/>
    <p:sldId id="268" r:id="rId26"/>
    <p:sldId id="269" r:id="rId27"/>
    <p:sldId id="270" r:id="rId28"/>
    <p:sldId id="271" r:id="rId29"/>
    <p:sldId id="273" r:id="rId30"/>
    <p:sldId id="259" r:id="rId31"/>
    <p:sldId id="260" r:id="rId32"/>
    <p:sldId id="261" r:id="rId33"/>
    <p:sldId id="262" r:id="rId34"/>
    <p:sldId id="263" r:id="rId35"/>
    <p:sldId id="264" r:id="rId36"/>
    <p:sldId id="265" r:id="rId37"/>
    <p:sldId id="256" r:id="rId38"/>
    <p:sldId id="257" r:id="rId39"/>
    <p:sldId id="258" r:id="rId40"/>
    <p:sldId id="278" r:id="rId41"/>
    <p:sldId id="279" r:id="rId42"/>
    <p:sldId id="280" r:id="rId43"/>
    <p:sldId id="281" r:id="rId44"/>
    <p:sldId id="958" r:id="rId45"/>
    <p:sldId id="959" r:id="rId46"/>
    <p:sldId id="272" r:id="rId47"/>
    <p:sldId id="968" r:id="rId48"/>
    <p:sldId id="274" r:id="rId49"/>
    <p:sldId id="282" r:id="rId50"/>
    <p:sldId id="283" r:id="rId51"/>
    <p:sldId id="284" r:id="rId52"/>
    <p:sldId id="285" r:id="rId53"/>
    <p:sldId id="286" r:id="rId54"/>
    <p:sldId id="287" r:id="rId55"/>
    <p:sldId id="288" r:id="rId56"/>
    <p:sldId id="289" r:id="rId57"/>
    <p:sldId id="290" r:id="rId58"/>
    <p:sldId id="291" r:id="rId59"/>
    <p:sldId id="292" r:id="rId60"/>
    <p:sldId id="293" r:id="rId61"/>
    <p:sldId id="294" r:id="rId62"/>
    <p:sldId id="295" r:id="rId63"/>
    <p:sldId id="296" r:id="rId64"/>
    <p:sldId id="297" r:id="rId65"/>
    <p:sldId id="298" r:id="rId66"/>
    <p:sldId id="299" r:id="rId67"/>
    <p:sldId id="300" r:id="rId68"/>
    <p:sldId id="301" r:id="rId69"/>
    <p:sldId id="302" r:id="rId70"/>
    <p:sldId id="303" r:id="rId71"/>
    <p:sldId id="304" r:id="rId72"/>
    <p:sldId id="305" r:id="rId73"/>
    <p:sldId id="306" r:id="rId74"/>
    <p:sldId id="307" r:id="rId75"/>
    <p:sldId id="308" r:id="rId76"/>
    <p:sldId id="309" r:id="rId77"/>
    <p:sldId id="310" r:id="rId78"/>
    <p:sldId id="312" r:id="rId79"/>
    <p:sldId id="315" r:id="rId80"/>
    <p:sldId id="316" r:id="rId81"/>
    <p:sldId id="912" r:id="rId82"/>
    <p:sldId id="913" r:id="rId8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4660"/>
  </p:normalViewPr>
  <p:slideViewPr>
    <p:cSldViewPr snapToGrid="0">
      <p:cViewPr varScale="1">
        <p:scale>
          <a:sx n="105" d="100"/>
          <a:sy n="105" d="100"/>
        </p:scale>
        <p:origin x="29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2A86C-82EB-4E5A-931E-1E068BD54311}" type="datetimeFigureOut">
              <a:rPr lang="it-IT" smtClean="0"/>
              <a:t>16/03/2021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3F834-A9D6-4712-87F3-483ADB18B607}" type="slidenum">
              <a:rPr lang="it-IT" smtClean="0"/>
              <a:t>‹N›</a:t>
            </a:fld>
            <a:endParaRPr lang="it-IT"/>
          </a:p>
        </p:txBody>
      </p:sp>
    </p:spTree>
    <p:extLst>
      <p:ext uri="{BB962C8B-B14F-4D97-AF65-F5344CB8AC3E}">
        <p14:creationId xmlns:p14="http://schemas.microsoft.com/office/powerpoint/2010/main" val="27551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spcBef>
                <a:spcPct val="30000"/>
              </a:spcBef>
              <a:defRPr sz="1200">
                <a:solidFill>
                  <a:schemeClr val="tx1"/>
                </a:solidFill>
                <a:latin typeface="Times New Roman" panose="02020603050405020304" pitchFamily="18" charset="0"/>
              </a:defRPr>
            </a:lvl1pPr>
            <a:lvl2pPr marL="742950" indent="-285750" defTabSz="955675">
              <a:spcBef>
                <a:spcPct val="30000"/>
              </a:spcBef>
              <a:defRPr sz="1200">
                <a:solidFill>
                  <a:schemeClr val="tx1"/>
                </a:solidFill>
                <a:latin typeface="Times New Roman" panose="02020603050405020304" pitchFamily="18" charset="0"/>
              </a:defRPr>
            </a:lvl2pPr>
            <a:lvl3pPr marL="1143000" indent="-228600" defTabSz="955675">
              <a:spcBef>
                <a:spcPct val="30000"/>
              </a:spcBef>
              <a:defRPr sz="1200">
                <a:solidFill>
                  <a:schemeClr val="tx1"/>
                </a:solidFill>
                <a:latin typeface="Times New Roman" panose="02020603050405020304" pitchFamily="18" charset="0"/>
              </a:defRPr>
            </a:lvl3pPr>
            <a:lvl4pPr marL="1600200" indent="-228600" defTabSz="955675">
              <a:spcBef>
                <a:spcPct val="30000"/>
              </a:spcBef>
              <a:defRPr sz="1200">
                <a:solidFill>
                  <a:schemeClr val="tx1"/>
                </a:solidFill>
                <a:latin typeface="Times New Roman" panose="02020603050405020304" pitchFamily="18" charset="0"/>
              </a:defRPr>
            </a:lvl4pPr>
            <a:lvl5pPr marL="2057400" indent="-228600" defTabSz="955675">
              <a:spcBef>
                <a:spcPct val="30000"/>
              </a:spcBef>
              <a:defRPr sz="1200">
                <a:solidFill>
                  <a:schemeClr val="tx1"/>
                </a:solidFill>
                <a:latin typeface="Times New Roman" panose="02020603050405020304" pitchFamily="18" charset="0"/>
              </a:defRPr>
            </a:lvl5pPr>
            <a:lvl6pPr marL="2514600" indent="-228600" defTabSz="9556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556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556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556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FB2C42E-CC3C-4FDF-9284-01E5988678DA}" type="slidenum">
              <a:rPr lang="it-IT" altLang="it-IT" sz="1300" smtClean="0"/>
              <a:pPr>
                <a:spcBef>
                  <a:spcPct val="0"/>
                </a:spcBef>
              </a:pPr>
              <a:t>1</a:t>
            </a:fld>
            <a:endParaRPr lang="it-IT" altLang="it-IT" sz="13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spcBef>
                <a:spcPct val="30000"/>
              </a:spcBef>
              <a:defRPr sz="1200">
                <a:solidFill>
                  <a:schemeClr val="tx1"/>
                </a:solidFill>
                <a:latin typeface="Times New Roman" panose="02020603050405020304" pitchFamily="18" charset="0"/>
              </a:defRPr>
            </a:lvl1pPr>
            <a:lvl2pPr marL="742950" indent="-285750" defTabSz="955675">
              <a:spcBef>
                <a:spcPct val="30000"/>
              </a:spcBef>
              <a:defRPr sz="1200">
                <a:solidFill>
                  <a:schemeClr val="tx1"/>
                </a:solidFill>
                <a:latin typeface="Times New Roman" panose="02020603050405020304" pitchFamily="18" charset="0"/>
              </a:defRPr>
            </a:lvl2pPr>
            <a:lvl3pPr marL="1143000" indent="-228600" defTabSz="955675">
              <a:spcBef>
                <a:spcPct val="30000"/>
              </a:spcBef>
              <a:defRPr sz="1200">
                <a:solidFill>
                  <a:schemeClr val="tx1"/>
                </a:solidFill>
                <a:latin typeface="Times New Roman" panose="02020603050405020304" pitchFamily="18" charset="0"/>
              </a:defRPr>
            </a:lvl3pPr>
            <a:lvl4pPr marL="1600200" indent="-228600" defTabSz="955675">
              <a:spcBef>
                <a:spcPct val="30000"/>
              </a:spcBef>
              <a:defRPr sz="1200">
                <a:solidFill>
                  <a:schemeClr val="tx1"/>
                </a:solidFill>
                <a:latin typeface="Times New Roman" panose="02020603050405020304" pitchFamily="18" charset="0"/>
              </a:defRPr>
            </a:lvl4pPr>
            <a:lvl5pPr marL="2057400" indent="-228600" defTabSz="955675">
              <a:spcBef>
                <a:spcPct val="30000"/>
              </a:spcBef>
              <a:defRPr sz="1200">
                <a:solidFill>
                  <a:schemeClr val="tx1"/>
                </a:solidFill>
                <a:latin typeface="Times New Roman" panose="02020603050405020304" pitchFamily="18" charset="0"/>
              </a:defRPr>
            </a:lvl5pPr>
            <a:lvl6pPr marL="2514600" indent="-228600" defTabSz="9556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556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556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556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CC7315D-782D-479D-B446-7BA4EB0E261B}" type="slidenum">
              <a:rPr lang="it-IT" altLang="it-IT" sz="1300" smtClean="0"/>
              <a:pPr>
                <a:spcBef>
                  <a:spcPct val="0"/>
                </a:spcBef>
              </a:pPr>
              <a:t>2</a:t>
            </a:fld>
            <a:endParaRPr lang="it-IT" altLang="it-IT" sz="13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gnaposto immagine diapositiva 1"/>
          <p:cNvSpPr>
            <a:spLocks noGrp="1" noRot="1" noChangeAspect="1" noTextEdit="1"/>
          </p:cNvSpPr>
          <p:nvPr>
            <p:ph type="sldImg"/>
          </p:nvPr>
        </p:nvSpPr>
        <p:spPr>
          <a:ln/>
        </p:spPr>
      </p:sp>
      <p:sp>
        <p:nvSpPr>
          <p:cNvPr id="3379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a:t>Nella prima chiamata entrambi gli argomenti vengono passati per posizione, quindi il primo valore (3) viene assegnato al primo parametro della funzione (cioè width) e il secondo valore (5) viene assegnato al secondo parametro (cioè height).</a:t>
            </a:r>
          </a:p>
          <a:p>
            <a:endParaRPr lang="it-IT" altLang="it-IT"/>
          </a:p>
          <a:p>
            <a:r>
              <a:rPr lang="it-IT" altLang="it-IT"/>
              <a:t>Nella seconda e terza chiamata gli argomenti vengono passati per nome, usando width=3 e height=5, ottenendo il medesimo risultato. Quando gli argomenti vengono passati per nome, l’ordine non è importante.</a:t>
            </a:r>
          </a:p>
          <a:p>
            <a:endParaRPr lang="it-IT" altLang="it-IT"/>
          </a:p>
          <a:p>
            <a:r>
              <a:rPr lang="it-IT" altLang="it-IT"/>
              <a:t>Nella quarta e ultima chiamata, possiamo vedere che è anche possibile passare alcuni argomenti per posizione e altri per nome, a patto che gli argomenti passati per posizione precedano quelli passati per nome.</a:t>
            </a:r>
          </a:p>
          <a:p>
            <a:endParaRPr lang="it-IT" altLang="it-IT"/>
          </a:p>
        </p:txBody>
      </p:sp>
      <p:sp>
        <p:nvSpPr>
          <p:cNvPr id="3379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defRPr>
                <a:solidFill>
                  <a:schemeClr val="tx1"/>
                </a:solidFill>
                <a:latin typeface="Arial" panose="020B0604020202020204" pitchFamily="34" charset="0"/>
              </a:defRPr>
            </a:lvl1pPr>
            <a:lvl2pPr marL="742950" indent="-285750" defTabSz="955675">
              <a:defRPr>
                <a:solidFill>
                  <a:schemeClr val="tx1"/>
                </a:solidFill>
                <a:latin typeface="Arial" panose="020B0604020202020204" pitchFamily="34" charset="0"/>
              </a:defRPr>
            </a:lvl2pPr>
            <a:lvl3pPr marL="1143000" indent="-228600" defTabSz="955675">
              <a:defRPr>
                <a:solidFill>
                  <a:schemeClr val="tx1"/>
                </a:solidFill>
                <a:latin typeface="Arial" panose="020B0604020202020204" pitchFamily="34" charset="0"/>
              </a:defRPr>
            </a:lvl3pPr>
            <a:lvl4pPr marL="1600200" indent="-228600" defTabSz="955675">
              <a:defRPr>
                <a:solidFill>
                  <a:schemeClr val="tx1"/>
                </a:solidFill>
                <a:latin typeface="Arial" panose="020B0604020202020204" pitchFamily="34" charset="0"/>
              </a:defRPr>
            </a:lvl4pPr>
            <a:lvl5pPr marL="2057400" indent="-228600" defTabSz="955675">
              <a:defRPr>
                <a:solidFill>
                  <a:schemeClr val="tx1"/>
                </a:solidFill>
                <a:latin typeface="Arial" panose="020B0604020202020204" pitchFamily="34" charset="0"/>
              </a:defRPr>
            </a:lvl5pPr>
            <a:lvl6pPr marL="2514600" indent="-228600"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defTabSz="955675" eaLnBrk="0" fontAlgn="base" hangingPunct="0">
              <a:spcBef>
                <a:spcPct val="0"/>
              </a:spcBef>
              <a:spcAft>
                <a:spcPct val="0"/>
              </a:spcAft>
              <a:defRPr>
                <a:solidFill>
                  <a:schemeClr val="tx1"/>
                </a:solidFill>
                <a:latin typeface="Arial" panose="020B0604020202020204" pitchFamily="34" charset="0"/>
              </a:defRPr>
            </a:lvl9pPr>
          </a:lstStyle>
          <a:p>
            <a:fld id="{68AEBA58-4E37-43DB-8A85-38A63307A6CC}" type="slidenum">
              <a:rPr lang="it-IT" altLang="it-IT" smtClean="0">
                <a:latin typeface="Times New Roman" panose="02020603050405020304" pitchFamily="18" charset="0"/>
              </a:rPr>
              <a:pPr/>
              <a:t>5</a:t>
            </a:fld>
            <a:endParaRPr lang="it-IT" altLang="it-IT">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egnaposto immagine diapositiva 1"/>
          <p:cNvSpPr>
            <a:spLocks noGrp="1" noRot="1" noChangeAspect="1" noTextEdit="1"/>
          </p:cNvSpPr>
          <p:nvPr>
            <p:ph type="sldImg"/>
          </p:nvPr>
        </p:nvSpPr>
        <p:spPr>
          <a:ln/>
        </p:spPr>
      </p:sp>
      <p:sp>
        <p:nvSpPr>
          <p:cNvPr id="717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7172"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spcBef>
                <a:spcPct val="30000"/>
              </a:spcBef>
              <a:defRPr sz="1200">
                <a:solidFill>
                  <a:schemeClr val="tx1"/>
                </a:solidFill>
                <a:latin typeface="Times New Roman" panose="02020603050405020304" pitchFamily="18" charset="0"/>
              </a:defRPr>
            </a:lvl1pPr>
            <a:lvl2pPr marL="742950" indent="-285750" defTabSz="955675">
              <a:spcBef>
                <a:spcPct val="30000"/>
              </a:spcBef>
              <a:defRPr sz="1200">
                <a:solidFill>
                  <a:schemeClr val="tx1"/>
                </a:solidFill>
                <a:latin typeface="Times New Roman" panose="02020603050405020304" pitchFamily="18" charset="0"/>
              </a:defRPr>
            </a:lvl2pPr>
            <a:lvl3pPr marL="1143000" indent="-228600" defTabSz="955675">
              <a:spcBef>
                <a:spcPct val="30000"/>
              </a:spcBef>
              <a:defRPr sz="1200">
                <a:solidFill>
                  <a:schemeClr val="tx1"/>
                </a:solidFill>
                <a:latin typeface="Times New Roman" panose="02020603050405020304" pitchFamily="18" charset="0"/>
              </a:defRPr>
            </a:lvl3pPr>
            <a:lvl4pPr marL="1600200" indent="-228600" defTabSz="955675">
              <a:spcBef>
                <a:spcPct val="30000"/>
              </a:spcBef>
              <a:defRPr sz="1200">
                <a:solidFill>
                  <a:schemeClr val="tx1"/>
                </a:solidFill>
                <a:latin typeface="Times New Roman" panose="02020603050405020304" pitchFamily="18" charset="0"/>
              </a:defRPr>
            </a:lvl4pPr>
            <a:lvl5pPr marL="2057400" indent="-228600" defTabSz="955675">
              <a:spcBef>
                <a:spcPct val="30000"/>
              </a:spcBef>
              <a:defRPr sz="1200">
                <a:solidFill>
                  <a:schemeClr val="tx1"/>
                </a:solidFill>
                <a:latin typeface="Times New Roman" panose="02020603050405020304" pitchFamily="18" charset="0"/>
              </a:defRPr>
            </a:lvl5pPr>
            <a:lvl6pPr marL="2514600" indent="-228600" defTabSz="9556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556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556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556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55675" rtl="0" eaLnBrk="1" fontAlgn="base" latinLnBrk="0" hangingPunct="1">
              <a:lnSpc>
                <a:spcPct val="100000"/>
              </a:lnSpc>
              <a:spcBef>
                <a:spcPct val="0"/>
              </a:spcBef>
              <a:spcAft>
                <a:spcPct val="0"/>
              </a:spcAft>
              <a:buClrTx/>
              <a:buSzTx/>
              <a:buFontTx/>
              <a:buNone/>
              <a:tabLst/>
              <a:defRPr/>
            </a:pPr>
            <a:fld id="{432F5247-67F7-453B-B591-32309489B048}" type="slidenum">
              <a:rPr kumimoji="0" lang="it-IT" altLang="it-IT"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55675" rtl="0" eaLnBrk="1" fontAlgn="base" latinLnBrk="0" hangingPunct="1">
                <a:lnSpc>
                  <a:spcPct val="100000"/>
                </a:lnSpc>
                <a:spcBef>
                  <a:spcPct val="0"/>
                </a:spcBef>
                <a:spcAft>
                  <a:spcPct val="0"/>
                </a:spcAft>
                <a:buClrTx/>
                <a:buSzTx/>
                <a:buFontTx/>
                <a:buNone/>
                <a:tabLst/>
                <a:defRPr/>
              </a:pPr>
              <a:t>9</a:t>
            </a:fld>
            <a:endParaRPr kumimoji="0" lang="it-IT" altLang="it-IT"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immagine diapositiva 1"/>
          <p:cNvSpPr>
            <a:spLocks noGrp="1" noRot="1" noChangeAspect="1" noTextEdit="1"/>
          </p:cNvSpPr>
          <p:nvPr>
            <p:ph type="sldImg"/>
          </p:nvPr>
        </p:nvSpPr>
        <p:spPr>
          <a:ln/>
        </p:spPr>
      </p:sp>
      <p:sp>
        <p:nvSpPr>
          <p:cNvPr id="2355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2355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spcBef>
                <a:spcPct val="30000"/>
              </a:spcBef>
              <a:defRPr sz="1200">
                <a:solidFill>
                  <a:schemeClr val="tx1"/>
                </a:solidFill>
                <a:latin typeface="Times New Roman" panose="02020603050405020304" pitchFamily="18" charset="0"/>
              </a:defRPr>
            </a:lvl1pPr>
            <a:lvl2pPr marL="742950" indent="-285750" defTabSz="955675">
              <a:spcBef>
                <a:spcPct val="30000"/>
              </a:spcBef>
              <a:defRPr sz="1200">
                <a:solidFill>
                  <a:schemeClr val="tx1"/>
                </a:solidFill>
                <a:latin typeface="Times New Roman" panose="02020603050405020304" pitchFamily="18" charset="0"/>
              </a:defRPr>
            </a:lvl2pPr>
            <a:lvl3pPr marL="1143000" indent="-228600" defTabSz="955675">
              <a:spcBef>
                <a:spcPct val="30000"/>
              </a:spcBef>
              <a:defRPr sz="1200">
                <a:solidFill>
                  <a:schemeClr val="tx1"/>
                </a:solidFill>
                <a:latin typeface="Times New Roman" panose="02020603050405020304" pitchFamily="18" charset="0"/>
              </a:defRPr>
            </a:lvl3pPr>
            <a:lvl4pPr marL="1600200" indent="-228600" defTabSz="955675">
              <a:spcBef>
                <a:spcPct val="30000"/>
              </a:spcBef>
              <a:defRPr sz="1200">
                <a:solidFill>
                  <a:schemeClr val="tx1"/>
                </a:solidFill>
                <a:latin typeface="Times New Roman" panose="02020603050405020304" pitchFamily="18" charset="0"/>
              </a:defRPr>
            </a:lvl4pPr>
            <a:lvl5pPr marL="2057400" indent="-228600" defTabSz="955675">
              <a:spcBef>
                <a:spcPct val="30000"/>
              </a:spcBef>
              <a:defRPr sz="1200">
                <a:solidFill>
                  <a:schemeClr val="tx1"/>
                </a:solidFill>
                <a:latin typeface="Times New Roman" panose="02020603050405020304" pitchFamily="18" charset="0"/>
              </a:defRPr>
            </a:lvl5pPr>
            <a:lvl6pPr marL="2514600" indent="-228600" defTabSz="9556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556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556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556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55675" rtl="0" eaLnBrk="1" fontAlgn="base" latinLnBrk="0" hangingPunct="1">
              <a:lnSpc>
                <a:spcPct val="100000"/>
              </a:lnSpc>
              <a:spcBef>
                <a:spcPct val="0"/>
              </a:spcBef>
              <a:spcAft>
                <a:spcPct val="0"/>
              </a:spcAft>
              <a:buClrTx/>
              <a:buSzTx/>
              <a:buFontTx/>
              <a:buNone/>
              <a:tabLst/>
              <a:defRPr/>
            </a:pPr>
            <a:fld id="{BA33A3C4-956E-43D5-81D6-3B91F4326640}" type="slidenum">
              <a:rPr kumimoji="0" lang="it-IT" altLang="it-IT"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55675" rtl="0" eaLnBrk="1" fontAlgn="base" latinLnBrk="0" hangingPunct="1">
                <a:lnSpc>
                  <a:spcPct val="100000"/>
                </a:lnSpc>
                <a:spcBef>
                  <a:spcPct val="0"/>
                </a:spcBef>
                <a:spcAft>
                  <a:spcPct val="0"/>
                </a:spcAft>
                <a:buClrTx/>
                <a:buSzTx/>
                <a:buFontTx/>
                <a:buNone/>
                <a:tabLst/>
                <a:defRPr/>
              </a:pPr>
              <a:t>10</a:t>
            </a:fld>
            <a:endParaRPr kumimoji="0" lang="it-IT" altLang="it-IT"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gnaposto immagine diapositiva 1"/>
          <p:cNvSpPr>
            <a:spLocks noGrp="1" noRot="1" noChangeAspect="1" noTextEdit="1"/>
          </p:cNvSpPr>
          <p:nvPr>
            <p:ph type="sldImg"/>
          </p:nvPr>
        </p:nvSpPr>
        <p:spPr>
          <a:ln/>
        </p:spPr>
      </p:sp>
      <p:sp>
        <p:nvSpPr>
          <p:cNvPr id="3993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39940"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spcBef>
                <a:spcPct val="30000"/>
              </a:spcBef>
              <a:defRPr sz="1200">
                <a:solidFill>
                  <a:schemeClr val="tx1"/>
                </a:solidFill>
                <a:latin typeface="Times New Roman" panose="02020603050405020304" pitchFamily="18" charset="0"/>
              </a:defRPr>
            </a:lvl1pPr>
            <a:lvl2pPr marL="742950" indent="-285750" defTabSz="955675">
              <a:spcBef>
                <a:spcPct val="30000"/>
              </a:spcBef>
              <a:defRPr sz="1200">
                <a:solidFill>
                  <a:schemeClr val="tx1"/>
                </a:solidFill>
                <a:latin typeface="Times New Roman" panose="02020603050405020304" pitchFamily="18" charset="0"/>
              </a:defRPr>
            </a:lvl2pPr>
            <a:lvl3pPr marL="1143000" indent="-228600" defTabSz="955675">
              <a:spcBef>
                <a:spcPct val="30000"/>
              </a:spcBef>
              <a:defRPr sz="1200">
                <a:solidFill>
                  <a:schemeClr val="tx1"/>
                </a:solidFill>
                <a:latin typeface="Times New Roman" panose="02020603050405020304" pitchFamily="18" charset="0"/>
              </a:defRPr>
            </a:lvl3pPr>
            <a:lvl4pPr marL="1600200" indent="-228600" defTabSz="955675">
              <a:spcBef>
                <a:spcPct val="30000"/>
              </a:spcBef>
              <a:defRPr sz="1200">
                <a:solidFill>
                  <a:schemeClr val="tx1"/>
                </a:solidFill>
                <a:latin typeface="Times New Roman" panose="02020603050405020304" pitchFamily="18" charset="0"/>
              </a:defRPr>
            </a:lvl4pPr>
            <a:lvl5pPr marL="2057400" indent="-228600" defTabSz="955675">
              <a:spcBef>
                <a:spcPct val="30000"/>
              </a:spcBef>
              <a:defRPr sz="1200">
                <a:solidFill>
                  <a:schemeClr val="tx1"/>
                </a:solidFill>
                <a:latin typeface="Times New Roman" panose="02020603050405020304" pitchFamily="18" charset="0"/>
              </a:defRPr>
            </a:lvl5pPr>
            <a:lvl6pPr marL="2514600" indent="-228600" defTabSz="9556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556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556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556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55675" rtl="0" eaLnBrk="1" fontAlgn="base" latinLnBrk="0" hangingPunct="1">
              <a:lnSpc>
                <a:spcPct val="100000"/>
              </a:lnSpc>
              <a:spcBef>
                <a:spcPct val="0"/>
              </a:spcBef>
              <a:spcAft>
                <a:spcPct val="0"/>
              </a:spcAft>
              <a:buClrTx/>
              <a:buSzTx/>
              <a:buFontTx/>
              <a:buNone/>
              <a:tabLst/>
              <a:defRPr/>
            </a:pPr>
            <a:fld id="{5EDA48D0-2E86-4DE2-BDB2-0DA8518332F0}" type="slidenum">
              <a:rPr kumimoji="0" lang="it-IT" altLang="it-IT"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55675" rtl="0" eaLnBrk="1" fontAlgn="base" latinLnBrk="0" hangingPunct="1">
                <a:lnSpc>
                  <a:spcPct val="100000"/>
                </a:lnSpc>
                <a:spcBef>
                  <a:spcPct val="0"/>
                </a:spcBef>
                <a:spcAft>
                  <a:spcPct val="0"/>
                </a:spcAft>
                <a:buClrTx/>
                <a:buSzTx/>
                <a:buFontTx/>
                <a:buNone/>
                <a:tabLst/>
                <a:defRPr/>
              </a:pPr>
              <a:t>11</a:t>
            </a:fld>
            <a:endParaRPr kumimoji="0" lang="it-IT" altLang="it-IT"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gnaposto immagine diapositiva 1"/>
          <p:cNvSpPr>
            <a:spLocks noGrp="1" noRot="1" noChangeAspect="1" noTextEdit="1"/>
          </p:cNvSpPr>
          <p:nvPr>
            <p:ph type="sldImg"/>
          </p:nvPr>
        </p:nvSpPr>
        <p:spPr>
          <a:ln/>
        </p:spPr>
      </p:sp>
      <p:sp>
        <p:nvSpPr>
          <p:cNvPr id="4403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4403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spcBef>
                <a:spcPct val="30000"/>
              </a:spcBef>
              <a:defRPr sz="1200">
                <a:solidFill>
                  <a:schemeClr val="tx1"/>
                </a:solidFill>
                <a:latin typeface="Times New Roman" panose="02020603050405020304" pitchFamily="18" charset="0"/>
              </a:defRPr>
            </a:lvl1pPr>
            <a:lvl2pPr marL="742950" indent="-285750" defTabSz="955675">
              <a:spcBef>
                <a:spcPct val="30000"/>
              </a:spcBef>
              <a:defRPr sz="1200">
                <a:solidFill>
                  <a:schemeClr val="tx1"/>
                </a:solidFill>
                <a:latin typeface="Times New Roman" panose="02020603050405020304" pitchFamily="18" charset="0"/>
              </a:defRPr>
            </a:lvl2pPr>
            <a:lvl3pPr marL="1143000" indent="-228600" defTabSz="955675">
              <a:spcBef>
                <a:spcPct val="30000"/>
              </a:spcBef>
              <a:defRPr sz="1200">
                <a:solidFill>
                  <a:schemeClr val="tx1"/>
                </a:solidFill>
                <a:latin typeface="Times New Roman" panose="02020603050405020304" pitchFamily="18" charset="0"/>
              </a:defRPr>
            </a:lvl3pPr>
            <a:lvl4pPr marL="1600200" indent="-228600" defTabSz="955675">
              <a:spcBef>
                <a:spcPct val="30000"/>
              </a:spcBef>
              <a:defRPr sz="1200">
                <a:solidFill>
                  <a:schemeClr val="tx1"/>
                </a:solidFill>
                <a:latin typeface="Times New Roman" panose="02020603050405020304" pitchFamily="18" charset="0"/>
              </a:defRPr>
            </a:lvl4pPr>
            <a:lvl5pPr marL="2057400" indent="-228600" defTabSz="955675">
              <a:spcBef>
                <a:spcPct val="30000"/>
              </a:spcBef>
              <a:defRPr sz="1200">
                <a:solidFill>
                  <a:schemeClr val="tx1"/>
                </a:solidFill>
                <a:latin typeface="Times New Roman" panose="02020603050405020304" pitchFamily="18" charset="0"/>
              </a:defRPr>
            </a:lvl5pPr>
            <a:lvl6pPr marL="2514600" indent="-228600" defTabSz="9556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556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556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55675"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55675" rtl="0" eaLnBrk="1" fontAlgn="base" latinLnBrk="0" hangingPunct="1">
              <a:lnSpc>
                <a:spcPct val="100000"/>
              </a:lnSpc>
              <a:spcBef>
                <a:spcPct val="0"/>
              </a:spcBef>
              <a:spcAft>
                <a:spcPct val="0"/>
              </a:spcAft>
              <a:buClrTx/>
              <a:buSzTx/>
              <a:buFontTx/>
              <a:buNone/>
              <a:tabLst/>
              <a:defRPr/>
            </a:pPr>
            <a:fld id="{C9E757A0-31D7-4D91-8590-00ACF5237B70}" type="slidenum">
              <a:rPr kumimoji="0" lang="it-IT" altLang="it-IT"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pPr marL="0" marR="0" lvl="0" indent="0" algn="r" defTabSz="955675" rtl="0" eaLnBrk="1" fontAlgn="base" latinLnBrk="0" hangingPunct="1">
                <a:lnSpc>
                  <a:spcPct val="100000"/>
                </a:lnSpc>
                <a:spcBef>
                  <a:spcPct val="0"/>
                </a:spcBef>
                <a:spcAft>
                  <a:spcPct val="0"/>
                </a:spcAft>
                <a:buClrTx/>
                <a:buSzTx/>
                <a:buFontTx/>
                <a:buNone/>
                <a:tabLst/>
                <a:defRPr/>
              </a:pPr>
              <a:t>12</a:t>
            </a:fld>
            <a:endParaRPr kumimoji="0" lang="it-IT" altLang="it-IT"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7867EA76-E4C2-4764-A9BA-2941C78155CD}"/>
              </a:ext>
            </a:extLst>
          </p:cNvPr>
          <p:cNvSpPr>
            <a:spLocks noChangeArrowheads="1" noTextEdit="1"/>
          </p:cNvSpPr>
          <p:nvPr>
            <p:ph type="sldImg"/>
          </p:nvPr>
        </p:nvSpPr>
        <p:spPr>
          <a:ln/>
        </p:spPr>
      </p:sp>
      <p:sp>
        <p:nvSpPr>
          <p:cNvPr id="413699" name="Rectangle 3">
            <a:extLst>
              <a:ext uri="{FF2B5EF4-FFF2-40B4-BE49-F238E27FC236}">
                <a16:creationId xmlns:a16="http://schemas.microsoft.com/office/drawing/2014/main" id="{FD4901EC-24E7-4918-946C-C34432530F15}"/>
              </a:ext>
            </a:extLst>
          </p:cNvPr>
          <p:cNvSpPr>
            <a:spLocks noGrp="1" noChangeArrowheads="1"/>
          </p:cNvSpPr>
          <p:nvPr>
            <p:ph type="body" idx="1"/>
          </p:nvPr>
        </p:nvSpPr>
        <p:spPr/>
        <p:txBody>
          <a:bodyPr/>
          <a:lstStyle/>
          <a:p>
            <a:endParaRPr lang="en-US" alt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89C3CA42-EC42-4308-8F55-10DBE9214008}"/>
              </a:ext>
            </a:extLst>
          </p:cNvPr>
          <p:cNvSpPr>
            <a:spLocks noChangeArrowheads="1"/>
          </p:cNvSpPr>
          <p:nvPr>
            <p:ph type="sldImg"/>
          </p:nvPr>
        </p:nvSpPr>
        <p:spPr bwMode="auto">
          <a:xfrm>
            <a:off x="925513" y="750888"/>
            <a:ext cx="4949825" cy="371157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0515" name="Rectangle 3">
            <a:extLst>
              <a:ext uri="{FF2B5EF4-FFF2-40B4-BE49-F238E27FC236}">
                <a16:creationId xmlns:a16="http://schemas.microsoft.com/office/drawing/2014/main" id="{7DBA9820-D062-44DF-8BC4-7B661D729EC6}"/>
              </a:ext>
            </a:extLst>
          </p:cNvPr>
          <p:cNvSpPr>
            <a:spLocks noChangeArrowheads="1"/>
          </p:cNvSpPr>
          <p:nvPr>
            <p:ph type="body" idx="1"/>
          </p:nvPr>
        </p:nvSpPr>
        <p:spPr bwMode="auto">
          <a:xfrm>
            <a:off x="906463" y="4718050"/>
            <a:ext cx="4984750" cy="44624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907" tIns="47955" rIns="95907" bIns="47955"/>
          <a:lstStyle/>
          <a:p>
            <a:endParaRPr lang="en-GB"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54FD1A88-2724-45A0-B304-5BF68E6EDF42}" type="datetimeFigureOut">
              <a:rPr lang="it-IT" smtClean="0"/>
              <a:t>16/03/2021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D769CC1-E8C0-460A-8BF2-AE9BDB621DE6}" type="slidenum">
              <a:rPr lang="it-IT" smtClean="0"/>
              <a:t>‹N›</a:t>
            </a:fld>
            <a:endParaRPr lang="it-IT"/>
          </a:p>
        </p:txBody>
      </p:sp>
    </p:spTree>
    <p:extLst>
      <p:ext uri="{BB962C8B-B14F-4D97-AF65-F5344CB8AC3E}">
        <p14:creationId xmlns:p14="http://schemas.microsoft.com/office/powerpoint/2010/main" val="390370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4FD1A88-2724-45A0-B304-5BF68E6EDF42}" type="datetimeFigureOut">
              <a:rPr lang="it-IT" smtClean="0"/>
              <a:t>16/03/2021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D769CC1-E8C0-460A-8BF2-AE9BDB621DE6}" type="slidenum">
              <a:rPr lang="it-IT" smtClean="0"/>
              <a:t>‹N›</a:t>
            </a:fld>
            <a:endParaRPr lang="it-IT"/>
          </a:p>
        </p:txBody>
      </p:sp>
    </p:spTree>
    <p:extLst>
      <p:ext uri="{BB962C8B-B14F-4D97-AF65-F5344CB8AC3E}">
        <p14:creationId xmlns:p14="http://schemas.microsoft.com/office/powerpoint/2010/main" val="95375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4FD1A88-2724-45A0-B304-5BF68E6EDF42}" type="datetimeFigureOut">
              <a:rPr lang="it-IT" smtClean="0"/>
              <a:t>16/03/2021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D769CC1-E8C0-460A-8BF2-AE9BDB621DE6}" type="slidenum">
              <a:rPr lang="it-IT" smtClean="0"/>
              <a:t>‹N›</a:t>
            </a:fld>
            <a:endParaRPr lang="it-IT"/>
          </a:p>
        </p:txBody>
      </p:sp>
    </p:spTree>
    <p:extLst>
      <p:ext uri="{BB962C8B-B14F-4D97-AF65-F5344CB8AC3E}">
        <p14:creationId xmlns:p14="http://schemas.microsoft.com/office/powerpoint/2010/main" val="1729783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080457-1FA7-47F8-8C6A-15744BFCD9C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D2244B5-4D6C-4647-8F20-C658118F4B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D941D7F-5BAE-494B-B21E-D36CC4175874}"/>
              </a:ext>
            </a:extLst>
          </p:cNvPr>
          <p:cNvSpPr>
            <a:spLocks noGrp="1"/>
          </p:cNvSpPr>
          <p:nvPr>
            <p:ph type="dt" sz="half" idx="10"/>
          </p:nvPr>
        </p:nvSpPr>
        <p:spPr/>
        <p:txBody>
          <a:bodyPr/>
          <a:lstStyle/>
          <a:p>
            <a:fld id="{41A6F492-237D-4BD0-9437-63A305E557C5}" type="datetimeFigureOut">
              <a:rPr lang="it-IT" smtClean="0"/>
              <a:t>16/03/2021</a:t>
            </a:fld>
            <a:endParaRPr lang="it-IT"/>
          </a:p>
        </p:txBody>
      </p:sp>
      <p:sp>
        <p:nvSpPr>
          <p:cNvPr id="5" name="Segnaposto piè di pagina 4">
            <a:extLst>
              <a:ext uri="{FF2B5EF4-FFF2-40B4-BE49-F238E27FC236}">
                <a16:creationId xmlns:a16="http://schemas.microsoft.com/office/drawing/2014/main" id="{B47E2775-A991-4227-93D3-CBF078E751D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1BF66E3-0B1A-4DBD-B12D-C7564EB6CADE}"/>
              </a:ext>
            </a:extLst>
          </p:cNvPr>
          <p:cNvSpPr>
            <a:spLocks noGrp="1"/>
          </p:cNvSpPr>
          <p:nvPr>
            <p:ph type="sldNum" sz="quarter" idx="12"/>
          </p:nvPr>
        </p:nvSpPr>
        <p:spPr/>
        <p:txBody>
          <a:bodyPr/>
          <a:lstStyle/>
          <a:p>
            <a:fld id="{C6C1170B-8955-4102-B51D-D769454DFD4B}" type="slidenum">
              <a:rPr lang="it-IT" smtClean="0"/>
              <a:t>‹N›</a:t>
            </a:fld>
            <a:endParaRPr lang="it-IT"/>
          </a:p>
        </p:txBody>
      </p:sp>
    </p:spTree>
    <p:extLst>
      <p:ext uri="{BB962C8B-B14F-4D97-AF65-F5344CB8AC3E}">
        <p14:creationId xmlns:p14="http://schemas.microsoft.com/office/powerpoint/2010/main" val="1743434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BAEFD2-DE5F-4D27-8D67-4C1392440A9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DF4C3E3-0912-40BA-AB56-A4B34A16B842}"/>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4B77F60-526F-47A4-AB3F-B2C2C0D93069}"/>
              </a:ext>
            </a:extLst>
          </p:cNvPr>
          <p:cNvSpPr>
            <a:spLocks noGrp="1"/>
          </p:cNvSpPr>
          <p:nvPr>
            <p:ph type="dt" sz="half" idx="10"/>
          </p:nvPr>
        </p:nvSpPr>
        <p:spPr/>
        <p:txBody>
          <a:bodyPr/>
          <a:lstStyle/>
          <a:p>
            <a:fld id="{41A6F492-237D-4BD0-9437-63A305E557C5}" type="datetimeFigureOut">
              <a:rPr lang="it-IT" smtClean="0"/>
              <a:t>16/03/2021</a:t>
            </a:fld>
            <a:endParaRPr lang="it-IT"/>
          </a:p>
        </p:txBody>
      </p:sp>
      <p:sp>
        <p:nvSpPr>
          <p:cNvPr id="5" name="Segnaposto piè di pagina 4">
            <a:extLst>
              <a:ext uri="{FF2B5EF4-FFF2-40B4-BE49-F238E27FC236}">
                <a16:creationId xmlns:a16="http://schemas.microsoft.com/office/drawing/2014/main" id="{289DEBCE-E80A-4DCD-A7FF-10B524FB99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C0B42E1-9353-4F02-8BCA-6D0B9921E36C}"/>
              </a:ext>
            </a:extLst>
          </p:cNvPr>
          <p:cNvSpPr>
            <a:spLocks noGrp="1"/>
          </p:cNvSpPr>
          <p:nvPr>
            <p:ph type="sldNum" sz="quarter" idx="12"/>
          </p:nvPr>
        </p:nvSpPr>
        <p:spPr/>
        <p:txBody>
          <a:bodyPr/>
          <a:lstStyle/>
          <a:p>
            <a:fld id="{C6C1170B-8955-4102-B51D-D769454DFD4B}" type="slidenum">
              <a:rPr lang="it-IT" smtClean="0"/>
              <a:t>‹N›</a:t>
            </a:fld>
            <a:endParaRPr lang="it-IT"/>
          </a:p>
        </p:txBody>
      </p:sp>
    </p:spTree>
    <p:extLst>
      <p:ext uri="{BB962C8B-B14F-4D97-AF65-F5344CB8AC3E}">
        <p14:creationId xmlns:p14="http://schemas.microsoft.com/office/powerpoint/2010/main" val="458333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F9F1F4-9F4C-4E51-A85C-F22529BE573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4F2E903-20A5-4227-9D8A-31EF52C0DB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14E9C7E6-4632-4F4C-8CDA-BD8C1EB7E21A}"/>
              </a:ext>
            </a:extLst>
          </p:cNvPr>
          <p:cNvSpPr>
            <a:spLocks noGrp="1"/>
          </p:cNvSpPr>
          <p:nvPr>
            <p:ph type="dt" sz="half" idx="10"/>
          </p:nvPr>
        </p:nvSpPr>
        <p:spPr/>
        <p:txBody>
          <a:bodyPr/>
          <a:lstStyle/>
          <a:p>
            <a:fld id="{41A6F492-237D-4BD0-9437-63A305E557C5}" type="datetimeFigureOut">
              <a:rPr lang="it-IT" smtClean="0"/>
              <a:t>16/03/2021</a:t>
            </a:fld>
            <a:endParaRPr lang="it-IT"/>
          </a:p>
        </p:txBody>
      </p:sp>
      <p:sp>
        <p:nvSpPr>
          <p:cNvPr id="5" name="Segnaposto piè di pagina 4">
            <a:extLst>
              <a:ext uri="{FF2B5EF4-FFF2-40B4-BE49-F238E27FC236}">
                <a16:creationId xmlns:a16="http://schemas.microsoft.com/office/drawing/2014/main" id="{3CED05DD-DC3C-4B32-9C65-A563B9C9BD4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DEAC47-A32A-48E3-89D9-D3E38CC9327D}"/>
              </a:ext>
            </a:extLst>
          </p:cNvPr>
          <p:cNvSpPr>
            <a:spLocks noGrp="1"/>
          </p:cNvSpPr>
          <p:nvPr>
            <p:ph type="sldNum" sz="quarter" idx="12"/>
          </p:nvPr>
        </p:nvSpPr>
        <p:spPr/>
        <p:txBody>
          <a:bodyPr/>
          <a:lstStyle/>
          <a:p>
            <a:fld id="{C6C1170B-8955-4102-B51D-D769454DFD4B}" type="slidenum">
              <a:rPr lang="it-IT" smtClean="0"/>
              <a:t>‹N›</a:t>
            </a:fld>
            <a:endParaRPr lang="it-IT"/>
          </a:p>
        </p:txBody>
      </p:sp>
    </p:spTree>
    <p:extLst>
      <p:ext uri="{BB962C8B-B14F-4D97-AF65-F5344CB8AC3E}">
        <p14:creationId xmlns:p14="http://schemas.microsoft.com/office/powerpoint/2010/main" val="1737796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0B8B86-A210-4CF2-8D42-818430AF2C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5F8C3E9-BAD6-4F85-AC55-36C499853C8B}"/>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3EDED48-350D-451F-9BAA-A11494685562}"/>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C0114D0-60D5-44F8-9BBF-60B7861EBE52}"/>
              </a:ext>
            </a:extLst>
          </p:cNvPr>
          <p:cNvSpPr>
            <a:spLocks noGrp="1"/>
          </p:cNvSpPr>
          <p:nvPr>
            <p:ph type="dt" sz="half" idx="10"/>
          </p:nvPr>
        </p:nvSpPr>
        <p:spPr/>
        <p:txBody>
          <a:bodyPr/>
          <a:lstStyle/>
          <a:p>
            <a:fld id="{41A6F492-237D-4BD0-9437-63A305E557C5}" type="datetimeFigureOut">
              <a:rPr lang="it-IT" smtClean="0"/>
              <a:t>16/03/2021</a:t>
            </a:fld>
            <a:endParaRPr lang="it-IT"/>
          </a:p>
        </p:txBody>
      </p:sp>
      <p:sp>
        <p:nvSpPr>
          <p:cNvPr id="6" name="Segnaposto piè di pagina 5">
            <a:extLst>
              <a:ext uri="{FF2B5EF4-FFF2-40B4-BE49-F238E27FC236}">
                <a16:creationId xmlns:a16="http://schemas.microsoft.com/office/drawing/2014/main" id="{E1013E39-C6DF-4A19-83F7-AC47130718B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DBCC076-54D8-4E62-B55A-408CE77F5BB7}"/>
              </a:ext>
            </a:extLst>
          </p:cNvPr>
          <p:cNvSpPr>
            <a:spLocks noGrp="1"/>
          </p:cNvSpPr>
          <p:nvPr>
            <p:ph type="sldNum" sz="quarter" idx="12"/>
          </p:nvPr>
        </p:nvSpPr>
        <p:spPr/>
        <p:txBody>
          <a:bodyPr/>
          <a:lstStyle/>
          <a:p>
            <a:fld id="{C6C1170B-8955-4102-B51D-D769454DFD4B}" type="slidenum">
              <a:rPr lang="it-IT" smtClean="0"/>
              <a:t>‹N›</a:t>
            </a:fld>
            <a:endParaRPr lang="it-IT"/>
          </a:p>
        </p:txBody>
      </p:sp>
    </p:spTree>
    <p:extLst>
      <p:ext uri="{BB962C8B-B14F-4D97-AF65-F5344CB8AC3E}">
        <p14:creationId xmlns:p14="http://schemas.microsoft.com/office/powerpoint/2010/main" val="1478620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E00B32-3ED8-48E2-AFBE-A97376F7E3A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68B49BC-BD81-4588-85C1-0797F04BB9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4C57516-CF7D-4632-B837-9A3BF7C5B023}"/>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5AADEF5-E3C9-408E-8F11-DA0734B436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9818B81A-D8B7-4B7A-A4EE-0135D838FAE4}"/>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5E2605A-8645-4F7E-A9B7-B7CF53C7062C}"/>
              </a:ext>
            </a:extLst>
          </p:cNvPr>
          <p:cNvSpPr>
            <a:spLocks noGrp="1"/>
          </p:cNvSpPr>
          <p:nvPr>
            <p:ph type="dt" sz="half" idx="10"/>
          </p:nvPr>
        </p:nvSpPr>
        <p:spPr/>
        <p:txBody>
          <a:bodyPr/>
          <a:lstStyle/>
          <a:p>
            <a:fld id="{41A6F492-237D-4BD0-9437-63A305E557C5}" type="datetimeFigureOut">
              <a:rPr lang="it-IT" smtClean="0"/>
              <a:t>16/03/2021</a:t>
            </a:fld>
            <a:endParaRPr lang="it-IT"/>
          </a:p>
        </p:txBody>
      </p:sp>
      <p:sp>
        <p:nvSpPr>
          <p:cNvPr id="8" name="Segnaposto piè di pagina 7">
            <a:extLst>
              <a:ext uri="{FF2B5EF4-FFF2-40B4-BE49-F238E27FC236}">
                <a16:creationId xmlns:a16="http://schemas.microsoft.com/office/drawing/2014/main" id="{C634CC9F-535E-4889-BCDC-79A7D3B73CB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EB9C273-57DB-4ED2-896D-2FFF6038AE4C}"/>
              </a:ext>
            </a:extLst>
          </p:cNvPr>
          <p:cNvSpPr>
            <a:spLocks noGrp="1"/>
          </p:cNvSpPr>
          <p:nvPr>
            <p:ph type="sldNum" sz="quarter" idx="12"/>
          </p:nvPr>
        </p:nvSpPr>
        <p:spPr/>
        <p:txBody>
          <a:bodyPr/>
          <a:lstStyle/>
          <a:p>
            <a:fld id="{C6C1170B-8955-4102-B51D-D769454DFD4B}" type="slidenum">
              <a:rPr lang="it-IT" smtClean="0"/>
              <a:t>‹N›</a:t>
            </a:fld>
            <a:endParaRPr lang="it-IT"/>
          </a:p>
        </p:txBody>
      </p:sp>
    </p:spTree>
    <p:extLst>
      <p:ext uri="{BB962C8B-B14F-4D97-AF65-F5344CB8AC3E}">
        <p14:creationId xmlns:p14="http://schemas.microsoft.com/office/powerpoint/2010/main" val="165519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D860DE-579B-45B8-9DBD-882B0189F7F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34EFBFA-CEE8-4008-9364-281407A00F1D}"/>
              </a:ext>
            </a:extLst>
          </p:cNvPr>
          <p:cNvSpPr>
            <a:spLocks noGrp="1"/>
          </p:cNvSpPr>
          <p:nvPr>
            <p:ph type="dt" sz="half" idx="10"/>
          </p:nvPr>
        </p:nvSpPr>
        <p:spPr/>
        <p:txBody>
          <a:bodyPr/>
          <a:lstStyle/>
          <a:p>
            <a:fld id="{41A6F492-237D-4BD0-9437-63A305E557C5}" type="datetimeFigureOut">
              <a:rPr lang="it-IT" smtClean="0"/>
              <a:t>16/03/2021</a:t>
            </a:fld>
            <a:endParaRPr lang="it-IT"/>
          </a:p>
        </p:txBody>
      </p:sp>
      <p:sp>
        <p:nvSpPr>
          <p:cNvPr id="4" name="Segnaposto piè di pagina 3">
            <a:extLst>
              <a:ext uri="{FF2B5EF4-FFF2-40B4-BE49-F238E27FC236}">
                <a16:creationId xmlns:a16="http://schemas.microsoft.com/office/drawing/2014/main" id="{C9236116-B596-419F-AB33-08221760680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E57CF00-EB0C-4190-A288-0ADD295C04B0}"/>
              </a:ext>
            </a:extLst>
          </p:cNvPr>
          <p:cNvSpPr>
            <a:spLocks noGrp="1"/>
          </p:cNvSpPr>
          <p:nvPr>
            <p:ph type="sldNum" sz="quarter" idx="12"/>
          </p:nvPr>
        </p:nvSpPr>
        <p:spPr/>
        <p:txBody>
          <a:bodyPr/>
          <a:lstStyle/>
          <a:p>
            <a:fld id="{C6C1170B-8955-4102-B51D-D769454DFD4B}" type="slidenum">
              <a:rPr lang="it-IT" smtClean="0"/>
              <a:t>‹N›</a:t>
            </a:fld>
            <a:endParaRPr lang="it-IT"/>
          </a:p>
        </p:txBody>
      </p:sp>
    </p:spTree>
    <p:extLst>
      <p:ext uri="{BB962C8B-B14F-4D97-AF65-F5344CB8AC3E}">
        <p14:creationId xmlns:p14="http://schemas.microsoft.com/office/powerpoint/2010/main" val="1352968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F72E163-36FF-40A3-8F35-0DB81EB325B2}"/>
              </a:ext>
            </a:extLst>
          </p:cNvPr>
          <p:cNvSpPr>
            <a:spLocks noGrp="1"/>
          </p:cNvSpPr>
          <p:nvPr>
            <p:ph type="dt" sz="half" idx="10"/>
          </p:nvPr>
        </p:nvSpPr>
        <p:spPr/>
        <p:txBody>
          <a:bodyPr/>
          <a:lstStyle/>
          <a:p>
            <a:fld id="{41A6F492-237D-4BD0-9437-63A305E557C5}" type="datetimeFigureOut">
              <a:rPr lang="it-IT" smtClean="0"/>
              <a:t>16/03/2021</a:t>
            </a:fld>
            <a:endParaRPr lang="it-IT"/>
          </a:p>
        </p:txBody>
      </p:sp>
      <p:sp>
        <p:nvSpPr>
          <p:cNvPr id="3" name="Segnaposto piè di pagina 2">
            <a:extLst>
              <a:ext uri="{FF2B5EF4-FFF2-40B4-BE49-F238E27FC236}">
                <a16:creationId xmlns:a16="http://schemas.microsoft.com/office/drawing/2014/main" id="{A02B73B0-A0D3-4779-8E2B-E43909037BF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473512C-ACA9-47F2-A848-6959FDA50DDC}"/>
              </a:ext>
            </a:extLst>
          </p:cNvPr>
          <p:cNvSpPr>
            <a:spLocks noGrp="1"/>
          </p:cNvSpPr>
          <p:nvPr>
            <p:ph type="sldNum" sz="quarter" idx="12"/>
          </p:nvPr>
        </p:nvSpPr>
        <p:spPr/>
        <p:txBody>
          <a:bodyPr/>
          <a:lstStyle/>
          <a:p>
            <a:fld id="{C6C1170B-8955-4102-B51D-D769454DFD4B}" type="slidenum">
              <a:rPr lang="it-IT" smtClean="0"/>
              <a:t>‹N›</a:t>
            </a:fld>
            <a:endParaRPr lang="it-IT"/>
          </a:p>
        </p:txBody>
      </p:sp>
    </p:spTree>
    <p:extLst>
      <p:ext uri="{BB962C8B-B14F-4D97-AF65-F5344CB8AC3E}">
        <p14:creationId xmlns:p14="http://schemas.microsoft.com/office/powerpoint/2010/main" val="1188964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1098BB-231E-4C82-84C7-000E57430C3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C9DC2EC-7DBF-4C7E-8866-3D5EE3B33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F2DF563-1128-480D-AC3C-C130C149D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998CFB80-9704-4C95-B3BC-05D79060C2A5}"/>
              </a:ext>
            </a:extLst>
          </p:cNvPr>
          <p:cNvSpPr>
            <a:spLocks noGrp="1"/>
          </p:cNvSpPr>
          <p:nvPr>
            <p:ph type="dt" sz="half" idx="10"/>
          </p:nvPr>
        </p:nvSpPr>
        <p:spPr/>
        <p:txBody>
          <a:bodyPr/>
          <a:lstStyle/>
          <a:p>
            <a:fld id="{41A6F492-237D-4BD0-9437-63A305E557C5}" type="datetimeFigureOut">
              <a:rPr lang="it-IT" smtClean="0"/>
              <a:t>16/03/2021</a:t>
            </a:fld>
            <a:endParaRPr lang="it-IT"/>
          </a:p>
        </p:txBody>
      </p:sp>
      <p:sp>
        <p:nvSpPr>
          <p:cNvPr id="6" name="Segnaposto piè di pagina 5">
            <a:extLst>
              <a:ext uri="{FF2B5EF4-FFF2-40B4-BE49-F238E27FC236}">
                <a16:creationId xmlns:a16="http://schemas.microsoft.com/office/drawing/2014/main" id="{141F42AE-8E69-4435-BFA8-F69DED9C52E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BA59A1A-6E6A-4E46-A0C9-7AE2D2524BD7}"/>
              </a:ext>
            </a:extLst>
          </p:cNvPr>
          <p:cNvSpPr>
            <a:spLocks noGrp="1"/>
          </p:cNvSpPr>
          <p:nvPr>
            <p:ph type="sldNum" sz="quarter" idx="12"/>
          </p:nvPr>
        </p:nvSpPr>
        <p:spPr/>
        <p:txBody>
          <a:bodyPr/>
          <a:lstStyle/>
          <a:p>
            <a:fld id="{C6C1170B-8955-4102-B51D-D769454DFD4B}" type="slidenum">
              <a:rPr lang="it-IT" smtClean="0"/>
              <a:t>‹N›</a:t>
            </a:fld>
            <a:endParaRPr lang="it-IT"/>
          </a:p>
        </p:txBody>
      </p:sp>
    </p:spTree>
    <p:extLst>
      <p:ext uri="{BB962C8B-B14F-4D97-AF65-F5344CB8AC3E}">
        <p14:creationId xmlns:p14="http://schemas.microsoft.com/office/powerpoint/2010/main" val="186519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4FD1A88-2724-45A0-B304-5BF68E6EDF42}" type="datetimeFigureOut">
              <a:rPr lang="it-IT" smtClean="0"/>
              <a:t>16/03/2021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D769CC1-E8C0-460A-8BF2-AE9BDB621DE6}" type="slidenum">
              <a:rPr lang="it-IT" smtClean="0"/>
              <a:t>‹N›</a:t>
            </a:fld>
            <a:endParaRPr lang="it-IT"/>
          </a:p>
        </p:txBody>
      </p:sp>
    </p:spTree>
    <p:extLst>
      <p:ext uri="{BB962C8B-B14F-4D97-AF65-F5344CB8AC3E}">
        <p14:creationId xmlns:p14="http://schemas.microsoft.com/office/powerpoint/2010/main" val="17823769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D8CCB0-C09C-4903-9A13-0AB26324F1F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4DBDD3E-A944-4EE8-85AA-9FFDBC91C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3D47FBC-D54B-4C23-843E-265403531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B5675055-C41B-47D7-9AD8-7BFDE1A83DC9}"/>
              </a:ext>
            </a:extLst>
          </p:cNvPr>
          <p:cNvSpPr>
            <a:spLocks noGrp="1"/>
          </p:cNvSpPr>
          <p:nvPr>
            <p:ph type="dt" sz="half" idx="10"/>
          </p:nvPr>
        </p:nvSpPr>
        <p:spPr/>
        <p:txBody>
          <a:bodyPr/>
          <a:lstStyle/>
          <a:p>
            <a:fld id="{41A6F492-237D-4BD0-9437-63A305E557C5}" type="datetimeFigureOut">
              <a:rPr lang="it-IT" smtClean="0"/>
              <a:t>16/03/2021</a:t>
            </a:fld>
            <a:endParaRPr lang="it-IT"/>
          </a:p>
        </p:txBody>
      </p:sp>
      <p:sp>
        <p:nvSpPr>
          <p:cNvPr id="6" name="Segnaposto piè di pagina 5">
            <a:extLst>
              <a:ext uri="{FF2B5EF4-FFF2-40B4-BE49-F238E27FC236}">
                <a16:creationId xmlns:a16="http://schemas.microsoft.com/office/drawing/2014/main" id="{3426041F-0CDB-4F11-A8F2-E4EF4402C58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C48B837-D8AD-485E-AA97-FE185006E739}"/>
              </a:ext>
            </a:extLst>
          </p:cNvPr>
          <p:cNvSpPr>
            <a:spLocks noGrp="1"/>
          </p:cNvSpPr>
          <p:nvPr>
            <p:ph type="sldNum" sz="quarter" idx="12"/>
          </p:nvPr>
        </p:nvSpPr>
        <p:spPr/>
        <p:txBody>
          <a:bodyPr/>
          <a:lstStyle/>
          <a:p>
            <a:fld id="{C6C1170B-8955-4102-B51D-D769454DFD4B}" type="slidenum">
              <a:rPr lang="it-IT" smtClean="0"/>
              <a:t>‹N›</a:t>
            </a:fld>
            <a:endParaRPr lang="it-IT"/>
          </a:p>
        </p:txBody>
      </p:sp>
    </p:spTree>
    <p:extLst>
      <p:ext uri="{BB962C8B-B14F-4D97-AF65-F5344CB8AC3E}">
        <p14:creationId xmlns:p14="http://schemas.microsoft.com/office/powerpoint/2010/main" val="53459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01496C-D952-4C51-BB8D-4DE5C8DA801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BC89DB4-135B-4976-902C-17735BFCC37A}"/>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ED514EE-2B96-4671-B0EA-5E505417C5E6}"/>
              </a:ext>
            </a:extLst>
          </p:cNvPr>
          <p:cNvSpPr>
            <a:spLocks noGrp="1"/>
          </p:cNvSpPr>
          <p:nvPr>
            <p:ph type="dt" sz="half" idx="10"/>
          </p:nvPr>
        </p:nvSpPr>
        <p:spPr/>
        <p:txBody>
          <a:bodyPr/>
          <a:lstStyle/>
          <a:p>
            <a:fld id="{41A6F492-237D-4BD0-9437-63A305E557C5}" type="datetimeFigureOut">
              <a:rPr lang="it-IT" smtClean="0"/>
              <a:t>16/03/2021</a:t>
            </a:fld>
            <a:endParaRPr lang="it-IT"/>
          </a:p>
        </p:txBody>
      </p:sp>
      <p:sp>
        <p:nvSpPr>
          <p:cNvPr id="5" name="Segnaposto piè di pagina 4">
            <a:extLst>
              <a:ext uri="{FF2B5EF4-FFF2-40B4-BE49-F238E27FC236}">
                <a16:creationId xmlns:a16="http://schemas.microsoft.com/office/drawing/2014/main" id="{5FAE7ABF-240F-4CAD-BCBC-2EFAD8D5ADF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CE2F9B5-0F89-4727-AEB1-AD4FD4EA08BA}"/>
              </a:ext>
            </a:extLst>
          </p:cNvPr>
          <p:cNvSpPr>
            <a:spLocks noGrp="1"/>
          </p:cNvSpPr>
          <p:nvPr>
            <p:ph type="sldNum" sz="quarter" idx="12"/>
          </p:nvPr>
        </p:nvSpPr>
        <p:spPr/>
        <p:txBody>
          <a:bodyPr/>
          <a:lstStyle/>
          <a:p>
            <a:fld id="{C6C1170B-8955-4102-B51D-D769454DFD4B}" type="slidenum">
              <a:rPr lang="it-IT" smtClean="0"/>
              <a:t>‹N›</a:t>
            </a:fld>
            <a:endParaRPr lang="it-IT"/>
          </a:p>
        </p:txBody>
      </p:sp>
    </p:spTree>
    <p:extLst>
      <p:ext uri="{BB962C8B-B14F-4D97-AF65-F5344CB8AC3E}">
        <p14:creationId xmlns:p14="http://schemas.microsoft.com/office/powerpoint/2010/main" val="2463620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E49F605-5551-4E9E-9078-729AE3E093D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F969A95-A098-4A9A-BDE6-8BC939D4AD98}"/>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1D45BCB-FB53-4CA1-9F37-9658D5520681}"/>
              </a:ext>
            </a:extLst>
          </p:cNvPr>
          <p:cNvSpPr>
            <a:spLocks noGrp="1"/>
          </p:cNvSpPr>
          <p:nvPr>
            <p:ph type="dt" sz="half" idx="10"/>
          </p:nvPr>
        </p:nvSpPr>
        <p:spPr/>
        <p:txBody>
          <a:bodyPr/>
          <a:lstStyle/>
          <a:p>
            <a:fld id="{41A6F492-237D-4BD0-9437-63A305E557C5}" type="datetimeFigureOut">
              <a:rPr lang="it-IT" smtClean="0"/>
              <a:t>16/03/2021</a:t>
            </a:fld>
            <a:endParaRPr lang="it-IT"/>
          </a:p>
        </p:txBody>
      </p:sp>
      <p:sp>
        <p:nvSpPr>
          <p:cNvPr id="5" name="Segnaposto piè di pagina 4">
            <a:extLst>
              <a:ext uri="{FF2B5EF4-FFF2-40B4-BE49-F238E27FC236}">
                <a16:creationId xmlns:a16="http://schemas.microsoft.com/office/drawing/2014/main" id="{96F4A631-1B25-420C-AEFA-F7ABD4A8140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B2D7050-6931-4A0F-A52D-149AF551B1EA}"/>
              </a:ext>
            </a:extLst>
          </p:cNvPr>
          <p:cNvSpPr>
            <a:spLocks noGrp="1"/>
          </p:cNvSpPr>
          <p:nvPr>
            <p:ph type="sldNum" sz="quarter" idx="12"/>
          </p:nvPr>
        </p:nvSpPr>
        <p:spPr/>
        <p:txBody>
          <a:bodyPr/>
          <a:lstStyle/>
          <a:p>
            <a:fld id="{C6C1170B-8955-4102-B51D-D769454DFD4B}" type="slidenum">
              <a:rPr lang="it-IT" smtClean="0"/>
              <a:t>‹N›</a:t>
            </a:fld>
            <a:endParaRPr lang="it-IT"/>
          </a:p>
        </p:txBody>
      </p:sp>
    </p:spTree>
    <p:extLst>
      <p:ext uri="{BB962C8B-B14F-4D97-AF65-F5344CB8AC3E}">
        <p14:creationId xmlns:p14="http://schemas.microsoft.com/office/powerpoint/2010/main" val="29135616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Layout personalizzato">
    <p:spTree>
      <p:nvGrpSpPr>
        <p:cNvPr id="1" name=""/>
        <p:cNvGrpSpPr/>
        <p:nvPr/>
      </p:nvGrpSpPr>
      <p:grpSpPr>
        <a:xfrm>
          <a:off x="0" y="0"/>
          <a:ext cx="0" cy="0"/>
          <a:chOff x="0" y="0"/>
          <a:chExt cx="0" cy="0"/>
        </a:xfrm>
      </p:grpSpPr>
      <p:sp>
        <p:nvSpPr>
          <p:cNvPr id="7" name="Segnaposto testo 6"/>
          <p:cNvSpPr>
            <a:spLocks noGrp="1"/>
          </p:cNvSpPr>
          <p:nvPr>
            <p:ph type="body" sz="quarter" idx="13"/>
          </p:nvPr>
        </p:nvSpPr>
        <p:spPr>
          <a:xfrm>
            <a:off x="0" y="0"/>
            <a:ext cx="12192000" cy="6715148"/>
          </a:xfrm>
        </p:spPr>
        <p:txBody>
          <a:bodyPr/>
          <a:lstStyle>
            <a:lvl1pPr marL="0">
              <a:spcBef>
                <a:spcPts val="0"/>
              </a:spcBef>
              <a:buNone/>
              <a:defRPr/>
            </a:lvl1pPr>
            <a:lvl2pPr>
              <a:buNone/>
              <a:defRPr/>
            </a:lvl2pPr>
          </a:lstStyle>
          <a:p>
            <a:pPr lvl="0"/>
            <a:r>
              <a:rPr lang="it-IT" dirty="0"/>
              <a:t>Fare clic per modificare stili del testo dello schema</a:t>
            </a:r>
          </a:p>
          <a:p>
            <a:pPr lvl="0"/>
            <a:r>
              <a:rPr lang="it-IT" dirty="0"/>
              <a:t>Secondo livello</a:t>
            </a:r>
          </a:p>
          <a:p>
            <a:pPr lvl="0"/>
            <a:r>
              <a:rPr lang="it-IT" dirty="0"/>
              <a:t>Terzo livello</a:t>
            </a:r>
          </a:p>
          <a:p>
            <a:pPr lvl="0"/>
            <a:r>
              <a:rPr lang="it-IT" dirty="0"/>
              <a:t>Quarto livello</a:t>
            </a:r>
          </a:p>
          <a:p>
            <a:pPr lvl="0"/>
            <a:r>
              <a:rPr lang="it-IT" dirty="0"/>
              <a:t>Quinto livello</a:t>
            </a:r>
          </a:p>
        </p:txBody>
      </p:sp>
      <p:sp>
        <p:nvSpPr>
          <p:cNvPr id="3" name="Rectangle 6"/>
          <p:cNvSpPr>
            <a:spLocks noGrp="1" noChangeArrowheads="1"/>
          </p:cNvSpPr>
          <p:nvPr>
            <p:ph type="sldNum" sz="quarter" idx="14"/>
          </p:nvPr>
        </p:nvSpPr>
        <p:spPr>
          <a:ln/>
        </p:spPr>
        <p:txBody>
          <a:bodyPr/>
          <a:lstStyle>
            <a:lvl1pPr>
              <a:defRPr/>
            </a:lvl1pPr>
          </a:lstStyle>
          <a:p>
            <a:fld id="{BD83F896-F6AE-4EE4-8814-897C50382757}" type="slidenum">
              <a:rPr lang="it-IT" altLang="it-IT" smtClean="0">
                <a:solidFill>
                  <a:srgbClr val="000000"/>
                </a:solidFill>
              </a:rPr>
              <a:pPr/>
              <a:t>‹N›</a:t>
            </a:fld>
            <a:endParaRPr lang="it-IT" altLang="it-IT">
              <a:solidFill>
                <a:srgbClr val="000000"/>
              </a:solidFill>
            </a:endParaRPr>
          </a:p>
        </p:txBody>
      </p:sp>
    </p:spTree>
    <p:extLst>
      <p:ext uri="{BB962C8B-B14F-4D97-AF65-F5344CB8AC3E}">
        <p14:creationId xmlns:p14="http://schemas.microsoft.com/office/powerpoint/2010/main" val="421590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54FD1A88-2724-45A0-B304-5BF68E6EDF42}" type="datetimeFigureOut">
              <a:rPr lang="it-IT" smtClean="0"/>
              <a:t>16/03/2021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D769CC1-E8C0-460A-8BF2-AE9BDB621DE6}" type="slidenum">
              <a:rPr lang="it-IT" smtClean="0"/>
              <a:t>‹N›</a:t>
            </a:fld>
            <a:endParaRPr lang="it-IT"/>
          </a:p>
        </p:txBody>
      </p:sp>
    </p:spTree>
    <p:extLst>
      <p:ext uri="{BB962C8B-B14F-4D97-AF65-F5344CB8AC3E}">
        <p14:creationId xmlns:p14="http://schemas.microsoft.com/office/powerpoint/2010/main" val="401188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54FD1A88-2724-45A0-B304-5BF68E6EDF42}" type="datetimeFigureOut">
              <a:rPr lang="it-IT" smtClean="0"/>
              <a:t>16/03/2021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D769CC1-E8C0-460A-8BF2-AE9BDB621DE6}" type="slidenum">
              <a:rPr lang="it-IT" smtClean="0"/>
              <a:t>‹N›</a:t>
            </a:fld>
            <a:endParaRPr lang="it-IT"/>
          </a:p>
        </p:txBody>
      </p:sp>
    </p:spTree>
    <p:extLst>
      <p:ext uri="{BB962C8B-B14F-4D97-AF65-F5344CB8AC3E}">
        <p14:creationId xmlns:p14="http://schemas.microsoft.com/office/powerpoint/2010/main" val="380843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54FD1A88-2724-45A0-B304-5BF68E6EDF42}" type="datetimeFigureOut">
              <a:rPr lang="it-IT" smtClean="0"/>
              <a:t>16/03/2021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7D769CC1-E8C0-460A-8BF2-AE9BDB621DE6}" type="slidenum">
              <a:rPr lang="it-IT" smtClean="0"/>
              <a:t>‹N›</a:t>
            </a:fld>
            <a:endParaRPr lang="it-IT"/>
          </a:p>
        </p:txBody>
      </p:sp>
    </p:spTree>
    <p:extLst>
      <p:ext uri="{BB962C8B-B14F-4D97-AF65-F5344CB8AC3E}">
        <p14:creationId xmlns:p14="http://schemas.microsoft.com/office/powerpoint/2010/main" val="270101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54FD1A88-2724-45A0-B304-5BF68E6EDF42}" type="datetimeFigureOut">
              <a:rPr lang="it-IT" smtClean="0"/>
              <a:t>16/03/2021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7D769CC1-E8C0-460A-8BF2-AE9BDB621DE6}" type="slidenum">
              <a:rPr lang="it-IT" smtClean="0"/>
              <a:t>‹N›</a:t>
            </a:fld>
            <a:endParaRPr lang="it-IT"/>
          </a:p>
        </p:txBody>
      </p:sp>
    </p:spTree>
    <p:extLst>
      <p:ext uri="{BB962C8B-B14F-4D97-AF65-F5344CB8AC3E}">
        <p14:creationId xmlns:p14="http://schemas.microsoft.com/office/powerpoint/2010/main" val="170682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4FD1A88-2724-45A0-B304-5BF68E6EDF42}" type="datetimeFigureOut">
              <a:rPr lang="it-IT" smtClean="0"/>
              <a:t>16/03/2021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7D769CC1-E8C0-460A-8BF2-AE9BDB621DE6}" type="slidenum">
              <a:rPr lang="it-IT" smtClean="0"/>
              <a:t>‹N›</a:t>
            </a:fld>
            <a:endParaRPr lang="it-IT"/>
          </a:p>
        </p:txBody>
      </p:sp>
    </p:spTree>
    <p:extLst>
      <p:ext uri="{BB962C8B-B14F-4D97-AF65-F5344CB8AC3E}">
        <p14:creationId xmlns:p14="http://schemas.microsoft.com/office/powerpoint/2010/main" val="251676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4FD1A88-2724-45A0-B304-5BF68E6EDF42}" type="datetimeFigureOut">
              <a:rPr lang="it-IT" smtClean="0"/>
              <a:t>16/03/2021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D769CC1-E8C0-460A-8BF2-AE9BDB621DE6}" type="slidenum">
              <a:rPr lang="it-IT" smtClean="0"/>
              <a:t>‹N›</a:t>
            </a:fld>
            <a:endParaRPr lang="it-IT"/>
          </a:p>
        </p:txBody>
      </p:sp>
    </p:spTree>
    <p:extLst>
      <p:ext uri="{BB962C8B-B14F-4D97-AF65-F5344CB8AC3E}">
        <p14:creationId xmlns:p14="http://schemas.microsoft.com/office/powerpoint/2010/main" val="3453080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54FD1A88-2724-45A0-B304-5BF68E6EDF42}" type="datetimeFigureOut">
              <a:rPr lang="it-IT" smtClean="0"/>
              <a:t>16/03/2021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D769CC1-E8C0-460A-8BF2-AE9BDB621DE6}" type="slidenum">
              <a:rPr lang="it-IT" smtClean="0"/>
              <a:t>‹N›</a:t>
            </a:fld>
            <a:endParaRPr lang="it-IT"/>
          </a:p>
        </p:txBody>
      </p:sp>
    </p:spTree>
    <p:extLst>
      <p:ext uri="{BB962C8B-B14F-4D97-AF65-F5344CB8AC3E}">
        <p14:creationId xmlns:p14="http://schemas.microsoft.com/office/powerpoint/2010/main" val="419545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D1A88-2724-45A0-B304-5BF68E6EDF42}" type="datetimeFigureOut">
              <a:rPr lang="it-IT" smtClean="0"/>
              <a:t>16/03/2021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69CC1-E8C0-460A-8BF2-AE9BDB621DE6}" type="slidenum">
              <a:rPr lang="it-IT" smtClean="0"/>
              <a:t>‹N›</a:t>
            </a:fld>
            <a:endParaRPr lang="it-IT"/>
          </a:p>
        </p:txBody>
      </p:sp>
    </p:spTree>
    <p:extLst>
      <p:ext uri="{BB962C8B-B14F-4D97-AF65-F5344CB8AC3E}">
        <p14:creationId xmlns:p14="http://schemas.microsoft.com/office/powerpoint/2010/main" val="3459651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F8788A3-9886-425F-B8F9-2CBC32E054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11C6ECC-BD2E-4539-88BC-A1F21EB00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0BE4921-45C6-45ED-962E-C74C10A142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6F492-237D-4BD0-9437-63A305E557C5}" type="datetimeFigureOut">
              <a:rPr lang="it-IT" smtClean="0"/>
              <a:t>16/03/2021</a:t>
            </a:fld>
            <a:endParaRPr lang="it-IT"/>
          </a:p>
        </p:txBody>
      </p:sp>
      <p:sp>
        <p:nvSpPr>
          <p:cNvPr id="5" name="Segnaposto piè di pagina 4">
            <a:extLst>
              <a:ext uri="{FF2B5EF4-FFF2-40B4-BE49-F238E27FC236}">
                <a16:creationId xmlns:a16="http://schemas.microsoft.com/office/drawing/2014/main" id="{F6B5A55B-6954-4CFB-9F2F-C54287DCE4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AA2F073-59FC-407F-AC46-39D6BBD75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1170B-8955-4102-B51D-D769454DFD4B}" type="slidenum">
              <a:rPr lang="it-IT" smtClean="0"/>
              <a:t>‹N›</a:t>
            </a:fld>
            <a:endParaRPr lang="it-IT"/>
          </a:p>
        </p:txBody>
      </p:sp>
    </p:spTree>
    <p:extLst>
      <p:ext uri="{BB962C8B-B14F-4D97-AF65-F5344CB8AC3E}">
        <p14:creationId xmlns:p14="http://schemas.microsoft.com/office/powerpoint/2010/main" val="3951660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egnaposto numero diapositiva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6C5DCA8-BB09-4774-88FA-2B6D3817FF14}" type="slidenum">
              <a:rPr lang="it-IT" altLang="it-IT" sz="1400"/>
              <a:pPr>
                <a:spcBef>
                  <a:spcPct val="0"/>
                </a:spcBef>
                <a:buFontTx/>
                <a:buNone/>
              </a:pPr>
              <a:t>1</a:t>
            </a:fld>
            <a:endParaRPr lang="it-IT" altLang="it-IT" sz="1400"/>
          </a:p>
        </p:txBody>
      </p:sp>
      <p:sp>
        <p:nvSpPr>
          <p:cNvPr id="16387" name="Rectangle 2"/>
          <p:cNvSpPr>
            <a:spLocks noGrp="1" noChangeArrowheads="1"/>
          </p:cNvSpPr>
          <p:nvPr>
            <p:ph type="ctrTitle"/>
          </p:nvPr>
        </p:nvSpPr>
        <p:spPr>
          <a:xfrm>
            <a:off x="2235200" y="1814513"/>
            <a:ext cx="7772400" cy="1143000"/>
          </a:xfrm>
        </p:spPr>
        <p:txBody>
          <a:bodyPr>
            <a:normAutofit fontScale="90000"/>
          </a:bodyPr>
          <a:lstStyle/>
          <a:p>
            <a:pPr eaLnBrk="1" hangingPunct="1"/>
            <a:r>
              <a:rPr lang="en-US" altLang="it-IT" dirty="0" err="1"/>
              <a:t>Sottoprogrammi</a:t>
            </a:r>
            <a:r>
              <a:rPr lang="en-US" altLang="it-IT" dirty="0"/>
              <a:t> </a:t>
            </a:r>
            <a:br>
              <a:rPr lang="en-US" altLang="it-IT" dirty="0"/>
            </a:br>
            <a:r>
              <a:rPr lang="en-US" altLang="it-IT" dirty="0" err="1"/>
              <a:t>Funzioni</a:t>
            </a:r>
            <a:endParaRPr lang="en-US" altLang="it-I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it-IT" altLang="it-IT" sz="4000" dirty="0"/>
              <a:t>Fattoriale</a:t>
            </a:r>
          </a:p>
        </p:txBody>
      </p:sp>
      <p:sp>
        <p:nvSpPr>
          <p:cNvPr id="22532" name="Text Box 3"/>
          <p:cNvSpPr txBox="1">
            <a:spLocks noChangeArrowheads="1"/>
          </p:cNvSpPr>
          <p:nvPr/>
        </p:nvSpPr>
        <p:spPr bwMode="auto">
          <a:xfrm>
            <a:off x="3003551" y="1436689"/>
            <a:ext cx="3916363"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Aft>
                <a:spcPct val="0"/>
              </a:spcAft>
              <a:buNone/>
            </a:pPr>
            <a:r>
              <a:rPr lang="it-IT" altLang="it-IT">
                <a:solidFill>
                  <a:srgbClr val="000000"/>
                </a:solidFill>
                <a:latin typeface="Tahoma" panose="020B0604030504040204" pitchFamily="34" charset="0"/>
              </a:rPr>
              <a:t>def fatt(n):</a:t>
            </a:r>
          </a:p>
          <a:p>
            <a:pPr fontAlgn="base">
              <a:spcAft>
                <a:spcPct val="0"/>
              </a:spcAft>
              <a:buNone/>
            </a:pPr>
            <a:r>
              <a:rPr lang="it-IT" altLang="it-IT">
                <a:solidFill>
                  <a:srgbClr val="000000"/>
                </a:solidFill>
                <a:latin typeface="Tahoma" panose="020B0604030504040204" pitchFamily="34" charset="0"/>
              </a:rPr>
              <a:t>    if n==0:</a:t>
            </a:r>
          </a:p>
          <a:p>
            <a:pPr fontAlgn="base">
              <a:spcAft>
                <a:spcPct val="0"/>
              </a:spcAft>
              <a:buNone/>
            </a:pPr>
            <a:r>
              <a:rPr lang="it-IT" altLang="it-IT">
                <a:solidFill>
                  <a:srgbClr val="000000"/>
                </a:solidFill>
                <a:latin typeface="Tahoma" panose="020B0604030504040204" pitchFamily="34" charset="0"/>
              </a:rPr>
              <a:t>        return 1</a:t>
            </a:r>
          </a:p>
          <a:p>
            <a:pPr fontAlgn="base">
              <a:spcAft>
                <a:spcPct val="0"/>
              </a:spcAft>
              <a:buNone/>
            </a:pPr>
            <a:r>
              <a:rPr lang="it-IT" altLang="it-IT">
                <a:solidFill>
                  <a:srgbClr val="000000"/>
                </a:solidFill>
                <a:latin typeface="Tahoma" panose="020B0604030504040204" pitchFamily="34" charset="0"/>
              </a:rPr>
              <a:t>    return n*fatt(n-1)</a:t>
            </a:r>
          </a:p>
          <a:p>
            <a:pPr fontAlgn="base">
              <a:spcAft>
                <a:spcPct val="0"/>
              </a:spcAft>
              <a:buNone/>
            </a:pPr>
            <a:endParaRPr lang="it-IT" altLang="it-IT">
              <a:solidFill>
                <a:srgbClr val="000000"/>
              </a:solidFill>
              <a:latin typeface="Tahoma" panose="020B0604030504040204" pitchFamily="34" charset="0"/>
            </a:endParaRPr>
          </a:p>
          <a:p>
            <a:pPr fontAlgn="base">
              <a:spcAft>
                <a:spcPct val="0"/>
              </a:spcAft>
              <a:buNone/>
            </a:pPr>
            <a:r>
              <a:rPr lang="it-IT" altLang="it-IT">
                <a:solidFill>
                  <a:srgbClr val="000000"/>
                </a:solidFill>
                <a:latin typeface="Tahoma" panose="020B0604030504040204" pitchFamily="34" charset="0"/>
              </a:rPr>
              <a:t>print(fatt(5))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p:cNvSpPr>
            <a:spLocks noGrp="1" noChangeArrowheads="1"/>
          </p:cNvSpPr>
          <p:nvPr>
            <p:ph type="body" idx="1"/>
          </p:nvPr>
        </p:nvSpPr>
        <p:spPr>
          <a:xfrm>
            <a:off x="1716089" y="1339851"/>
            <a:ext cx="8229600" cy="4937125"/>
          </a:xfrm>
          <a:noFill/>
        </p:spPr>
        <p:txBody>
          <a:bodyPr/>
          <a:lstStyle/>
          <a:p>
            <a:pPr eaLnBrk="1" hangingPunct="1"/>
            <a:r>
              <a:rPr lang="it-IT" altLang="it-IT" dirty="0"/>
              <a:t>Il MCD tra M e N (M, N naturali positivi)</a:t>
            </a:r>
          </a:p>
          <a:p>
            <a:pPr lvl="1" eaLnBrk="1" hangingPunct="1"/>
            <a:r>
              <a:rPr lang="it-IT" altLang="it-IT" dirty="0"/>
              <a:t>se M=N allora MCD è N</a:t>
            </a:r>
          </a:p>
          <a:p>
            <a:pPr lvl="1" eaLnBrk="1" hangingPunct="1"/>
            <a:r>
              <a:rPr lang="it-IT" altLang="it-IT" dirty="0"/>
              <a:t>se M&gt;N allora esso è il MCD tra N e M-N</a:t>
            </a:r>
          </a:p>
          <a:p>
            <a:pPr lvl="1" eaLnBrk="1" hangingPunct="1"/>
            <a:r>
              <a:rPr lang="it-IT" altLang="it-IT" dirty="0"/>
              <a:t>se N&gt;M allora esso è il MCD tra M e N-M</a:t>
            </a:r>
          </a:p>
        </p:txBody>
      </p:sp>
      <p:sp>
        <p:nvSpPr>
          <p:cNvPr id="38916" name="Rectangle 5"/>
          <p:cNvSpPr>
            <a:spLocks noGrp="1" noChangeArrowheads="1"/>
          </p:cNvSpPr>
          <p:nvPr>
            <p:ph type="title"/>
          </p:nvPr>
        </p:nvSpPr>
        <p:spPr>
          <a:noFill/>
        </p:spPr>
        <p:txBody>
          <a:bodyPr/>
          <a:lstStyle/>
          <a:p>
            <a:pPr eaLnBrk="1" hangingPunct="1"/>
            <a:r>
              <a:rPr lang="it-IT" altLang="it-IT" sz="4000" dirty="0"/>
              <a:t>Un altro esempio: </a:t>
            </a:r>
            <a:r>
              <a:rPr lang="it-IT" altLang="it-IT" sz="3600" dirty="0"/>
              <a:t>MCD</a:t>
            </a:r>
            <a:r>
              <a:rPr lang="it-IT" altLang="it-IT" sz="4000" dirty="0"/>
              <a:t> à-la-Euclide</a:t>
            </a:r>
          </a:p>
        </p:txBody>
      </p:sp>
      <p:sp>
        <p:nvSpPr>
          <p:cNvPr id="38917" name="Text Box 6"/>
          <p:cNvSpPr txBox="1">
            <a:spLocks noChangeArrowheads="1"/>
          </p:cNvSpPr>
          <p:nvPr/>
        </p:nvSpPr>
        <p:spPr bwMode="auto">
          <a:xfrm>
            <a:off x="4252914" y="3411539"/>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None/>
            </a:pPr>
            <a:r>
              <a:rPr lang="en-US" altLang="it-IT" sz="2000">
                <a:solidFill>
                  <a:srgbClr val="000000"/>
                </a:solidFill>
                <a:latin typeface="Tahoma" panose="020B0604030504040204" pitchFamily="34" charset="0"/>
              </a:rPr>
              <a:t>30</a:t>
            </a:r>
          </a:p>
        </p:txBody>
      </p:sp>
      <p:sp>
        <p:nvSpPr>
          <p:cNvPr id="38918" name="Text Box 7"/>
          <p:cNvSpPr txBox="1">
            <a:spLocks noChangeArrowheads="1"/>
          </p:cNvSpPr>
          <p:nvPr/>
        </p:nvSpPr>
        <p:spPr bwMode="auto">
          <a:xfrm>
            <a:off x="4826001" y="4076701"/>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None/>
            </a:pPr>
            <a:r>
              <a:rPr lang="en-US" altLang="it-IT" sz="2000">
                <a:solidFill>
                  <a:srgbClr val="000000"/>
                </a:solidFill>
                <a:latin typeface="Tahoma" panose="020B0604030504040204" pitchFamily="34" charset="0"/>
              </a:rPr>
              <a:t>12</a:t>
            </a:r>
          </a:p>
        </p:txBody>
      </p:sp>
      <p:sp>
        <p:nvSpPr>
          <p:cNvPr id="38919" name="Text Box 8"/>
          <p:cNvSpPr txBox="1">
            <a:spLocks noChangeArrowheads="1"/>
          </p:cNvSpPr>
          <p:nvPr/>
        </p:nvSpPr>
        <p:spPr bwMode="auto">
          <a:xfrm>
            <a:off x="4254501" y="4805364"/>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None/>
            </a:pPr>
            <a:r>
              <a:rPr lang="en-US" altLang="it-IT" sz="2000">
                <a:solidFill>
                  <a:srgbClr val="000000"/>
                </a:solidFill>
                <a:latin typeface="Tahoma" panose="020B0604030504040204" pitchFamily="34" charset="0"/>
              </a:rPr>
              <a:t>12</a:t>
            </a:r>
          </a:p>
        </p:txBody>
      </p:sp>
      <p:sp>
        <p:nvSpPr>
          <p:cNvPr id="38920" name="Text Box 9"/>
          <p:cNvSpPr txBox="1">
            <a:spLocks noChangeArrowheads="1"/>
          </p:cNvSpPr>
          <p:nvPr/>
        </p:nvSpPr>
        <p:spPr bwMode="auto">
          <a:xfrm>
            <a:off x="5969001" y="4076701"/>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None/>
            </a:pPr>
            <a:r>
              <a:rPr lang="en-US" altLang="it-IT" sz="2000">
                <a:solidFill>
                  <a:srgbClr val="000000"/>
                </a:solidFill>
                <a:latin typeface="Tahoma" panose="020B0604030504040204" pitchFamily="34" charset="0"/>
              </a:rPr>
              <a:t>18</a:t>
            </a:r>
          </a:p>
        </p:txBody>
      </p:sp>
      <p:sp>
        <p:nvSpPr>
          <p:cNvPr id="38921" name="Text Box 10"/>
          <p:cNvSpPr txBox="1">
            <a:spLocks noChangeArrowheads="1"/>
          </p:cNvSpPr>
          <p:nvPr/>
        </p:nvSpPr>
        <p:spPr bwMode="auto">
          <a:xfrm>
            <a:off x="5508626" y="4805364"/>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None/>
            </a:pPr>
            <a:r>
              <a:rPr lang="en-US" altLang="it-IT" sz="2000">
                <a:solidFill>
                  <a:srgbClr val="000000"/>
                </a:solidFill>
                <a:latin typeface="Tahoma" panose="020B0604030504040204" pitchFamily="34" charset="0"/>
              </a:rPr>
              <a:t>6</a:t>
            </a:r>
          </a:p>
        </p:txBody>
      </p:sp>
      <p:sp>
        <p:nvSpPr>
          <p:cNvPr id="38922" name="Text Box 11"/>
          <p:cNvSpPr txBox="1">
            <a:spLocks noChangeArrowheads="1"/>
          </p:cNvSpPr>
          <p:nvPr/>
        </p:nvSpPr>
        <p:spPr bwMode="auto">
          <a:xfrm>
            <a:off x="5440364" y="3411539"/>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None/>
            </a:pPr>
            <a:r>
              <a:rPr lang="en-US" altLang="it-IT" sz="2000">
                <a:solidFill>
                  <a:srgbClr val="000000"/>
                </a:solidFill>
                <a:latin typeface="Tahoma" panose="020B0604030504040204" pitchFamily="34" charset="0"/>
              </a:rPr>
              <a:t>18</a:t>
            </a:r>
          </a:p>
        </p:txBody>
      </p:sp>
      <p:sp>
        <p:nvSpPr>
          <p:cNvPr id="38923" name="Text Box 12"/>
          <p:cNvSpPr txBox="1">
            <a:spLocks noChangeArrowheads="1"/>
          </p:cNvSpPr>
          <p:nvPr/>
        </p:nvSpPr>
        <p:spPr bwMode="auto">
          <a:xfrm>
            <a:off x="4895851" y="5534026"/>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None/>
            </a:pPr>
            <a:r>
              <a:rPr lang="en-US" altLang="it-IT" sz="2000">
                <a:solidFill>
                  <a:srgbClr val="000000"/>
                </a:solidFill>
                <a:latin typeface="Tahoma" panose="020B0604030504040204" pitchFamily="34" charset="0"/>
              </a:rPr>
              <a:t>6</a:t>
            </a:r>
          </a:p>
        </p:txBody>
      </p:sp>
      <p:sp>
        <p:nvSpPr>
          <p:cNvPr id="38924" name="Text Box 13"/>
          <p:cNvSpPr txBox="1">
            <a:spLocks noChangeArrowheads="1"/>
          </p:cNvSpPr>
          <p:nvPr/>
        </p:nvSpPr>
        <p:spPr bwMode="auto">
          <a:xfrm>
            <a:off x="6037263" y="5534026"/>
            <a:ext cx="32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None/>
            </a:pPr>
            <a:r>
              <a:rPr lang="en-US" altLang="it-IT" sz="2000">
                <a:solidFill>
                  <a:srgbClr val="000000"/>
                </a:solidFill>
                <a:latin typeface="Tahoma" panose="020B0604030504040204" pitchFamily="34" charset="0"/>
              </a:rPr>
              <a:t>6</a:t>
            </a:r>
          </a:p>
        </p:txBody>
      </p:sp>
      <p:cxnSp>
        <p:nvCxnSpPr>
          <p:cNvPr id="38925" name="AutoShape 14"/>
          <p:cNvCxnSpPr>
            <a:cxnSpLocks noChangeShapeType="1"/>
            <a:stCxn id="38917" idx="2"/>
            <a:endCxn id="38918" idx="0"/>
          </p:cNvCxnSpPr>
          <p:nvPr/>
        </p:nvCxnSpPr>
        <p:spPr bwMode="auto">
          <a:xfrm>
            <a:off x="4483100" y="3808414"/>
            <a:ext cx="573088" cy="268287"/>
          </a:xfrm>
          <a:prstGeom prst="straightConnector1">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8926" name="AutoShape 15"/>
          <p:cNvCxnSpPr>
            <a:cxnSpLocks noChangeShapeType="1"/>
            <a:stCxn id="38918" idx="2"/>
            <a:endCxn id="38921" idx="0"/>
          </p:cNvCxnSpPr>
          <p:nvPr/>
        </p:nvCxnSpPr>
        <p:spPr bwMode="auto">
          <a:xfrm>
            <a:off x="5056188" y="4473575"/>
            <a:ext cx="614362" cy="331788"/>
          </a:xfrm>
          <a:prstGeom prst="straightConnector1">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8927" name="AutoShape 16"/>
          <p:cNvCxnSpPr>
            <a:cxnSpLocks noChangeShapeType="1"/>
            <a:stCxn id="38918" idx="2"/>
            <a:endCxn id="38919" idx="0"/>
          </p:cNvCxnSpPr>
          <p:nvPr/>
        </p:nvCxnSpPr>
        <p:spPr bwMode="auto">
          <a:xfrm flipH="1">
            <a:off x="4484688" y="4473575"/>
            <a:ext cx="571500" cy="331788"/>
          </a:xfrm>
          <a:prstGeom prst="straightConnector1">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8928" name="AutoShape 17"/>
          <p:cNvCxnSpPr>
            <a:cxnSpLocks noChangeShapeType="1"/>
            <a:stCxn id="38920" idx="2"/>
            <a:endCxn id="38921" idx="0"/>
          </p:cNvCxnSpPr>
          <p:nvPr/>
        </p:nvCxnSpPr>
        <p:spPr bwMode="auto">
          <a:xfrm flipH="1">
            <a:off x="5670550" y="4473575"/>
            <a:ext cx="528638" cy="331788"/>
          </a:xfrm>
          <a:prstGeom prst="straightConnector1">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8929" name="AutoShape 18"/>
          <p:cNvCxnSpPr>
            <a:cxnSpLocks noChangeShapeType="1"/>
            <a:stCxn id="38921" idx="2"/>
            <a:endCxn id="38924" idx="0"/>
          </p:cNvCxnSpPr>
          <p:nvPr/>
        </p:nvCxnSpPr>
        <p:spPr bwMode="auto">
          <a:xfrm>
            <a:off x="5670550" y="5202239"/>
            <a:ext cx="528638" cy="331787"/>
          </a:xfrm>
          <a:prstGeom prst="straightConnector1">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8930" name="AutoShape 19"/>
          <p:cNvCxnSpPr>
            <a:cxnSpLocks noChangeShapeType="1"/>
            <a:stCxn id="38921" idx="2"/>
            <a:endCxn id="38923" idx="0"/>
          </p:cNvCxnSpPr>
          <p:nvPr/>
        </p:nvCxnSpPr>
        <p:spPr bwMode="auto">
          <a:xfrm flipH="1">
            <a:off x="5057776" y="5202239"/>
            <a:ext cx="612775" cy="331787"/>
          </a:xfrm>
          <a:prstGeom prst="straightConnector1">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8931" name="AutoShape 20"/>
          <p:cNvCxnSpPr>
            <a:cxnSpLocks noChangeShapeType="1"/>
            <a:stCxn id="38919" idx="2"/>
            <a:endCxn id="38923" idx="0"/>
          </p:cNvCxnSpPr>
          <p:nvPr/>
        </p:nvCxnSpPr>
        <p:spPr bwMode="auto">
          <a:xfrm>
            <a:off x="4484689" y="5202239"/>
            <a:ext cx="573087" cy="331787"/>
          </a:xfrm>
          <a:prstGeom prst="straightConnector1">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8932" name="AutoShape 21"/>
          <p:cNvCxnSpPr>
            <a:cxnSpLocks noChangeShapeType="1"/>
            <a:stCxn id="38922" idx="2"/>
            <a:endCxn id="38918" idx="0"/>
          </p:cNvCxnSpPr>
          <p:nvPr/>
        </p:nvCxnSpPr>
        <p:spPr bwMode="auto">
          <a:xfrm flipH="1">
            <a:off x="5056188" y="3808414"/>
            <a:ext cx="614362" cy="268287"/>
          </a:xfrm>
          <a:prstGeom prst="straightConnector1">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8933" name="AutoShape 22"/>
          <p:cNvCxnSpPr>
            <a:cxnSpLocks noChangeShapeType="1"/>
            <a:stCxn id="38922" idx="2"/>
            <a:endCxn id="38920" idx="0"/>
          </p:cNvCxnSpPr>
          <p:nvPr/>
        </p:nvCxnSpPr>
        <p:spPr bwMode="auto">
          <a:xfrm>
            <a:off x="5670550" y="3808414"/>
            <a:ext cx="528638" cy="268287"/>
          </a:xfrm>
          <a:prstGeom prst="straightConnector1">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cxnSp>
      <p:sp>
        <p:nvSpPr>
          <p:cNvPr id="916507" name="Text Box 27"/>
          <p:cNvSpPr txBox="1">
            <a:spLocks noChangeArrowheads="1"/>
          </p:cNvSpPr>
          <p:nvPr/>
        </p:nvSpPr>
        <p:spPr bwMode="auto">
          <a:xfrm>
            <a:off x="6975606" y="1635126"/>
            <a:ext cx="2295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None/>
            </a:pPr>
            <a:r>
              <a:rPr lang="it-IT" altLang="it-IT" i="1" dirty="0">
                <a:solidFill>
                  <a:srgbClr val="FF0000"/>
                </a:solidFill>
                <a:latin typeface="Tahoma" panose="020B0604030504040204" pitchFamily="34" charset="0"/>
                <a:cs typeface="Times New Roman" panose="02020603050405020304" pitchFamily="18" charset="0"/>
              </a:rPr>
              <a:t>1 caso base</a:t>
            </a:r>
            <a:endParaRPr lang="en-GB" altLang="it-IT" i="1" dirty="0">
              <a:solidFill>
                <a:srgbClr val="FF0000"/>
              </a:solidFill>
              <a:latin typeface="Tahoma" panose="020B0604030504040204" pitchFamily="34" charset="0"/>
              <a:cs typeface="Times New Roman" panose="02020603050405020304" pitchFamily="18" charset="0"/>
            </a:endParaRPr>
          </a:p>
        </p:txBody>
      </p:sp>
      <p:sp>
        <p:nvSpPr>
          <p:cNvPr id="916510" name="Text Box 30"/>
          <p:cNvSpPr txBox="1">
            <a:spLocks noChangeArrowheads="1"/>
          </p:cNvSpPr>
          <p:nvPr/>
        </p:nvSpPr>
        <p:spPr bwMode="auto">
          <a:xfrm>
            <a:off x="6284915" y="2991644"/>
            <a:ext cx="31178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ct val="0"/>
              </a:spcBef>
              <a:spcAft>
                <a:spcPct val="0"/>
              </a:spcAft>
              <a:buNone/>
            </a:pPr>
            <a:r>
              <a:rPr lang="it-IT" altLang="it-IT" i="1">
                <a:solidFill>
                  <a:srgbClr val="FF0000"/>
                </a:solidFill>
                <a:latin typeface="Tahoma" panose="020B0604030504040204" pitchFamily="34" charset="0"/>
                <a:cs typeface="Times New Roman" panose="02020603050405020304" pitchFamily="18" charset="0"/>
              </a:rPr>
              <a:t> 2 passi induttivi</a:t>
            </a:r>
            <a:endParaRPr lang="en-GB" altLang="it-IT" i="1">
              <a:solidFill>
                <a:srgbClr val="FF0000"/>
              </a:solidFill>
              <a:latin typeface="Tahoma" panose="020B060403050404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65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6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507" grpId="0"/>
      <p:bldP spid="9165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it-IT" altLang="it-IT" sz="4000"/>
              <a:t>MCD – versione ricorsiva</a:t>
            </a:r>
          </a:p>
        </p:txBody>
      </p:sp>
      <p:sp>
        <p:nvSpPr>
          <p:cNvPr id="43012" name="Text Box 3"/>
          <p:cNvSpPr txBox="1">
            <a:spLocks noChangeArrowheads="1"/>
          </p:cNvSpPr>
          <p:nvPr/>
        </p:nvSpPr>
        <p:spPr bwMode="auto">
          <a:xfrm>
            <a:off x="3027364" y="1155701"/>
            <a:ext cx="5487987"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GB" altLang="it-IT">
                <a:solidFill>
                  <a:srgbClr val="000000"/>
                </a:solidFill>
                <a:latin typeface="Tahoma" panose="020B0604030504040204" pitchFamily="34" charset="0"/>
                <a:cs typeface="Times New Roman" panose="02020603050405020304" pitchFamily="18" charset="0"/>
              </a:rPr>
              <a:t>def </a:t>
            </a:r>
            <a:r>
              <a:rPr lang="en-GB" altLang="it-IT">
                <a:solidFill>
                  <a:srgbClr val="3333CC"/>
                </a:solidFill>
                <a:latin typeface="Tahoma" panose="020B0604030504040204" pitchFamily="34" charset="0"/>
                <a:cs typeface="Times New Roman" panose="02020603050405020304" pitchFamily="18" charset="0"/>
              </a:rPr>
              <a:t>Euclide</a:t>
            </a:r>
            <a:r>
              <a:rPr lang="en-GB" altLang="it-IT">
                <a:solidFill>
                  <a:srgbClr val="000000"/>
                </a:solidFill>
                <a:latin typeface="Tahoma" panose="020B0604030504040204" pitchFamily="34" charset="0"/>
                <a:cs typeface="Times New Roman" panose="02020603050405020304" pitchFamily="18" charset="0"/>
              </a:rPr>
              <a:t>(m, n): </a:t>
            </a:r>
          </a:p>
          <a:p>
            <a:pPr fontAlgn="base">
              <a:spcBef>
                <a:spcPct val="0"/>
              </a:spcBef>
              <a:spcAft>
                <a:spcPct val="0"/>
              </a:spcAft>
              <a:buNone/>
            </a:pPr>
            <a:r>
              <a:rPr lang="en-GB" altLang="it-IT">
                <a:solidFill>
                  <a:srgbClr val="000000"/>
                </a:solidFill>
                <a:latin typeface="Tahoma" panose="020B0604030504040204" pitchFamily="34" charset="0"/>
                <a:cs typeface="Times New Roman" panose="02020603050405020304" pitchFamily="18" charset="0"/>
              </a:rPr>
              <a:t>   if m == n: </a:t>
            </a:r>
          </a:p>
          <a:p>
            <a:pPr fontAlgn="base">
              <a:spcBef>
                <a:spcPct val="0"/>
              </a:spcBef>
              <a:spcAft>
                <a:spcPct val="0"/>
              </a:spcAft>
              <a:buNone/>
            </a:pPr>
            <a:r>
              <a:rPr lang="en-GB" altLang="it-IT">
                <a:solidFill>
                  <a:srgbClr val="000000"/>
                </a:solidFill>
                <a:latin typeface="Tahoma" panose="020B0604030504040204" pitchFamily="34" charset="0"/>
                <a:cs typeface="Times New Roman" panose="02020603050405020304" pitchFamily="18" charset="0"/>
              </a:rPr>
              <a:t>      return n</a:t>
            </a:r>
          </a:p>
          <a:p>
            <a:pPr fontAlgn="base">
              <a:spcBef>
                <a:spcPct val="0"/>
              </a:spcBef>
              <a:spcAft>
                <a:spcPct val="0"/>
              </a:spcAft>
              <a:buNone/>
            </a:pPr>
            <a:r>
              <a:rPr lang="en-GB" altLang="it-IT">
                <a:solidFill>
                  <a:srgbClr val="000000"/>
                </a:solidFill>
                <a:latin typeface="Tahoma" panose="020B0604030504040204" pitchFamily="34" charset="0"/>
                <a:cs typeface="Times New Roman" panose="02020603050405020304" pitchFamily="18" charset="0"/>
              </a:rPr>
              <a:t>   if m &gt; n:</a:t>
            </a:r>
          </a:p>
          <a:p>
            <a:pPr fontAlgn="base">
              <a:spcBef>
                <a:spcPct val="0"/>
              </a:spcBef>
              <a:spcAft>
                <a:spcPct val="0"/>
              </a:spcAft>
              <a:buNone/>
            </a:pPr>
            <a:r>
              <a:rPr lang="en-GB" altLang="it-IT">
                <a:solidFill>
                  <a:srgbClr val="000000"/>
                </a:solidFill>
                <a:latin typeface="Tahoma" panose="020B0604030504040204" pitchFamily="34" charset="0"/>
                <a:cs typeface="Times New Roman" panose="02020603050405020304" pitchFamily="18" charset="0"/>
              </a:rPr>
              <a:t>      return </a:t>
            </a:r>
            <a:r>
              <a:rPr lang="en-GB" altLang="it-IT">
                <a:solidFill>
                  <a:srgbClr val="3333CC"/>
                </a:solidFill>
                <a:latin typeface="Tahoma" panose="020B0604030504040204" pitchFamily="34" charset="0"/>
                <a:cs typeface="Times New Roman" panose="02020603050405020304" pitchFamily="18" charset="0"/>
              </a:rPr>
              <a:t>Euclide</a:t>
            </a:r>
            <a:r>
              <a:rPr lang="en-GB" altLang="it-IT">
                <a:solidFill>
                  <a:srgbClr val="000000"/>
                </a:solidFill>
                <a:latin typeface="Tahoma" panose="020B0604030504040204" pitchFamily="34" charset="0"/>
                <a:cs typeface="Times New Roman" panose="02020603050405020304" pitchFamily="18" charset="0"/>
              </a:rPr>
              <a:t>(m</a:t>
            </a:r>
            <a:r>
              <a:rPr lang="en-GB" altLang="it-IT" sz="2000">
                <a:solidFill>
                  <a:srgbClr val="000000"/>
                </a:solidFill>
                <a:latin typeface="Tahoma" panose="020B0604030504040204" pitchFamily="34" charset="0"/>
                <a:cs typeface="Times New Roman" panose="02020603050405020304" pitchFamily="18" charset="0"/>
              </a:rPr>
              <a:t> </a:t>
            </a:r>
            <a:r>
              <a:rPr lang="en-GB" altLang="it-IT">
                <a:solidFill>
                  <a:srgbClr val="000000"/>
                </a:solidFill>
                <a:latin typeface="Tahoma" panose="020B0604030504040204" pitchFamily="34" charset="0"/>
                <a:cs typeface="Times New Roman" panose="02020603050405020304" pitchFamily="18" charset="0"/>
              </a:rPr>
              <a:t>–</a:t>
            </a:r>
            <a:r>
              <a:rPr lang="en-GB" altLang="it-IT" sz="2000">
                <a:solidFill>
                  <a:srgbClr val="000000"/>
                </a:solidFill>
                <a:latin typeface="Tahoma" panose="020B0604030504040204" pitchFamily="34" charset="0"/>
                <a:cs typeface="Times New Roman" panose="02020603050405020304" pitchFamily="18" charset="0"/>
              </a:rPr>
              <a:t> </a:t>
            </a:r>
            <a:r>
              <a:rPr lang="en-GB" altLang="it-IT">
                <a:solidFill>
                  <a:srgbClr val="000000"/>
                </a:solidFill>
                <a:latin typeface="Tahoma" panose="020B0604030504040204" pitchFamily="34" charset="0"/>
                <a:cs typeface="Times New Roman" panose="02020603050405020304" pitchFamily="18" charset="0"/>
              </a:rPr>
              <a:t>n, n)</a:t>
            </a:r>
          </a:p>
          <a:p>
            <a:pPr fontAlgn="base">
              <a:spcBef>
                <a:spcPct val="0"/>
              </a:spcBef>
              <a:spcAft>
                <a:spcPct val="0"/>
              </a:spcAft>
              <a:buNone/>
            </a:pPr>
            <a:r>
              <a:rPr lang="en-GB" altLang="it-IT">
                <a:solidFill>
                  <a:srgbClr val="000000"/>
                </a:solidFill>
                <a:latin typeface="Tahoma" panose="020B0604030504040204" pitchFamily="34" charset="0"/>
                <a:cs typeface="Times New Roman" panose="02020603050405020304" pitchFamily="18" charset="0"/>
              </a:rPr>
              <a:t>   else:</a:t>
            </a:r>
          </a:p>
          <a:p>
            <a:pPr fontAlgn="base">
              <a:spcBef>
                <a:spcPct val="0"/>
              </a:spcBef>
              <a:spcAft>
                <a:spcPct val="0"/>
              </a:spcAft>
              <a:buNone/>
            </a:pPr>
            <a:r>
              <a:rPr lang="en-GB" altLang="it-IT">
                <a:solidFill>
                  <a:srgbClr val="000000"/>
                </a:solidFill>
                <a:latin typeface="Tahoma" panose="020B0604030504040204" pitchFamily="34" charset="0"/>
                <a:cs typeface="Times New Roman" panose="02020603050405020304" pitchFamily="18" charset="0"/>
              </a:rPr>
              <a:t>      return </a:t>
            </a:r>
            <a:r>
              <a:rPr lang="en-GB" altLang="it-IT">
                <a:solidFill>
                  <a:srgbClr val="3333CC"/>
                </a:solidFill>
                <a:latin typeface="Tahoma" panose="020B0604030504040204" pitchFamily="34" charset="0"/>
                <a:cs typeface="Times New Roman" panose="02020603050405020304" pitchFamily="18" charset="0"/>
              </a:rPr>
              <a:t>Euclide</a:t>
            </a:r>
            <a:r>
              <a:rPr lang="en-GB" altLang="it-IT">
                <a:solidFill>
                  <a:srgbClr val="000000"/>
                </a:solidFill>
                <a:latin typeface="Tahoma" panose="020B0604030504040204" pitchFamily="34" charset="0"/>
                <a:cs typeface="Times New Roman" panose="02020603050405020304" pitchFamily="18" charset="0"/>
              </a:rPr>
              <a:t>(m, n</a:t>
            </a:r>
            <a:r>
              <a:rPr lang="en-GB" altLang="it-IT" sz="2000">
                <a:solidFill>
                  <a:srgbClr val="000000"/>
                </a:solidFill>
                <a:latin typeface="Tahoma" panose="020B0604030504040204" pitchFamily="34" charset="0"/>
                <a:cs typeface="Times New Roman" panose="02020603050405020304" pitchFamily="18" charset="0"/>
              </a:rPr>
              <a:t> </a:t>
            </a:r>
            <a:r>
              <a:rPr lang="en-GB" altLang="it-IT">
                <a:solidFill>
                  <a:srgbClr val="000000"/>
                </a:solidFill>
                <a:latin typeface="Tahoma" panose="020B0604030504040204" pitchFamily="34" charset="0"/>
                <a:cs typeface="Times New Roman" panose="02020603050405020304" pitchFamily="18" charset="0"/>
              </a:rPr>
              <a:t>–</a:t>
            </a:r>
            <a:r>
              <a:rPr lang="en-GB" altLang="it-IT" sz="2000">
                <a:solidFill>
                  <a:srgbClr val="000000"/>
                </a:solidFill>
                <a:latin typeface="Tahoma" panose="020B0604030504040204" pitchFamily="34" charset="0"/>
                <a:cs typeface="Times New Roman" panose="02020603050405020304" pitchFamily="18" charset="0"/>
              </a:rPr>
              <a:t> </a:t>
            </a:r>
            <a:r>
              <a:rPr lang="en-GB" altLang="it-IT">
                <a:solidFill>
                  <a:srgbClr val="000000"/>
                </a:solidFill>
                <a:latin typeface="Tahoma" panose="020B0604030504040204" pitchFamily="34" charset="0"/>
                <a:cs typeface="Times New Roman" panose="02020603050405020304" pitchFamily="18" charset="0"/>
              </a:rPr>
              <a:t>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0275E-D664-4046-A228-9700FF4399A0}"/>
              </a:ext>
            </a:extLst>
          </p:cNvPr>
          <p:cNvSpPr>
            <a:spLocks noGrp="1"/>
          </p:cNvSpPr>
          <p:nvPr>
            <p:ph type="ctrTitle"/>
          </p:nvPr>
        </p:nvSpPr>
        <p:spPr/>
        <p:txBody>
          <a:bodyPr/>
          <a:lstStyle/>
          <a:p>
            <a:r>
              <a:rPr lang="it-IT" dirty="0"/>
              <a:t>Classi e oggetti</a:t>
            </a:r>
          </a:p>
        </p:txBody>
      </p:sp>
      <p:sp>
        <p:nvSpPr>
          <p:cNvPr id="3" name="Sottotitolo 2">
            <a:extLst>
              <a:ext uri="{FF2B5EF4-FFF2-40B4-BE49-F238E27FC236}">
                <a16:creationId xmlns:a16="http://schemas.microsoft.com/office/drawing/2014/main" id="{8F238484-DDE3-4780-A0EA-60D36442B59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231874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4">
            <a:extLst>
              <a:ext uri="{FF2B5EF4-FFF2-40B4-BE49-F238E27FC236}">
                <a16:creationId xmlns:a16="http://schemas.microsoft.com/office/drawing/2014/main" id="{E984005E-0A0B-4254-B90A-55EF6EDC6B95}"/>
              </a:ext>
            </a:extLst>
          </p:cNvPr>
          <p:cNvSpPr>
            <a:spLocks noGrp="1"/>
          </p:cNvSpPr>
          <p:nvPr>
            <p:ph type="ftr" sz="quarter" idx="11"/>
          </p:nvPr>
        </p:nvSpPr>
        <p:spPr/>
        <p:txBody>
          <a:bodyPr/>
          <a:lstStyle/>
          <a:p>
            <a:r>
              <a:rPr lang="it-IT" altLang="it-IT"/>
              <a:t>Java</a:t>
            </a:r>
          </a:p>
        </p:txBody>
      </p:sp>
      <p:sp>
        <p:nvSpPr>
          <p:cNvPr id="5" name="Segnaposto numero diapositiva 5">
            <a:extLst>
              <a:ext uri="{FF2B5EF4-FFF2-40B4-BE49-F238E27FC236}">
                <a16:creationId xmlns:a16="http://schemas.microsoft.com/office/drawing/2014/main" id="{9FC78DDC-A602-4918-8A6D-23366D4CC9E6}"/>
              </a:ext>
            </a:extLst>
          </p:cNvPr>
          <p:cNvSpPr>
            <a:spLocks noGrp="1"/>
          </p:cNvSpPr>
          <p:nvPr>
            <p:ph type="sldNum" sz="quarter" idx="12"/>
          </p:nvPr>
        </p:nvSpPr>
        <p:spPr/>
        <p:txBody>
          <a:bodyPr/>
          <a:lstStyle/>
          <a:p>
            <a:fld id="{D91F2F0B-E782-415D-989D-83361B7F6E0A}" type="slidenum">
              <a:rPr lang="it-IT" altLang="it-IT"/>
              <a:pPr/>
              <a:t>14</a:t>
            </a:fld>
            <a:endParaRPr lang="it-IT" altLang="it-IT"/>
          </a:p>
        </p:txBody>
      </p:sp>
      <p:sp>
        <p:nvSpPr>
          <p:cNvPr id="353282" name="Rectangle 2">
            <a:extLst>
              <a:ext uri="{FF2B5EF4-FFF2-40B4-BE49-F238E27FC236}">
                <a16:creationId xmlns:a16="http://schemas.microsoft.com/office/drawing/2014/main" id="{BFD7D4FC-5F10-4BB1-9474-80898304E716}"/>
              </a:ext>
            </a:extLst>
          </p:cNvPr>
          <p:cNvSpPr>
            <a:spLocks noGrp="1" noChangeArrowheads="1"/>
          </p:cNvSpPr>
          <p:nvPr>
            <p:ph type="title"/>
          </p:nvPr>
        </p:nvSpPr>
        <p:spPr/>
        <p:txBody>
          <a:bodyPr/>
          <a:lstStyle/>
          <a:p>
            <a:r>
              <a:rPr lang="it-IT" altLang="it-IT" sz="3600"/>
              <a:t>Classi, istanze (esemplari), oggetti</a:t>
            </a:r>
            <a:endParaRPr lang="en-US" altLang="it-IT"/>
          </a:p>
        </p:txBody>
      </p:sp>
      <p:sp>
        <p:nvSpPr>
          <p:cNvPr id="353283" name="Rectangle 3">
            <a:extLst>
              <a:ext uri="{FF2B5EF4-FFF2-40B4-BE49-F238E27FC236}">
                <a16:creationId xmlns:a16="http://schemas.microsoft.com/office/drawing/2014/main" id="{00250F03-D5CB-4783-983C-D952F7117E33}"/>
              </a:ext>
            </a:extLst>
          </p:cNvPr>
          <p:cNvSpPr>
            <a:spLocks noGrp="1" noChangeArrowheads="1"/>
          </p:cNvSpPr>
          <p:nvPr>
            <p:ph type="body" idx="1"/>
          </p:nvPr>
        </p:nvSpPr>
        <p:spPr>
          <a:xfrm>
            <a:off x="1911351" y="1300163"/>
            <a:ext cx="8296275" cy="4449762"/>
          </a:xfrm>
        </p:spPr>
        <p:txBody>
          <a:bodyPr/>
          <a:lstStyle/>
          <a:p>
            <a:r>
              <a:rPr lang="it-IT" altLang="it-IT" sz="2200" dirty="0"/>
              <a:t>In un programma OO si dichiarano classi per potere definire degli </a:t>
            </a:r>
            <a:r>
              <a:rPr lang="it-IT" altLang="it-IT" sz="2200" i="1" dirty="0"/>
              <a:t>oggetti</a:t>
            </a:r>
            <a:endParaRPr lang="it-IT" altLang="it-IT" sz="2200" dirty="0"/>
          </a:p>
          <a:p>
            <a:r>
              <a:rPr lang="it-IT" altLang="it-IT" sz="2200" dirty="0"/>
              <a:t>Un oggetto è una entità "viva", che può essere e modificata e letta tramite operazioni</a:t>
            </a:r>
          </a:p>
          <a:p>
            <a:r>
              <a:rPr lang="it-IT" altLang="it-IT" sz="2200" dirty="0"/>
              <a:t>Una classe è una sorta di "stampo" per creare oggetti simili ma distinti</a:t>
            </a:r>
          </a:p>
          <a:p>
            <a:pPr lvl="1"/>
            <a:r>
              <a:rPr lang="it-IT" altLang="it-IT" sz="1700" dirty="0"/>
              <a:t>Es. Una classe Data permette di </a:t>
            </a:r>
          </a:p>
          <a:p>
            <a:pPr marL="1036638" lvl="2"/>
            <a:r>
              <a:rPr lang="it-IT" altLang="it-IT" sz="1500" dirty="0"/>
              <a:t>Dichiarare variabili di tipo Data</a:t>
            </a:r>
          </a:p>
          <a:p>
            <a:pPr marL="1036638" lvl="2"/>
            <a:r>
              <a:rPr lang="en-US" altLang="it-IT" sz="1500" dirty="0" err="1"/>
              <a:t>Creare</a:t>
            </a:r>
            <a:r>
              <a:rPr lang="en-US" altLang="it-IT" sz="1500" dirty="0"/>
              <a:t> </a:t>
            </a:r>
            <a:r>
              <a:rPr lang="en-US" altLang="it-IT" sz="1500" dirty="0" err="1"/>
              <a:t>oggetti</a:t>
            </a:r>
            <a:r>
              <a:rPr lang="en-US" altLang="it-IT" sz="1500" dirty="0"/>
              <a:t> di </a:t>
            </a:r>
            <a:r>
              <a:rPr lang="en-US" altLang="it-IT" sz="1500" dirty="0" err="1"/>
              <a:t>tipo</a:t>
            </a:r>
            <a:r>
              <a:rPr lang="en-US" altLang="it-IT" sz="1500" dirty="0"/>
              <a:t> Data (</a:t>
            </a:r>
            <a:r>
              <a:rPr lang="en-US" altLang="it-IT" sz="1500" dirty="0" err="1"/>
              <a:t>oggetti</a:t>
            </a:r>
            <a:r>
              <a:rPr lang="en-US" altLang="it-IT" sz="1500" dirty="0"/>
              <a:t> e </a:t>
            </a:r>
            <a:r>
              <a:rPr lang="en-US" altLang="it-IT" sz="1500" dirty="0" err="1"/>
              <a:t>variabili</a:t>
            </a:r>
            <a:r>
              <a:rPr lang="en-US" altLang="it-IT" sz="1500" dirty="0"/>
              <a:t> non </a:t>
            </a:r>
            <a:r>
              <a:rPr lang="it-IT" altLang="it-IT" sz="1500" dirty="0"/>
              <a:t>sono </a:t>
            </a:r>
            <a:r>
              <a:rPr lang="en-US" altLang="it-IT" sz="1500" dirty="0"/>
              <a:t>la </a:t>
            </a:r>
            <a:r>
              <a:rPr lang="en-US" altLang="it-IT" sz="1500" dirty="0" err="1"/>
              <a:t>stessa</a:t>
            </a:r>
            <a:r>
              <a:rPr lang="en-US" altLang="it-IT" sz="1500" dirty="0"/>
              <a:t> </a:t>
            </a:r>
            <a:r>
              <a:rPr lang="en-US" altLang="it-IT" sz="1500" dirty="0" err="1"/>
              <a:t>cosa</a:t>
            </a:r>
            <a:r>
              <a:rPr lang="en-US" altLang="it-IT" sz="1500" dirty="0"/>
              <a:t>...)</a:t>
            </a:r>
            <a:endParaRPr lang="it-IT" altLang="it-IT" sz="1500" dirty="0"/>
          </a:p>
          <a:p>
            <a:r>
              <a:rPr lang="it-IT" altLang="it-IT" sz="2200" dirty="0"/>
              <a:t>Un oggetto è detto </a:t>
            </a:r>
            <a:r>
              <a:rPr lang="it-IT" altLang="it-IT" sz="2200" i="1" dirty="0"/>
              <a:t>istanza</a:t>
            </a:r>
            <a:r>
              <a:rPr lang="it-IT" altLang="it-IT" sz="2200" dirty="0"/>
              <a:t> (o esemplare) della classe che abbiamo usato come stampo per crearlo</a:t>
            </a:r>
          </a:p>
          <a:p>
            <a:r>
              <a:rPr lang="it-IT" altLang="it-IT" sz="2200" dirty="0"/>
              <a:t>Si dice anche che l’oggetto </a:t>
            </a:r>
            <a:r>
              <a:rPr lang="it-IT" altLang="it-IT" sz="2200" i="1" dirty="0"/>
              <a:t>appartiene</a:t>
            </a:r>
            <a:r>
              <a:rPr lang="it-IT" altLang="it-IT" sz="2200" dirty="0"/>
              <a:t> alla classe</a:t>
            </a:r>
            <a:endParaRPr lang="en-US" altLang="it-IT"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4">
            <a:extLst>
              <a:ext uri="{FF2B5EF4-FFF2-40B4-BE49-F238E27FC236}">
                <a16:creationId xmlns:a16="http://schemas.microsoft.com/office/drawing/2014/main" id="{BF727588-9DB4-4C9E-8B01-F73B234FC468}"/>
              </a:ext>
            </a:extLst>
          </p:cNvPr>
          <p:cNvSpPr>
            <a:spLocks noGrp="1"/>
          </p:cNvSpPr>
          <p:nvPr>
            <p:ph type="ftr" sz="quarter" idx="11"/>
          </p:nvPr>
        </p:nvSpPr>
        <p:spPr/>
        <p:txBody>
          <a:bodyPr/>
          <a:lstStyle/>
          <a:p>
            <a:r>
              <a:rPr lang="it-IT" altLang="it-IT"/>
              <a:t>Java</a:t>
            </a:r>
          </a:p>
        </p:txBody>
      </p:sp>
      <p:sp>
        <p:nvSpPr>
          <p:cNvPr id="5" name="Segnaposto numero diapositiva 5">
            <a:extLst>
              <a:ext uri="{FF2B5EF4-FFF2-40B4-BE49-F238E27FC236}">
                <a16:creationId xmlns:a16="http://schemas.microsoft.com/office/drawing/2014/main" id="{F640F514-9326-4B7C-B628-3141AB1B9E17}"/>
              </a:ext>
            </a:extLst>
          </p:cNvPr>
          <p:cNvSpPr>
            <a:spLocks noGrp="1"/>
          </p:cNvSpPr>
          <p:nvPr>
            <p:ph type="sldNum" sz="quarter" idx="12"/>
          </p:nvPr>
        </p:nvSpPr>
        <p:spPr/>
        <p:txBody>
          <a:bodyPr/>
          <a:lstStyle/>
          <a:p>
            <a:fld id="{DE865EC1-9167-40CA-B091-575E93C40128}" type="slidenum">
              <a:rPr lang="it-IT" altLang="it-IT"/>
              <a:pPr/>
              <a:t>15</a:t>
            </a:fld>
            <a:endParaRPr lang="it-IT" altLang="it-IT"/>
          </a:p>
        </p:txBody>
      </p:sp>
      <p:sp>
        <p:nvSpPr>
          <p:cNvPr id="319490" name="Rectangle 2">
            <a:extLst>
              <a:ext uri="{FF2B5EF4-FFF2-40B4-BE49-F238E27FC236}">
                <a16:creationId xmlns:a16="http://schemas.microsoft.com/office/drawing/2014/main" id="{A3D4770E-D0B4-481B-BF57-0848A4F66A39}"/>
              </a:ext>
            </a:extLst>
          </p:cNvPr>
          <p:cNvSpPr>
            <a:spLocks noGrp="1" noChangeArrowheads="1"/>
          </p:cNvSpPr>
          <p:nvPr>
            <p:ph type="title"/>
          </p:nvPr>
        </p:nvSpPr>
        <p:spPr>
          <a:xfrm>
            <a:off x="2209800" y="228600"/>
            <a:ext cx="7772400" cy="1143000"/>
          </a:xfrm>
        </p:spPr>
        <p:txBody>
          <a:bodyPr/>
          <a:lstStyle/>
          <a:p>
            <a:r>
              <a:rPr lang="it-IT" altLang="it-IT" sz="4000"/>
              <a:t>Oggetti</a:t>
            </a:r>
            <a:endParaRPr lang="it-IT" altLang="it-IT"/>
          </a:p>
        </p:txBody>
      </p:sp>
      <p:sp>
        <p:nvSpPr>
          <p:cNvPr id="319491" name="Rectangle 3">
            <a:extLst>
              <a:ext uri="{FF2B5EF4-FFF2-40B4-BE49-F238E27FC236}">
                <a16:creationId xmlns:a16="http://schemas.microsoft.com/office/drawing/2014/main" id="{890F54A7-D444-4797-9F85-5F4A54DCF666}"/>
              </a:ext>
            </a:extLst>
          </p:cNvPr>
          <p:cNvSpPr>
            <a:spLocks noGrp="1" noChangeArrowheads="1"/>
          </p:cNvSpPr>
          <p:nvPr>
            <p:ph type="body" idx="1"/>
          </p:nvPr>
        </p:nvSpPr>
        <p:spPr>
          <a:xfrm>
            <a:off x="2209800" y="1524000"/>
            <a:ext cx="7772400" cy="4876800"/>
          </a:xfrm>
        </p:spPr>
        <p:txBody>
          <a:bodyPr/>
          <a:lstStyle/>
          <a:p>
            <a:pPr>
              <a:lnSpc>
                <a:spcPct val="90000"/>
              </a:lnSpc>
            </a:pPr>
            <a:r>
              <a:rPr lang="it-IT" altLang="it-IT"/>
              <a:t>Stato di un oggetto</a:t>
            </a:r>
          </a:p>
          <a:p>
            <a:pPr lvl="1">
              <a:lnSpc>
                <a:spcPct val="90000"/>
              </a:lnSpc>
            </a:pPr>
            <a:r>
              <a:rPr lang="it-IT" altLang="it-IT"/>
              <a:t>Lo stato rappresenta la condizione in cui si trova l’oggetto</a:t>
            </a:r>
          </a:p>
          <a:p>
            <a:pPr lvl="1">
              <a:lnSpc>
                <a:spcPct val="90000"/>
              </a:lnSpc>
            </a:pPr>
            <a:r>
              <a:rPr lang="it-IT" altLang="it-IT"/>
              <a:t>Lo stato è definito dai valori delle variabili interne all'oggetto (</a:t>
            </a:r>
            <a:r>
              <a:rPr lang="it-IT" altLang="it-IT" b="1"/>
              <a:t>attributi</a:t>
            </a:r>
            <a:r>
              <a:rPr lang="it-IT" altLang="it-IT"/>
              <a:t>)</a:t>
            </a:r>
          </a:p>
          <a:p>
            <a:pPr>
              <a:lnSpc>
                <a:spcPct val="90000"/>
              </a:lnSpc>
            </a:pPr>
            <a:r>
              <a:rPr lang="it-IT" altLang="it-IT"/>
              <a:t>Comportamento di un oggetto</a:t>
            </a:r>
          </a:p>
          <a:p>
            <a:pPr lvl="1">
              <a:lnSpc>
                <a:spcPct val="90000"/>
              </a:lnSpc>
            </a:pPr>
            <a:r>
              <a:rPr lang="it-IT" altLang="it-IT"/>
              <a:t>Determina come agisce e reagisce un oggetto</a:t>
            </a:r>
          </a:p>
          <a:p>
            <a:pPr lvl="1">
              <a:lnSpc>
                <a:spcPct val="90000"/>
              </a:lnSpc>
            </a:pPr>
            <a:r>
              <a:rPr lang="it-IT" altLang="it-IT"/>
              <a:t>È definito dall’insieme di operazioni che l’oggetto può compiere (</a:t>
            </a:r>
            <a:r>
              <a:rPr lang="it-IT" altLang="it-IT" b="1"/>
              <a:t>metodi</a:t>
            </a:r>
            <a:r>
              <a:rPr lang="it-IT" altLang="it-IT"/>
              <a:t>)</a:t>
            </a:r>
          </a:p>
          <a:p>
            <a:pPr>
              <a:lnSpc>
                <a:spcPct val="90000"/>
              </a:lnSpc>
              <a:buFontTx/>
              <a:buNone/>
            </a:pPr>
            <a:endParaRPr lang="it-IT" altLang="it-IT"/>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60ED43-29C5-4961-920E-C2A2CD7C0608}"/>
              </a:ext>
            </a:extLst>
          </p:cNvPr>
          <p:cNvSpPr>
            <a:spLocks noGrp="1"/>
          </p:cNvSpPr>
          <p:nvPr>
            <p:ph type="title"/>
          </p:nvPr>
        </p:nvSpPr>
        <p:spPr/>
        <p:txBody>
          <a:bodyPr/>
          <a:lstStyle/>
          <a:p>
            <a:r>
              <a:rPr lang="it-IT" dirty="0"/>
              <a:t>Oggetti in </a:t>
            </a:r>
            <a:r>
              <a:rPr lang="it-IT" dirty="0" err="1"/>
              <a:t>Python</a:t>
            </a:r>
            <a:endParaRPr lang="it-IT" dirty="0"/>
          </a:p>
        </p:txBody>
      </p:sp>
      <p:sp>
        <p:nvSpPr>
          <p:cNvPr id="3" name="Segnaposto contenuto 2">
            <a:extLst>
              <a:ext uri="{FF2B5EF4-FFF2-40B4-BE49-F238E27FC236}">
                <a16:creationId xmlns:a16="http://schemas.microsoft.com/office/drawing/2014/main" id="{6FEFA596-E9A2-4C6A-8873-83E1928FDCEA}"/>
              </a:ext>
            </a:extLst>
          </p:cNvPr>
          <p:cNvSpPr>
            <a:spLocks noGrp="1"/>
          </p:cNvSpPr>
          <p:nvPr>
            <p:ph idx="1"/>
          </p:nvPr>
        </p:nvSpPr>
        <p:spPr/>
        <p:txBody>
          <a:bodyPr/>
          <a:lstStyle/>
          <a:p>
            <a:r>
              <a:rPr lang="it-IT" dirty="0"/>
              <a:t>In </a:t>
            </a:r>
            <a:r>
              <a:rPr lang="it-IT" dirty="0" err="1"/>
              <a:t>Python</a:t>
            </a:r>
            <a:r>
              <a:rPr lang="it-IT" dirty="0"/>
              <a:t>, per creare una Classe studente ci basta fare:</a:t>
            </a:r>
          </a:p>
          <a:p>
            <a:pPr marL="0" indent="0">
              <a:buNone/>
            </a:pPr>
            <a:endParaRPr lang="it-IT" dirty="0"/>
          </a:p>
          <a:p>
            <a:pPr marL="0" indent="0">
              <a:buNone/>
            </a:pPr>
            <a:r>
              <a:rPr lang="it-IT" dirty="0"/>
              <a:t>class Studente:</a:t>
            </a:r>
          </a:p>
          <a:p>
            <a:endParaRPr lang="it-IT" dirty="0"/>
          </a:p>
        </p:txBody>
      </p:sp>
    </p:spTree>
    <p:extLst>
      <p:ext uri="{BB962C8B-B14F-4D97-AF65-F5344CB8AC3E}">
        <p14:creationId xmlns:p14="http://schemas.microsoft.com/office/powerpoint/2010/main" val="1813732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60ED43-29C5-4961-920E-C2A2CD7C0608}"/>
              </a:ext>
            </a:extLst>
          </p:cNvPr>
          <p:cNvSpPr>
            <a:spLocks noGrp="1"/>
          </p:cNvSpPr>
          <p:nvPr>
            <p:ph type="title"/>
          </p:nvPr>
        </p:nvSpPr>
        <p:spPr/>
        <p:txBody>
          <a:bodyPr/>
          <a:lstStyle/>
          <a:p>
            <a:r>
              <a:rPr lang="it-IT" dirty="0"/>
              <a:t>Oggetti in </a:t>
            </a:r>
            <a:r>
              <a:rPr lang="it-IT" dirty="0" err="1"/>
              <a:t>Python</a:t>
            </a:r>
            <a:endParaRPr lang="it-IT" dirty="0"/>
          </a:p>
        </p:txBody>
      </p:sp>
      <p:sp>
        <p:nvSpPr>
          <p:cNvPr id="3" name="Segnaposto contenuto 2">
            <a:extLst>
              <a:ext uri="{FF2B5EF4-FFF2-40B4-BE49-F238E27FC236}">
                <a16:creationId xmlns:a16="http://schemas.microsoft.com/office/drawing/2014/main" id="{6FEFA596-E9A2-4C6A-8873-83E1928FDCEA}"/>
              </a:ext>
            </a:extLst>
          </p:cNvPr>
          <p:cNvSpPr>
            <a:spLocks noGrp="1"/>
          </p:cNvSpPr>
          <p:nvPr>
            <p:ph idx="1"/>
          </p:nvPr>
        </p:nvSpPr>
        <p:spPr/>
        <p:txBody>
          <a:bodyPr>
            <a:normAutofit fontScale="92500"/>
          </a:bodyPr>
          <a:lstStyle/>
          <a:p>
            <a:r>
              <a:rPr lang="it-IT" dirty="0"/>
              <a:t>Ora, possiamo iniziare ad aggiungere al nostro Modello Generico i vari attributi di uno Studente, abbiamo detto Nome, Cognome e Corso di Studi. </a:t>
            </a:r>
          </a:p>
          <a:p>
            <a:r>
              <a:rPr lang="it-IT" dirty="0"/>
              <a:t>Per aggiungere queste caratteristiche usiamo una funzione speciale, chiamata metodo __</a:t>
            </a:r>
            <a:r>
              <a:rPr lang="it-IT" dirty="0" err="1"/>
              <a:t>init</a:t>
            </a:r>
            <a:r>
              <a:rPr lang="it-IT" dirty="0"/>
              <a:t>__, che significa </a:t>
            </a:r>
            <a:r>
              <a:rPr lang="it-IT" dirty="0" err="1"/>
              <a:t>inizializzatore</a:t>
            </a:r>
            <a:r>
              <a:rPr lang="it-IT" dirty="0"/>
              <a:t>, conosciuto anche come Metodo Costruttore. Il suo scopo nella "Fabbrica" è proprio quello di Costruire gli Oggetti: diciamo che fa buona parte del lavoro sporco per noi!</a:t>
            </a:r>
          </a:p>
          <a:p>
            <a:pPr marL="0" indent="0">
              <a:buNone/>
            </a:pPr>
            <a:endParaRPr lang="it-IT" dirty="0"/>
          </a:p>
          <a:p>
            <a:pPr marL="0" indent="0">
              <a:buNone/>
            </a:pPr>
            <a:r>
              <a:rPr lang="en-GB" dirty="0"/>
              <a:t>class </a:t>
            </a:r>
            <a:r>
              <a:rPr lang="en-GB" dirty="0" err="1"/>
              <a:t>Studente</a:t>
            </a:r>
            <a:r>
              <a:rPr lang="en-GB" dirty="0"/>
              <a:t>:</a:t>
            </a:r>
            <a:endParaRPr lang="it-IT" dirty="0"/>
          </a:p>
          <a:p>
            <a:pPr marL="0" indent="0">
              <a:buNone/>
            </a:pPr>
            <a:r>
              <a:rPr lang="en-GB" dirty="0"/>
              <a:t>    def __</a:t>
            </a:r>
            <a:r>
              <a:rPr lang="en-GB" dirty="0" err="1"/>
              <a:t>init</a:t>
            </a:r>
            <a:r>
              <a:rPr lang="en-GB" dirty="0"/>
              <a:t>__(self):</a:t>
            </a:r>
            <a:endParaRPr lang="it-IT" dirty="0"/>
          </a:p>
          <a:p>
            <a:endParaRPr lang="it-IT" dirty="0"/>
          </a:p>
        </p:txBody>
      </p:sp>
    </p:spTree>
    <p:extLst>
      <p:ext uri="{BB962C8B-B14F-4D97-AF65-F5344CB8AC3E}">
        <p14:creationId xmlns:p14="http://schemas.microsoft.com/office/powerpoint/2010/main" val="1473119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60ED43-29C5-4961-920E-C2A2CD7C0608}"/>
              </a:ext>
            </a:extLst>
          </p:cNvPr>
          <p:cNvSpPr>
            <a:spLocks noGrp="1"/>
          </p:cNvSpPr>
          <p:nvPr>
            <p:ph type="title"/>
          </p:nvPr>
        </p:nvSpPr>
        <p:spPr/>
        <p:txBody>
          <a:bodyPr/>
          <a:lstStyle/>
          <a:p>
            <a:r>
              <a:rPr lang="it-IT" dirty="0"/>
              <a:t>Oggetti in </a:t>
            </a:r>
            <a:r>
              <a:rPr lang="it-IT" dirty="0" err="1"/>
              <a:t>Python</a:t>
            </a:r>
            <a:endParaRPr lang="it-IT" dirty="0"/>
          </a:p>
        </p:txBody>
      </p:sp>
      <p:sp>
        <p:nvSpPr>
          <p:cNvPr id="3" name="Segnaposto contenuto 2">
            <a:extLst>
              <a:ext uri="{FF2B5EF4-FFF2-40B4-BE49-F238E27FC236}">
                <a16:creationId xmlns:a16="http://schemas.microsoft.com/office/drawing/2014/main" id="{6FEFA596-E9A2-4C6A-8873-83E1928FDCEA}"/>
              </a:ext>
            </a:extLst>
          </p:cNvPr>
          <p:cNvSpPr>
            <a:spLocks noGrp="1"/>
          </p:cNvSpPr>
          <p:nvPr>
            <p:ph idx="1"/>
          </p:nvPr>
        </p:nvSpPr>
        <p:spPr/>
        <p:txBody>
          <a:bodyPr>
            <a:normAutofit/>
          </a:bodyPr>
          <a:lstStyle/>
          <a:p>
            <a:r>
              <a:rPr lang="it-IT" dirty="0"/>
              <a:t>Quando creiamo dei metodi all'interno della Classe, tra le parentesi di questi metodi passiamo, come primo parametro, l'istanza della classe, e la chiamiamo per convenzione self</a:t>
            </a:r>
            <a:br>
              <a:rPr lang="it-IT" dirty="0"/>
            </a:br>
            <a:endParaRPr lang="it-IT" dirty="0"/>
          </a:p>
          <a:p>
            <a:pPr marL="0" indent="0">
              <a:buNone/>
            </a:pPr>
            <a:r>
              <a:rPr lang="it-IT" dirty="0"/>
              <a:t>class Studente:</a:t>
            </a:r>
          </a:p>
          <a:p>
            <a:pPr marL="0" indent="0">
              <a:buNone/>
            </a:pPr>
            <a:r>
              <a:rPr lang="it-IT" dirty="0"/>
              <a:t>    </a:t>
            </a:r>
            <a:r>
              <a:rPr lang="it-IT" dirty="0" err="1"/>
              <a:t>def</a:t>
            </a:r>
            <a:r>
              <a:rPr lang="it-IT" dirty="0"/>
              <a:t> __</a:t>
            </a:r>
            <a:r>
              <a:rPr lang="it-IT" dirty="0" err="1"/>
              <a:t>init</a:t>
            </a:r>
            <a:r>
              <a:rPr lang="it-IT" dirty="0"/>
              <a:t>__(self, nome, cognome, </a:t>
            </a:r>
            <a:r>
              <a:rPr lang="it-IT" dirty="0" err="1"/>
              <a:t>corso_di_studi</a:t>
            </a:r>
            <a:r>
              <a:rPr lang="it-IT" dirty="0"/>
              <a:t>):</a:t>
            </a:r>
          </a:p>
          <a:p>
            <a:pPr marL="0" indent="0">
              <a:buNone/>
            </a:pPr>
            <a:r>
              <a:rPr lang="it-IT" dirty="0"/>
              <a:t>        </a:t>
            </a:r>
            <a:r>
              <a:rPr lang="it-IT" dirty="0" err="1"/>
              <a:t>self.nome</a:t>
            </a:r>
            <a:r>
              <a:rPr lang="it-IT" dirty="0"/>
              <a:t> = nome</a:t>
            </a:r>
          </a:p>
          <a:p>
            <a:pPr marL="0" indent="0">
              <a:buNone/>
            </a:pPr>
            <a:r>
              <a:rPr lang="it-IT" dirty="0"/>
              <a:t>        </a:t>
            </a:r>
            <a:r>
              <a:rPr lang="it-IT" dirty="0" err="1"/>
              <a:t>self.cognome</a:t>
            </a:r>
            <a:r>
              <a:rPr lang="it-IT" dirty="0"/>
              <a:t> = cognome</a:t>
            </a:r>
          </a:p>
          <a:p>
            <a:pPr marL="0" indent="0">
              <a:buNone/>
            </a:pPr>
            <a:r>
              <a:rPr lang="it-IT" dirty="0"/>
              <a:t>        </a:t>
            </a:r>
            <a:r>
              <a:rPr lang="it-IT" dirty="0" err="1"/>
              <a:t>self.corso_di_studi</a:t>
            </a:r>
            <a:r>
              <a:rPr lang="it-IT" dirty="0"/>
              <a:t> = </a:t>
            </a:r>
            <a:r>
              <a:rPr lang="it-IT" dirty="0" err="1"/>
              <a:t>corso_di_studi</a:t>
            </a:r>
            <a:endParaRPr lang="it-IT" dirty="0"/>
          </a:p>
          <a:p>
            <a:endParaRPr lang="it-IT" dirty="0"/>
          </a:p>
        </p:txBody>
      </p:sp>
    </p:spTree>
    <p:extLst>
      <p:ext uri="{BB962C8B-B14F-4D97-AF65-F5344CB8AC3E}">
        <p14:creationId xmlns:p14="http://schemas.microsoft.com/office/powerpoint/2010/main" val="3388151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60ED43-29C5-4961-920E-C2A2CD7C0608}"/>
              </a:ext>
            </a:extLst>
          </p:cNvPr>
          <p:cNvSpPr>
            <a:spLocks noGrp="1"/>
          </p:cNvSpPr>
          <p:nvPr>
            <p:ph type="title"/>
          </p:nvPr>
        </p:nvSpPr>
        <p:spPr/>
        <p:txBody>
          <a:bodyPr/>
          <a:lstStyle/>
          <a:p>
            <a:r>
              <a:rPr lang="it-IT" dirty="0"/>
              <a:t>Oggetti in </a:t>
            </a:r>
            <a:r>
              <a:rPr lang="it-IT" dirty="0" err="1"/>
              <a:t>Python</a:t>
            </a:r>
            <a:endParaRPr lang="it-IT" dirty="0"/>
          </a:p>
        </p:txBody>
      </p:sp>
      <p:sp>
        <p:nvSpPr>
          <p:cNvPr id="3" name="Segnaposto contenuto 2">
            <a:extLst>
              <a:ext uri="{FF2B5EF4-FFF2-40B4-BE49-F238E27FC236}">
                <a16:creationId xmlns:a16="http://schemas.microsoft.com/office/drawing/2014/main" id="{6FEFA596-E9A2-4C6A-8873-83E1928FDCEA}"/>
              </a:ext>
            </a:extLst>
          </p:cNvPr>
          <p:cNvSpPr>
            <a:spLocks noGrp="1"/>
          </p:cNvSpPr>
          <p:nvPr>
            <p:ph idx="1"/>
          </p:nvPr>
        </p:nvSpPr>
        <p:spPr/>
        <p:txBody>
          <a:bodyPr>
            <a:normAutofit fontScale="92500" lnSpcReduction="20000"/>
          </a:bodyPr>
          <a:lstStyle/>
          <a:p>
            <a:r>
              <a:rPr lang="it-IT" dirty="0"/>
              <a:t>Ai metodi viene passato self, quindi l'istanza, perché rappresenta l'oggetto a cui dovranno essere associate il resto delle proprietà passate, Nome, Cognome ecc. </a:t>
            </a:r>
          </a:p>
          <a:p>
            <a:r>
              <a:rPr lang="it-IT" dirty="0"/>
              <a:t>self rappresenta quindi una referenza a ciascun'oggetto creato dalla Classe, e il Metodo __</a:t>
            </a:r>
            <a:r>
              <a:rPr lang="it-IT" dirty="0" err="1"/>
              <a:t>init</a:t>
            </a:r>
            <a:r>
              <a:rPr lang="it-IT" dirty="0"/>
              <a:t>__ inizializza e attiva le varie proprietà di ciascun self, quindi di ciascun oggetto o istanza.</a:t>
            </a:r>
          </a:p>
          <a:p>
            <a:r>
              <a:rPr lang="it-IT" dirty="0"/>
              <a:t>Quindi per ciascuno dei self, ovvero degli Studenti inizializzati, il nome sarà corrispondente al Nome Passato ad __</a:t>
            </a:r>
            <a:r>
              <a:rPr lang="it-IT" dirty="0" err="1"/>
              <a:t>init</a:t>
            </a:r>
            <a:r>
              <a:rPr lang="it-IT" dirty="0"/>
              <a:t>__, il Cognome di ciascun self sarà corrispondente al Cognome Passato, e stesso discorso per il corso di Studi. Questi attributi prendono il nome di Variabili dell'Istanza.</a:t>
            </a:r>
          </a:p>
          <a:p>
            <a:endParaRPr lang="it-IT" dirty="0"/>
          </a:p>
          <a:p>
            <a:pPr marL="0" indent="0">
              <a:buNone/>
            </a:pPr>
            <a:r>
              <a:rPr lang="it-IT" dirty="0" err="1"/>
              <a:t>studente_uno</a:t>
            </a:r>
            <a:r>
              <a:rPr lang="it-IT" dirty="0"/>
              <a:t> = Studente("Alessandro", "Campi", "programmazione")</a:t>
            </a:r>
          </a:p>
          <a:p>
            <a:pPr marL="0" indent="0">
              <a:buNone/>
            </a:pPr>
            <a:r>
              <a:rPr lang="it-IT" dirty="0" err="1"/>
              <a:t>studente_due</a:t>
            </a:r>
            <a:r>
              <a:rPr lang="it-IT" dirty="0"/>
              <a:t> = Studente("Pinco", "Pallino", "scienze politiche")</a:t>
            </a:r>
          </a:p>
          <a:p>
            <a:endParaRPr lang="it-IT" dirty="0"/>
          </a:p>
        </p:txBody>
      </p:sp>
    </p:spTree>
    <p:extLst>
      <p:ext uri="{BB962C8B-B14F-4D97-AF65-F5344CB8AC3E}">
        <p14:creationId xmlns:p14="http://schemas.microsoft.com/office/powerpoint/2010/main" val="83246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gnaposto numero diapositiva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8BBB213-0875-42C5-B0E6-0AD37447D230}" type="slidenum">
              <a:rPr lang="it-IT" altLang="it-IT" sz="1400"/>
              <a:pPr>
                <a:spcBef>
                  <a:spcPct val="0"/>
                </a:spcBef>
                <a:buFontTx/>
                <a:buNone/>
              </a:pPr>
              <a:t>2</a:t>
            </a:fld>
            <a:endParaRPr lang="it-IT" altLang="it-IT" sz="1400"/>
          </a:p>
        </p:txBody>
      </p:sp>
      <p:sp>
        <p:nvSpPr>
          <p:cNvPr id="28675" name="Rectangle 2"/>
          <p:cNvSpPr>
            <a:spLocks noGrp="1" noChangeArrowheads="1"/>
          </p:cNvSpPr>
          <p:nvPr>
            <p:ph type="title"/>
          </p:nvPr>
        </p:nvSpPr>
        <p:spPr>
          <a:xfrm>
            <a:off x="1981200" y="274639"/>
            <a:ext cx="8229600" cy="600685"/>
          </a:xfrm>
        </p:spPr>
        <p:txBody>
          <a:bodyPr>
            <a:normAutofit fontScale="90000"/>
          </a:bodyPr>
          <a:lstStyle/>
          <a:p>
            <a:pPr eaLnBrk="1" hangingPunct="1"/>
            <a:r>
              <a:rPr lang="it-IT" altLang="it-IT" dirty="0"/>
              <a:t>Definizione di funzioni</a:t>
            </a:r>
            <a:endParaRPr lang="en-US" altLang="it-IT" dirty="0"/>
          </a:p>
        </p:txBody>
      </p:sp>
      <p:sp>
        <p:nvSpPr>
          <p:cNvPr id="28676" name="Rectangle 7"/>
          <p:cNvSpPr>
            <a:spLocks noChangeArrowheads="1"/>
          </p:cNvSpPr>
          <p:nvPr/>
        </p:nvSpPr>
        <p:spPr bwMode="auto">
          <a:xfrm>
            <a:off x="1692276" y="985961"/>
            <a:ext cx="8975725" cy="5559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38050" rIns="0" bIns="238050"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it-IT" altLang="it-IT" sz="2400" dirty="0">
                <a:solidFill>
                  <a:srgbClr val="333333"/>
                </a:solidFill>
                <a:cs typeface="Arial" panose="020B0604020202020204" pitchFamily="34" charset="0"/>
              </a:rPr>
              <a:t>La sintassi per definire funzioni è molto semplice. Ad esempio possiamo definire una funzione che restituisce </a:t>
            </a:r>
            <a:r>
              <a:rPr lang="it-IT" altLang="it-IT" sz="1800" dirty="0">
                <a:solidFill>
                  <a:srgbClr val="333333"/>
                </a:solidFill>
                <a:latin typeface="Consolas" panose="020B0609020204030204" pitchFamily="49" charset="0"/>
                <a:cs typeface="Arial" panose="020B0604020202020204" pitchFamily="34" charset="0"/>
              </a:rPr>
              <a:t>True</a:t>
            </a:r>
            <a:r>
              <a:rPr lang="it-IT" altLang="it-IT" sz="2400" dirty="0">
                <a:solidFill>
                  <a:srgbClr val="333333"/>
                </a:solidFill>
                <a:cs typeface="Arial" panose="020B0604020202020204" pitchFamily="34" charset="0"/>
              </a:rPr>
              <a:t> se un numero è pari o </a:t>
            </a:r>
            <a:r>
              <a:rPr lang="it-IT" altLang="it-IT" sz="1800" dirty="0">
                <a:solidFill>
                  <a:srgbClr val="333333"/>
                </a:solidFill>
                <a:latin typeface="Consolas" panose="020B0609020204030204" pitchFamily="49" charset="0"/>
                <a:cs typeface="Arial" panose="020B0604020202020204" pitchFamily="34" charset="0"/>
              </a:rPr>
              <a:t>False</a:t>
            </a:r>
            <a:r>
              <a:rPr lang="it-IT" altLang="it-IT" sz="2400" dirty="0">
                <a:solidFill>
                  <a:srgbClr val="333333"/>
                </a:solidFill>
                <a:cs typeface="Arial" panose="020B0604020202020204" pitchFamily="34" charset="0"/>
              </a:rPr>
              <a:t> se è dispari:</a:t>
            </a:r>
            <a:endParaRPr lang="it-IT" altLang="it-IT" sz="1800" dirty="0">
              <a:solidFill>
                <a:srgbClr val="333333"/>
              </a:solidFill>
              <a:latin typeface="Consolas" panose="020B0609020204030204" pitchFamily="49" charset="0"/>
            </a:endParaRPr>
          </a:p>
          <a:p>
            <a:pPr>
              <a:spcBef>
                <a:spcPct val="0"/>
              </a:spcBef>
              <a:buFontTx/>
              <a:buNone/>
            </a:pPr>
            <a:r>
              <a:rPr lang="it-IT" altLang="it-IT" sz="1800" dirty="0" err="1">
                <a:solidFill>
                  <a:srgbClr val="333333"/>
                </a:solidFill>
                <a:latin typeface="Consolas" panose="020B0609020204030204" pitchFamily="49" charset="0"/>
              </a:rPr>
              <a:t>def</a:t>
            </a:r>
            <a:r>
              <a:rPr lang="it-IT" altLang="it-IT" sz="1800" dirty="0">
                <a:solidFill>
                  <a:srgbClr val="333333"/>
                </a:solidFill>
                <a:latin typeface="Consolas" panose="020B0609020204030204" pitchFamily="49" charset="0"/>
              </a:rPr>
              <a:t> </a:t>
            </a:r>
            <a:r>
              <a:rPr lang="it-IT" altLang="it-IT" sz="1800" dirty="0" err="1">
                <a:solidFill>
                  <a:srgbClr val="333333"/>
                </a:solidFill>
                <a:latin typeface="Consolas" panose="020B0609020204030204" pitchFamily="49" charset="0"/>
              </a:rPr>
              <a:t>is_even</a:t>
            </a:r>
            <a:r>
              <a:rPr lang="it-IT" altLang="it-IT" sz="1800" dirty="0">
                <a:solidFill>
                  <a:srgbClr val="333333"/>
                </a:solidFill>
                <a:latin typeface="Consolas" panose="020B0609020204030204" pitchFamily="49" charset="0"/>
              </a:rPr>
              <a:t>(n):</a:t>
            </a:r>
          </a:p>
          <a:p>
            <a:pPr>
              <a:spcBef>
                <a:spcPct val="0"/>
              </a:spcBef>
              <a:buFontTx/>
              <a:buNone/>
            </a:pPr>
            <a:r>
              <a:rPr lang="it-IT" altLang="it-IT" sz="1800" dirty="0">
                <a:solidFill>
                  <a:srgbClr val="333333"/>
                </a:solidFill>
                <a:latin typeface="Consolas" panose="020B0609020204030204" pitchFamily="49" charset="0"/>
              </a:rPr>
              <a:t> </a:t>
            </a:r>
            <a:r>
              <a:rPr lang="it-IT" altLang="it-IT" sz="1800" dirty="0" err="1">
                <a:solidFill>
                  <a:srgbClr val="333333"/>
                </a:solidFill>
                <a:latin typeface="Consolas" panose="020B0609020204030204" pitchFamily="49" charset="0"/>
              </a:rPr>
              <a:t>if</a:t>
            </a:r>
            <a:r>
              <a:rPr lang="it-IT" altLang="it-IT" sz="1800" dirty="0">
                <a:solidFill>
                  <a:srgbClr val="333333"/>
                </a:solidFill>
                <a:latin typeface="Consolas" panose="020B0609020204030204" pitchFamily="49" charset="0"/>
              </a:rPr>
              <a:t> n%2 == 0:</a:t>
            </a:r>
          </a:p>
          <a:p>
            <a:pPr>
              <a:spcBef>
                <a:spcPct val="0"/>
              </a:spcBef>
              <a:buFontTx/>
              <a:buNone/>
            </a:pPr>
            <a:r>
              <a:rPr lang="it-IT" altLang="it-IT" sz="1800" dirty="0">
                <a:solidFill>
                  <a:srgbClr val="333333"/>
                </a:solidFill>
                <a:latin typeface="Consolas" panose="020B0609020204030204" pitchFamily="49" charset="0"/>
              </a:rPr>
              <a:t>   </a:t>
            </a:r>
            <a:r>
              <a:rPr lang="it-IT" altLang="it-IT" sz="1800" dirty="0" err="1">
                <a:solidFill>
                  <a:srgbClr val="333333"/>
                </a:solidFill>
                <a:latin typeface="Consolas" panose="020B0609020204030204" pitchFamily="49" charset="0"/>
              </a:rPr>
              <a:t>return</a:t>
            </a:r>
            <a:r>
              <a:rPr lang="it-IT" altLang="it-IT" sz="1800" dirty="0">
                <a:solidFill>
                  <a:srgbClr val="333333"/>
                </a:solidFill>
                <a:latin typeface="Consolas" panose="020B0609020204030204" pitchFamily="49" charset="0"/>
              </a:rPr>
              <a:t> True</a:t>
            </a:r>
          </a:p>
          <a:p>
            <a:pPr>
              <a:spcBef>
                <a:spcPct val="0"/>
              </a:spcBef>
              <a:buFontTx/>
              <a:buNone/>
            </a:pPr>
            <a:r>
              <a:rPr lang="it-IT" altLang="it-IT" sz="1800" dirty="0">
                <a:solidFill>
                  <a:srgbClr val="333333"/>
                </a:solidFill>
                <a:latin typeface="Consolas" panose="020B0609020204030204" pitchFamily="49" charset="0"/>
              </a:rPr>
              <a:t> else:</a:t>
            </a:r>
          </a:p>
          <a:p>
            <a:pPr>
              <a:spcBef>
                <a:spcPct val="0"/>
              </a:spcBef>
              <a:buFontTx/>
              <a:buNone/>
            </a:pPr>
            <a:r>
              <a:rPr lang="it-IT" altLang="it-IT" sz="1800" dirty="0">
                <a:solidFill>
                  <a:srgbClr val="333333"/>
                </a:solidFill>
                <a:latin typeface="Consolas" panose="020B0609020204030204" pitchFamily="49" charset="0"/>
              </a:rPr>
              <a:t>   </a:t>
            </a:r>
            <a:r>
              <a:rPr lang="it-IT" altLang="it-IT" sz="1800" dirty="0" err="1">
                <a:solidFill>
                  <a:srgbClr val="333333"/>
                </a:solidFill>
                <a:latin typeface="Consolas" panose="020B0609020204030204" pitchFamily="49" charset="0"/>
              </a:rPr>
              <a:t>return</a:t>
            </a:r>
            <a:r>
              <a:rPr lang="it-IT" altLang="it-IT" sz="1800" dirty="0">
                <a:solidFill>
                  <a:srgbClr val="333333"/>
                </a:solidFill>
                <a:latin typeface="Consolas" panose="020B0609020204030204" pitchFamily="49" charset="0"/>
              </a:rPr>
              <a:t> False </a:t>
            </a:r>
            <a:endParaRPr lang="it-IT" altLang="it-IT" sz="1100" dirty="0"/>
          </a:p>
          <a:p>
            <a:pPr>
              <a:spcBef>
                <a:spcPct val="0"/>
              </a:spcBef>
              <a:buFontTx/>
              <a:buNone/>
            </a:pPr>
            <a:endParaRPr lang="it-IT" altLang="it-IT" sz="2400" dirty="0">
              <a:solidFill>
                <a:srgbClr val="333333"/>
              </a:solidFill>
              <a:cs typeface="Arial" panose="020B0604020202020204" pitchFamily="34" charset="0"/>
            </a:endParaRPr>
          </a:p>
          <a:p>
            <a:pPr>
              <a:spcBef>
                <a:spcPct val="0"/>
              </a:spcBef>
              <a:buFontTx/>
              <a:buNone/>
            </a:pPr>
            <a:r>
              <a:rPr lang="it-IT" altLang="it-IT" sz="2400" dirty="0">
                <a:solidFill>
                  <a:srgbClr val="333333"/>
                </a:solidFill>
                <a:cs typeface="Arial" panose="020B0604020202020204" pitchFamily="34" charset="0"/>
              </a:rPr>
              <a:t>La funzione è introdotta dalla parola chiave </a:t>
            </a:r>
            <a:r>
              <a:rPr lang="it-IT" altLang="it-IT" sz="1800" dirty="0" err="1">
                <a:solidFill>
                  <a:srgbClr val="333333"/>
                </a:solidFill>
                <a:latin typeface="Consolas" panose="020B0609020204030204" pitchFamily="49" charset="0"/>
                <a:cs typeface="Arial" panose="020B0604020202020204" pitchFamily="34" charset="0"/>
              </a:rPr>
              <a:t>def</a:t>
            </a:r>
            <a:r>
              <a:rPr lang="it-IT" altLang="it-IT" sz="2400" dirty="0">
                <a:solidFill>
                  <a:srgbClr val="333333"/>
                </a:solidFill>
                <a:cs typeface="Arial" panose="020B0604020202020204" pitchFamily="34" charset="0"/>
              </a:rPr>
              <a:t>, dopo </a:t>
            </a:r>
            <a:r>
              <a:rPr lang="it-IT" altLang="it-IT" sz="1800" dirty="0" err="1">
                <a:solidFill>
                  <a:srgbClr val="333333"/>
                </a:solidFill>
                <a:latin typeface="Consolas" panose="020B0609020204030204" pitchFamily="49" charset="0"/>
                <a:cs typeface="Arial" panose="020B0604020202020204" pitchFamily="34" charset="0"/>
              </a:rPr>
              <a:t>def</a:t>
            </a:r>
            <a:r>
              <a:rPr lang="it-IT" altLang="it-IT" sz="2400" dirty="0">
                <a:solidFill>
                  <a:srgbClr val="333333"/>
                </a:solidFill>
                <a:cs typeface="Arial" panose="020B0604020202020204" pitchFamily="34" charset="0"/>
              </a:rPr>
              <a:t> appare il nome della funzione, in questo caso </a:t>
            </a:r>
            <a:r>
              <a:rPr lang="it-IT" altLang="it-IT" sz="1800" dirty="0" err="1">
                <a:solidFill>
                  <a:srgbClr val="333333"/>
                </a:solidFill>
                <a:latin typeface="Consolas" panose="020B0609020204030204" pitchFamily="49" charset="0"/>
                <a:cs typeface="Arial" panose="020B0604020202020204" pitchFamily="34" charset="0"/>
              </a:rPr>
              <a:t>is_even</a:t>
            </a:r>
            <a:r>
              <a:rPr lang="it-IT" altLang="it-IT" sz="2400" dirty="0">
                <a:solidFill>
                  <a:srgbClr val="333333"/>
                </a:solidFill>
                <a:cs typeface="Arial" panose="020B0604020202020204" pitchFamily="34" charset="0"/>
              </a:rPr>
              <a:t>; dopo il nome della funzione viene specificata tra parentesi tonde la lista dei parametri accettati dalla funzione; dopo la lista dei parametri ci sono i due punti (</a:t>
            </a:r>
            <a:r>
              <a:rPr lang="it-IT" altLang="it-IT" sz="1800" dirty="0">
                <a:solidFill>
                  <a:srgbClr val="333333"/>
                </a:solidFill>
                <a:latin typeface="Consolas" panose="020B0609020204030204" pitchFamily="49" charset="0"/>
                <a:cs typeface="Arial" panose="020B0604020202020204" pitchFamily="34" charset="0"/>
              </a:rPr>
              <a:t>:</a:t>
            </a:r>
            <a:r>
              <a:rPr lang="it-IT" altLang="it-IT" sz="2400" dirty="0">
                <a:solidFill>
                  <a:srgbClr val="333333"/>
                </a:solidFill>
                <a:cs typeface="Arial" panose="020B0604020202020204" pitchFamily="34" charset="0"/>
              </a:rPr>
              <a:t>) che introducono un blocco di codice indentato; il blocco di codice può contenere diverse istruzioni e 0 o più </a:t>
            </a:r>
            <a:r>
              <a:rPr lang="it-IT" altLang="it-IT" sz="1800" dirty="0" err="1">
                <a:solidFill>
                  <a:srgbClr val="333333"/>
                </a:solidFill>
                <a:latin typeface="Consolas" panose="020B0609020204030204" pitchFamily="49" charset="0"/>
                <a:cs typeface="Arial" panose="020B0604020202020204" pitchFamily="34" charset="0"/>
              </a:rPr>
              <a:t>return</a:t>
            </a:r>
            <a:r>
              <a:rPr lang="it-IT" altLang="it-IT" sz="2400" dirty="0">
                <a:solidFill>
                  <a:srgbClr val="333333"/>
                </a:solidFill>
                <a:cs typeface="Arial" panose="020B0604020202020204" pitchFamily="34" charset="0"/>
              </a:rPr>
              <a:t>.</a:t>
            </a:r>
            <a:endParaRPr lang="it-IT" altLang="it-IT"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60ED43-29C5-4961-920E-C2A2CD7C0608}"/>
              </a:ext>
            </a:extLst>
          </p:cNvPr>
          <p:cNvSpPr>
            <a:spLocks noGrp="1"/>
          </p:cNvSpPr>
          <p:nvPr>
            <p:ph type="title"/>
          </p:nvPr>
        </p:nvSpPr>
        <p:spPr/>
        <p:txBody>
          <a:bodyPr/>
          <a:lstStyle/>
          <a:p>
            <a:r>
              <a:rPr lang="it-IT" dirty="0"/>
              <a:t>Oggetti in </a:t>
            </a:r>
            <a:r>
              <a:rPr lang="it-IT" dirty="0" err="1"/>
              <a:t>Python</a:t>
            </a:r>
            <a:endParaRPr lang="it-IT" dirty="0"/>
          </a:p>
        </p:txBody>
      </p:sp>
      <p:sp>
        <p:nvSpPr>
          <p:cNvPr id="3" name="Segnaposto contenuto 2">
            <a:extLst>
              <a:ext uri="{FF2B5EF4-FFF2-40B4-BE49-F238E27FC236}">
                <a16:creationId xmlns:a16="http://schemas.microsoft.com/office/drawing/2014/main" id="{6FEFA596-E9A2-4C6A-8873-83E1928FDCEA}"/>
              </a:ext>
            </a:extLst>
          </p:cNvPr>
          <p:cNvSpPr>
            <a:spLocks noGrp="1"/>
          </p:cNvSpPr>
          <p:nvPr>
            <p:ph idx="1"/>
          </p:nvPr>
        </p:nvSpPr>
        <p:spPr>
          <a:xfrm>
            <a:off x="91440" y="1825625"/>
            <a:ext cx="11987784" cy="4351338"/>
          </a:xfrm>
        </p:spPr>
        <p:txBody>
          <a:bodyPr>
            <a:normAutofit/>
          </a:bodyPr>
          <a:lstStyle/>
          <a:p>
            <a:r>
              <a:rPr lang="it-IT" dirty="0"/>
              <a:t>Aggiungiamo un secondo metodo alla nostra Classe, una funzione che ci permetta di visualizzare la scheda personale di ciascuno Studente. </a:t>
            </a:r>
          </a:p>
          <a:p>
            <a:pPr marL="0" indent="0">
              <a:buNone/>
            </a:pPr>
            <a:r>
              <a:rPr lang="it-IT" sz="2200" dirty="0"/>
              <a:t>class Studente:</a:t>
            </a:r>
          </a:p>
          <a:p>
            <a:pPr marL="0" indent="0">
              <a:buNone/>
            </a:pPr>
            <a:r>
              <a:rPr lang="it-IT" sz="2200" dirty="0"/>
              <a:t>    </a:t>
            </a:r>
            <a:r>
              <a:rPr lang="it-IT" sz="2200" dirty="0" err="1"/>
              <a:t>def</a:t>
            </a:r>
            <a:r>
              <a:rPr lang="it-IT" sz="2200" dirty="0"/>
              <a:t> __</a:t>
            </a:r>
            <a:r>
              <a:rPr lang="it-IT" sz="2200" dirty="0" err="1"/>
              <a:t>init</a:t>
            </a:r>
            <a:r>
              <a:rPr lang="it-IT" sz="2200" dirty="0"/>
              <a:t>__(self, nome, cognome, </a:t>
            </a:r>
            <a:r>
              <a:rPr lang="it-IT" sz="2200" dirty="0" err="1"/>
              <a:t>corso_di_studi</a:t>
            </a:r>
            <a:r>
              <a:rPr lang="it-IT" sz="2200" dirty="0"/>
              <a:t>):</a:t>
            </a:r>
          </a:p>
          <a:p>
            <a:pPr marL="0" indent="0">
              <a:buNone/>
            </a:pPr>
            <a:r>
              <a:rPr lang="it-IT" sz="2200" dirty="0"/>
              <a:t>        </a:t>
            </a:r>
            <a:r>
              <a:rPr lang="it-IT" sz="2200" dirty="0" err="1"/>
              <a:t>self.nome</a:t>
            </a:r>
            <a:r>
              <a:rPr lang="it-IT" sz="2200" dirty="0"/>
              <a:t> = nome</a:t>
            </a:r>
          </a:p>
          <a:p>
            <a:pPr marL="0" indent="0">
              <a:buNone/>
            </a:pPr>
            <a:r>
              <a:rPr lang="it-IT" sz="2200" dirty="0"/>
              <a:t>        </a:t>
            </a:r>
            <a:r>
              <a:rPr lang="it-IT" sz="2200" dirty="0" err="1"/>
              <a:t>self.cognome</a:t>
            </a:r>
            <a:r>
              <a:rPr lang="it-IT" sz="2200" dirty="0"/>
              <a:t> = cognome</a:t>
            </a:r>
          </a:p>
          <a:p>
            <a:pPr marL="0" indent="0">
              <a:buNone/>
            </a:pPr>
            <a:r>
              <a:rPr lang="it-IT" sz="2200" dirty="0"/>
              <a:t>        </a:t>
            </a:r>
            <a:r>
              <a:rPr lang="it-IT" sz="2200" dirty="0" err="1"/>
              <a:t>self.corso_di_studi</a:t>
            </a:r>
            <a:r>
              <a:rPr lang="it-IT" sz="2200" dirty="0"/>
              <a:t> = </a:t>
            </a:r>
            <a:r>
              <a:rPr lang="it-IT" sz="2200" dirty="0" err="1"/>
              <a:t>corso_di_studi</a:t>
            </a:r>
            <a:endParaRPr lang="it-IT" sz="2200" dirty="0"/>
          </a:p>
          <a:p>
            <a:pPr marL="0" indent="0">
              <a:buNone/>
            </a:pPr>
            <a:r>
              <a:rPr lang="it-IT" sz="2200" dirty="0"/>
              <a:t> </a:t>
            </a:r>
          </a:p>
          <a:p>
            <a:pPr marL="0" indent="0">
              <a:buNone/>
            </a:pPr>
            <a:r>
              <a:rPr lang="it-IT" sz="2200" dirty="0"/>
              <a:t>    </a:t>
            </a:r>
            <a:r>
              <a:rPr lang="it-IT" sz="2200" dirty="0" err="1"/>
              <a:t>def</a:t>
            </a:r>
            <a:r>
              <a:rPr lang="it-IT" sz="2200" dirty="0"/>
              <a:t> </a:t>
            </a:r>
            <a:r>
              <a:rPr lang="it-IT" sz="2200" dirty="0" err="1"/>
              <a:t>scheda_personale</a:t>
            </a:r>
            <a:r>
              <a:rPr lang="it-IT" sz="2200" dirty="0"/>
              <a:t>(self):</a:t>
            </a:r>
          </a:p>
          <a:p>
            <a:pPr marL="0" indent="0">
              <a:buNone/>
            </a:pPr>
            <a:r>
              <a:rPr lang="it-IT" sz="2200" dirty="0"/>
              <a:t>        return "Scheda\n Nome:{</a:t>
            </a:r>
            <a:r>
              <a:rPr lang="it-IT" sz="2200" dirty="0" err="1"/>
              <a:t>self.nome</a:t>
            </a:r>
            <a:r>
              <a:rPr lang="it-IT" sz="2200" dirty="0"/>
              <a:t>}\n Cognome:{</a:t>
            </a:r>
            <a:r>
              <a:rPr lang="it-IT" sz="2200" dirty="0" err="1"/>
              <a:t>self.cognome</a:t>
            </a:r>
            <a:r>
              <a:rPr lang="it-IT" sz="2200" dirty="0"/>
              <a:t>}\n Corso Studi:{</a:t>
            </a:r>
            <a:r>
              <a:rPr lang="it-IT" sz="2200" dirty="0" err="1"/>
              <a:t>self.corso_di_studi</a:t>
            </a:r>
            <a:r>
              <a:rPr lang="it-IT" sz="2200" dirty="0"/>
              <a:t>}"</a:t>
            </a:r>
          </a:p>
          <a:p>
            <a:endParaRPr lang="it-IT" dirty="0"/>
          </a:p>
        </p:txBody>
      </p:sp>
      <p:sp>
        <p:nvSpPr>
          <p:cNvPr id="4" name="Rettangolo 3">
            <a:extLst>
              <a:ext uri="{FF2B5EF4-FFF2-40B4-BE49-F238E27FC236}">
                <a16:creationId xmlns:a16="http://schemas.microsoft.com/office/drawing/2014/main" id="{B14B30B9-ED2F-45A6-8026-8137AA73A737}"/>
              </a:ext>
            </a:extLst>
          </p:cNvPr>
          <p:cNvSpPr/>
          <p:nvPr/>
        </p:nvSpPr>
        <p:spPr>
          <a:xfrm>
            <a:off x="6638544" y="2897575"/>
            <a:ext cx="5239512" cy="1984902"/>
          </a:xfrm>
          <a:prstGeom prst="rect">
            <a:avLst/>
          </a:prstGeom>
        </p:spPr>
        <p:txBody>
          <a:bodyPr wrap="square">
            <a:spAutoFit/>
          </a:bodyPr>
          <a:lstStyle/>
          <a:p>
            <a:pPr>
              <a:lnSpc>
                <a:spcPct val="115000"/>
              </a:lnSpc>
              <a:spcAft>
                <a:spcPts val="1000"/>
              </a:spcAft>
            </a:pPr>
            <a:r>
              <a:rPr lang="it-IT" dirty="0">
                <a:latin typeface="Calibri" panose="020F0502020204030204" pitchFamily="34" charset="0"/>
                <a:ea typeface="Calibri" panose="020F0502020204030204" pitchFamily="34" charset="0"/>
                <a:cs typeface="Times New Roman" panose="02020603050405020304" pitchFamily="18" charset="0"/>
              </a:rPr>
              <a:t>Ad ogni metodo della classe viene passato anzitutto self, quindi l'istanza: ogni attributo passato alla scheda va preceduto da self, quindi </a:t>
            </a:r>
            <a:r>
              <a:rPr lang="it-IT" dirty="0" err="1">
                <a:latin typeface="Calibri" panose="020F0502020204030204" pitchFamily="34" charset="0"/>
                <a:ea typeface="Calibri" panose="020F0502020204030204" pitchFamily="34" charset="0"/>
                <a:cs typeface="Times New Roman" panose="02020603050405020304" pitchFamily="18" charset="0"/>
              </a:rPr>
              <a:t>self.nome</a:t>
            </a:r>
            <a:r>
              <a:rPr lang="it-IT" dirty="0">
                <a:latin typeface="Calibri" panose="020F0502020204030204" pitchFamily="34" charset="0"/>
                <a:ea typeface="Calibri" panose="020F0502020204030204" pitchFamily="34" charset="0"/>
                <a:cs typeface="Times New Roman" panose="02020603050405020304" pitchFamily="18" charset="0"/>
              </a:rPr>
              <a:t>, </a:t>
            </a:r>
            <a:r>
              <a:rPr lang="it-IT" dirty="0" err="1">
                <a:latin typeface="Calibri" panose="020F0502020204030204" pitchFamily="34" charset="0"/>
                <a:ea typeface="Calibri" panose="020F0502020204030204" pitchFamily="34" charset="0"/>
                <a:cs typeface="Times New Roman" panose="02020603050405020304" pitchFamily="18" charset="0"/>
              </a:rPr>
              <a:t>self.cognome</a:t>
            </a:r>
            <a:r>
              <a:rPr lang="it-IT" dirty="0">
                <a:latin typeface="Calibri" panose="020F0502020204030204" pitchFamily="34" charset="0"/>
                <a:ea typeface="Calibri" panose="020F0502020204030204" pitchFamily="34" charset="0"/>
                <a:cs typeface="Times New Roman" panose="02020603050405020304" pitchFamily="18" charset="0"/>
              </a:rPr>
              <a:t> ecc., per fare in modo che il Metodo </a:t>
            </a:r>
            <a:r>
              <a:rPr lang="it-IT" dirty="0" err="1">
                <a:latin typeface="Calibri" panose="020F0502020204030204" pitchFamily="34" charset="0"/>
                <a:ea typeface="Calibri" panose="020F0502020204030204" pitchFamily="34" charset="0"/>
                <a:cs typeface="Times New Roman" panose="02020603050405020304" pitchFamily="18" charset="0"/>
              </a:rPr>
              <a:t>scheda_personale</a:t>
            </a:r>
            <a:r>
              <a:rPr lang="it-IT" dirty="0">
                <a:latin typeface="Calibri" panose="020F0502020204030204" pitchFamily="34" charset="0"/>
                <a:ea typeface="Calibri" panose="020F0502020204030204" pitchFamily="34" charset="0"/>
                <a:cs typeface="Times New Roman" panose="02020603050405020304" pitchFamily="18" charset="0"/>
              </a:rPr>
              <a:t> funzioni su ciascuna Istanza della Classe.</a:t>
            </a:r>
          </a:p>
        </p:txBody>
      </p:sp>
    </p:spTree>
    <p:extLst>
      <p:ext uri="{BB962C8B-B14F-4D97-AF65-F5344CB8AC3E}">
        <p14:creationId xmlns:p14="http://schemas.microsoft.com/office/powerpoint/2010/main" val="694720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60ED43-29C5-4961-920E-C2A2CD7C0608}"/>
              </a:ext>
            </a:extLst>
          </p:cNvPr>
          <p:cNvSpPr>
            <a:spLocks noGrp="1"/>
          </p:cNvSpPr>
          <p:nvPr>
            <p:ph type="title"/>
          </p:nvPr>
        </p:nvSpPr>
        <p:spPr/>
        <p:txBody>
          <a:bodyPr/>
          <a:lstStyle/>
          <a:p>
            <a:r>
              <a:rPr lang="it-IT" dirty="0"/>
              <a:t>Oggetti in </a:t>
            </a:r>
            <a:r>
              <a:rPr lang="it-IT" dirty="0" err="1"/>
              <a:t>Python</a:t>
            </a:r>
            <a:endParaRPr lang="it-IT" dirty="0"/>
          </a:p>
        </p:txBody>
      </p:sp>
      <p:sp>
        <p:nvSpPr>
          <p:cNvPr id="3" name="Segnaposto contenuto 2">
            <a:extLst>
              <a:ext uri="{FF2B5EF4-FFF2-40B4-BE49-F238E27FC236}">
                <a16:creationId xmlns:a16="http://schemas.microsoft.com/office/drawing/2014/main" id="{6FEFA596-E9A2-4C6A-8873-83E1928FDCEA}"/>
              </a:ext>
            </a:extLst>
          </p:cNvPr>
          <p:cNvSpPr>
            <a:spLocks noGrp="1"/>
          </p:cNvSpPr>
          <p:nvPr>
            <p:ph idx="1"/>
          </p:nvPr>
        </p:nvSpPr>
        <p:spPr>
          <a:xfrm>
            <a:off x="91440" y="1825625"/>
            <a:ext cx="11987784" cy="4351338"/>
          </a:xfrm>
        </p:spPr>
        <p:txBody>
          <a:bodyPr>
            <a:normAutofit/>
          </a:bodyPr>
          <a:lstStyle/>
          <a:p>
            <a:r>
              <a:rPr lang="it-IT" dirty="0"/>
              <a:t>Ora possiamo richiamare questo metodo su qualsiasi oggetto abbiamo creato:</a:t>
            </a:r>
          </a:p>
          <a:p>
            <a:pPr marL="0" indent="0">
              <a:buNone/>
            </a:pPr>
            <a:r>
              <a:rPr lang="it-IT" dirty="0"/>
              <a:t> </a:t>
            </a:r>
          </a:p>
          <a:p>
            <a:pPr marL="0" indent="0">
              <a:buNone/>
            </a:pPr>
            <a:r>
              <a:rPr lang="it-IT" sz="3600" dirty="0" err="1"/>
              <a:t>print</a:t>
            </a:r>
            <a:r>
              <a:rPr lang="it-IT" sz="3600" dirty="0"/>
              <a:t>(</a:t>
            </a:r>
            <a:r>
              <a:rPr lang="it-IT" sz="3600" dirty="0" err="1"/>
              <a:t>studente_uno.scheda_personale</a:t>
            </a:r>
            <a:r>
              <a:rPr lang="it-IT" sz="3600" dirty="0"/>
              <a:t>())</a:t>
            </a:r>
          </a:p>
          <a:p>
            <a:pPr marL="0" indent="0">
              <a:buNone/>
            </a:pPr>
            <a:r>
              <a:rPr lang="it-IT" sz="3600" dirty="0" err="1"/>
              <a:t>print</a:t>
            </a:r>
            <a:r>
              <a:rPr lang="it-IT" sz="3600" dirty="0"/>
              <a:t>(</a:t>
            </a:r>
            <a:r>
              <a:rPr lang="it-IT" sz="3600" dirty="0" err="1"/>
              <a:t>studente_due.scheda_personale</a:t>
            </a:r>
            <a:r>
              <a:rPr lang="it-IT" sz="3600" dirty="0"/>
              <a:t>())</a:t>
            </a:r>
          </a:p>
          <a:p>
            <a:endParaRPr lang="it-IT" dirty="0"/>
          </a:p>
        </p:txBody>
      </p:sp>
      <p:cxnSp>
        <p:nvCxnSpPr>
          <p:cNvPr id="5" name="Connettore 2 4">
            <a:extLst>
              <a:ext uri="{FF2B5EF4-FFF2-40B4-BE49-F238E27FC236}">
                <a16:creationId xmlns:a16="http://schemas.microsoft.com/office/drawing/2014/main" id="{FD533C77-2EB2-455D-9AF2-4E623E474B0A}"/>
              </a:ext>
            </a:extLst>
          </p:cNvPr>
          <p:cNvCxnSpPr/>
          <p:nvPr/>
        </p:nvCxnSpPr>
        <p:spPr>
          <a:xfrm flipV="1">
            <a:off x="3255264" y="3959352"/>
            <a:ext cx="557784" cy="140817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FB0A91FA-F923-4F02-A9FF-F3EF86423E47}"/>
              </a:ext>
            </a:extLst>
          </p:cNvPr>
          <p:cNvSpPr txBox="1"/>
          <p:nvPr/>
        </p:nvSpPr>
        <p:spPr>
          <a:xfrm>
            <a:off x="2633472" y="5502465"/>
            <a:ext cx="2039661" cy="523220"/>
          </a:xfrm>
          <a:prstGeom prst="rect">
            <a:avLst/>
          </a:prstGeom>
          <a:noFill/>
        </p:spPr>
        <p:txBody>
          <a:bodyPr wrap="none" rtlCol="0">
            <a:spAutoFit/>
          </a:bodyPr>
          <a:lstStyle/>
          <a:p>
            <a:r>
              <a:rPr lang="it-IT" sz="2800" dirty="0"/>
              <a:t>Dot </a:t>
            </a:r>
            <a:r>
              <a:rPr lang="it-IT" sz="2800" dirty="0" err="1"/>
              <a:t>notation</a:t>
            </a:r>
            <a:endParaRPr lang="it-IT" sz="2800" dirty="0"/>
          </a:p>
        </p:txBody>
      </p:sp>
    </p:spTree>
    <p:extLst>
      <p:ext uri="{BB962C8B-B14F-4D97-AF65-F5344CB8AC3E}">
        <p14:creationId xmlns:p14="http://schemas.microsoft.com/office/powerpoint/2010/main" val="601412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Stringhe</a:t>
            </a:r>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55713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39337" y="670560"/>
            <a:ext cx="11861074" cy="5262979"/>
          </a:xfrm>
          <a:prstGeom prst="rect">
            <a:avLst/>
          </a:prstGeom>
        </p:spPr>
        <p:txBody>
          <a:bodyPr wrap="square">
            <a:spAutoFit/>
          </a:bodyPr>
          <a:lstStyle/>
          <a:p>
            <a:r>
              <a:rPr lang="it-IT" sz="2800" dirty="0">
                <a:solidFill>
                  <a:srgbClr val="FF0000"/>
                </a:solidFill>
              </a:rPr>
              <a:t>Vettori</a:t>
            </a:r>
            <a:r>
              <a:rPr lang="it-IT" sz="2800" dirty="0"/>
              <a:t> (sequenze) di caratteri, “caratteri da leggersi in fila”.</a:t>
            </a:r>
          </a:p>
          <a:p>
            <a:endParaRPr lang="it-IT" sz="2800" dirty="0"/>
          </a:p>
          <a:p>
            <a:r>
              <a:rPr lang="it-IT" sz="2800" dirty="0"/>
              <a:t>È possibile racchiudere il suo valore indifferentemente tra apici (carattere ') o doppi apici (carattere ").</a:t>
            </a:r>
          </a:p>
          <a:p>
            <a:endParaRPr lang="it-IT" sz="2800" dirty="0"/>
          </a:p>
          <a:p>
            <a:r>
              <a:rPr lang="it-IT" sz="2800" dirty="0"/>
              <a:t>Questo permette di superare facilmente il problema dell’utilizzo dei suddetti caratteri nel valore stesso della stringa, ad esempio "l'acqua" o 'Egli disse: "Acqua"'. È anche possibile usare il carattere di </a:t>
            </a:r>
            <a:r>
              <a:rPr lang="it-IT" sz="2800" dirty="0" err="1"/>
              <a:t>escape</a:t>
            </a:r>
            <a:r>
              <a:rPr lang="it-IT" sz="2800" dirty="0"/>
              <a:t> \ prima di ' o ": 'Egli disse: "L\'acqua"'.</a:t>
            </a:r>
          </a:p>
          <a:p>
            <a:endParaRPr lang="it-IT" sz="2800" dirty="0"/>
          </a:p>
          <a:p>
            <a:r>
              <a:rPr lang="it-IT" sz="2800" dirty="0"/>
              <a:t>Le stringhe, così come le liste o le </a:t>
            </a:r>
            <a:r>
              <a:rPr lang="it-IT" sz="2800" dirty="0" err="1"/>
              <a:t>tuple</a:t>
            </a:r>
            <a:r>
              <a:rPr lang="it-IT" sz="2800" dirty="0"/>
              <a:t>, sono un tipo particolare di sequenze e perciò supportano tutte le operazioni comuni alle sequenze. Vediamone alcune.</a:t>
            </a:r>
          </a:p>
        </p:txBody>
      </p:sp>
    </p:spTree>
    <p:extLst>
      <p:ext uri="{BB962C8B-B14F-4D97-AF65-F5344CB8AC3E}">
        <p14:creationId xmlns:p14="http://schemas.microsoft.com/office/powerpoint/2010/main" val="3510357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82880" y="252549"/>
            <a:ext cx="11739154" cy="5632311"/>
          </a:xfrm>
          <a:prstGeom prst="rect">
            <a:avLst/>
          </a:prstGeom>
        </p:spPr>
        <p:txBody>
          <a:bodyPr wrap="square">
            <a:spAutoFit/>
          </a:bodyPr>
          <a:lstStyle/>
          <a:p>
            <a:r>
              <a:rPr lang="it-IT" sz="2400" dirty="0"/>
              <a:t>In </a:t>
            </a:r>
            <a:r>
              <a:rPr lang="it-IT" sz="2400" dirty="0" err="1"/>
              <a:t>Python</a:t>
            </a:r>
            <a:r>
              <a:rPr lang="it-IT" sz="2400" dirty="0"/>
              <a:t>, è possibile accedere agli elementi di una sequenza, usando la sintassi sequenza[indice]. Questo restituirà l’elemento in posizione indice (il primo elemento ha sempre indice 0). È inoltre possibile specificare indici negativi che partono dalla fine della sequenza (l’ultimo elemento ha indice -1, il penultimo -2, ecc.). Questa operazione è chiamata </a:t>
            </a:r>
            <a:r>
              <a:rPr lang="it-IT" sz="2400" dirty="0" err="1"/>
              <a:t>indexing</a:t>
            </a:r>
            <a:r>
              <a:rPr lang="it-IT" sz="2400" dirty="0"/>
              <a:t>.</a:t>
            </a:r>
          </a:p>
          <a:p>
            <a:endParaRPr lang="it-IT" sz="2400" dirty="0"/>
          </a:p>
          <a:p>
            <a:r>
              <a:rPr lang="it-IT" sz="2400" dirty="0"/>
              <a:t>&gt;&gt;&gt; s = '</a:t>
            </a:r>
            <a:r>
              <a:rPr lang="it-IT" sz="2400" dirty="0" err="1"/>
              <a:t>Python</a:t>
            </a:r>
            <a:r>
              <a:rPr lang="it-IT" sz="2400" dirty="0"/>
              <a:t>'</a:t>
            </a:r>
          </a:p>
          <a:p>
            <a:r>
              <a:rPr lang="it-IT" sz="2400" dirty="0"/>
              <a:t>&gt;&gt;&gt; s[0]  # elemento in posizione 0 (il primo)</a:t>
            </a:r>
          </a:p>
          <a:p>
            <a:r>
              <a:rPr lang="it-IT" sz="2400" dirty="0"/>
              <a:t>'P'</a:t>
            </a:r>
          </a:p>
          <a:p>
            <a:r>
              <a:rPr lang="it-IT" sz="2400" dirty="0"/>
              <a:t>&gt;&gt;&gt; s[5]  # elemento in posizione 5 (il sesto)</a:t>
            </a:r>
          </a:p>
          <a:p>
            <a:r>
              <a:rPr lang="it-IT" sz="2400" dirty="0"/>
              <a:t>'n'</a:t>
            </a:r>
          </a:p>
          <a:p>
            <a:r>
              <a:rPr lang="it-IT" sz="2400" dirty="0"/>
              <a:t>&gt;&gt;&gt; s[-1]  # elemento in posizione -1 (l'ultimo)</a:t>
            </a:r>
          </a:p>
          <a:p>
            <a:r>
              <a:rPr lang="it-IT" sz="2400" dirty="0"/>
              <a:t>'n'</a:t>
            </a:r>
          </a:p>
          <a:p>
            <a:r>
              <a:rPr lang="it-IT" sz="2400" dirty="0"/>
              <a:t>&gt;&gt;&gt; s[-4]  # elemento in posizione -4 (il quartultimo)</a:t>
            </a:r>
          </a:p>
          <a:p>
            <a:r>
              <a:rPr lang="it-IT" sz="2400" dirty="0"/>
              <a:t>'t'</a:t>
            </a:r>
          </a:p>
        </p:txBody>
      </p:sp>
    </p:spTree>
    <p:extLst>
      <p:ext uri="{BB962C8B-B14F-4D97-AF65-F5344CB8AC3E}">
        <p14:creationId xmlns:p14="http://schemas.microsoft.com/office/powerpoint/2010/main" val="559283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26423" y="252549"/>
            <a:ext cx="11669486" cy="6370975"/>
          </a:xfrm>
          <a:prstGeom prst="rect">
            <a:avLst/>
          </a:prstGeom>
        </p:spPr>
        <p:txBody>
          <a:bodyPr wrap="square">
            <a:spAutoFit/>
          </a:bodyPr>
          <a:lstStyle/>
          <a:p>
            <a:r>
              <a:rPr lang="it-IT" sz="2400" dirty="0"/>
              <a:t>La sintassi sequenza[</a:t>
            </a:r>
            <a:r>
              <a:rPr lang="it-IT" sz="2400" dirty="0" err="1"/>
              <a:t>inizio:fine</a:t>
            </a:r>
            <a:r>
              <a:rPr lang="it-IT" sz="2400" dirty="0"/>
              <a:t>] ci permette di ottenere una nuova sequenza dello stesso tipo che include tutti gli elementi partendo dall’indice inizio (incluso) all’indice fine (escluso). Se inizio è omesso, gli elementi verranno presi dall’inizio, se fine è omesso, gli elementi verranno presi fino alla fine. Questa operazione è chiamata </a:t>
            </a:r>
            <a:r>
              <a:rPr lang="it-IT" sz="2400" dirty="0" err="1"/>
              <a:t>slicing</a:t>
            </a:r>
            <a:r>
              <a:rPr lang="it-IT" sz="2400" dirty="0"/>
              <a:t> (letteralmente “affettare”).</a:t>
            </a:r>
          </a:p>
          <a:p>
            <a:endParaRPr lang="it-IT" sz="2400" dirty="0"/>
          </a:p>
          <a:p>
            <a:r>
              <a:rPr lang="it-IT" sz="2400" dirty="0"/>
              <a:t>&gt;&gt;&gt; s = '</a:t>
            </a:r>
            <a:r>
              <a:rPr lang="it-IT" sz="2400" dirty="0" err="1"/>
              <a:t>Python</a:t>
            </a:r>
            <a:r>
              <a:rPr lang="it-IT" sz="2400" dirty="0"/>
              <a:t>'</a:t>
            </a:r>
          </a:p>
          <a:p>
            <a:r>
              <a:rPr lang="it-IT" sz="2400" dirty="0"/>
              <a:t>&gt;&gt;&gt; s[0:2]  # sottostringa con elementi da 0 (incluso) a 2 (escluso)</a:t>
            </a:r>
          </a:p>
          <a:p>
            <a:r>
              <a:rPr lang="it-IT" sz="2400" dirty="0"/>
              <a:t>'</a:t>
            </a:r>
            <a:r>
              <a:rPr lang="it-IT" sz="2400" dirty="0" err="1"/>
              <a:t>Py</a:t>
            </a:r>
            <a:r>
              <a:rPr lang="it-IT" sz="2400" dirty="0"/>
              <a:t>'</a:t>
            </a:r>
          </a:p>
          <a:p>
            <a:r>
              <a:rPr lang="it-IT" sz="2400" dirty="0"/>
              <a:t>&gt;&gt;&gt; s[:2]   # dall'inizio all'elemento con indice 2 (escluso)</a:t>
            </a:r>
          </a:p>
          <a:p>
            <a:r>
              <a:rPr lang="it-IT" sz="2400" dirty="0"/>
              <a:t>'</a:t>
            </a:r>
            <a:r>
              <a:rPr lang="it-IT" sz="2400" dirty="0" err="1"/>
              <a:t>Py</a:t>
            </a:r>
            <a:r>
              <a:rPr lang="it-IT" sz="2400" dirty="0"/>
              <a:t>'</a:t>
            </a:r>
          </a:p>
          <a:p>
            <a:r>
              <a:rPr lang="it-IT" sz="2400" dirty="0"/>
              <a:t>&gt;&gt;&gt; s[3:5]  # dall'elemento con indice 3 (incluso) a 5 (escluso)</a:t>
            </a:r>
          </a:p>
          <a:p>
            <a:r>
              <a:rPr lang="it-IT" sz="2400" dirty="0"/>
              <a:t>'ho'</a:t>
            </a:r>
          </a:p>
          <a:p>
            <a:r>
              <a:rPr lang="it-IT" sz="2400" dirty="0"/>
              <a:t>&gt;&gt;&gt; s[4:]   # dall'elemento con indice 4 (incluso) alla fine</a:t>
            </a:r>
          </a:p>
          <a:p>
            <a:r>
              <a:rPr lang="it-IT" sz="2400" dirty="0"/>
              <a:t>'on'</a:t>
            </a:r>
          </a:p>
          <a:p>
            <a:r>
              <a:rPr lang="it-IT" sz="2400" dirty="0"/>
              <a:t>&gt;&gt;&gt; s[-2:]  # dall'elemento con indice -2 (incluso) alla fine</a:t>
            </a:r>
          </a:p>
          <a:p>
            <a:r>
              <a:rPr lang="it-IT" sz="2400" dirty="0"/>
              <a:t>'on'</a:t>
            </a:r>
          </a:p>
        </p:txBody>
      </p:sp>
    </p:spTree>
    <p:extLst>
      <p:ext uri="{BB962C8B-B14F-4D97-AF65-F5344CB8AC3E}">
        <p14:creationId xmlns:p14="http://schemas.microsoft.com/office/powerpoint/2010/main" val="3498992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61256" y="-87094"/>
            <a:ext cx="11477897" cy="7478970"/>
          </a:xfrm>
          <a:prstGeom prst="rect">
            <a:avLst/>
          </a:prstGeom>
        </p:spPr>
        <p:txBody>
          <a:bodyPr wrap="square">
            <a:spAutoFit/>
          </a:bodyPr>
          <a:lstStyle/>
          <a:p>
            <a:r>
              <a:rPr lang="it-IT" sz="2400" dirty="0"/>
              <a:t>Gli operatori in e </a:t>
            </a:r>
            <a:r>
              <a:rPr lang="it-IT" sz="2400" dirty="0" err="1"/>
              <a:t>not</a:t>
            </a:r>
            <a:r>
              <a:rPr lang="it-IT" sz="2400" dirty="0"/>
              <a:t> in possono essere usati per verificare se un elemento fa parte di una sequenza o no. Nel caso delle stringhe, è anche possibile verificare se una sottostringa è contenuta in una stringa:</a:t>
            </a:r>
          </a:p>
          <a:p>
            <a:endParaRPr lang="it-IT" sz="2400" dirty="0"/>
          </a:p>
          <a:p>
            <a:r>
              <a:rPr lang="it-IT" sz="2400" dirty="0"/>
              <a:t>&gt;&gt;&gt; s = '</a:t>
            </a:r>
            <a:r>
              <a:rPr lang="it-IT" sz="2400" dirty="0" err="1"/>
              <a:t>Python</a:t>
            </a:r>
            <a:r>
              <a:rPr lang="it-IT" sz="2400" dirty="0"/>
              <a:t>'</a:t>
            </a:r>
          </a:p>
          <a:p>
            <a:r>
              <a:rPr lang="it-IT" sz="2400" dirty="0"/>
              <a:t>&gt;&gt;&gt; 'P' in s  # controlla se il carattere 'P' è contenuto nella stringa s</a:t>
            </a:r>
          </a:p>
          <a:p>
            <a:r>
              <a:rPr lang="it-IT" sz="2400" dirty="0"/>
              <a:t>True</a:t>
            </a:r>
          </a:p>
          <a:p>
            <a:r>
              <a:rPr lang="it-IT" sz="2400" dirty="0"/>
              <a:t>&gt;&gt;&gt; 'x' in s  # il carattere 'x' non è in s, quindi restituisce False</a:t>
            </a:r>
          </a:p>
          <a:p>
            <a:r>
              <a:rPr lang="it-IT" sz="2400" dirty="0"/>
              <a:t>False</a:t>
            </a:r>
          </a:p>
          <a:p>
            <a:r>
              <a:rPr lang="it-IT" sz="2400" dirty="0"/>
              <a:t>&gt;&gt;&gt; 'x' </a:t>
            </a:r>
            <a:r>
              <a:rPr lang="it-IT" sz="2400" dirty="0" err="1"/>
              <a:t>not</a:t>
            </a:r>
            <a:r>
              <a:rPr lang="it-IT" sz="2400" dirty="0"/>
              <a:t> in s  # "</a:t>
            </a:r>
            <a:r>
              <a:rPr lang="it-IT" sz="2400" dirty="0" err="1"/>
              <a:t>not</a:t>
            </a:r>
            <a:r>
              <a:rPr lang="it-IT" sz="2400" dirty="0"/>
              <a:t> in" esegue l'operazione inversa</a:t>
            </a:r>
          </a:p>
          <a:p>
            <a:r>
              <a:rPr lang="it-IT" sz="2400" dirty="0"/>
              <a:t>True</a:t>
            </a:r>
          </a:p>
          <a:p>
            <a:r>
              <a:rPr lang="it-IT" sz="2400" dirty="0"/>
              <a:t>&gt;&gt;&gt; '</a:t>
            </a:r>
            <a:r>
              <a:rPr lang="it-IT" sz="2400" dirty="0" err="1"/>
              <a:t>Py</a:t>
            </a:r>
            <a:r>
              <a:rPr lang="it-IT" sz="2400" dirty="0"/>
              <a:t>' in s  # controlla se la sottostringa '</a:t>
            </a:r>
            <a:r>
              <a:rPr lang="it-IT" sz="2400" dirty="0" err="1"/>
              <a:t>Py</a:t>
            </a:r>
            <a:r>
              <a:rPr lang="it-IT" sz="2400" dirty="0"/>
              <a:t>' è contenuto nella stringa s</a:t>
            </a:r>
          </a:p>
          <a:p>
            <a:r>
              <a:rPr lang="it-IT" sz="2400" dirty="0"/>
              <a:t>True</a:t>
            </a:r>
          </a:p>
          <a:p>
            <a:r>
              <a:rPr lang="it-IT" sz="2400" dirty="0"/>
              <a:t>&gt;&gt;&gt; '</a:t>
            </a:r>
            <a:r>
              <a:rPr lang="it-IT" sz="2400" dirty="0" err="1"/>
              <a:t>py</a:t>
            </a:r>
            <a:r>
              <a:rPr lang="it-IT" sz="2400" dirty="0"/>
              <a:t>' in s  # il controllo è case-sensitive, quindi restituisce False</a:t>
            </a:r>
          </a:p>
          <a:p>
            <a:r>
              <a:rPr lang="it-IT" sz="2400" dirty="0"/>
              <a:t>False</a:t>
            </a:r>
          </a:p>
          <a:p>
            <a:r>
              <a:rPr lang="it-IT" sz="2400" dirty="0"/>
              <a:t>&gt;&gt;&gt; '</a:t>
            </a:r>
            <a:r>
              <a:rPr lang="it-IT" sz="2400" dirty="0" err="1"/>
              <a:t>Pn</a:t>
            </a:r>
            <a:r>
              <a:rPr lang="it-IT" sz="2400" dirty="0"/>
              <a:t>' in s  # restituisce False</a:t>
            </a:r>
          </a:p>
          <a:p>
            <a:r>
              <a:rPr lang="it-IT" sz="2400" dirty="0"/>
              <a:t>False</a:t>
            </a:r>
          </a:p>
          <a:p>
            <a:r>
              <a:rPr lang="it-IT" sz="2400" dirty="0"/>
              <a:t>&gt;&gt;&gt; 'P' in s and 'o' in s  # cerca due lettere anche non contigue</a:t>
            </a:r>
          </a:p>
          <a:p>
            <a:r>
              <a:rPr lang="it-IT" sz="2400" dirty="0"/>
              <a:t>True</a:t>
            </a:r>
          </a:p>
          <a:p>
            <a:r>
              <a:rPr lang="it-IT" sz="2400" dirty="0"/>
              <a:t> </a:t>
            </a:r>
          </a:p>
        </p:txBody>
      </p:sp>
    </p:spTree>
    <p:extLst>
      <p:ext uri="{BB962C8B-B14F-4D97-AF65-F5344CB8AC3E}">
        <p14:creationId xmlns:p14="http://schemas.microsoft.com/office/powerpoint/2010/main" val="1036105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35131" y="191589"/>
            <a:ext cx="11652069" cy="6370975"/>
          </a:xfrm>
          <a:prstGeom prst="rect">
            <a:avLst/>
          </a:prstGeom>
        </p:spPr>
        <p:txBody>
          <a:bodyPr wrap="square">
            <a:spAutoFit/>
          </a:bodyPr>
          <a:lstStyle/>
          <a:p>
            <a:r>
              <a:rPr lang="it-IT" sz="2400" dirty="0"/>
              <a:t>È possibile usare l’operatore + per concatenare sequenze, e * per ripetere sequenze:</a:t>
            </a:r>
          </a:p>
          <a:p>
            <a:endParaRPr lang="it-IT" sz="2400" dirty="0"/>
          </a:p>
          <a:p>
            <a:r>
              <a:rPr lang="it-IT" sz="2400" dirty="0"/>
              <a:t>&gt;&gt;&gt; '</a:t>
            </a:r>
            <a:r>
              <a:rPr lang="it-IT" sz="2400" dirty="0" err="1"/>
              <a:t>Py</a:t>
            </a:r>
            <a:r>
              <a:rPr lang="it-IT" sz="2400" dirty="0"/>
              <a:t>' + '</a:t>
            </a:r>
            <a:r>
              <a:rPr lang="it-IT" sz="2400" dirty="0" err="1"/>
              <a:t>thon</a:t>
            </a:r>
            <a:r>
              <a:rPr lang="it-IT" sz="2400" dirty="0"/>
              <a:t>'</a:t>
            </a:r>
          </a:p>
          <a:p>
            <a:r>
              <a:rPr lang="it-IT" sz="2400" dirty="0"/>
              <a:t>'</a:t>
            </a:r>
            <a:r>
              <a:rPr lang="it-IT" sz="2400" dirty="0" err="1"/>
              <a:t>Python</a:t>
            </a:r>
            <a:r>
              <a:rPr lang="it-IT" sz="2400" dirty="0"/>
              <a:t>'</a:t>
            </a:r>
          </a:p>
          <a:p>
            <a:r>
              <a:rPr lang="it-IT" sz="2400" dirty="0"/>
              <a:t>&gt;&gt;&gt; '</a:t>
            </a:r>
            <a:r>
              <a:rPr lang="it-IT" sz="2400" dirty="0" err="1"/>
              <a:t>Py</a:t>
            </a:r>
            <a:r>
              <a:rPr lang="it-IT" sz="2400" dirty="0"/>
              <a:t>' * 2</a:t>
            </a:r>
          </a:p>
          <a:p>
            <a:r>
              <a:rPr lang="it-IT" sz="2400" dirty="0"/>
              <a:t>'</a:t>
            </a:r>
            <a:r>
              <a:rPr lang="it-IT" sz="2400" dirty="0" err="1"/>
              <a:t>PyPy</a:t>
            </a:r>
            <a:r>
              <a:rPr lang="it-IT" sz="2400" dirty="0"/>
              <a:t>'</a:t>
            </a:r>
          </a:p>
          <a:p>
            <a:r>
              <a:rPr lang="it-IT" sz="2400" dirty="0"/>
              <a:t>&gt;&gt;&gt; '</a:t>
            </a:r>
            <a:r>
              <a:rPr lang="it-IT" sz="2400" dirty="0" err="1"/>
              <a:t>Ba</a:t>
            </a:r>
            <a:r>
              <a:rPr lang="it-IT" sz="2400" dirty="0"/>
              <a:t>' + '</a:t>
            </a:r>
            <a:r>
              <a:rPr lang="it-IT" sz="2400" dirty="0" err="1"/>
              <a:t>na</a:t>
            </a:r>
            <a:r>
              <a:rPr lang="it-IT" sz="2400" dirty="0"/>
              <a:t>' * 2</a:t>
            </a:r>
          </a:p>
          <a:p>
            <a:r>
              <a:rPr lang="it-IT" sz="2400" dirty="0"/>
              <a:t>'Banana'</a:t>
            </a:r>
          </a:p>
          <a:p>
            <a:endParaRPr lang="it-IT" sz="2400" dirty="0"/>
          </a:p>
          <a:p>
            <a:r>
              <a:rPr lang="it-IT" sz="2400" dirty="0"/>
              <a:t>La funzione </a:t>
            </a:r>
            <a:r>
              <a:rPr lang="it-IT" sz="2400" dirty="0" err="1"/>
              <a:t>built</a:t>
            </a:r>
            <a:r>
              <a:rPr lang="it-IT" sz="2400" dirty="0"/>
              <a:t>-in </a:t>
            </a:r>
            <a:r>
              <a:rPr lang="it-IT" sz="2400" dirty="0" err="1"/>
              <a:t>len</a:t>
            </a:r>
            <a:r>
              <a:rPr lang="it-IT" sz="2400" dirty="0"/>
              <a:t>() può essere usata per ottenere il numero di elementi in una sequenza:</a:t>
            </a:r>
          </a:p>
          <a:p>
            <a:endParaRPr lang="it-IT" sz="2400" dirty="0"/>
          </a:p>
          <a:p>
            <a:r>
              <a:rPr lang="it-IT" sz="2400" dirty="0"/>
              <a:t>&gt;&gt;&gt; </a:t>
            </a:r>
            <a:r>
              <a:rPr lang="it-IT" sz="2400" dirty="0" err="1"/>
              <a:t>len</a:t>
            </a:r>
            <a:r>
              <a:rPr lang="it-IT" sz="2400" dirty="0"/>
              <a:t>('</a:t>
            </a:r>
            <a:r>
              <a:rPr lang="it-IT" sz="2400" dirty="0" err="1"/>
              <a:t>Python</a:t>
            </a:r>
            <a:r>
              <a:rPr lang="it-IT" sz="2400" dirty="0"/>
              <a:t>')</a:t>
            </a:r>
          </a:p>
          <a:p>
            <a:r>
              <a:rPr lang="it-IT" sz="2400" dirty="0"/>
              <a:t>6</a:t>
            </a:r>
          </a:p>
          <a:p>
            <a:r>
              <a:rPr lang="it-IT" sz="2400" dirty="0"/>
              <a:t>&gt;&gt;&gt; s = 'Precipitevolissimevolmente'</a:t>
            </a:r>
          </a:p>
          <a:p>
            <a:r>
              <a:rPr lang="it-IT" sz="2400" dirty="0"/>
              <a:t>&gt;&gt;&gt; </a:t>
            </a:r>
            <a:r>
              <a:rPr lang="it-IT" sz="2400" dirty="0" err="1"/>
              <a:t>len</a:t>
            </a:r>
            <a:r>
              <a:rPr lang="it-IT" sz="2400" dirty="0"/>
              <a:t>(s)</a:t>
            </a:r>
          </a:p>
          <a:p>
            <a:r>
              <a:rPr lang="it-IT" sz="2400" dirty="0"/>
              <a:t>26</a:t>
            </a:r>
          </a:p>
        </p:txBody>
      </p:sp>
    </p:spTree>
    <p:extLst>
      <p:ext uri="{BB962C8B-B14F-4D97-AF65-F5344CB8AC3E}">
        <p14:creationId xmlns:p14="http://schemas.microsoft.com/office/powerpoint/2010/main" val="1672748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00297" y="148046"/>
            <a:ext cx="11834949" cy="4524315"/>
          </a:xfrm>
          <a:prstGeom prst="rect">
            <a:avLst/>
          </a:prstGeom>
        </p:spPr>
        <p:txBody>
          <a:bodyPr wrap="square">
            <a:spAutoFit/>
          </a:bodyPr>
          <a:lstStyle/>
          <a:p>
            <a:r>
              <a:rPr lang="it-IT" sz="2400" dirty="0"/>
              <a:t>I metodi sono simili alle funzioni ma sono legati al tipo dell’oggetto e hanno una sintassi diversa: </a:t>
            </a:r>
            <a:r>
              <a:rPr lang="it-IT" sz="2400" dirty="0" err="1">
                <a:solidFill>
                  <a:srgbClr val="FF0000"/>
                </a:solidFill>
              </a:rPr>
              <a:t>oggetto.metodo</a:t>
            </a:r>
            <a:r>
              <a:rPr lang="it-IT" sz="2400" dirty="0">
                <a:solidFill>
                  <a:srgbClr val="FF0000"/>
                </a:solidFill>
              </a:rPr>
              <a:t>(argomenti)</a:t>
            </a:r>
            <a:r>
              <a:rPr lang="it-IT" sz="2400" dirty="0"/>
              <a:t>. Così come le funzioni, i metodi possono accettare 0 o più argomenti:</a:t>
            </a:r>
          </a:p>
          <a:p>
            <a:endParaRPr lang="it-IT" sz="2400" dirty="0"/>
          </a:p>
          <a:p>
            <a:r>
              <a:rPr lang="it-IT" sz="2400" dirty="0"/>
              <a:t>&gt;&gt;&gt; s = '</a:t>
            </a:r>
            <a:r>
              <a:rPr lang="it-IT" sz="2400" dirty="0" err="1"/>
              <a:t>Python</a:t>
            </a:r>
            <a:r>
              <a:rPr lang="it-IT" sz="2400" dirty="0"/>
              <a:t>'</a:t>
            </a:r>
          </a:p>
          <a:p>
            <a:r>
              <a:rPr lang="it-IT" sz="2400" dirty="0"/>
              <a:t>&gt;&gt;&gt; </a:t>
            </a:r>
            <a:r>
              <a:rPr lang="it-IT" sz="2400" dirty="0" err="1"/>
              <a:t>s.upper</a:t>
            </a:r>
            <a:r>
              <a:rPr lang="it-IT" sz="2400" dirty="0"/>
              <a:t>()  # il metodo </a:t>
            </a:r>
            <a:r>
              <a:rPr lang="it-IT" sz="2400" dirty="0" err="1"/>
              <a:t>upper</a:t>
            </a:r>
            <a:r>
              <a:rPr lang="it-IT" sz="2400" dirty="0"/>
              <a:t> restituisce una nuova stringa tutta </a:t>
            </a:r>
            <a:r>
              <a:rPr lang="it-IT" sz="2400" dirty="0" err="1"/>
              <a:t>uppercase</a:t>
            </a:r>
            <a:endParaRPr lang="it-IT" sz="2400" dirty="0"/>
          </a:p>
          <a:p>
            <a:r>
              <a:rPr lang="it-IT" sz="2400" dirty="0"/>
              <a:t>'PYTHON'</a:t>
            </a:r>
          </a:p>
          <a:p>
            <a:r>
              <a:rPr lang="it-IT" sz="2400" dirty="0"/>
              <a:t>&gt;&gt;&gt; </a:t>
            </a:r>
            <a:r>
              <a:rPr lang="it-IT" sz="2400" dirty="0" err="1"/>
              <a:t>s.lower</a:t>
            </a:r>
            <a:r>
              <a:rPr lang="it-IT" sz="2400" dirty="0"/>
              <a:t>()  # il metodo </a:t>
            </a:r>
            <a:r>
              <a:rPr lang="it-IT" sz="2400" dirty="0" err="1"/>
              <a:t>lower</a:t>
            </a:r>
            <a:r>
              <a:rPr lang="it-IT" sz="2400" dirty="0"/>
              <a:t> restituisce una nuova stringa tutta </a:t>
            </a:r>
            <a:r>
              <a:rPr lang="it-IT" sz="2400" dirty="0" err="1"/>
              <a:t>lowercase</a:t>
            </a:r>
            <a:endParaRPr lang="it-IT" sz="2400" dirty="0"/>
          </a:p>
          <a:p>
            <a:r>
              <a:rPr lang="it-IT" sz="2400" dirty="0"/>
              <a:t>'</a:t>
            </a:r>
            <a:r>
              <a:rPr lang="it-IT" sz="2400" dirty="0" err="1"/>
              <a:t>python</a:t>
            </a:r>
            <a:r>
              <a:rPr lang="it-IT" sz="2400" dirty="0"/>
              <a:t>'</a:t>
            </a:r>
          </a:p>
          <a:p>
            <a:endParaRPr lang="it-IT" sz="2400" dirty="0"/>
          </a:p>
          <a:p>
            <a:r>
              <a:rPr lang="it-IT" sz="2400" dirty="0"/>
              <a:t>In questo esempio potete vedere due metodi forniti dal tipo </a:t>
            </a:r>
            <a:r>
              <a:rPr lang="it-IT" sz="2400" dirty="0" err="1"/>
              <a:t>str</a:t>
            </a:r>
            <a:r>
              <a:rPr lang="it-IT" sz="2400" dirty="0"/>
              <a:t>, che non sono disponibili per altri tipi.</a:t>
            </a:r>
          </a:p>
        </p:txBody>
      </p:sp>
    </p:spTree>
    <p:extLst>
      <p:ext uri="{BB962C8B-B14F-4D97-AF65-F5344CB8AC3E}">
        <p14:creationId xmlns:p14="http://schemas.microsoft.com/office/powerpoint/2010/main" val="1940471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t>Tuple</a:t>
            </a:r>
            <a:endParaRPr lang="it-IT" dirty="0"/>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162865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numero diapositiva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DCDA93F-5847-4944-9CF9-C041E7C429CE}" type="slidenum">
              <a:rPr lang="it-IT" altLang="it-IT" sz="1400"/>
              <a:pPr>
                <a:spcBef>
                  <a:spcPct val="0"/>
                </a:spcBef>
                <a:buFontTx/>
                <a:buNone/>
              </a:pPr>
              <a:t>3</a:t>
            </a:fld>
            <a:endParaRPr lang="it-IT" altLang="it-IT" sz="1400"/>
          </a:p>
        </p:txBody>
      </p:sp>
      <p:sp>
        <p:nvSpPr>
          <p:cNvPr id="30723" name="Rettangolo 4"/>
          <p:cNvSpPr>
            <a:spLocks noChangeArrowheads="1"/>
          </p:cNvSpPr>
          <p:nvPr/>
        </p:nvSpPr>
        <p:spPr bwMode="auto">
          <a:xfrm>
            <a:off x="1652588" y="117476"/>
            <a:ext cx="9015412"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it-IT" altLang="it-IT" sz="2400" dirty="0"/>
              <a:t>Quando chiamiamo questa funzione </a:t>
            </a:r>
            <a:r>
              <a:rPr lang="it-IT" altLang="it-IT" sz="2400" dirty="0">
                <a:solidFill>
                  <a:srgbClr val="FF0000"/>
                </a:solidFill>
              </a:rPr>
              <a:t>possiamo passare un numero qualsiasi che verrà assegnato a n</a:t>
            </a:r>
            <a:r>
              <a:rPr lang="it-IT" altLang="it-IT" sz="2400" dirty="0"/>
              <a:t>. Il corpo della funzione viene poi eseguito e, a seconda del valore di n, la funzione restituisce True se il numero è pari o False se è dispari:</a:t>
            </a:r>
          </a:p>
          <a:p>
            <a:pPr>
              <a:spcBef>
                <a:spcPct val="0"/>
              </a:spcBef>
              <a:buFontTx/>
              <a:buNone/>
            </a:pPr>
            <a:endParaRPr lang="it-IT" altLang="it-IT" sz="2400" dirty="0"/>
          </a:p>
          <a:p>
            <a:pPr>
              <a:spcBef>
                <a:spcPct val="0"/>
              </a:spcBef>
              <a:buFontTx/>
              <a:buNone/>
            </a:pPr>
            <a:r>
              <a:rPr lang="it-IT" altLang="it-IT" sz="2400" dirty="0"/>
              <a:t>&gt;&gt;&gt; </a:t>
            </a:r>
            <a:r>
              <a:rPr lang="it-IT" altLang="it-IT" sz="2400" dirty="0" err="1"/>
              <a:t>def</a:t>
            </a:r>
            <a:r>
              <a:rPr lang="it-IT" altLang="it-IT" sz="2400" dirty="0"/>
              <a:t> </a:t>
            </a:r>
            <a:r>
              <a:rPr lang="it-IT" altLang="it-IT" sz="2400" dirty="0" err="1"/>
              <a:t>is_even</a:t>
            </a:r>
            <a:r>
              <a:rPr lang="it-IT" altLang="it-IT" sz="2400" dirty="0"/>
              <a:t>(n):</a:t>
            </a:r>
          </a:p>
          <a:p>
            <a:pPr>
              <a:spcBef>
                <a:spcPct val="0"/>
              </a:spcBef>
              <a:buFontTx/>
              <a:buNone/>
            </a:pPr>
            <a:r>
              <a:rPr lang="it-IT" altLang="it-IT" sz="2400" dirty="0"/>
              <a:t>...     # se il resto di n/2 è 0, n è pari</a:t>
            </a:r>
          </a:p>
          <a:p>
            <a:pPr>
              <a:spcBef>
                <a:spcPct val="0"/>
              </a:spcBef>
              <a:buFontTx/>
              <a:buNone/>
            </a:pPr>
            <a:r>
              <a:rPr lang="it-IT" altLang="it-IT" sz="2400" dirty="0"/>
              <a:t>...     </a:t>
            </a:r>
            <a:r>
              <a:rPr lang="it-IT" altLang="it-IT" sz="2400" dirty="0" err="1"/>
              <a:t>if</a:t>
            </a:r>
            <a:r>
              <a:rPr lang="it-IT" altLang="it-IT" sz="2400" dirty="0"/>
              <a:t> n%2 == 0:</a:t>
            </a:r>
          </a:p>
          <a:p>
            <a:pPr>
              <a:spcBef>
                <a:spcPct val="0"/>
              </a:spcBef>
              <a:buFontTx/>
              <a:buNone/>
            </a:pPr>
            <a:r>
              <a:rPr lang="it-IT" altLang="it-IT" sz="2400" dirty="0"/>
              <a:t>...         </a:t>
            </a:r>
            <a:r>
              <a:rPr lang="it-IT" altLang="it-IT" sz="2400" dirty="0" err="1"/>
              <a:t>return</a:t>
            </a:r>
            <a:r>
              <a:rPr lang="it-IT" altLang="it-IT" sz="2400" dirty="0"/>
              <a:t> True</a:t>
            </a:r>
          </a:p>
          <a:p>
            <a:pPr>
              <a:spcBef>
                <a:spcPct val="0"/>
              </a:spcBef>
              <a:buFontTx/>
              <a:buNone/>
            </a:pPr>
            <a:r>
              <a:rPr lang="it-IT" altLang="it-IT" sz="2400" dirty="0"/>
              <a:t>...     else:</a:t>
            </a:r>
          </a:p>
          <a:p>
            <a:pPr>
              <a:spcBef>
                <a:spcPct val="0"/>
              </a:spcBef>
              <a:buFontTx/>
              <a:buNone/>
            </a:pPr>
            <a:r>
              <a:rPr lang="it-IT" altLang="it-IT" sz="2400" dirty="0"/>
              <a:t>...         </a:t>
            </a:r>
            <a:r>
              <a:rPr lang="it-IT" altLang="it-IT" sz="2400" dirty="0" err="1"/>
              <a:t>return</a:t>
            </a:r>
            <a:r>
              <a:rPr lang="it-IT" altLang="it-IT" sz="2400" dirty="0"/>
              <a:t> False</a:t>
            </a:r>
          </a:p>
          <a:p>
            <a:pPr>
              <a:spcBef>
                <a:spcPct val="0"/>
              </a:spcBef>
              <a:buFontTx/>
              <a:buNone/>
            </a:pPr>
            <a:r>
              <a:rPr lang="it-IT" altLang="it-IT" sz="2400" dirty="0"/>
              <a:t>...</a:t>
            </a:r>
          </a:p>
          <a:p>
            <a:pPr>
              <a:spcBef>
                <a:spcPct val="0"/>
              </a:spcBef>
              <a:buFontTx/>
              <a:buNone/>
            </a:pPr>
            <a:r>
              <a:rPr lang="it-IT" altLang="it-IT" sz="2400" dirty="0"/>
              <a:t>&gt;&gt;&gt; </a:t>
            </a:r>
            <a:r>
              <a:rPr lang="it-IT" altLang="it-IT" sz="2400" dirty="0" err="1"/>
              <a:t>is_even</a:t>
            </a:r>
            <a:r>
              <a:rPr lang="it-IT" altLang="it-IT" sz="2400" dirty="0"/>
              <a:t>(4)</a:t>
            </a:r>
          </a:p>
          <a:p>
            <a:pPr>
              <a:spcBef>
                <a:spcPct val="0"/>
              </a:spcBef>
              <a:buFontTx/>
              <a:buNone/>
            </a:pPr>
            <a:r>
              <a:rPr lang="it-IT" altLang="it-IT" sz="2400" dirty="0"/>
              <a:t>True</a:t>
            </a:r>
          </a:p>
          <a:p>
            <a:pPr>
              <a:spcBef>
                <a:spcPct val="0"/>
              </a:spcBef>
              <a:buFontTx/>
              <a:buNone/>
            </a:pPr>
            <a:r>
              <a:rPr lang="it-IT" altLang="it-IT" sz="2400" dirty="0"/>
              <a:t>&gt;&gt;&gt; </a:t>
            </a:r>
            <a:r>
              <a:rPr lang="it-IT" altLang="it-IT" sz="2400" dirty="0" err="1"/>
              <a:t>is_even</a:t>
            </a:r>
            <a:r>
              <a:rPr lang="it-IT" altLang="it-IT" sz="2400" dirty="0"/>
              <a:t>(5)</a:t>
            </a:r>
          </a:p>
          <a:p>
            <a:pPr>
              <a:spcBef>
                <a:spcPct val="0"/>
              </a:spcBef>
              <a:buFontTx/>
              <a:buNone/>
            </a:pPr>
            <a:r>
              <a:rPr lang="it-IT" altLang="it-IT" sz="2400" dirty="0"/>
              <a:t>False</a:t>
            </a:r>
          </a:p>
          <a:p>
            <a:pPr>
              <a:spcBef>
                <a:spcPct val="0"/>
              </a:spcBef>
              <a:buFontTx/>
              <a:buNone/>
            </a:pPr>
            <a:r>
              <a:rPr lang="it-IT" altLang="it-IT" sz="2400" dirty="0"/>
              <a:t>&gt;&gt;&gt; </a:t>
            </a:r>
            <a:r>
              <a:rPr lang="it-IT" altLang="it-IT" sz="2400" dirty="0" err="1"/>
              <a:t>is_even</a:t>
            </a:r>
            <a:r>
              <a:rPr lang="it-IT" altLang="it-IT" sz="2400" dirty="0"/>
              <a:t>(-7)</a:t>
            </a:r>
          </a:p>
          <a:p>
            <a:pPr>
              <a:spcBef>
                <a:spcPct val="0"/>
              </a:spcBef>
              <a:buFontTx/>
              <a:buNone/>
            </a:pPr>
            <a:r>
              <a:rPr lang="it-IT" altLang="it-IT" sz="2400" dirty="0"/>
              <a:t>False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Tuple</a:t>
            </a:r>
            <a:endParaRPr lang="it-IT" dirty="0"/>
          </a:p>
        </p:txBody>
      </p:sp>
      <p:sp>
        <p:nvSpPr>
          <p:cNvPr id="3" name="Segnaposto contenuto 2"/>
          <p:cNvSpPr>
            <a:spLocks noGrp="1"/>
          </p:cNvSpPr>
          <p:nvPr>
            <p:ph idx="1"/>
          </p:nvPr>
        </p:nvSpPr>
        <p:spPr/>
        <p:txBody>
          <a:bodyPr/>
          <a:lstStyle/>
          <a:p>
            <a:r>
              <a:rPr lang="it-IT" dirty="0" err="1"/>
              <a:t>Python</a:t>
            </a:r>
            <a:r>
              <a:rPr lang="it-IT" dirty="0"/>
              <a:t> fornisce un tipo </a:t>
            </a:r>
            <a:r>
              <a:rPr lang="it-IT" dirty="0" err="1"/>
              <a:t>built</a:t>
            </a:r>
            <a:r>
              <a:rPr lang="it-IT" dirty="0"/>
              <a:t>-in chiamato </a:t>
            </a:r>
            <a:r>
              <a:rPr lang="it-IT" dirty="0" err="1"/>
              <a:t>tupla</a:t>
            </a:r>
            <a:r>
              <a:rPr lang="it-IT" dirty="0"/>
              <a:t>, che viene solitamente usato per </a:t>
            </a:r>
            <a:r>
              <a:rPr lang="it-IT" dirty="0">
                <a:solidFill>
                  <a:srgbClr val="0070C0"/>
                </a:solidFill>
              </a:rPr>
              <a:t>rappresentare una sequenza immutabile di oggetti</a:t>
            </a:r>
            <a:r>
              <a:rPr lang="it-IT" dirty="0"/>
              <a:t>, in genere </a:t>
            </a:r>
            <a:r>
              <a:rPr lang="it-IT" dirty="0">
                <a:solidFill>
                  <a:srgbClr val="FF0000"/>
                </a:solidFill>
              </a:rPr>
              <a:t>eterogenei</a:t>
            </a:r>
            <a:r>
              <a:rPr lang="it-IT" dirty="0"/>
              <a:t>.</a:t>
            </a:r>
          </a:p>
          <a:p>
            <a:r>
              <a:rPr lang="it-IT" dirty="0"/>
              <a:t>L’operatore che definisce le </a:t>
            </a:r>
            <a:r>
              <a:rPr lang="it-IT" dirty="0" err="1"/>
              <a:t>tuple</a:t>
            </a:r>
            <a:r>
              <a:rPr lang="it-IT" dirty="0"/>
              <a:t> è la virgola (</a:t>
            </a:r>
            <a:r>
              <a:rPr lang="it-IT" dirty="0">
                <a:solidFill>
                  <a:srgbClr val="FF0000"/>
                </a:solidFill>
              </a:rPr>
              <a:t>,</a:t>
            </a:r>
            <a:r>
              <a:rPr lang="it-IT" dirty="0"/>
              <a:t>), anche se per evitare ambiguità la sequenze di elementi vengono spesso racchiuse tra parentesi tonde. In alcune espressioni, dove le virgole hanno già un significato diverso (ad esempio separare gli argomenti di una funzione), le parentesi sono necessarie.</a:t>
            </a:r>
          </a:p>
        </p:txBody>
      </p:sp>
    </p:spTree>
    <p:extLst>
      <p:ext uri="{BB962C8B-B14F-4D97-AF65-F5344CB8AC3E}">
        <p14:creationId xmlns:p14="http://schemas.microsoft.com/office/powerpoint/2010/main" val="2330722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ella 1"/>
          <p:cNvGraphicFramePr>
            <a:graphicFrameLocks noGrp="1"/>
          </p:cNvGraphicFramePr>
          <p:nvPr>
            <p:extLst>
              <p:ext uri="{D42A27DB-BD31-4B8C-83A1-F6EECF244321}">
                <p14:modId xmlns:p14="http://schemas.microsoft.com/office/powerpoint/2010/main" val="4177299963"/>
              </p:ext>
            </p:extLst>
          </p:nvPr>
        </p:nvGraphicFramePr>
        <p:xfrm>
          <a:off x="0" y="0"/>
          <a:ext cx="12191999" cy="6946265"/>
        </p:xfrm>
        <a:graphic>
          <a:graphicData uri="http://schemas.openxmlformats.org/drawingml/2006/table">
            <a:tbl>
              <a:tblPr/>
              <a:tblGrid>
                <a:gridCol w="12191999">
                  <a:extLst>
                    <a:ext uri="{9D8B030D-6E8A-4147-A177-3AD203B41FA5}">
                      <a16:colId xmlns:a16="http://schemas.microsoft.com/office/drawing/2014/main" val="2297174435"/>
                    </a:ext>
                  </a:extLst>
                </a:gridCol>
              </a:tblGrid>
              <a:tr h="6946265">
                <a:tc>
                  <a:txBody>
                    <a:bodyPr/>
                    <a:lstStyle/>
                    <a:p>
                      <a:pPr algn="l" rtl="0" fontAlgn="base"/>
                      <a:r>
                        <a:rPr lang="it-IT" sz="3200" b="0" i="0" dirty="0">
                          <a:effectLst/>
                          <a:latin typeface="Monaco"/>
                        </a:rPr>
                        <a:t>&gt;&gt;&gt; t = '</a:t>
                      </a:r>
                      <a:r>
                        <a:rPr lang="it-IT" sz="3200" b="0" i="0" dirty="0" err="1">
                          <a:effectLst/>
                          <a:latin typeface="Monaco"/>
                        </a:rPr>
                        <a:t>abc</a:t>
                      </a:r>
                      <a:r>
                        <a:rPr lang="it-IT" sz="3200" b="0" i="0" dirty="0">
                          <a:effectLst/>
                          <a:latin typeface="Monaco"/>
                        </a:rPr>
                        <a:t>', 123, 45.67  # la virgola crea la </a:t>
                      </a:r>
                      <a:r>
                        <a:rPr lang="it-IT" sz="3200" b="0" i="0" dirty="0" err="1">
                          <a:effectLst/>
                          <a:latin typeface="Monaco"/>
                        </a:rPr>
                        <a:t>tupla</a:t>
                      </a:r>
                      <a:endParaRPr lang="it-IT" sz="3200" b="0" i="0" dirty="0">
                        <a:effectLst/>
                        <a:latin typeface="Monaco"/>
                      </a:endParaRPr>
                    </a:p>
                    <a:p>
                      <a:pPr algn="l" rtl="0" fontAlgn="base"/>
                      <a:r>
                        <a:rPr lang="it-IT" sz="3200" b="0" i="0" dirty="0">
                          <a:effectLst/>
                          <a:latin typeface="Monaco"/>
                        </a:rPr>
                        <a:t>&gt;&gt;&gt; t  # la rappresentazione di una </a:t>
                      </a:r>
                      <a:r>
                        <a:rPr lang="it-IT" sz="3200" b="0" i="0" dirty="0" err="1">
                          <a:effectLst/>
                          <a:latin typeface="Monaco"/>
                        </a:rPr>
                        <a:t>tupla</a:t>
                      </a:r>
                      <a:r>
                        <a:rPr lang="it-IT" sz="3200" b="0" i="0" dirty="0">
                          <a:effectLst/>
                          <a:latin typeface="Monaco"/>
                        </a:rPr>
                        <a:t> include sempre le ()</a:t>
                      </a:r>
                    </a:p>
                    <a:p>
                      <a:pPr algn="l" rtl="0" fontAlgn="base"/>
                      <a:r>
                        <a:rPr lang="it-IT" sz="3200" b="0" i="0" dirty="0">
                          <a:effectLst/>
                          <a:latin typeface="Monaco"/>
                        </a:rPr>
                        <a:t>('</a:t>
                      </a:r>
                      <a:r>
                        <a:rPr lang="it-IT" sz="3200" b="0" i="0" dirty="0" err="1">
                          <a:effectLst/>
                          <a:latin typeface="Monaco"/>
                        </a:rPr>
                        <a:t>abc</a:t>
                      </a:r>
                      <a:r>
                        <a:rPr lang="it-IT" sz="3200" b="0" i="0" dirty="0">
                          <a:effectLst/>
                          <a:latin typeface="Monaco"/>
                        </a:rPr>
                        <a:t>', 123, 45.67)</a:t>
                      </a:r>
                    </a:p>
                    <a:p>
                      <a:pPr algn="l" rtl="0" fontAlgn="base"/>
                      <a:r>
                        <a:rPr lang="it-IT" sz="3200" b="0" i="0" dirty="0">
                          <a:effectLst/>
                          <a:latin typeface="Monaco"/>
                        </a:rPr>
                        <a:t>&gt;&gt;&gt; </a:t>
                      </a:r>
                      <a:r>
                        <a:rPr lang="it-IT" sz="3200" b="0" i="0" dirty="0" err="1">
                          <a:effectLst/>
                          <a:latin typeface="Monaco"/>
                        </a:rPr>
                        <a:t>type</a:t>
                      </a:r>
                      <a:r>
                        <a:rPr lang="it-IT" sz="3200" b="0" i="0" dirty="0">
                          <a:effectLst/>
                          <a:latin typeface="Monaco"/>
                        </a:rPr>
                        <a:t>(t)</a:t>
                      </a:r>
                    </a:p>
                    <a:p>
                      <a:pPr algn="l" rtl="0" fontAlgn="base"/>
                      <a:r>
                        <a:rPr lang="it-IT" sz="3200" b="0" i="0" dirty="0">
                          <a:effectLst/>
                          <a:latin typeface="Monaco"/>
                        </a:rPr>
                        <a:t>&lt;</a:t>
                      </a:r>
                      <a:r>
                        <a:rPr lang="it-IT" sz="3200" b="0" i="0" dirty="0" err="1">
                          <a:effectLst/>
                          <a:latin typeface="Monaco"/>
                        </a:rPr>
                        <a:t>class</a:t>
                      </a:r>
                      <a:r>
                        <a:rPr lang="it-IT" sz="3200" b="0" i="0" dirty="0">
                          <a:effectLst/>
                          <a:latin typeface="Monaco"/>
                        </a:rPr>
                        <a:t> '</a:t>
                      </a:r>
                      <a:r>
                        <a:rPr lang="it-IT" sz="3200" b="0" i="0" dirty="0" err="1">
                          <a:effectLst/>
                          <a:latin typeface="Monaco"/>
                        </a:rPr>
                        <a:t>tuple</a:t>
                      </a:r>
                      <a:r>
                        <a:rPr lang="it-IT" sz="3200" b="0" i="0" dirty="0">
                          <a:effectLst/>
                          <a:latin typeface="Monaco"/>
                        </a:rPr>
                        <a:t>'&gt;</a:t>
                      </a:r>
                    </a:p>
                    <a:p>
                      <a:pPr algn="l" rtl="0" fontAlgn="base"/>
                      <a:r>
                        <a:rPr lang="it-IT" sz="3200" b="0" i="0" dirty="0">
                          <a:effectLst/>
                          <a:latin typeface="Monaco"/>
                        </a:rPr>
                        <a:t>&gt;&gt;&gt; </a:t>
                      </a:r>
                      <a:r>
                        <a:rPr lang="it-IT" sz="3200" b="0" i="0" dirty="0" err="1">
                          <a:effectLst/>
                          <a:latin typeface="Monaco"/>
                        </a:rPr>
                        <a:t>tp</a:t>
                      </a:r>
                      <a:r>
                        <a:rPr lang="it-IT" sz="3200" b="0" i="0" dirty="0">
                          <a:effectLst/>
                          <a:latin typeface="Monaco"/>
                        </a:rPr>
                        <a:t> = ('</a:t>
                      </a:r>
                      <a:r>
                        <a:rPr lang="it-IT" sz="3200" b="0" i="0" dirty="0" err="1">
                          <a:effectLst/>
                          <a:latin typeface="Monaco"/>
                        </a:rPr>
                        <a:t>abc</a:t>
                      </a:r>
                      <a:r>
                        <a:rPr lang="it-IT" sz="3200" b="0" i="0" dirty="0">
                          <a:effectLst/>
                          <a:latin typeface="Monaco"/>
                        </a:rPr>
                        <a:t>', 123, 45.67)  # le () evitano ambiguità</a:t>
                      </a:r>
                    </a:p>
                    <a:p>
                      <a:pPr algn="l" rtl="0" fontAlgn="base"/>
                      <a:r>
                        <a:rPr lang="it-IT" sz="3200" b="0" i="0" dirty="0">
                          <a:effectLst/>
                          <a:latin typeface="Monaco"/>
                        </a:rPr>
                        <a:t>&gt;&gt;&gt; t == </a:t>
                      </a:r>
                      <a:r>
                        <a:rPr lang="it-IT" sz="3200" b="0" i="0" dirty="0" err="1">
                          <a:effectLst/>
                          <a:latin typeface="Monaco"/>
                        </a:rPr>
                        <a:t>tp</a:t>
                      </a:r>
                      <a:r>
                        <a:rPr lang="it-IT" sz="3200" b="0" i="0" dirty="0">
                          <a:effectLst/>
                          <a:latin typeface="Monaco"/>
                        </a:rPr>
                        <a:t>  # il risultato è equivalente</a:t>
                      </a:r>
                    </a:p>
                    <a:p>
                      <a:pPr algn="l" rtl="0" fontAlgn="base"/>
                      <a:r>
                        <a:rPr lang="it-IT" sz="3200" b="0" i="0" dirty="0">
                          <a:effectLst/>
                          <a:latin typeface="Monaco"/>
                        </a:rPr>
                        <a:t>True</a:t>
                      </a:r>
                    </a:p>
                    <a:p>
                      <a:pPr algn="l" rtl="0" fontAlgn="base"/>
                      <a:r>
                        <a:rPr lang="it-IT" sz="3200" b="0" i="0" dirty="0">
                          <a:effectLst/>
                          <a:latin typeface="Monaco"/>
                        </a:rPr>
                        <a:t>&gt;&gt;&gt; </a:t>
                      </a:r>
                      <a:r>
                        <a:rPr lang="it-IT" sz="3200" b="0" i="0" dirty="0" err="1">
                          <a:effectLst/>
                          <a:latin typeface="Monaco"/>
                        </a:rPr>
                        <a:t>len</a:t>
                      </a:r>
                      <a:r>
                        <a:rPr lang="it-IT" sz="3200" b="0" i="0" dirty="0">
                          <a:effectLst/>
                          <a:latin typeface="Monaco"/>
                        </a:rPr>
                        <a:t>((1, 'a', 2.3))  # in questo caso le () sono necessarie</a:t>
                      </a:r>
                    </a:p>
                    <a:p>
                      <a:pPr algn="l" rtl="0" fontAlgn="base"/>
                      <a:r>
                        <a:rPr lang="it-IT" sz="3200" b="0" i="0" dirty="0">
                          <a:effectLst/>
                          <a:latin typeface="Monaco"/>
                        </a:rPr>
                        <a:t>3</a:t>
                      </a:r>
                    </a:p>
                    <a:p>
                      <a:pPr algn="l" rtl="0" fontAlgn="base"/>
                      <a:r>
                        <a:rPr lang="it-IT" sz="3200" b="0" i="0" dirty="0">
                          <a:effectLst/>
                          <a:latin typeface="Monaco"/>
                        </a:rPr>
                        <a:t>&gt;&gt;&gt; </a:t>
                      </a:r>
                      <a:r>
                        <a:rPr lang="it-IT" sz="3200" b="0" i="0" dirty="0" err="1">
                          <a:effectLst/>
                          <a:latin typeface="Monaco"/>
                        </a:rPr>
                        <a:t>len</a:t>
                      </a:r>
                      <a:r>
                        <a:rPr lang="it-IT" sz="3200" b="0" i="0" dirty="0">
                          <a:effectLst/>
                          <a:latin typeface="Monaco"/>
                        </a:rPr>
                        <a:t>(1, 'a', 2.3)  # perché qua la , separa gli argomenti</a:t>
                      </a:r>
                    </a:p>
                    <a:p>
                      <a:pPr algn="l" rtl="0" fontAlgn="base"/>
                      <a:r>
                        <a:rPr lang="it-IT" sz="3200" b="0" i="0" dirty="0" err="1">
                          <a:effectLst/>
                          <a:latin typeface="Monaco"/>
                        </a:rPr>
                        <a:t>Traceback</a:t>
                      </a:r>
                      <a:r>
                        <a:rPr lang="it-IT" sz="3200" b="0" i="0" dirty="0">
                          <a:effectLst/>
                          <a:latin typeface="Monaco"/>
                        </a:rPr>
                        <a:t> (</a:t>
                      </a:r>
                      <a:r>
                        <a:rPr lang="it-IT" sz="3200" b="0" i="0" dirty="0" err="1">
                          <a:effectLst/>
                          <a:latin typeface="Monaco"/>
                        </a:rPr>
                        <a:t>most</a:t>
                      </a:r>
                      <a:r>
                        <a:rPr lang="it-IT" sz="3200" b="0" i="0" dirty="0">
                          <a:effectLst/>
                          <a:latin typeface="Monaco"/>
                        </a:rPr>
                        <a:t> </a:t>
                      </a:r>
                      <a:r>
                        <a:rPr lang="it-IT" sz="3200" b="0" i="0" dirty="0" err="1">
                          <a:effectLst/>
                          <a:latin typeface="Monaco"/>
                        </a:rPr>
                        <a:t>recent</a:t>
                      </a:r>
                      <a:r>
                        <a:rPr lang="it-IT" sz="3200" b="0" i="0" dirty="0">
                          <a:effectLst/>
                          <a:latin typeface="Monaco"/>
                        </a:rPr>
                        <a:t> call last):</a:t>
                      </a:r>
                    </a:p>
                    <a:p>
                      <a:pPr algn="l" rtl="0" fontAlgn="base"/>
                      <a:r>
                        <a:rPr lang="it-IT" sz="3200" b="0" i="0" dirty="0">
                          <a:effectLst/>
                          <a:latin typeface="Monaco"/>
                        </a:rPr>
                        <a:t>  File "&lt;</a:t>
                      </a:r>
                      <a:r>
                        <a:rPr lang="it-IT" sz="3200" b="0" i="0" dirty="0" err="1">
                          <a:effectLst/>
                          <a:latin typeface="Monaco"/>
                        </a:rPr>
                        <a:t>stdin</a:t>
                      </a:r>
                      <a:r>
                        <a:rPr lang="it-IT" sz="3200" b="0" i="0" dirty="0">
                          <a:effectLst/>
                          <a:latin typeface="Monaco"/>
                        </a:rPr>
                        <a:t>&gt;", line 1, in &lt;</a:t>
                      </a:r>
                      <a:r>
                        <a:rPr lang="it-IT" sz="3200" b="0" i="0" dirty="0" err="1">
                          <a:effectLst/>
                          <a:latin typeface="Monaco"/>
                        </a:rPr>
                        <a:t>module</a:t>
                      </a:r>
                      <a:r>
                        <a:rPr lang="it-IT" sz="3200" b="0" i="0" dirty="0">
                          <a:effectLst/>
                          <a:latin typeface="Monaco"/>
                        </a:rPr>
                        <a:t>&gt;</a:t>
                      </a:r>
                    </a:p>
                    <a:p>
                      <a:pPr algn="l" rtl="0" fontAlgn="base"/>
                      <a:r>
                        <a:rPr lang="it-IT" sz="3200" b="0" i="0" dirty="0" err="1">
                          <a:effectLst/>
                          <a:latin typeface="Monaco"/>
                        </a:rPr>
                        <a:t>TypeError</a:t>
                      </a:r>
                      <a:r>
                        <a:rPr lang="it-IT" sz="3200" b="0" i="0" dirty="0">
                          <a:effectLst/>
                          <a:latin typeface="Monaco"/>
                        </a:rPr>
                        <a:t>: </a:t>
                      </a:r>
                      <a:r>
                        <a:rPr lang="it-IT" sz="3200" b="0" i="0" dirty="0" err="1">
                          <a:effectLst/>
                          <a:latin typeface="Monaco"/>
                        </a:rPr>
                        <a:t>len</a:t>
                      </a:r>
                      <a:r>
                        <a:rPr lang="it-IT" sz="3200" b="0" i="0" dirty="0">
                          <a:effectLst/>
                          <a:latin typeface="Monaco"/>
                        </a:rPr>
                        <a:t>() </a:t>
                      </a:r>
                      <a:r>
                        <a:rPr lang="it-IT" sz="3200" b="0" i="0" dirty="0" err="1">
                          <a:effectLst/>
                          <a:latin typeface="Monaco"/>
                        </a:rPr>
                        <a:t>takes</a:t>
                      </a:r>
                      <a:r>
                        <a:rPr lang="it-IT" sz="3200" b="0" i="0" dirty="0">
                          <a:effectLst/>
                          <a:latin typeface="Monaco"/>
                        </a:rPr>
                        <a:t> </a:t>
                      </a:r>
                      <a:r>
                        <a:rPr lang="it-IT" sz="3200" b="0" i="0" dirty="0" err="1">
                          <a:effectLst/>
                          <a:latin typeface="Monaco"/>
                        </a:rPr>
                        <a:t>exactly</a:t>
                      </a:r>
                      <a:r>
                        <a:rPr lang="it-IT" sz="3200" b="0" i="0" dirty="0">
                          <a:effectLst/>
                          <a:latin typeface="Monaco"/>
                        </a:rPr>
                        <a:t> </a:t>
                      </a:r>
                      <a:r>
                        <a:rPr lang="it-IT" sz="3200" b="0" i="0" dirty="0" err="1">
                          <a:effectLst/>
                          <a:latin typeface="Monaco"/>
                        </a:rPr>
                        <a:t>one</a:t>
                      </a:r>
                      <a:r>
                        <a:rPr lang="it-IT" sz="3200" b="0" i="0" dirty="0">
                          <a:effectLst/>
                          <a:latin typeface="Monaco"/>
                        </a:rPr>
                        <a:t> </a:t>
                      </a:r>
                      <a:r>
                        <a:rPr lang="it-IT" sz="3200" b="0" i="0" dirty="0" err="1">
                          <a:effectLst/>
                          <a:latin typeface="Monaco"/>
                        </a:rPr>
                        <a:t>argument</a:t>
                      </a:r>
                      <a:r>
                        <a:rPr lang="it-IT" sz="3200" b="0" i="0" dirty="0">
                          <a:effectLst/>
                          <a:latin typeface="Monaco"/>
                        </a:rPr>
                        <a:t> (3 </a:t>
                      </a:r>
                      <a:r>
                        <a:rPr lang="it-IT" sz="3200" b="0" i="0" dirty="0" err="1">
                          <a:effectLst/>
                          <a:latin typeface="Monaco"/>
                        </a:rPr>
                        <a:t>given</a:t>
                      </a:r>
                      <a:r>
                        <a:rPr lang="it-IT" sz="3200" b="0" i="0" dirty="0">
                          <a:effectLst/>
                          <a:latin typeface="Monaco"/>
                        </a:rPr>
                        <a:t>)</a:t>
                      </a:r>
                    </a:p>
                  </a:txBody>
                  <a:tcPr marL="0" marR="0" marT="0" marB="0" anchor="ctr">
                    <a:lnL>
                      <a:noFill/>
                    </a:lnL>
                    <a:lnR>
                      <a:noFill/>
                    </a:lnR>
                    <a:lnT>
                      <a:noFill/>
                    </a:lnT>
                    <a:lnB>
                      <a:noFill/>
                    </a:lnB>
                    <a:solidFill>
                      <a:srgbClr val="F4F4F4"/>
                    </a:solidFill>
                  </a:tcPr>
                </a:tc>
                <a:extLst>
                  <a:ext uri="{0D108BD9-81ED-4DB2-BD59-A6C34878D82A}">
                    <a16:rowId xmlns:a16="http://schemas.microsoft.com/office/drawing/2014/main" val="2067958727"/>
                  </a:ext>
                </a:extLst>
              </a:tr>
            </a:tbl>
          </a:graphicData>
        </a:graphic>
      </p:graphicFrame>
    </p:spTree>
    <p:extLst>
      <p:ext uri="{BB962C8B-B14F-4D97-AF65-F5344CB8AC3E}">
        <p14:creationId xmlns:p14="http://schemas.microsoft.com/office/powerpoint/2010/main" val="3457662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566057"/>
            <a:ext cx="12192000" cy="5693866"/>
          </a:xfrm>
          <a:prstGeom prst="rect">
            <a:avLst/>
          </a:prstGeom>
        </p:spPr>
        <p:txBody>
          <a:bodyPr wrap="square">
            <a:spAutoFit/>
          </a:bodyPr>
          <a:lstStyle/>
          <a:p>
            <a:r>
              <a:rPr lang="it-IT" sz="2800" dirty="0"/>
              <a:t>Per creare una </a:t>
            </a:r>
            <a:r>
              <a:rPr lang="it-IT" sz="2800" dirty="0" err="1"/>
              <a:t>tupla</a:t>
            </a:r>
            <a:r>
              <a:rPr lang="it-IT" sz="2800" dirty="0"/>
              <a:t> di un elemento, è comunque necessario l’uso della virgola, mentre per creare una </a:t>
            </a:r>
            <a:r>
              <a:rPr lang="it-IT" sz="2800" dirty="0" err="1"/>
              <a:t>tupla</a:t>
            </a:r>
            <a:r>
              <a:rPr lang="it-IT" sz="2800" dirty="0"/>
              <a:t> vuota bastano le parentesi tonde:</a:t>
            </a:r>
          </a:p>
          <a:p>
            <a:endParaRPr lang="it-IT" sz="2800" dirty="0"/>
          </a:p>
          <a:p>
            <a:r>
              <a:rPr lang="it-IT" sz="2800" dirty="0"/>
              <a:t>&gt;&gt;&gt; t = '</a:t>
            </a:r>
            <a:r>
              <a:rPr lang="it-IT" sz="2800" dirty="0" err="1"/>
              <a:t>abc</a:t>
            </a:r>
            <a:r>
              <a:rPr lang="it-IT" sz="2800" dirty="0"/>
              <a:t>'</a:t>
            </a:r>
            <a:r>
              <a:rPr lang="it-IT" sz="2800" dirty="0">
                <a:solidFill>
                  <a:srgbClr val="FF0000"/>
                </a:solidFill>
              </a:rPr>
              <a:t>,</a:t>
            </a:r>
            <a:r>
              <a:rPr lang="it-IT" sz="2800" dirty="0"/>
              <a:t>  # </a:t>
            </a:r>
            <a:r>
              <a:rPr lang="it-IT" sz="2800" dirty="0" err="1"/>
              <a:t>tupla</a:t>
            </a:r>
            <a:r>
              <a:rPr lang="it-IT" sz="2800" dirty="0"/>
              <a:t> di un solo elemento</a:t>
            </a:r>
          </a:p>
          <a:p>
            <a:r>
              <a:rPr lang="it-IT" sz="2800" dirty="0"/>
              <a:t>&gt;&gt;&gt; t</a:t>
            </a:r>
          </a:p>
          <a:p>
            <a:r>
              <a:rPr lang="it-IT" sz="2800" dirty="0"/>
              <a:t>('</a:t>
            </a:r>
            <a:r>
              <a:rPr lang="it-IT" sz="2800" dirty="0" err="1"/>
              <a:t>abc</a:t>
            </a:r>
            <a:r>
              <a:rPr lang="it-IT" sz="2800" dirty="0"/>
              <a:t>',)</a:t>
            </a:r>
          </a:p>
          <a:p>
            <a:r>
              <a:rPr lang="it-IT" sz="2800" dirty="0"/>
              <a:t>&gt;&gt;&gt; tv = ()  # </a:t>
            </a:r>
            <a:r>
              <a:rPr lang="it-IT" sz="2800" dirty="0" err="1"/>
              <a:t>tupla</a:t>
            </a:r>
            <a:r>
              <a:rPr lang="it-IT" sz="2800" dirty="0"/>
              <a:t> vuota, senza elementi</a:t>
            </a:r>
          </a:p>
          <a:p>
            <a:r>
              <a:rPr lang="it-IT" sz="2800" dirty="0"/>
              <a:t>&gt;&gt;&gt; tv</a:t>
            </a:r>
          </a:p>
          <a:p>
            <a:r>
              <a:rPr lang="it-IT" sz="2800" dirty="0"/>
              <a:t>()</a:t>
            </a:r>
          </a:p>
          <a:p>
            <a:r>
              <a:rPr lang="it-IT" sz="2800" dirty="0"/>
              <a:t>&gt;&gt;&gt; </a:t>
            </a:r>
            <a:r>
              <a:rPr lang="it-IT" sz="2800" dirty="0" err="1"/>
              <a:t>type</a:t>
            </a:r>
            <a:r>
              <a:rPr lang="it-IT" sz="2800" dirty="0"/>
              <a:t>(tv)  # verifichiamo che sia una </a:t>
            </a:r>
            <a:r>
              <a:rPr lang="it-IT" sz="2800" dirty="0" err="1"/>
              <a:t>tupla</a:t>
            </a:r>
            <a:endParaRPr lang="it-IT" sz="2800" dirty="0"/>
          </a:p>
          <a:p>
            <a:r>
              <a:rPr lang="it-IT" sz="2800" dirty="0"/>
              <a:t>&lt;</a:t>
            </a:r>
            <a:r>
              <a:rPr lang="it-IT" sz="2800" dirty="0" err="1"/>
              <a:t>class</a:t>
            </a:r>
            <a:r>
              <a:rPr lang="it-IT" sz="2800" dirty="0"/>
              <a:t> '</a:t>
            </a:r>
            <a:r>
              <a:rPr lang="it-IT" sz="2800" dirty="0" err="1"/>
              <a:t>tuple</a:t>
            </a:r>
            <a:r>
              <a:rPr lang="it-IT" sz="2800" dirty="0"/>
              <a:t>'&gt;</a:t>
            </a:r>
          </a:p>
          <a:p>
            <a:r>
              <a:rPr lang="it-IT" sz="2800" dirty="0"/>
              <a:t>&gt;&gt;&gt; </a:t>
            </a:r>
            <a:r>
              <a:rPr lang="it-IT" sz="2800" dirty="0" err="1"/>
              <a:t>len</a:t>
            </a:r>
            <a:r>
              <a:rPr lang="it-IT" sz="2800" dirty="0"/>
              <a:t>(tv)  # verifichiamo che abbia 0 elementi</a:t>
            </a:r>
          </a:p>
          <a:p>
            <a:r>
              <a:rPr lang="it-IT" sz="2800" dirty="0"/>
              <a:t>0</a:t>
            </a:r>
          </a:p>
        </p:txBody>
      </p:sp>
    </p:spTree>
    <p:extLst>
      <p:ext uri="{BB962C8B-B14F-4D97-AF65-F5344CB8AC3E}">
        <p14:creationId xmlns:p14="http://schemas.microsoft.com/office/powerpoint/2010/main" val="3419166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3211" y="470263"/>
            <a:ext cx="12000412" cy="6001643"/>
          </a:xfrm>
          <a:prstGeom prst="rect">
            <a:avLst/>
          </a:prstGeom>
        </p:spPr>
        <p:txBody>
          <a:bodyPr wrap="square">
            <a:spAutoFit/>
          </a:bodyPr>
          <a:lstStyle/>
          <a:p>
            <a:r>
              <a:rPr lang="it-IT" sz="2400" dirty="0"/>
              <a:t>Le </a:t>
            </a:r>
            <a:r>
              <a:rPr lang="it-IT" sz="2400" dirty="0" err="1"/>
              <a:t>tuple</a:t>
            </a:r>
            <a:r>
              <a:rPr lang="it-IT" sz="2400" dirty="0"/>
              <a:t> sono un tipo di sequenza e supportano le operazioni comuni a tutte le sequenze, come </a:t>
            </a:r>
            <a:r>
              <a:rPr lang="it-IT" sz="2400" dirty="0" err="1"/>
              <a:t>indexing</a:t>
            </a:r>
            <a:r>
              <a:rPr lang="it-IT" sz="2400" dirty="0"/>
              <a:t>, </a:t>
            </a:r>
            <a:r>
              <a:rPr lang="it-IT" sz="2400" dirty="0" err="1"/>
              <a:t>slicing</a:t>
            </a:r>
            <a:r>
              <a:rPr lang="it-IT" sz="2400" dirty="0"/>
              <a:t>, contenimento, concatenazione, e ripetizione:</a:t>
            </a:r>
          </a:p>
          <a:p>
            <a:endParaRPr lang="it-IT" sz="2400" dirty="0"/>
          </a:p>
          <a:p>
            <a:r>
              <a:rPr lang="it-IT" sz="2400" dirty="0"/>
              <a:t>&gt;&gt;&gt; t = ('</a:t>
            </a:r>
            <a:r>
              <a:rPr lang="it-IT" sz="2400" dirty="0" err="1"/>
              <a:t>abc</a:t>
            </a:r>
            <a:r>
              <a:rPr lang="it-IT" sz="2400" dirty="0"/>
              <a:t>', 123, 45.67)</a:t>
            </a:r>
          </a:p>
          <a:p>
            <a:r>
              <a:rPr lang="it-IT" sz="2400" dirty="0"/>
              <a:t>&gt;&gt;&gt; t[0]  # le </a:t>
            </a:r>
            <a:r>
              <a:rPr lang="it-IT" sz="2400" dirty="0" err="1"/>
              <a:t>tuple</a:t>
            </a:r>
            <a:r>
              <a:rPr lang="it-IT" sz="2400" dirty="0"/>
              <a:t> supportano </a:t>
            </a:r>
            <a:r>
              <a:rPr lang="it-IT" sz="2400" dirty="0" err="1"/>
              <a:t>indexing</a:t>
            </a:r>
            <a:endParaRPr lang="it-IT" sz="2400" dirty="0"/>
          </a:p>
          <a:p>
            <a:r>
              <a:rPr lang="it-IT" sz="2400" dirty="0"/>
              <a:t>'</a:t>
            </a:r>
            <a:r>
              <a:rPr lang="it-IT" sz="2400" dirty="0" err="1"/>
              <a:t>abc</a:t>
            </a:r>
            <a:r>
              <a:rPr lang="it-IT" sz="2400" dirty="0"/>
              <a:t>'</a:t>
            </a:r>
          </a:p>
          <a:p>
            <a:r>
              <a:rPr lang="it-IT" sz="2400" dirty="0"/>
              <a:t>&gt;&gt;&gt; t[:2]  # </a:t>
            </a:r>
            <a:r>
              <a:rPr lang="it-IT" sz="2400" dirty="0" err="1"/>
              <a:t>slicing</a:t>
            </a:r>
            <a:endParaRPr lang="it-IT" sz="2400" dirty="0"/>
          </a:p>
          <a:p>
            <a:r>
              <a:rPr lang="it-IT" sz="2400" dirty="0"/>
              <a:t>('</a:t>
            </a:r>
            <a:r>
              <a:rPr lang="it-IT" sz="2400" dirty="0" err="1"/>
              <a:t>abc</a:t>
            </a:r>
            <a:r>
              <a:rPr lang="it-IT" sz="2400" dirty="0"/>
              <a:t>', 123)</a:t>
            </a:r>
          </a:p>
          <a:p>
            <a:r>
              <a:rPr lang="it-IT" sz="2400" dirty="0"/>
              <a:t>&gt;&gt;&gt; 123 in t  # gli operatori di contenimento "in" e "</a:t>
            </a:r>
            <a:r>
              <a:rPr lang="it-IT" sz="2400" dirty="0" err="1"/>
              <a:t>not</a:t>
            </a:r>
            <a:r>
              <a:rPr lang="it-IT" sz="2400" dirty="0"/>
              <a:t> in"</a:t>
            </a:r>
          </a:p>
          <a:p>
            <a:r>
              <a:rPr lang="it-IT" sz="2400" dirty="0"/>
              <a:t>True</a:t>
            </a:r>
          </a:p>
          <a:p>
            <a:r>
              <a:rPr lang="it-IT" sz="2400" dirty="0"/>
              <a:t>&gt;&gt;&gt; 1 in t  # gli operatori di contenimento "in" e "</a:t>
            </a:r>
            <a:r>
              <a:rPr lang="it-IT" sz="2400" dirty="0" err="1"/>
              <a:t>not</a:t>
            </a:r>
            <a:r>
              <a:rPr lang="it-IT" sz="2400" dirty="0"/>
              <a:t> in"</a:t>
            </a:r>
          </a:p>
          <a:p>
            <a:r>
              <a:rPr lang="it-IT" sz="2400" dirty="0"/>
              <a:t>False</a:t>
            </a:r>
          </a:p>
          <a:p>
            <a:r>
              <a:rPr lang="it-IT" sz="2400" dirty="0"/>
              <a:t>&gt;&gt;&gt; t + ('</a:t>
            </a:r>
            <a:r>
              <a:rPr lang="it-IT" sz="2400" dirty="0" err="1"/>
              <a:t>xyz</a:t>
            </a:r>
            <a:r>
              <a:rPr lang="it-IT" sz="2400" dirty="0"/>
              <a:t>', 890)  # concatenazione (restituisce una nuova </a:t>
            </a:r>
            <a:r>
              <a:rPr lang="it-IT" sz="2400" dirty="0" err="1"/>
              <a:t>tupla</a:t>
            </a:r>
            <a:r>
              <a:rPr lang="it-IT" sz="2400" dirty="0"/>
              <a:t>)</a:t>
            </a:r>
          </a:p>
          <a:p>
            <a:r>
              <a:rPr lang="it-IT" sz="2400" dirty="0"/>
              <a:t>('</a:t>
            </a:r>
            <a:r>
              <a:rPr lang="it-IT" sz="2400" dirty="0" err="1"/>
              <a:t>abc</a:t>
            </a:r>
            <a:r>
              <a:rPr lang="it-IT" sz="2400" dirty="0"/>
              <a:t>', 123, 45.67, '</a:t>
            </a:r>
            <a:r>
              <a:rPr lang="it-IT" sz="2400" dirty="0" err="1"/>
              <a:t>xyz</a:t>
            </a:r>
            <a:r>
              <a:rPr lang="it-IT" sz="2400" dirty="0"/>
              <a:t>', 890)</a:t>
            </a:r>
          </a:p>
          <a:p>
            <a:r>
              <a:rPr lang="it-IT" sz="2400" dirty="0"/>
              <a:t>&gt;&gt;&gt; t * 2  # ripetizione (restituisce una nuova </a:t>
            </a:r>
            <a:r>
              <a:rPr lang="it-IT" sz="2400" dirty="0" err="1"/>
              <a:t>tupla</a:t>
            </a:r>
            <a:r>
              <a:rPr lang="it-IT" sz="2400" dirty="0"/>
              <a:t>)</a:t>
            </a:r>
          </a:p>
          <a:p>
            <a:r>
              <a:rPr lang="it-IT" sz="2400" dirty="0"/>
              <a:t>('</a:t>
            </a:r>
            <a:r>
              <a:rPr lang="it-IT" sz="2400" dirty="0" err="1"/>
              <a:t>abc</a:t>
            </a:r>
            <a:r>
              <a:rPr lang="it-IT" sz="2400" dirty="0"/>
              <a:t>', 123, 45.67, '</a:t>
            </a:r>
            <a:r>
              <a:rPr lang="it-IT" sz="2400" dirty="0" err="1"/>
              <a:t>abc</a:t>
            </a:r>
            <a:r>
              <a:rPr lang="it-IT" sz="2400" dirty="0"/>
              <a:t>', 123, 45.67)</a:t>
            </a:r>
          </a:p>
        </p:txBody>
      </p:sp>
    </p:spTree>
    <p:extLst>
      <p:ext uri="{BB962C8B-B14F-4D97-AF65-F5344CB8AC3E}">
        <p14:creationId xmlns:p14="http://schemas.microsoft.com/office/powerpoint/2010/main" val="4226644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91589" y="627018"/>
            <a:ext cx="11773988" cy="3108543"/>
          </a:xfrm>
          <a:prstGeom prst="rect">
            <a:avLst/>
          </a:prstGeom>
        </p:spPr>
        <p:txBody>
          <a:bodyPr wrap="square">
            <a:spAutoFit/>
          </a:bodyPr>
          <a:lstStyle/>
          <a:p>
            <a:r>
              <a:rPr lang="it-IT" sz="2800" dirty="0"/>
              <a:t>Le </a:t>
            </a:r>
            <a:r>
              <a:rPr lang="it-IT" sz="2800" dirty="0" err="1"/>
              <a:t>tuple</a:t>
            </a:r>
            <a:r>
              <a:rPr lang="it-IT" sz="2800" dirty="0"/>
              <a:t> sono </a:t>
            </a:r>
            <a:r>
              <a:rPr lang="it-IT" sz="2800" dirty="0">
                <a:solidFill>
                  <a:srgbClr val="FF0000"/>
                </a:solidFill>
              </a:rPr>
              <a:t>immutabili, quindi una volta create non è possibile aggiungere, rimuovere, o modificare gli elementi</a:t>
            </a:r>
            <a:r>
              <a:rPr lang="it-IT" sz="2800" dirty="0"/>
              <a:t>:</a:t>
            </a:r>
          </a:p>
          <a:p>
            <a:endParaRPr lang="it-IT" sz="2800" dirty="0"/>
          </a:p>
          <a:p>
            <a:r>
              <a:rPr lang="it-IT" sz="2800" dirty="0"/>
              <a:t>&gt;&gt;&gt; t[0] = '</a:t>
            </a:r>
            <a:r>
              <a:rPr lang="it-IT" sz="2800" dirty="0" err="1"/>
              <a:t>xyz</a:t>
            </a:r>
            <a:r>
              <a:rPr lang="it-IT" sz="2800" dirty="0"/>
              <a:t>'  # non è possibile modificare gli elementi</a:t>
            </a:r>
          </a:p>
          <a:p>
            <a:r>
              <a:rPr lang="it-IT" sz="2800" dirty="0" err="1"/>
              <a:t>Traceback</a:t>
            </a:r>
            <a:r>
              <a:rPr lang="it-IT" sz="2800" dirty="0"/>
              <a:t> (</a:t>
            </a:r>
            <a:r>
              <a:rPr lang="it-IT" sz="2800" dirty="0" err="1"/>
              <a:t>most</a:t>
            </a:r>
            <a:r>
              <a:rPr lang="it-IT" sz="2800" dirty="0"/>
              <a:t> </a:t>
            </a:r>
            <a:r>
              <a:rPr lang="it-IT" sz="2800" dirty="0" err="1"/>
              <a:t>recent</a:t>
            </a:r>
            <a:r>
              <a:rPr lang="it-IT" sz="2800" dirty="0"/>
              <a:t> call last):</a:t>
            </a:r>
          </a:p>
          <a:p>
            <a:r>
              <a:rPr lang="it-IT" sz="2800" dirty="0"/>
              <a:t>  File "&lt;</a:t>
            </a:r>
            <a:r>
              <a:rPr lang="it-IT" sz="2800" dirty="0" err="1"/>
              <a:t>stdin</a:t>
            </a:r>
            <a:r>
              <a:rPr lang="it-IT" sz="2800" dirty="0"/>
              <a:t>&gt;", line 1, in &lt;</a:t>
            </a:r>
            <a:r>
              <a:rPr lang="it-IT" sz="2800" dirty="0" err="1"/>
              <a:t>module</a:t>
            </a:r>
            <a:r>
              <a:rPr lang="it-IT" sz="2800" dirty="0"/>
              <a:t>&gt;</a:t>
            </a:r>
          </a:p>
          <a:p>
            <a:r>
              <a:rPr lang="it-IT" sz="2800" dirty="0" err="1"/>
              <a:t>TypeError</a:t>
            </a:r>
            <a:r>
              <a:rPr lang="it-IT" sz="2800" dirty="0"/>
              <a:t>: '</a:t>
            </a:r>
            <a:r>
              <a:rPr lang="it-IT" sz="2800" dirty="0" err="1"/>
              <a:t>tuple</a:t>
            </a:r>
            <a:r>
              <a:rPr lang="it-IT" sz="2800" dirty="0"/>
              <a:t>' </a:t>
            </a:r>
            <a:r>
              <a:rPr lang="it-IT" sz="2800" dirty="0" err="1"/>
              <a:t>object</a:t>
            </a:r>
            <a:r>
              <a:rPr lang="it-IT" sz="2800" dirty="0"/>
              <a:t> </a:t>
            </a:r>
            <a:r>
              <a:rPr lang="it-IT" sz="2800" dirty="0" err="1"/>
              <a:t>does</a:t>
            </a:r>
            <a:r>
              <a:rPr lang="it-IT" sz="2800" dirty="0"/>
              <a:t> </a:t>
            </a:r>
            <a:r>
              <a:rPr lang="it-IT" sz="2800" dirty="0" err="1"/>
              <a:t>not</a:t>
            </a:r>
            <a:r>
              <a:rPr lang="it-IT" sz="2800" dirty="0"/>
              <a:t> </a:t>
            </a:r>
            <a:r>
              <a:rPr lang="it-IT" sz="2800" dirty="0" err="1"/>
              <a:t>support</a:t>
            </a:r>
            <a:r>
              <a:rPr lang="it-IT" sz="2800" dirty="0"/>
              <a:t> item </a:t>
            </a:r>
            <a:r>
              <a:rPr lang="it-IT" sz="2800" dirty="0" err="1"/>
              <a:t>assignment</a:t>
            </a:r>
            <a:endParaRPr lang="it-IT" sz="2800" dirty="0"/>
          </a:p>
        </p:txBody>
      </p:sp>
    </p:spTree>
    <p:extLst>
      <p:ext uri="{BB962C8B-B14F-4D97-AF65-F5344CB8AC3E}">
        <p14:creationId xmlns:p14="http://schemas.microsoft.com/office/powerpoint/2010/main" val="792190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52549" y="1"/>
            <a:ext cx="11730445" cy="6740307"/>
          </a:xfrm>
          <a:prstGeom prst="rect">
            <a:avLst/>
          </a:prstGeom>
        </p:spPr>
        <p:txBody>
          <a:bodyPr wrap="square">
            <a:spAutoFit/>
          </a:bodyPr>
          <a:lstStyle/>
          <a:p>
            <a:r>
              <a:rPr lang="it-IT" sz="2400" dirty="0"/>
              <a:t>È anche possibile usare funzioni e metodi comuni a tutte le sequenze: </a:t>
            </a:r>
            <a:r>
              <a:rPr lang="it-IT" sz="2400" dirty="0" err="1"/>
              <a:t>len</a:t>
            </a:r>
            <a:r>
              <a:rPr lang="it-IT" sz="2400" dirty="0"/>
              <a:t>() per contare gli elementi, </a:t>
            </a:r>
            <a:r>
              <a:rPr lang="it-IT" sz="2400" dirty="0" err="1"/>
              <a:t>min</a:t>
            </a:r>
            <a:r>
              <a:rPr lang="it-IT" sz="2400" dirty="0"/>
              <a:t>() e </a:t>
            </a:r>
            <a:r>
              <a:rPr lang="it-IT" sz="2400" dirty="0" err="1"/>
              <a:t>max</a:t>
            </a:r>
            <a:r>
              <a:rPr lang="it-IT" sz="2400" dirty="0"/>
              <a:t>() per trovare l’elemento più piccolo/grande (a patto che i tipi degli elementi siano comparabili), .</a:t>
            </a:r>
            <a:r>
              <a:rPr lang="it-IT" sz="2400" dirty="0" err="1"/>
              <a:t>index</a:t>
            </a:r>
            <a:r>
              <a:rPr lang="it-IT" sz="2400" dirty="0"/>
              <a:t>() per trovare l’indice di un elemento, e .</a:t>
            </a:r>
            <a:r>
              <a:rPr lang="it-IT" sz="2400" dirty="0" err="1"/>
              <a:t>count</a:t>
            </a:r>
            <a:r>
              <a:rPr lang="it-IT" sz="2400" dirty="0"/>
              <a:t>() per contare quante volte un elemento è presente nella </a:t>
            </a:r>
            <a:r>
              <a:rPr lang="it-IT" sz="2400" dirty="0" err="1"/>
              <a:t>tupla</a:t>
            </a:r>
            <a:r>
              <a:rPr lang="it-IT" sz="2400" dirty="0"/>
              <a:t>:</a:t>
            </a:r>
          </a:p>
          <a:p>
            <a:endParaRPr lang="it-IT" sz="2400" dirty="0"/>
          </a:p>
          <a:p>
            <a:r>
              <a:rPr lang="it-IT" sz="2400" dirty="0"/>
              <a:t>&gt;&gt;&gt; </a:t>
            </a:r>
            <a:r>
              <a:rPr lang="it-IT" sz="2400" dirty="0" err="1"/>
              <a:t>len</a:t>
            </a:r>
            <a:r>
              <a:rPr lang="it-IT" sz="2400" dirty="0"/>
              <a:t>(('</a:t>
            </a:r>
            <a:r>
              <a:rPr lang="it-IT" sz="2400" dirty="0" err="1"/>
              <a:t>abc</a:t>
            </a:r>
            <a:r>
              <a:rPr lang="it-IT" sz="2400" dirty="0"/>
              <a:t>', 123, 45.67, '</a:t>
            </a:r>
            <a:r>
              <a:rPr lang="it-IT" sz="2400" dirty="0" err="1"/>
              <a:t>xyz</a:t>
            </a:r>
            <a:r>
              <a:rPr lang="it-IT" sz="2400" dirty="0"/>
              <a:t>', 890))  # numero di elementi</a:t>
            </a:r>
          </a:p>
          <a:p>
            <a:r>
              <a:rPr lang="it-IT" sz="2400" dirty="0"/>
              <a:t>5</a:t>
            </a:r>
          </a:p>
          <a:p>
            <a:r>
              <a:rPr lang="it-IT" sz="2400" dirty="0"/>
              <a:t>&gt;&gt;&gt; </a:t>
            </a:r>
            <a:r>
              <a:rPr lang="it-IT" sz="2400" dirty="0" err="1"/>
              <a:t>min</a:t>
            </a:r>
            <a:r>
              <a:rPr lang="it-IT" sz="2400" dirty="0"/>
              <a:t>((4, 1, 7, 5))  # elemento più piccolo</a:t>
            </a:r>
          </a:p>
          <a:p>
            <a:r>
              <a:rPr lang="it-IT" sz="2400" dirty="0"/>
              <a:t>1</a:t>
            </a:r>
          </a:p>
          <a:p>
            <a:r>
              <a:rPr lang="it-IT" sz="2400" dirty="0"/>
              <a:t>&gt;&gt;&gt; </a:t>
            </a:r>
            <a:r>
              <a:rPr lang="it-IT" sz="2400" dirty="0" err="1"/>
              <a:t>max</a:t>
            </a:r>
            <a:r>
              <a:rPr lang="it-IT" sz="2400" dirty="0"/>
              <a:t>((4, 1, 7, 5))  # elemento più grande</a:t>
            </a:r>
          </a:p>
          <a:p>
            <a:r>
              <a:rPr lang="it-IT" sz="2400" dirty="0"/>
              <a:t>7</a:t>
            </a:r>
          </a:p>
          <a:p>
            <a:r>
              <a:rPr lang="it-IT" sz="2400" dirty="0"/>
              <a:t>&gt;&gt;&gt; t = ('a', 'b', 'c', 'b', 'a')</a:t>
            </a:r>
          </a:p>
          <a:p>
            <a:r>
              <a:rPr lang="it-IT" sz="2400" dirty="0"/>
              <a:t>&gt;&gt;&gt; </a:t>
            </a:r>
            <a:r>
              <a:rPr lang="it-IT" sz="2400" dirty="0" err="1"/>
              <a:t>t.index</a:t>
            </a:r>
            <a:r>
              <a:rPr lang="it-IT" sz="2400" dirty="0"/>
              <a:t>('c')  # indice dell'elemento 'c'</a:t>
            </a:r>
          </a:p>
          <a:p>
            <a:r>
              <a:rPr lang="it-IT" sz="2400" dirty="0"/>
              <a:t>2</a:t>
            </a:r>
          </a:p>
          <a:p>
            <a:r>
              <a:rPr lang="it-IT" sz="2400" dirty="0"/>
              <a:t>&gt;&gt;&gt; </a:t>
            </a:r>
            <a:r>
              <a:rPr lang="it-IT" sz="2400" dirty="0" err="1"/>
              <a:t>t.count</a:t>
            </a:r>
            <a:r>
              <a:rPr lang="it-IT" sz="2400" dirty="0"/>
              <a:t>('c')  # numero di occorrenze di 'c'</a:t>
            </a:r>
          </a:p>
          <a:p>
            <a:r>
              <a:rPr lang="it-IT" sz="2400" dirty="0"/>
              <a:t>1</a:t>
            </a:r>
          </a:p>
          <a:p>
            <a:r>
              <a:rPr lang="it-IT" sz="2400" dirty="0"/>
              <a:t>&gt;&gt;&gt; </a:t>
            </a:r>
            <a:r>
              <a:rPr lang="it-IT" sz="2400" dirty="0" err="1"/>
              <a:t>t.count</a:t>
            </a:r>
            <a:r>
              <a:rPr lang="it-IT" sz="2400" dirty="0"/>
              <a:t>('b')  # numero di occorrenze di 'b'</a:t>
            </a:r>
          </a:p>
          <a:p>
            <a:r>
              <a:rPr lang="it-IT" sz="2400" dirty="0"/>
              <a:t>2</a:t>
            </a:r>
          </a:p>
        </p:txBody>
      </p:sp>
    </p:spTree>
    <p:extLst>
      <p:ext uri="{BB962C8B-B14F-4D97-AF65-F5344CB8AC3E}">
        <p14:creationId xmlns:p14="http://schemas.microsoft.com/office/powerpoint/2010/main" val="2769219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Liste</a:t>
            </a:r>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1157355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Le liste</a:t>
            </a:r>
          </a:p>
        </p:txBody>
      </p:sp>
      <p:sp>
        <p:nvSpPr>
          <p:cNvPr id="3" name="Segnaposto contenuto 2"/>
          <p:cNvSpPr>
            <a:spLocks noGrp="1"/>
          </p:cNvSpPr>
          <p:nvPr>
            <p:ph idx="1"/>
          </p:nvPr>
        </p:nvSpPr>
        <p:spPr>
          <a:xfrm>
            <a:off x="838200" y="1485991"/>
            <a:ext cx="10515600" cy="4351338"/>
          </a:xfrm>
        </p:spPr>
        <p:txBody>
          <a:bodyPr/>
          <a:lstStyle/>
          <a:p>
            <a:r>
              <a:rPr lang="it-IT" dirty="0" err="1"/>
              <a:t>Python</a:t>
            </a:r>
            <a:r>
              <a:rPr lang="it-IT" dirty="0"/>
              <a:t> fornisce anche un tipo </a:t>
            </a:r>
            <a:r>
              <a:rPr lang="it-IT" dirty="0" err="1"/>
              <a:t>built</a:t>
            </a:r>
            <a:r>
              <a:rPr lang="it-IT" dirty="0"/>
              <a:t>-in chiamato lista, che viene solitamente usato per rappresentare una sequenza mutabile di oggetti, in genere omogenei.</a:t>
            </a:r>
          </a:p>
          <a:p>
            <a:r>
              <a:rPr lang="it-IT" dirty="0"/>
              <a:t>Le liste vengono definite elencando tra parentesi quadre ([]) una serie di oggetti separati da virgole (,). È possibile creare una lista vuota usando le parentesi quadre senza nessun elemento all’interno.</a:t>
            </a:r>
          </a:p>
        </p:txBody>
      </p:sp>
      <p:sp>
        <p:nvSpPr>
          <p:cNvPr id="4" name="Rectangle 2"/>
          <p:cNvSpPr>
            <a:spLocks noChangeArrowheads="1"/>
          </p:cNvSpPr>
          <p:nvPr/>
        </p:nvSpPr>
        <p:spPr bwMode="auto">
          <a:xfrm>
            <a:off x="1149531" y="4356267"/>
            <a:ext cx="8467061"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3200" b="0" i="0" u="none" strike="noStrike" cap="none" normalizeH="0" baseline="0" dirty="0" err="1">
                <a:ln>
                  <a:noFill/>
                </a:ln>
                <a:solidFill>
                  <a:srgbClr val="000000"/>
                </a:solidFill>
                <a:effectLst/>
                <a:latin typeface="Monaco"/>
              </a:rPr>
              <a:t>nums</a:t>
            </a:r>
            <a:r>
              <a:rPr kumimoji="0" lang="it-IT" altLang="it-IT" sz="3200" b="0" i="0" u="none" strike="noStrike" cap="none" normalizeH="0" baseline="0" dirty="0">
                <a:ln>
                  <a:noFill/>
                </a:ln>
                <a:solidFill>
                  <a:srgbClr val="000000"/>
                </a:solidFill>
                <a:effectLst/>
                <a:latin typeface="Monaco"/>
              </a:rPr>
              <a:t> </a:t>
            </a:r>
            <a:r>
              <a:rPr kumimoji="0" lang="it-IT" altLang="it-IT" sz="3200" b="1" i="0" u="none" strike="noStrike" cap="none" normalizeH="0" baseline="0" dirty="0">
                <a:ln>
                  <a:noFill/>
                </a:ln>
                <a:solidFill>
                  <a:srgbClr val="006699"/>
                </a:solidFill>
                <a:effectLst/>
                <a:latin typeface="Monaco"/>
              </a:rPr>
              <a:t>=</a:t>
            </a:r>
            <a:r>
              <a:rPr kumimoji="0" lang="it-IT" altLang="it-IT" sz="2800" b="0" i="0" u="none" strike="noStrike" cap="none" normalizeH="0" baseline="0" dirty="0">
                <a:ln>
                  <a:noFill/>
                </a:ln>
                <a:solidFill>
                  <a:srgbClr val="333333"/>
                </a:solidFill>
                <a:effectLst/>
                <a:latin typeface="Monaco"/>
              </a:rPr>
              <a:t> </a:t>
            </a:r>
            <a:r>
              <a:rPr kumimoji="0" lang="it-IT" altLang="it-IT" sz="3200" b="0" i="0" u="none" strike="noStrike" cap="none" normalizeH="0" baseline="0" dirty="0">
                <a:ln>
                  <a:noFill/>
                </a:ln>
                <a:solidFill>
                  <a:srgbClr val="000000"/>
                </a:solidFill>
                <a:effectLst/>
                <a:latin typeface="Monaco"/>
              </a:rPr>
              <a:t>[</a:t>
            </a:r>
            <a:r>
              <a:rPr kumimoji="0" lang="it-IT" altLang="it-IT" sz="3200" b="0" i="0" u="none" strike="noStrike" cap="none" normalizeH="0" baseline="0" dirty="0">
                <a:ln>
                  <a:noFill/>
                </a:ln>
                <a:solidFill>
                  <a:srgbClr val="009900"/>
                </a:solidFill>
                <a:effectLst/>
                <a:latin typeface="Monaco"/>
              </a:rPr>
              <a:t>0</a:t>
            </a:r>
            <a:r>
              <a:rPr kumimoji="0" lang="it-IT" altLang="it-IT" sz="3200" b="0" i="0" u="none" strike="noStrike" cap="none" normalizeH="0" baseline="0" dirty="0">
                <a:ln>
                  <a:noFill/>
                </a:ln>
                <a:solidFill>
                  <a:srgbClr val="000000"/>
                </a:solidFill>
                <a:effectLst/>
                <a:latin typeface="Monaco"/>
              </a:rPr>
              <a:t>, </a:t>
            </a:r>
            <a:r>
              <a:rPr kumimoji="0" lang="it-IT" altLang="it-IT" sz="3200" b="0" i="0" u="none" strike="noStrike" cap="none" normalizeH="0" baseline="0" dirty="0">
                <a:ln>
                  <a:noFill/>
                </a:ln>
                <a:solidFill>
                  <a:srgbClr val="009900"/>
                </a:solidFill>
                <a:effectLst/>
                <a:latin typeface="Monaco"/>
              </a:rPr>
              <a:t>1</a:t>
            </a:r>
            <a:r>
              <a:rPr kumimoji="0" lang="it-IT" altLang="it-IT" sz="3200" b="0" i="0" u="none" strike="noStrike" cap="none" normalizeH="0" baseline="0" dirty="0">
                <a:ln>
                  <a:noFill/>
                </a:ln>
                <a:solidFill>
                  <a:srgbClr val="000000"/>
                </a:solidFill>
                <a:effectLst/>
                <a:latin typeface="Monaco"/>
              </a:rPr>
              <a:t>, </a:t>
            </a:r>
            <a:r>
              <a:rPr kumimoji="0" lang="it-IT" altLang="it-IT" sz="3200" b="0" i="0" u="none" strike="noStrike" cap="none" normalizeH="0" baseline="0" dirty="0">
                <a:ln>
                  <a:noFill/>
                </a:ln>
                <a:solidFill>
                  <a:srgbClr val="009900"/>
                </a:solidFill>
                <a:effectLst/>
                <a:latin typeface="Monaco"/>
              </a:rPr>
              <a:t>2</a:t>
            </a:r>
            <a:r>
              <a:rPr kumimoji="0" lang="it-IT" altLang="it-IT" sz="3200" b="0" i="0" u="none" strike="noStrike" cap="none" normalizeH="0" baseline="0" dirty="0">
                <a:ln>
                  <a:noFill/>
                </a:ln>
                <a:solidFill>
                  <a:srgbClr val="000000"/>
                </a:solidFill>
                <a:effectLst/>
                <a:latin typeface="Monaco"/>
              </a:rPr>
              <a:t>, </a:t>
            </a:r>
            <a:r>
              <a:rPr kumimoji="0" lang="it-IT" altLang="it-IT" sz="3200" b="0" i="0" u="none" strike="noStrike" cap="none" normalizeH="0" baseline="0" dirty="0">
                <a:ln>
                  <a:noFill/>
                </a:ln>
                <a:solidFill>
                  <a:srgbClr val="009900"/>
                </a:solidFill>
                <a:effectLst/>
                <a:latin typeface="Monaco"/>
              </a:rPr>
              <a:t>3</a:t>
            </a:r>
            <a:r>
              <a:rPr kumimoji="0" lang="it-IT" altLang="it-IT" sz="3200" b="0" i="0" u="none" strike="noStrike" cap="none" normalizeH="0" baseline="0" dirty="0">
                <a:ln>
                  <a:noFill/>
                </a:ln>
                <a:solidFill>
                  <a:srgbClr val="000000"/>
                </a:solidFill>
                <a:effectLst/>
                <a:latin typeface="Monaco"/>
              </a:rPr>
              <a:t>]  </a:t>
            </a:r>
            <a:r>
              <a:rPr kumimoji="0" lang="it-IT" altLang="it-IT" sz="3200" b="0" i="0" u="none" strike="noStrike" cap="none" normalizeH="0" baseline="0" dirty="0">
                <a:ln>
                  <a:noFill/>
                </a:ln>
                <a:solidFill>
                  <a:srgbClr val="008200"/>
                </a:solidFill>
                <a:effectLst/>
                <a:latin typeface="Monaco"/>
              </a:rPr>
              <a:t># nuova lista di 4 elementi</a:t>
            </a:r>
            <a:endParaRPr kumimoji="0" lang="it-IT" altLang="it-IT"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3200" b="0" i="0" u="none" strike="noStrike" cap="none" normalizeH="0" baseline="0" dirty="0" err="1">
                <a:ln>
                  <a:noFill/>
                </a:ln>
                <a:solidFill>
                  <a:srgbClr val="000000"/>
                </a:solidFill>
                <a:effectLst/>
                <a:latin typeface="Monaco"/>
              </a:rPr>
              <a:t>empty</a:t>
            </a:r>
            <a:r>
              <a:rPr kumimoji="0" lang="it-IT" altLang="it-IT" sz="3200" b="0" i="0" u="none" strike="noStrike" cap="none" normalizeH="0" baseline="0" dirty="0">
                <a:ln>
                  <a:noFill/>
                </a:ln>
                <a:solidFill>
                  <a:srgbClr val="000000"/>
                </a:solidFill>
                <a:effectLst/>
                <a:latin typeface="Monaco"/>
              </a:rPr>
              <a:t> </a:t>
            </a:r>
            <a:r>
              <a:rPr kumimoji="0" lang="it-IT" altLang="it-IT" sz="3200" b="1" i="0" u="none" strike="noStrike" cap="none" normalizeH="0" baseline="0" dirty="0">
                <a:ln>
                  <a:noFill/>
                </a:ln>
                <a:solidFill>
                  <a:srgbClr val="006699"/>
                </a:solidFill>
                <a:effectLst/>
                <a:latin typeface="Monaco"/>
              </a:rPr>
              <a:t>=</a:t>
            </a:r>
            <a:r>
              <a:rPr kumimoji="0" lang="it-IT" altLang="it-IT" sz="2800" b="0" i="0" u="none" strike="noStrike" cap="none" normalizeH="0" baseline="0" dirty="0">
                <a:ln>
                  <a:noFill/>
                </a:ln>
                <a:solidFill>
                  <a:srgbClr val="333333"/>
                </a:solidFill>
                <a:effectLst/>
                <a:latin typeface="Monaco"/>
              </a:rPr>
              <a:t> </a:t>
            </a:r>
            <a:r>
              <a:rPr kumimoji="0" lang="it-IT" altLang="it-IT" sz="3200" b="0" i="0" u="none" strike="noStrike" cap="none" normalizeH="0" baseline="0" dirty="0">
                <a:ln>
                  <a:noFill/>
                </a:ln>
                <a:solidFill>
                  <a:srgbClr val="000000"/>
                </a:solidFill>
                <a:effectLst/>
                <a:latin typeface="Monaco"/>
              </a:rPr>
              <a:t>[]  </a:t>
            </a:r>
            <a:r>
              <a:rPr kumimoji="0" lang="it-IT" altLang="it-IT" sz="3200" b="0" i="0" u="none" strike="noStrike" cap="none" normalizeH="0" baseline="0" dirty="0">
                <a:ln>
                  <a:noFill/>
                </a:ln>
                <a:solidFill>
                  <a:srgbClr val="008200"/>
                </a:solidFill>
                <a:effectLst/>
                <a:latin typeface="Monaco"/>
              </a:rPr>
              <a:t># nuova lista vuota</a:t>
            </a:r>
            <a:endParaRPr kumimoji="0" lang="it-IT" altLang="it-IT"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3200" b="0" i="0" u="none" strike="noStrike" cap="none" normalizeH="0" baseline="0" dirty="0" err="1">
                <a:ln>
                  <a:noFill/>
                </a:ln>
                <a:solidFill>
                  <a:srgbClr val="000000"/>
                </a:solidFill>
                <a:effectLst/>
                <a:latin typeface="Monaco"/>
              </a:rPr>
              <a:t>one</a:t>
            </a:r>
            <a:r>
              <a:rPr kumimoji="0" lang="it-IT" altLang="it-IT" sz="3200" b="0" i="0" u="none" strike="noStrike" cap="none" normalizeH="0" baseline="0" dirty="0">
                <a:ln>
                  <a:noFill/>
                </a:ln>
                <a:solidFill>
                  <a:srgbClr val="000000"/>
                </a:solidFill>
                <a:effectLst/>
                <a:latin typeface="Monaco"/>
              </a:rPr>
              <a:t> </a:t>
            </a:r>
            <a:r>
              <a:rPr kumimoji="0" lang="it-IT" altLang="it-IT" sz="3200" b="1" i="0" u="none" strike="noStrike" cap="none" normalizeH="0" baseline="0" dirty="0">
                <a:ln>
                  <a:noFill/>
                </a:ln>
                <a:solidFill>
                  <a:srgbClr val="006699"/>
                </a:solidFill>
                <a:effectLst/>
                <a:latin typeface="Monaco"/>
              </a:rPr>
              <a:t>=</a:t>
            </a:r>
            <a:r>
              <a:rPr kumimoji="0" lang="it-IT" altLang="it-IT" sz="2800" b="0" i="0" u="none" strike="noStrike" cap="none" normalizeH="0" baseline="0" dirty="0">
                <a:ln>
                  <a:noFill/>
                </a:ln>
                <a:solidFill>
                  <a:srgbClr val="333333"/>
                </a:solidFill>
                <a:effectLst/>
                <a:latin typeface="Monaco"/>
              </a:rPr>
              <a:t> </a:t>
            </a:r>
            <a:r>
              <a:rPr kumimoji="0" lang="it-IT" altLang="it-IT" sz="3200" b="0" i="0" u="none" strike="noStrike" cap="none" normalizeH="0" baseline="0" dirty="0">
                <a:ln>
                  <a:noFill/>
                </a:ln>
                <a:solidFill>
                  <a:srgbClr val="000000"/>
                </a:solidFill>
                <a:effectLst/>
                <a:latin typeface="Monaco"/>
              </a:rPr>
              <a:t>[</a:t>
            </a:r>
            <a:r>
              <a:rPr kumimoji="0" lang="it-IT" altLang="it-IT" sz="3200" b="0" i="0" u="none" strike="noStrike" cap="none" normalizeH="0" baseline="0" dirty="0">
                <a:ln>
                  <a:noFill/>
                </a:ln>
                <a:solidFill>
                  <a:srgbClr val="0000FF"/>
                </a:solidFill>
                <a:effectLst/>
                <a:latin typeface="Monaco"/>
              </a:rPr>
              <a:t>'</a:t>
            </a:r>
            <a:r>
              <a:rPr kumimoji="0" lang="it-IT" altLang="it-IT" sz="3200" b="0" i="0" u="none" strike="noStrike" cap="none" normalizeH="0" baseline="0" dirty="0" err="1">
                <a:ln>
                  <a:noFill/>
                </a:ln>
                <a:solidFill>
                  <a:srgbClr val="0000FF"/>
                </a:solidFill>
                <a:effectLst/>
                <a:latin typeface="Monaco"/>
              </a:rPr>
              <a:t>Python</a:t>
            </a:r>
            <a:r>
              <a:rPr kumimoji="0" lang="it-IT" altLang="it-IT" sz="3200" b="0" i="0" u="none" strike="noStrike" cap="none" normalizeH="0" baseline="0" dirty="0">
                <a:ln>
                  <a:noFill/>
                </a:ln>
                <a:solidFill>
                  <a:srgbClr val="0000FF"/>
                </a:solidFill>
                <a:effectLst/>
                <a:latin typeface="Monaco"/>
              </a:rPr>
              <a:t>'</a:t>
            </a:r>
            <a:r>
              <a:rPr kumimoji="0" lang="it-IT" altLang="it-IT" sz="3200" b="0" i="0" u="none" strike="noStrike" cap="none" normalizeH="0" baseline="0" dirty="0">
                <a:ln>
                  <a:noFill/>
                </a:ln>
                <a:solidFill>
                  <a:srgbClr val="000000"/>
                </a:solidFill>
                <a:effectLst/>
                <a:latin typeface="Monaco"/>
              </a:rPr>
              <a:t>]  </a:t>
            </a:r>
            <a:r>
              <a:rPr kumimoji="0" lang="it-IT" altLang="it-IT" sz="3200" b="0" i="0" u="none" strike="noStrike" cap="none" normalizeH="0" baseline="0" dirty="0">
                <a:ln>
                  <a:noFill/>
                </a:ln>
                <a:solidFill>
                  <a:srgbClr val="008200"/>
                </a:solidFill>
                <a:effectLst/>
                <a:latin typeface="Monaco"/>
              </a:rPr>
              <a:t># nuova lista con un elemento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19537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ttangolo 2"/>
          <p:cNvSpPr/>
          <p:nvPr/>
        </p:nvSpPr>
        <p:spPr>
          <a:xfrm>
            <a:off x="139337" y="139336"/>
            <a:ext cx="11939452" cy="6001643"/>
          </a:xfrm>
          <a:prstGeom prst="rect">
            <a:avLst/>
          </a:prstGeom>
        </p:spPr>
        <p:txBody>
          <a:bodyPr wrap="square">
            <a:spAutoFit/>
          </a:bodyPr>
          <a:lstStyle/>
          <a:p>
            <a:r>
              <a:rPr lang="it-IT" sz="2400" dirty="0"/>
              <a:t>Anche le liste sono un tipo di sequenza, e supportano quindi le operazioni comuni a tutte le sequenze, come </a:t>
            </a:r>
            <a:r>
              <a:rPr lang="it-IT" sz="2400" dirty="0" err="1"/>
              <a:t>indexing</a:t>
            </a:r>
            <a:r>
              <a:rPr lang="it-IT" sz="2400" dirty="0"/>
              <a:t>, </a:t>
            </a:r>
            <a:r>
              <a:rPr lang="it-IT" sz="2400" dirty="0" err="1"/>
              <a:t>slicing</a:t>
            </a:r>
            <a:r>
              <a:rPr lang="it-IT" sz="2400" dirty="0"/>
              <a:t>, contenimento, concatenazione, e ripetizione:</a:t>
            </a:r>
          </a:p>
          <a:p>
            <a:endParaRPr lang="it-IT" sz="2400" dirty="0"/>
          </a:p>
          <a:p>
            <a:r>
              <a:rPr lang="it-IT" sz="2400" dirty="0"/>
              <a:t>&gt;&gt;&gt; </a:t>
            </a:r>
            <a:r>
              <a:rPr lang="it-IT" sz="2400" dirty="0" err="1"/>
              <a:t>letters</a:t>
            </a:r>
            <a:r>
              <a:rPr lang="it-IT" sz="2400" dirty="0"/>
              <a:t> = ['a', 'b', 'c', 'd', 'e']</a:t>
            </a:r>
          </a:p>
          <a:p>
            <a:r>
              <a:rPr lang="it-IT" sz="2400" dirty="0"/>
              <a:t>&gt;&gt;&gt; </a:t>
            </a:r>
            <a:r>
              <a:rPr lang="it-IT" sz="2400" dirty="0" err="1"/>
              <a:t>letters</a:t>
            </a:r>
            <a:r>
              <a:rPr lang="it-IT" sz="2400" dirty="0"/>
              <a:t>[0]  # le liste supportano </a:t>
            </a:r>
            <a:r>
              <a:rPr lang="it-IT" sz="2400" dirty="0" err="1"/>
              <a:t>indexing</a:t>
            </a:r>
            <a:endParaRPr lang="it-IT" sz="2400" dirty="0"/>
          </a:p>
          <a:p>
            <a:r>
              <a:rPr lang="it-IT" sz="2400" dirty="0"/>
              <a:t>'a'</a:t>
            </a:r>
          </a:p>
          <a:p>
            <a:r>
              <a:rPr lang="it-IT" sz="2400" dirty="0"/>
              <a:t>&gt;&gt;&gt; </a:t>
            </a:r>
            <a:r>
              <a:rPr lang="it-IT" sz="2400" dirty="0" err="1"/>
              <a:t>letters</a:t>
            </a:r>
            <a:r>
              <a:rPr lang="it-IT" sz="2400" dirty="0"/>
              <a:t>[-1]</a:t>
            </a:r>
          </a:p>
          <a:p>
            <a:r>
              <a:rPr lang="it-IT" sz="2400" dirty="0"/>
              <a:t>'e'</a:t>
            </a:r>
          </a:p>
          <a:p>
            <a:r>
              <a:rPr lang="it-IT" sz="2400" dirty="0"/>
              <a:t>&gt;&gt;&gt; </a:t>
            </a:r>
            <a:r>
              <a:rPr lang="it-IT" sz="2400" dirty="0" err="1"/>
              <a:t>letters</a:t>
            </a:r>
            <a:r>
              <a:rPr lang="it-IT" sz="2400" dirty="0"/>
              <a:t>[1:4]  # </a:t>
            </a:r>
            <a:r>
              <a:rPr lang="it-IT" sz="2400" dirty="0" err="1"/>
              <a:t>slicing</a:t>
            </a:r>
            <a:endParaRPr lang="it-IT" sz="2400" dirty="0"/>
          </a:p>
          <a:p>
            <a:r>
              <a:rPr lang="it-IT" sz="2400" dirty="0"/>
              <a:t>['b', 'c', 'd']</a:t>
            </a:r>
          </a:p>
          <a:p>
            <a:r>
              <a:rPr lang="it-IT" sz="2400" dirty="0"/>
              <a:t>&gt;&gt;&gt; 'a' in </a:t>
            </a:r>
            <a:r>
              <a:rPr lang="it-IT" sz="2400" dirty="0" err="1"/>
              <a:t>letters</a:t>
            </a:r>
            <a:r>
              <a:rPr lang="it-IT" sz="2400" dirty="0"/>
              <a:t>  # gli operatori di contenimento "in" e "</a:t>
            </a:r>
            <a:r>
              <a:rPr lang="it-IT" sz="2400" dirty="0" err="1"/>
              <a:t>not</a:t>
            </a:r>
            <a:r>
              <a:rPr lang="it-IT" sz="2400" dirty="0"/>
              <a:t> in"</a:t>
            </a:r>
          </a:p>
          <a:p>
            <a:r>
              <a:rPr lang="it-IT" sz="2400" dirty="0"/>
              <a:t>True</a:t>
            </a:r>
          </a:p>
          <a:p>
            <a:r>
              <a:rPr lang="it-IT" sz="2400" dirty="0"/>
              <a:t>&gt;&gt;&gt; </a:t>
            </a:r>
            <a:r>
              <a:rPr lang="it-IT" sz="2400" dirty="0" err="1"/>
              <a:t>letters</a:t>
            </a:r>
            <a:r>
              <a:rPr lang="it-IT" sz="2400" dirty="0"/>
              <a:t> + ['f', 'g', 'h']  # concatenazione (restituisce una nuova lista)</a:t>
            </a:r>
          </a:p>
          <a:p>
            <a:r>
              <a:rPr lang="it-IT" sz="2400" dirty="0"/>
              <a:t>['a', 'b', 'c', 'd', 'e', 'f', 'g', 'h']</a:t>
            </a:r>
          </a:p>
          <a:p>
            <a:r>
              <a:rPr lang="it-IT" sz="2400" dirty="0"/>
              <a:t>&gt;&gt;&gt; [1, 2, 3] * 3  # ripetizione (restituisce una nuova lista)</a:t>
            </a:r>
          </a:p>
          <a:p>
            <a:r>
              <a:rPr lang="it-IT" sz="2400" dirty="0"/>
              <a:t>[1, 2, 3, 1, 2, 3, 1, 2, 3]</a:t>
            </a:r>
          </a:p>
        </p:txBody>
      </p:sp>
    </p:spTree>
    <p:extLst>
      <p:ext uri="{BB962C8B-B14F-4D97-AF65-F5344CB8AC3E}">
        <p14:creationId xmlns:p14="http://schemas.microsoft.com/office/powerpoint/2010/main" val="24841880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91589" y="182880"/>
            <a:ext cx="11686902" cy="6740307"/>
          </a:xfrm>
          <a:prstGeom prst="rect">
            <a:avLst/>
          </a:prstGeom>
        </p:spPr>
        <p:txBody>
          <a:bodyPr wrap="square">
            <a:spAutoFit/>
          </a:bodyPr>
          <a:lstStyle/>
          <a:p>
            <a:r>
              <a:rPr lang="it-IT" sz="2400" dirty="0"/>
              <a:t>Le liste supportano anche funzioni e metodi comuni alle altre sequenze: </a:t>
            </a:r>
            <a:r>
              <a:rPr lang="it-IT" sz="2400" dirty="0" err="1"/>
              <a:t>len</a:t>
            </a:r>
            <a:r>
              <a:rPr lang="it-IT" sz="2400" dirty="0"/>
              <a:t>() per contare gli elementi, </a:t>
            </a:r>
            <a:r>
              <a:rPr lang="it-IT" sz="2400" dirty="0" err="1"/>
              <a:t>min</a:t>
            </a:r>
            <a:r>
              <a:rPr lang="it-IT" sz="2400" dirty="0"/>
              <a:t>() e </a:t>
            </a:r>
            <a:r>
              <a:rPr lang="it-IT" sz="2400" dirty="0" err="1"/>
              <a:t>max</a:t>
            </a:r>
            <a:r>
              <a:rPr lang="it-IT" sz="2400" dirty="0"/>
              <a:t>() per trovare l’elemento più piccolo/grande (a patto che i tipi degli elementi siano comparabili), .</a:t>
            </a:r>
            <a:r>
              <a:rPr lang="it-IT" sz="2400" dirty="0" err="1"/>
              <a:t>index</a:t>
            </a:r>
            <a:r>
              <a:rPr lang="it-IT" sz="2400" dirty="0"/>
              <a:t>() per trovare l’indice di un elemento, e .</a:t>
            </a:r>
            <a:r>
              <a:rPr lang="it-IT" sz="2400" dirty="0" err="1"/>
              <a:t>count</a:t>
            </a:r>
            <a:r>
              <a:rPr lang="it-IT" sz="2400" dirty="0"/>
              <a:t>() per contare quante volte un elemento è presente nella lista:</a:t>
            </a:r>
          </a:p>
          <a:p>
            <a:endParaRPr lang="it-IT" sz="2400" dirty="0"/>
          </a:p>
          <a:p>
            <a:r>
              <a:rPr lang="it-IT" sz="2400" dirty="0"/>
              <a:t>&gt;&gt;&gt; </a:t>
            </a:r>
            <a:r>
              <a:rPr lang="it-IT" sz="2400" dirty="0" err="1"/>
              <a:t>letters</a:t>
            </a:r>
            <a:r>
              <a:rPr lang="it-IT" sz="2400" dirty="0"/>
              <a:t> = ['a', 'b', 'c', 'b', 'a']</a:t>
            </a:r>
          </a:p>
          <a:p>
            <a:r>
              <a:rPr lang="it-IT" sz="2400" dirty="0"/>
              <a:t>&gt;&gt;&gt; </a:t>
            </a:r>
            <a:r>
              <a:rPr lang="it-IT" sz="2400" dirty="0" err="1"/>
              <a:t>len</a:t>
            </a:r>
            <a:r>
              <a:rPr lang="it-IT" sz="2400" dirty="0"/>
              <a:t>(</a:t>
            </a:r>
            <a:r>
              <a:rPr lang="it-IT" sz="2400" dirty="0" err="1"/>
              <a:t>letters</a:t>
            </a:r>
            <a:r>
              <a:rPr lang="it-IT" sz="2400" dirty="0"/>
              <a:t>)  # numero di elementi</a:t>
            </a:r>
          </a:p>
          <a:p>
            <a:r>
              <a:rPr lang="it-IT" sz="2400" dirty="0"/>
              <a:t>5</a:t>
            </a:r>
          </a:p>
          <a:p>
            <a:r>
              <a:rPr lang="it-IT" sz="2400" dirty="0"/>
              <a:t>&gt;&gt;&gt; </a:t>
            </a:r>
            <a:r>
              <a:rPr lang="it-IT" sz="2400" dirty="0" err="1"/>
              <a:t>min</a:t>
            </a:r>
            <a:r>
              <a:rPr lang="it-IT" sz="2400" dirty="0"/>
              <a:t>(</a:t>
            </a:r>
            <a:r>
              <a:rPr lang="it-IT" sz="2400" dirty="0" err="1"/>
              <a:t>letters</a:t>
            </a:r>
            <a:r>
              <a:rPr lang="it-IT" sz="2400" dirty="0"/>
              <a:t>)  # elemento più piccolo (alfabeticamente nel caso di stringhe)</a:t>
            </a:r>
          </a:p>
          <a:p>
            <a:r>
              <a:rPr lang="it-IT" sz="2400" dirty="0"/>
              <a:t>'a'</a:t>
            </a:r>
          </a:p>
          <a:p>
            <a:r>
              <a:rPr lang="it-IT" sz="2400" dirty="0"/>
              <a:t>&gt;&gt;&gt; </a:t>
            </a:r>
            <a:r>
              <a:rPr lang="it-IT" sz="2400" dirty="0" err="1"/>
              <a:t>max</a:t>
            </a:r>
            <a:r>
              <a:rPr lang="it-IT" sz="2400" dirty="0"/>
              <a:t>(</a:t>
            </a:r>
            <a:r>
              <a:rPr lang="it-IT" sz="2400" dirty="0" err="1"/>
              <a:t>letters</a:t>
            </a:r>
            <a:r>
              <a:rPr lang="it-IT" sz="2400" dirty="0"/>
              <a:t>)  # elemento più grande    </a:t>
            </a:r>
          </a:p>
          <a:p>
            <a:r>
              <a:rPr lang="it-IT" sz="2400" dirty="0"/>
              <a:t>'c'</a:t>
            </a:r>
          </a:p>
          <a:p>
            <a:r>
              <a:rPr lang="it-IT" sz="2400" dirty="0"/>
              <a:t>&gt;&gt;&gt; </a:t>
            </a:r>
            <a:r>
              <a:rPr lang="it-IT" sz="2400" dirty="0" err="1"/>
              <a:t>letters.index</a:t>
            </a:r>
            <a:r>
              <a:rPr lang="it-IT" sz="2400" dirty="0"/>
              <a:t>('c')  # indice dell'elemento 'c'</a:t>
            </a:r>
          </a:p>
          <a:p>
            <a:r>
              <a:rPr lang="it-IT" sz="2400" dirty="0"/>
              <a:t>2</a:t>
            </a:r>
          </a:p>
          <a:p>
            <a:r>
              <a:rPr lang="it-IT" sz="2400" dirty="0"/>
              <a:t>&gt;&gt;&gt; </a:t>
            </a:r>
            <a:r>
              <a:rPr lang="it-IT" sz="2400" dirty="0" err="1"/>
              <a:t>letters.count</a:t>
            </a:r>
            <a:r>
              <a:rPr lang="it-IT" sz="2400" dirty="0"/>
              <a:t>('c')  # numero di occorrenze di 'c'</a:t>
            </a:r>
          </a:p>
          <a:p>
            <a:r>
              <a:rPr lang="it-IT" sz="2400" dirty="0"/>
              <a:t>1</a:t>
            </a:r>
          </a:p>
          <a:p>
            <a:r>
              <a:rPr lang="it-IT" sz="2400" dirty="0"/>
              <a:t>&gt;&gt;&gt; </a:t>
            </a:r>
            <a:r>
              <a:rPr lang="it-IT" sz="2400" dirty="0" err="1"/>
              <a:t>letters.count</a:t>
            </a:r>
            <a:r>
              <a:rPr lang="it-IT" sz="2400" dirty="0"/>
              <a:t>('b')  # numero di occorrenze di 'b'</a:t>
            </a:r>
          </a:p>
          <a:p>
            <a:r>
              <a:rPr lang="it-IT" sz="2400" dirty="0"/>
              <a:t>2</a:t>
            </a:r>
          </a:p>
        </p:txBody>
      </p:sp>
    </p:spTree>
    <p:extLst>
      <p:ext uri="{BB962C8B-B14F-4D97-AF65-F5344CB8AC3E}">
        <p14:creationId xmlns:p14="http://schemas.microsoft.com/office/powerpoint/2010/main" val="112807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gnaposto numero diapositiva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E2E68B6-4A99-4849-90E2-989A823DF884}" type="slidenum">
              <a:rPr lang="it-IT" altLang="it-IT" sz="1400"/>
              <a:pPr>
                <a:spcBef>
                  <a:spcPct val="0"/>
                </a:spcBef>
                <a:buFontTx/>
                <a:buNone/>
              </a:pPr>
              <a:t>4</a:t>
            </a:fld>
            <a:endParaRPr lang="it-IT" altLang="it-IT" sz="1400"/>
          </a:p>
        </p:txBody>
      </p:sp>
      <p:sp>
        <p:nvSpPr>
          <p:cNvPr id="31747" name="Rettangolo 2"/>
          <p:cNvSpPr>
            <a:spLocks noChangeArrowheads="1"/>
          </p:cNvSpPr>
          <p:nvPr/>
        </p:nvSpPr>
        <p:spPr bwMode="auto">
          <a:xfrm>
            <a:off x="1671638" y="58739"/>
            <a:ext cx="8921750"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it-IT" altLang="it-IT" sz="2400" dirty="0"/>
              <a:t>È anche possibile documentare una funzione usando una </a:t>
            </a:r>
            <a:r>
              <a:rPr lang="it-IT" altLang="it-IT" sz="2400" dirty="0" err="1"/>
              <a:t>docstring</a:t>
            </a:r>
            <a:r>
              <a:rPr lang="it-IT" altLang="it-IT" sz="2400" dirty="0"/>
              <a:t>, cioè una stringa (in genere racchiusa tra """...""") che si trova come prima istruzione all’interno di una funzione:</a:t>
            </a:r>
          </a:p>
          <a:p>
            <a:pPr>
              <a:spcBef>
                <a:spcPct val="0"/>
              </a:spcBef>
              <a:buFontTx/>
              <a:buNone/>
            </a:pPr>
            <a:endParaRPr lang="it-IT" altLang="it-IT" sz="2400" dirty="0"/>
          </a:p>
          <a:p>
            <a:pPr>
              <a:spcBef>
                <a:spcPct val="0"/>
              </a:spcBef>
              <a:buFontTx/>
              <a:buNone/>
            </a:pPr>
            <a:r>
              <a:rPr lang="it-IT" altLang="it-IT" sz="2400" dirty="0" err="1"/>
              <a:t>def</a:t>
            </a:r>
            <a:r>
              <a:rPr lang="it-IT" altLang="it-IT" sz="2400" dirty="0"/>
              <a:t> </a:t>
            </a:r>
            <a:r>
              <a:rPr lang="it-IT" altLang="it-IT" sz="2400" dirty="0" err="1"/>
              <a:t>is_even</a:t>
            </a:r>
            <a:r>
              <a:rPr lang="it-IT" altLang="it-IT" sz="2400" dirty="0"/>
              <a:t>(n):</a:t>
            </a:r>
          </a:p>
          <a:p>
            <a:pPr>
              <a:spcBef>
                <a:spcPct val="0"/>
              </a:spcBef>
              <a:buFontTx/>
              <a:buNone/>
            </a:pPr>
            <a:r>
              <a:rPr lang="it-IT" altLang="it-IT" sz="2400" dirty="0"/>
              <a:t>    """Return True </a:t>
            </a:r>
            <a:r>
              <a:rPr lang="it-IT" altLang="it-IT" sz="2400" dirty="0" err="1"/>
              <a:t>if</a:t>
            </a:r>
            <a:r>
              <a:rPr lang="it-IT" altLang="it-IT" sz="2400" dirty="0"/>
              <a:t> n </a:t>
            </a:r>
            <a:r>
              <a:rPr lang="it-IT" altLang="it-IT" sz="2400" dirty="0" err="1"/>
              <a:t>is</a:t>
            </a:r>
            <a:r>
              <a:rPr lang="it-IT" altLang="it-IT" sz="2400" dirty="0"/>
              <a:t> </a:t>
            </a:r>
            <a:r>
              <a:rPr lang="it-IT" altLang="it-IT" sz="2400" dirty="0" err="1"/>
              <a:t>even</a:t>
            </a:r>
            <a:r>
              <a:rPr lang="it-IT" altLang="it-IT" sz="2400" dirty="0"/>
              <a:t>, False </a:t>
            </a:r>
            <a:r>
              <a:rPr lang="it-IT" altLang="it-IT" sz="2400" dirty="0" err="1"/>
              <a:t>otherwise</a:t>
            </a:r>
            <a:r>
              <a:rPr lang="it-IT" altLang="it-IT" sz="2400" dirty="0"/>
              <a:t>."""</a:t>
            </a:r>
          </a:p>
          <a:p>
            <a:pPr>
              <a:spcBef>
                <a:spcPct val="0"/>
              </a:spcBef>
              <a:buFontTx/>
              <a:buNone/>
            </a:pPr>
            <a:r>
              <a:rPr lang="it-IT" altLang="it-IT" sz="2400" dirty="0"/>
              <a:t>    </a:t>
            </a:r>
            <a:r>
              <a:rPr lang="it-IT" altLang="it-IT" sz="2400" dirty="0" err="1"/>
              <a:t>if</a:t>
            </a:r>
            <a:r>
              <a:rPr lang="it-IT" altLang="it-IT" sz="2400" dirty="0"/>
              <a:t> n%2 == 0:</a:t>
            </a:r>
          </a:p>
          <a:p>
            <a:pPr>
              <a:spcBef>
                <a:spcPct val="0"/>
              </a:spcBef>
              <a:buFontTx/>
              <a:buNone/>
            </a:pPr>
            <a:r>
              <a:rPr lang="it-IT" altLang="it-IT" sz="2400" dirty="0"/>
              <a:t>        </a:t>
            </a:r>
            <a:r>
              <a:rPr lang="it-IT" altLang="it-IT" sz="2400" dirty="0" err="1"/>
              <a:t>return</a:t>
            </a:r>
            <a:r>
              <a:rPr lang="it-IT" altLang="it-IT" sz="2400" dirty="0"/>
              <a:t> True</a:t>
            </a:r>
          </a:p>
          <a:p>
            <a:pPr>
              <a:spcBef>
                <a:spcPct val="0"/>
              </a:spcBef>
              <a:buFontTx/>
              <a:buNone/>
            </a:pPr>
            <a:r>
              <a:rPr lang="it-IT" altLang="it-IT" sz="2400" dirty="0"/>
              <a:t>    else:</a:t>
            </a:r>
          </a:p>
          <a:p>
            <a:pPr>
              <a:spcBef>
                <a:spcPct val="0"/>
              </a:spcBef>
              <a:buFontTx/>
              <a:buNone/>
            </a:pPr>
            <a:r>
              <a:rPr lang="it-IT" altLang="it-IT" sz="2400" dirty="0"/>
              <a:t>        </a:t>
            </a:r>
            <a:r>
              <a:rPr lang="it-IT" altLang="it-IT" sz="2400" dirty="0" err="1"/>
              <a:t>return</a:t>
            </a:r>
            <a:r>
              <a:rPr lang="it-IT" altLang="it-IT" sz="2400" dirty="0"/>
              <a:t> False</a:t>
            </a:r>
          </a:p>
          <a:p>
            <a:pPr>
              <a:spcBef>
                <a:spcPct val="0"/>
              </a:spcBef>
              <a:buFontTx/>
              <a:buNone/>
            </a:pPr>
            <a:r>
              <a:rPr lang="it-IT" altLang="it-IT" sz="2400" dirty="0"/>
              <a:t>La funzione </a:t>
            </a:r>
            <a:r>
              <a:rPr lang="it-IT" altLang="it-IT" sz="2400" dirty="0" err="1"/>
              <a:t>builtin</a:t>
            </a:r>
            <a:r>
              <a:rPr lang="it-IT" altLang="it-IT" sz="2400" dirty="0"/>
              <a:t> help() è in grado di estrarre e mostrare questa stringa automaticamente:</a:t>
            </a:r>
          </a:p>
          <a:p>
            <a:pPr>
              <a:spcBef>
                <a:spcPct val="0"/>
              </a:spcBef>
              <a:buFontTx/>
              <a:buNone/>
            </a:pPr>
            <a:endParaRPr lang="it-IT" altLang="it-IT" sz="2400" dirty="0"/>
          </a:p>
          <a:p>
            <a:pPr>
              <a:spcBef>
                <a:spcPct val="0"/>
              </a:spcBef>
              <a:buFontTx/>
              <a:buNone/>
            </a:pPr>
            <a:r>
              <a:rPr lang="it-IT" altLang="it-IT" sz="2400" dirty="0"/>
              <a:t>&gt;&gt;&gt; help(</a:t>
            </a:r>
            <a:r>
              <a:rPr lang="it-IT" altLang="it-IT" sz="2400" dirty="0" err="1"/>
              <a:t>is_even</a:t>
            </a:r>
            <a:r>
              <a:rPr lang="it-IT" altLang="it-IT" sz="2400" dirty="0"/>
              <a:t>)</a:t>
            </a:r>
          </a:p>
          <a:p>
            <a:pPr>
              <a:spcBef>
                <a:spcPct val="0"/>
              </a:spcBef>
              <a:buFontTx/>
              <a:buNone/>
            </a:pPr>
            <a:r>
              <a:rPr lang="it-IT" altLang="it-IT" sz="2400" dirty="0"/>
              <a:t>Help on </a:t>
            </a:r>
            <a:r>
              <a:rPr lang="it-IT" altLang="it-IT" sz="2400" dirty="0" err="1"/>
              <a:t>function</a:t>
            </a:r>
            <a:r>
              <a:rPr lang="it-IT" altLang="it-IT" sz="2400" dirty="0"/>
              <a:t> </a:t>
            </a:r>
            <a:r>
              <a:rPr lang="it-IT" altLang="it-IT" sz="2400" dirty="0" err="1"/>
              <a:t>is_even</a:t>
            </a:r>
            <a:r>
              <a:rPr lang="it-IT" altLang="it-IT" sz="2400" dirty="0"/>
              <a:t> in </a:t>
            </a:r>
            <a:r>
              <a:rPr lang="it-IT" altLang="it-IT" sz="2400" dirty="0" err="1"/>
              <a:t>module</a:t>
            </a:r>
            <a:r>
              <a:rPr lang="it-IT" altLang="it-IT" sz="2400" dirty="0"/>
              <a:t> __</a:t>
            </a:r>
            <a:r>
              <a:rPr lang="it-IT" altLang="it-IT" sz="2400" dirty="0" err="1"/>
              <a:t>main</a:t>
            </a:r>
            <a:r>
              <a:rPr lang="it-IT" altLang="it-IT" sz="2400" dirty="0"/>
              <a:t>__:</a:t>
            </a:r>
          </a:p>
          <a:p>
            <a:pPr>
              <a:spcBef>
                <a:spcPct val="0"/>
              </a:spcBef>
              <a:buFontTx/>
              <a:buNone/>
            </a:pPr>
            <a:r>
              <a:rPr lang="it-IT" altLang="it-IT" sz="2400" dirty="0"/>
              <a:t> </a:t>
            </a:r>
          </a:p>
          <a:p>
            <a:pPr>
              <a:spcBef>
                <a:spcPct val="0"/>
              </a:spcBef>
              <a:buFontTx/>
              <a:buNone/>
            </a:pPr>
            <a:r>
              <a:rPr lang="it-IT" altLang="it-IT" sz="2400" dirty="0" err="1"/>
              <a:t>is_even</a:t>
            </a:r>
            <a:r>
              <a:rPr lang="it-IT" altLang="it-IT" sz="2400" dirty="0"/>
              <a:t>(n)</a:t>
            </a:r>
          </a:p>
          <a:p>
            <a:pPr>
              <a:spcBef>
                <a:spcPct val="0"/>
              </a:spcBef>
              <a:buFontTx/>
              <a:buNone/>
            </a:pPr>
            <a:r>
              <a:rPr lang="it-IT" altLang="it-IT" sz="2400" dirty="0"/>
              <a:t>    Return True </a:t>
            </a:r>
            <a:r>
              <a:rPr lang="it-IT" altLang="it-IT" sz="2400" dirty="0" err="1"/>
              <a:t>if</a:t>
            </a:r>
            <a:r>
              <a:rPr lang="it-IT" altLang="it-IT" sz="2400" dirty="0"/>
              <a:t> n </a:t>
            </a:r>
            <a:r>
              <a:rPr lang="it-IT" altLang="it-IT" sz="2400" dirty="0" err="1"/>
              <a:t>is</a:t>
            </a:r>
            <a:r>
              <a:rPr lang="it-IT" altLang="it-IT" sz="2400" dirty="0"/>
              <a:t> </a:t>
            </a:r>
            <a:r>
              <a:rPr lang="it-IT" altLang="it-IT" sz="2400" dirty="0" err="1"/>
              <a:t>even</a:t>
            </a:r>
            <a:r>
              <a:rPr lang="it-IT" altLang="it-IT" sz="2400" dirty="0"/>
              <a:t>, False </a:t>
            </a:r>
            <a:r>
              <a:rPr lang="it-IT" altLang="it-IT" sz="2400" dirty="0" err="1"/>
              <a:t>otherwise</a:t>
            </a:r>
            <a:r>
              <a:rPr lang="it-IT" altLang="it-IT" sz="2400"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65463" y="95794"/>
            <a:ext cx="11869783" cy="4893647"/>
          </a:xfrm>
          <a:prstGeom prst="rect">
            <a:avLst/>
          </a:prstGeom>
        </p:spPr>
        <p:txBody>
          <a:bodyPr wrap="square">
            <a:spAutoFit/>
          </a:bodyPr>
          <a:lstStyle/>
          <a:p>
            <a:r>
              <a:rPr lang="it-IT" sz="2400" dirty="0"/>
              <a:t>A differenza delle </a:t>
            </a:r>
            <a:r>
              <a:rPr lang="it-IT" sz="2400" dirty="0" err="1"/>
              <a:t>tuple</a:t>
            </a:r>
            <a:r>
              <a:rPr lang="it-IT" sz="2400" dirty="0"/>
              <a:t> che sono immutabili, le liste possono essere mutate. È quindi possibile assegnare un nuovo valore agli elementi, rimuovere elementi usando la keyword del, o cambiare gli elementi usando uno dei metodi aggiuntivi delle liste:</a:t>
            </a:r>
          </a:p>
          <a:p>
            <a:endParaRPr lang="it-IT" sz="2400" dirty="0"/>
          </a:p>
          <a:p>
            <a:r>
              <a:rPr lang="it-IT" sz="2400" dirty="0" err="1"/>
              <a:t>lista.append</a:t>
            </a:r>
            <a:r>
              <a:rPr lang="it-IT" sz="2400" dirty="0"/>
              <a:t>(</a:t>
            </a:r>
            <a:r>
              <a:rPr lang="it-IT" sz="2400" dirty="0" err="1"/>
              <a:t>elem</a:t>
            </a:r>
            <a:r>
              <a:rPr lang="it-IT" sz="2400" dirty="0"/>
              <a:t>): aggiunge </a:t>
            </a:r>
            <a:r>
              <a:rPr lang="it-IT" sz="2400" dirty="0" err="1"/>
              <a:t>elem</a:t>
            </a:r>
            <a:r>
              <a:rPr lang="it-IT" sz="2400" dirty="0"/>
              <a:t> alla fine della lista; </a:t>
            </a:r>
          </a:p>
          <a:p>
            <a:r>
              <a:rPr lang="it-IT" sz="2400" dirty="0" err="1"/>
              <a:t>lista.extend</a:t>
            </a:r>
            <a:r>
              <a:rPr lang="it-IT" sz="2400" dirty="0"/>
              <a:t>(</a:t>
            </a:r>
            <a:r>
              <a:rPr lang="it-IT" sz="2400" dirty="0" err="1"/>
              <a:t>seq</a:t>
            </a:r>
            <a:r>
              <a:rPr lang="it-IT" sz="2400" dirty="0"/>
              <a:t>): estende la lista aggiungendo alla fine gli elementi di </a:t>
            </a:r>
            <a:r>
              <a:rPr lang="it-IT" sz="2400" dirty="0" err="1"/>
              <a:t>seq</a:t>
            </a:r>
            <a:r>
              <a:rPr lang="it-IT" sz="2400" dirty="0"/>
              <a:t>;</a:t>
            </a:r>
          </a:p>
          <a:p>
            <a:r>
              <a:rPr lang="it-IT" sz="2400" dirty="0" err="1"/>
              <a:t>lista.insert</a:t>
            </a:r>
            <a:r>
              <a:rPr lang="it-IT" sz="2400" dirty="0"/>
              <a:t>(indice, </a:t>
            </a:r>
            <a:r>
              <a:rPr lang="it-IT" sz="2400" dirty="0" err="1"/>
              <a:t>elem</a:t>
            </a:r>
            <a:r>
              <a:rPr lang="it-IT" sz="2400" dirty="0"/>
              <a:t>): aggiunge </a:t>
            </a:r>
            <a:r>
              <a:rPr lang="it-IT" sz="2400" dirty="0" err="1"/>
              <a:t>elem</a:t>
            </a:r>
            <a:r>
              <a:rPr lang="it-IT" sz="2400" dirty="0"/>
              <a:t> alla lista in posizione indice;</a:t>
            </a:r>
          </a:p>
          <a:p>
            <a:r>
              <a:rPr lang="it-IT" sz="2400" dirty="0" err="1"/>
              <a:t>lista.pop</a:t>
            </a:r>
            <a:r>
              <a:rPr lang="it-IT" sz="2400" dirty="0"/>
              <a:t>(): rimuove e restituisce l’ultimo elemento della lista;</a:t>
            </a:r>
          </a:p>
          <a:p>
            <a:r>
              <a:rPr lang="it-IT" sz="2400" dirty="0" err="1"/>
              <a:t>lista.remove</a:t>
            </a:r>
            <a:r>
              <a:rPr lang="it-IT" sz="2400" dirty="0"/>
              <a:t>(</a:t>
            </a:r>
            <a:r>
              <a:rPr lang="it-IT" sz="2400" dirty="0" err="1"/>
              <a:t>elem</a:t>
            </a:r>
            <a:r>
              <a:rPr lang="it-IT" sz="2400" dirty="0"/>
              <a:t>): trova e rimuove </a:t>
            </a:r>
            <a:r>
              <a:rPr lang="it-IT" sz="2400" dirty="0" err="1"/>
              <a:t>elem</a:t>
            </a:r>
            <a:r>
              <a:rPr lang="it-IT" sz="2400" dirty="0"/>
              <a:t> dalla lista;</a:t>
            </a:r>
          </a:p>
          <a:p>
            <a:r>
              <a:rPr lang="it-IT" sz="2400" dirty="0" err="1"/>
              <a:t>lista.sort</a:t>
            </a:r>
            <a:r>
              <a:rPr lang="it-IT" sz="2400" dirty="0"/>
              <a:t>(): ordina gli elementi della lista dal più piccolo al più grande;</a:t>
            </a:r>
          </a:p>
          <a:p>
            <a:r>
              <a:rPr lang="it-IT" sz="2400" dirty="0" err="1"/>
              <a:t>lista.reverse</a:t>
            </a:r>
            <a:r>
              <a:rPr lang="it-IT" sz="2400" dirty="0"/>
              <a:t>(): inverte l’ordine degli elementi della lista;</a:t>
            </a:r>
          </a:p>
          <a:p>
            <a:r>
              <a:rPr lang="it-IT" sz="2400" dirty="0" err="1"/>
              <a:t>lista.copy</a:t>
            </a:r>
            <a:r>
              <a:rPr lang="it-IT" sz="2400" dirty="0"/>
              <a:t>(): crea e restituisce una copia della lista;</a:t>
            </a:r>
          </a:p>
          <a:p>
            <a:r>
              <a:rPr lang="it-IT" sz="2400" dirty="0" err="1"/>
              <a:t>lista.clear</a:t>
            </a:r>
            <a:r>
              <a:rPr lang="it-IT" sz="2400" dirty="0"/>
              <a:t>(): rimuove tutti gli elementi della lista;</a:t>
            </a:r>
          </a:p>
        </p:txBody>
      </p:sp>
    </p:spTree>
    <p:extLst>
      <p:ext uri="{BB962C8B-B14F-4D97-AF65-F5344CB8AC3E}">
        <p14:creationId xmlns:p14="http://schemas.microsoft.com/office/powerpoint/2010/main" val="566943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0"/>
            <a:ext cx="12192000" cy="6001643"/>
          </a:xfrm>
          <a:prstGeom prst="rect">
            <a:avLst/>
          </a:prstGeom>
        </p:spPr>
        <p:txBody>
          <a:bodyPr wrap="square">
            <a:spAutoFit/>
          </a:bodyPr>
          <a:lstStyle/>
          <a:p>
            <a:r>
              <a:rPr lang="it-IT" sz="2400" dirty="0"/>
              <a:t>&gt;&gt;&gt; </a:t>
            </a:r>
            <a:r>
              <a:rPr lang="it-IT" sz="2400" dirty="0" err="1"/>
              <a:t>letters</a:t>
            </a:r>
            <a:r>
              <a:rPr lang="it-IT" sz="2400" dirty="0"/>
              <a:t> = ['a', 'b', 'c']</a:t>
            </a:r>
          </a:p>
          <a:p>
            <a:r>
              <a:rPr lang="it-IT" sz="2400" dirty="0"/>
              <a:t>&gt;&gt;&gt; </a:t>
            </a:r>
            <a:r>
              <a:rPr lang="it-IT" sz="2400" dirty="0" err="1"/>
              <a:t>letters.append</a:t>
            </a:r>
            <a:r>
              <a:rPr lang="it-IT" sz="2400" dirty="0"/>
              <a:t>('d')  # aggiunge 'd' alla fine</a:t>
            </a:r>
          </a:p>
          <a:p>
            <a:r>
              <a:rPr lang="it-IT" sz="2400" dirty="0"/>
              <a:t>&gt;&gt;&gt; </a:t>
            </a:r>
            <a:r>
              <a:rPr lang="it-IT" sz="2400" dirty="0" err="1"/>
              <a:t>letters</a:t>
            </a:r>
            <a:endParaRPr lang="it-IT" sz="2400" dirty="0"/>
          </a:p>
          <a:p>
            <a:r>
              <a:rPr lang="it-IT" sz="2400" dirty="0"/>
              <a:t>['a', 'b', 'c', 'd']</a:t>
            </a:r>
          </a:p>
          <a:p>
            <a:r>
              <a:rPr lang="it-IT" sz="2400" dirty="0"/>
              <a:t>&gt;&gt;&gt; </a:t>
            </a:r>
            <a:r>
              <a:rPr lang="it-IT" sz="2400" dirty="0" err="1"/>
              <a:t>letters.extend</a:t>
            </a:r>
            <a:r>
              <a:rPr lang="it-IT" sz="2400" dirty="0"/>
              <a:t>(['e', 'f'])  # aggiunge 'e' e 'f' alla fine</a:t>
            </a:r>
          </a:p>
          <a:p>
            <a:r>
              <a:rPr lang="it-IT" sz="2400" dirty="0"/>
              <a:t>&gt;&gt;&gt; </a:t>
            </a:r>
            <a:r>
              <a:rPr lang="it-IT" sz="2400" dirty="0" err="1"/>
              <a:t>letters</a:t>
            </a:r>
            <a:endParaRPr lang="it-IT" sz="2400" dirty="0"/>
          </a:p>
          <a:p>
            <a:r>
              <a:rPr lang="it-IT" sz="2400" dirty="0"/>
              <a:t>['a', 'b', 'c', 'd', 'e', 'f']</a:t>
            </a:r>
          </a:p>
          <a:p>
            <a:r>
              <a:rPr lang="it-IT" sz="2400" dirty="0"/>
              <a:t>&gt;&gt;&gt; </a:t>
            </a:r>
            <a:r>
              <a:rPr lang="it-IT" sz="2400" dirty="0" err="1"/>
              <a:t>letters.append</a:t>
            </a:r>
            <a:r>
              <a:rPr lang="it-IT" sz="2400" dirty="0"/>
              <a:t>(['e', 'f'])  # aggiunge la lista come elemento alla fine</a:t>
            </a:r>
          </a:p>
          <a:p>
            <a:r>
              <a:rPr lang="it-IT" sz="2400" dirty="0"/>
              <a:t>&gt;&gt;&gt; </a:t>
            </a:r>
            <a:r>
              <a:rPr lang="it-IT" sz="2400" dirty="0" err="1"/>
              <a:t>letters</a:t>
            </a:r>
            <a:endParaRPr lang="it-IT" sz="2400" dirty="0"/>
          </a:p>
          <a:p>
            <a:r>
              <a:rPr lang="it-IT" sz="2400" dirty="0"/>
              <a:t>['a', 'b', 'c', 'd', 'e', 'f', ['e', 'f']]</a:t>
            </a:r>
          </a:p>
          <a:p>
            <a:r>
              <a:rPr lang="it-IT" sz="2400" dirty="0"/>
              <a:t>&gt;&gt;&gt; </a:t>
            </a:r>
            <a:r>
              <a:rPr lang="it-IT" sz="2400" dirty="0" err="1"/>
              <a:t>letters.pop</a:t>
            </a:r>
            <a:r>
              <a:rPr lang="it-IT" sz="2400" dirty="0"/>
              <a:t>()  # rimuove e restituisce l'ultimo elemento (la lista)</a:t>
            </a:r>
          </a:p>
          <a:p>
            <a:r>
              <a:rPr lang="it-IT" sz="2400" dirty="0"/>
              <a:t>['e', 'f']</a:t>
            </a:r>
          </a:p>
          <a:p>
            <a:r>
              <a:rPr lang="it-IT" sz="2400" dirty="0"/>
              <a:t>&gt;&gt;&gt; </a:t>
            </a:r>
            <a:r>
              <a:rPr lang="it-IT" sz="2400" dirty="0" err="1"/>
              <a:t>letters.pop</a:t>
            </a:r>
            <a:r>
              <a:rPr lang="it-IT" sz="2400" dirty="0"/>
              <a:t>()  # rimuove e restituisce l'ultimo elemento ('f')</a:t>
            </a:r>
          </a:p>
          <a:p>
            <a:r>
              <a:rPr lang="it-IT" sz="2400" dirty="0"/>
              <a:t>'f'</a:t>
            </a:r>
          </a:p>
          <a:p>
            <a:r>
              <a:rPr lang="it-IT" sz="2400" dirty="0"/>
              <a:t>&gt;&gt;&gt; </a:t>
            </a:r>
            <a:r>
              <a:rPr lang="it-IT" sz="2400" dirty="0" err="1"/>
              <a:t>letters.pop</a:t>
            </a:r>
            <a:r>
              <a:rPr lang="it-IT" sz="2400" dirty="0"/>
              <a:t>(0)  # rimuove e restituisce l'elemento in posizione 0 ('a')</a:t>
            </a:r>
          </a:p>
          <a:p>
            <a:r>
              <a:rPr lang="it-IT" sz="2400" dirty="0"/>
              <a:t>'a'</a:t>
            </a:r>
          </a:p>
        </p:txBody>
      </p:sp>
    </p:spTree>
    <p:extLst>
      <p:ext uri="{BB962C8B-B14F-4D97-AF65-F5344CB8AC3E}">
        <p14:creationId xmlns:p14="http://schemas.microsoft.com/office/powerpoint/2010/main" val="1458995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0"/>
            <a:ext cx="12192000" cy="5632311"/>
          </a:xfrm>
          <a:prstGeom prst="rect">
            <a:avLst/>
          </a:prstGeom>
        </p:spPr>
        <p:txBody>
          <a:bodyPr wrap="square">
            <a:spAutoFit/>
          </a:bodyPr>
          <a:lstStyle/>
          <a:p>
            <a:r>
              <a:rPr lang="it-IT" sz="2400" dirty="0"/>
              <a:t>&gt;&gt;&gt; </a:t>
            </a:r>
            <a:r>
              <a:rPr lang="it-IT" sz="2400" dirty="0" err="1"/>
              <a:t>letters.remove</a:t>
            </a:r>
            <a:r>
              <a:rPr lang="it-IT" sz="2400" dirty="0"/>
              <a:t>('d')  # rimuove l'elemento 'd'</a:t>
            </a:r>
          </a:p>
          <a:p>
            <a:r>
              <a:rPr lang="it-IT" sz="2400" dirty="0"/>
              <a:t>&gt;&gt;&gt; </a:t>
            </a:r>
            <a:r>
              <a:rPr lang="it-IT" sz="2400" dirty="0" err="1"/>
              <a:t>letters</a:t>
            </a:r>
            <a:endParaRPr lang="it-IT" sz="2400" dirty="0"/>
          </a:p>
          <a:p>
            <a:r>
              <a:rPr lang="it-IT" sz="2400" dirty="0"/>
              <a:t>['b', 'c', 'e']</a:t>
            </a:r>
          </a:p>
          <a:p>
            <a:r>
              <a:rPr lang="it-IT" sz="2400" dirty="0"/>
              <a:t>&gt;&gt;&gt; </a:t>
            </a:r>
            <a:r>
              <a:rPr lang="it-IT" sz="2400" dirty="0" err="1"/>
              <a:t>letters.reverse</a:t>
            </a:r>
            <a:r>
              <a:rPr lang="it-IT" sz="2400" dirty="0"/>
              <a:t>()  # inverte l'ordine "sul posto" e non restituisce niente</a:t>
            </a:r>
          </a:p>
          <a:p>
            <a:r>
              <a:rPr lang="it-IT" sz="2400" dirty="0"/>
              <a:t>&gt;&gt;&gt; </a:t>
            </a:r>
            <a:r>
              <a:rPr lang="it-IT" sz="2400" dirty="0" err="1"/>
              <a:t>letters</a:t>
            </a:r>
            <a:r>
              <a:rPr lang="it-IT" sz="2400" dirty="0"/>
              <a:t>  # gli elementi sono ora in ordine inverso</a:t>
            </a:r>
          </a:p>
          <a:p>
            <a:r>
              <a:rPr lang="it-IT" sz="2400" dirty="0"/>
              <a:t>['e', 'c', 'b']</a:t>
            </a:r>
          </a:p>
          <a:p>
            <a:r>
              <a:rPr lang="it-IT" sz="2400" dirty="0"/>
              <a:t>&gt;&gt;&gt; </a:t>
            </a:r>
            <a:r>
              <a:rPr lang="it-IT" sz="2400" dirty="0" err="1"/>
              <a:t>letters</a:t>
            </a:r>
            <a:r>
              <a:rPr lang="it-IT" sz="2400" dirty="0"/>
              <a:t>[1] = 'x'  # sostituisce l'elemento in posizione 1 ('c') con 'x'</a:t>
            </a:r>
          </a:p>
          <a:p>
            <a:r>
              <a:rPr lang="it-IT" sz="2400" dirty="0"/>
              <a:t>&gt;&gt;&gt; </a:t>
            </a:r>
            <a:r>
              <a:rPr lang="it-IT" sz="2400" dirty="0" err="1"/>
              <a:t>letters</a:t>
            </a:r>
            <a:endParaRPr lang="it-IT" sz="2400" dirty="0"/>
          </a:p>
          <a:p>
            <a:r>
              <a:rPr lang="it-IT" sz="2400" dirty="0"/>
              <a:t>['e', 'x', 'b']</a:t>
            </a:r>
          </a:p>
          <a:p>
            <a:r>
              <a:rPr lang="it-IT" sz="2400" dirty="0"/>
              <a:t>&gt;&gt;&gt; del </a:t>
            </a:r>
            <a:r>
              <a:rPr lang="it-IT" sz="2400" dirty="0" err="1"/>
              <a:t>letters</a:t>
            </a:r>
            <a:r>
              <a:rPr lang="it-IT" sz="2400" dirty="0"/>
              <a:t>[1]  # rimuove l'elemento in posizione 1 ('x')</a:t>
            </a:r>
          </a:p>
          <a:p>
            <a:r>
              <a:rPr lang="it-IT" sz="2400" dirty="0"/>
              <a:t>&gt;&gt;&gt; </a:t>
            </a:r>
            <a:r>
              <a:rPr lang="it-IT" sz="2400" dirty="0" err="1"/>
              <a:t>letters</a:t>
            </a:r>
            <a:endParaRPr lang="it-IT" sz="2400" dirty="0"/>
          </a:p>
          <a:p>
            <a:r>
              <a:rPr lang="it-IT" sz="2400" dirty="0"/>
              <a:t>['e', 'b']</a:t>
            </a:r>
          </a:p>
          <a:p>
            <a:r>
              <a:rPr lang="it-IT" sz="2400" dirty="0"/>
              <a:t>&gt;&gt;&gt; </a:t>
            </a:r>
            <a:r>
              <a:rPr lang="it-IT" sz="2400" dirty="0" err="1"/>
              <a:t>letters.clear</a:t>
            </a:r>
            <a:r>
              <a:rPr lang="it-IT" sz="2400" dirty="0"/>
              <a:t>()  # rimuove tutti gli elementi rimasti</a:t>
            </a:r>
          </a:p>
          <a:p>
            <a:r>
              <a:rPr lang="it-IT" sz="2400" dirty="0"/>
              <a:t>&gt;&gt;&gt; </a:t>
            </a:r>
            <a:r>
              <a:rPr lang="it-IT" sz="2400" dirty="0" err="1"/>
              <a:t>letters</a:t>
            </a:r>
            <a:endParaRPr lang="it-IT" sz="2400" dirty="0"/>
          </a:p>
          <a:p>
            <a:r>
              <a:rPr lang="it-IT" sz="2400" dirty="0"/>
              <a:t>[]</a:t>
            </a:r>
          </a:p>
        </p:txBody>
      </p:sp>
    </p:spTree>
    <p:extLst>
      <p:ext uri="{BB962C8B-B14F-4D97-AF65-F5344CB8AC3E}">
        <p14:creationId xmlns:p14="http://schemas.microsoft.com/office/powerpoint/2010/main" val="3495550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Liste di Liste</a:t>
            </a:r>
            <a:br>
              <a:rPr lang="it-IT" dirty="0"/>
            </a:br>
            <a:r>
              <a:rPr lang="it-IT" dirty="0"/>
              <a:t>Matrici</a:t>
            </a:r>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1682375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0"/>
            <a:ext cx="12192000" cy="661719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Una lista annidata è una lista che compare come elemento di un'altra lista. Nell'esempio seguente il quarto elemento della lista (elemento numero 3 dato che il primo ha indice 0) è una lista: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&gt;&gt;&gt; Lista = [</a:t>
            </a:r>
            <a:r>
              <a:rPr kumimoji="0" lang="it-IT" sz="2400" b="0" i="0" u="none" strike="noStrike" kern="1200" cap="none" spc="0" normalizeH="0" baseline="0" noProof="0" dirty="0">
                <a:ln>
                  <a:noFill/>
                </a:ln>
                <a:solidFill>
                  <a:srgbClr val="7030A0"/>
                </a:solidFill>
                <a:effectLst/>
                <a:uLnTx/>
                <a:uFillTx/>
                <a:latin typeface="Calibri" panose="020F0502020204030204"/>
                <a:ea typeface="+mn-ea"/>
                <a:cs typeface="+mn-cs"/>
              </a:rPr>
              <a:t>"ciao"</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400" b="0" i="0" u="none" strike="noStrike" kern="1200" cap="none" spc="0" normalizeH="0" baseline="0" noProof="0" dirty="0">
                <a:ln>
                  <a:noFill/>
                </a:ln>
                <a:solidFill>
                  <a:srgbClr val="0070C0"/>
                </a:solidFill>
                <a:effectLst/>
                <a:uLnTx/>
                <a:uFillTx/>
                <a:latin typeface="Calibri" panose="020F0502020204030204"/>
                <a:ea typeface="+mn-ea"/>
                <a:cs typeface="+mn-cs"/>
              </a:rPr>
              <a:t>2.0</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400" b="0" i="0" u="none" strike="noStrike" kern="1200" cap="none" spc="0" normalizeH="0" baseline="0" noProof="0" dirty="0">
                <a:ln>
                  <a:noFill/>
                </a:ln>
                <a:solidFill>
                  <a:srgbClr val="00B050"/>
                </a:solidFill>
                <a:effectLst/>
                <a:uLnTx/>
                <a:uFillTx/>
                <a:latin typeface="Calibri" panose="020F0502020204030204"/>
                <a:ea typeface="+mn-ea"/>
                <a:cs typeface="+mn-cs"/>
              </a:rPr>
              <a:t>5</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400" b="0" i="0" u="none" strike="noStrike" kern="1200" cap="none" spc="0" normalizeH="0" baseline="0" noProof="0" dirty="0">
                <a:ln>
                  <a:noFill/>
                </a:ln>
                <a:solidFill>
                  <a:srgbClr val="FF0000"/>
                </a:solidFill>
                <a:effectLst/>
                <a:uLnTx/>
                <a:uFillTx/>
                <a:latin typeface="Calibri" panose="020F0502020204030204"/>
                <a:ea typeface="+mn-ea"/>
                <a:cs typeface="+mn-cs"/>
              </a:rPr>
              <a:t>[10, 20]</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Se stampiamo Lista[3] otteniamo [10, 20]. Per estrarre un elemento da una lista annidata possiamo procedere in due tempi: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&gt;&gt;&gt; Elemento = Lista[3]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&gt;&gt;&gt; Elemento[0]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10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O possiamo combinare i due passi in un'unica istruzione: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3200" b="0" i="0" u="none" strike="noStrike" kern="1200" cap="none" spc="0" normalizeH="0" baseline="0" noProof="0" dirty="0">
                <a:ln>
                  <a:noFill/>
                </a:ln>
                <a:solidFill>
                  <a:prstClr val="black"/>
                </a:solidFill>
                <a:effectLst/>
                <a:uLnTx/>
                <a:uFillTx/>
                <a:latin typeface="Calibri" panose="020F0502020204030204"/>
                <a:ea typeface="+mn-ea"/>
                <a:cs typeface="+mn-cs"/>
              </a:rPr>
              <a:t>&gt;&gt;&gt; Lista[3][0]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3200" b="0" i="0" u="none" strike="noStrike" kern="1200" cap="none" spc="0" normalizeH="0" baseline="0" noProof="0" dirty="0">
                <a:ln>
                  <a:noFill/>
                </a:ln>
                <a:solidFill>
                  <a:prstClr val="black"/>
                </a:solidFill>
                <a:effectLst/>
                <a:uLnTx/>
                <a:uFillTx/>
                <a:latin typeface="Calibri" panose="020F0502020204030204"/>
                <a:ea typeface="+mn-ea"/>
                <a:cs typeface="+mn-cs"/>
              </a:rPr>
              <a:t>10 </a:t>
            </a:r>
          </a:p>
        </p:txBody>
      </p:sp>
      <p:sp>
        <p:nvSpPr>
          <p:cNvPr id="3" name="Rettangolo 2"/>
          <p:cNvSpPr/>
          <p:nvPr/>
        </p:nvSpPr>
        <p:spPr>
          <a:xfrm>
            <a:off x="7534101" y="4549676"/>
            <a:ext cx="4657899" cy="2308324"/>
          </a:xfrm>
          <a:prstGeom prst="rect">
            <a:avLst/>
          </a:prstGeom>
          <a:ln w="25400">
            <a:solidFill>
              <a:srgbClr val="00B0F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L'operatore viene valutato da sinistra verso destra così questa espressione ricava </a:t>
            </a:r>
            <a:r>
              <a:rPr kumimoji="0" lang="it-IT" sz="2400" b="0" i="0" u="none" strike="noStrike" kern="1200" cap="none" spc="0" normalizeH="0" baseline="0" noProof="0" dirty="0">
                <a:ln>
                  <a:noFill/>
                </a:ln>
                <a:solidFill>
                  <a:srgbClr val="0070C0"/>
                </a:solidFill>
                <a:effectLst/>
                <a:uLnTx/>
                <a:uFillTx/>
                <a:latin typeface="Calibri" panose="020F0502020204030204"/>
                <a:ea typeface="+mn-ea"/>
                <a:cs typeface="+mn-cs"/>
              </a:rPr>
              <a:t>il quarto elemento (indice 3) di Lista </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ed essendo questo una lista ne </a:t>
            </a:r>
            <a:r>
              <a:rPr kumimoji="0" lang="it-IT" sz="2400" b="0" i="0" u="none" strike="noStrike" kern="1200" cap="none" spc="0" normalizeH="0" baseline="0" noProof="0" dirty="0">
                <a:ln>
                  <a:noFill/>
                </a:ln>
                <a:solidFill>
                  <a:srgbClr val="FF0000"/>
                </a:solidFill>
                <a:effectLst/>
                <a:uLnTx/>
                <a:uFillTx/>
                <a:latin typeface="Calibri" panose="020F0502020204030204"/>
                <a:ea typeface="+mn-ea"/>
                <a:cs typeface="+mn-cs"/>
              </a:rPr>
              <a:t>estrae il primo elemento (indice 0)</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686918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D77912-FC90-4F5C-97F8-22A92D4161B0}" type="slidenum">
              <a:rPr kumimoji="0" lang="it-IT" altLang="it-IT" sz="14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it-IT" altLang="it-IT"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 name="Rettangolo 2"/>
          <p:cNvSpPr/>
          <p:nvPr/>
        </p:nvSpPr>
        <p:spPr>
          <a:xfrm>
            <a:off x="0" y="0"/>
            <a:ext cx="12192000" cy="67403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Arial"/>
                <a:ea typeface="+mn-ea"/>
                <a:cs typeface="+mn-cs"/>
              </a:rPr>
              <a:t>Le liste annidate sono spesso usate per rappresentare matrici. Per esempio la matrice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Arial"/>
                <a:ea typeface="+mn-ea"/>
                <a:cs typeface="+mn-cs"/>
              </a:rPr>
              <a:t>                 può essere rappresentata come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Arial"/>
                <a:ea typeface="+mn-ea"/>
                <a:cs typeface="+mn-cs"/>
              </a:rPr>
              <a:t>&gt;&gt;&gt; Matrice = [[1, 2, 3], [4, 5, 6], [7, 8, 9]]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Arial"/>
                <a:ea typeface="+mn-ea"/>
                <a:cs typeface="+mn-cs"/>
              </a:rPr>
              <a:t>lista di tre elementi dove ciascuno è una riga della matrice.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Arial"/>
                <a:ea typeface="+mn-ea"/>
                <a:cs typeface="+mn-cs"/>
              </a:rPr>
              <a:t>&gt;&gt;&gt; Matrice[1]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Arial"/>
                <a:ea typeface="+mn-ea"/>
                <a:cs typeface="+mn-cs"/>
              </a:rPr>
              <a:t>[4, 5, 6]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Arial"/>
                <a:ea typeface="+mn-ea"/>
                <a:cs typeface="+mn-cs"/>
              </a:rPr>
              <a:t>O estrarre una singola cella usando il doppio indice: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Arial"/>
                <a:ea typeface="+mn-ea"/>
                <a:cs typeface="+mn-cs"/>
              </a:rPr>
              <a:t>&gt;&gt;&gt; Matrice[</a:t>
            </a:r>
            <a:r>
              <a:rPr kumimoji="0" lang="it-IT" sz="2400" b="0" i="0" u="none" strike="noStrike" kern="1200" cap="none" spc="0" normalizeH="0" baseline="0" noProof="0" dirty="0">
                <a:ln>
                  <a:noFill/>
                </a:ln>
                <a:solidFill>
                  <a:srgbClr val="00B050"/>
                </a:solidFill>
                <a:effectLst/>
                <a:uLnTx/>
                <a:uFillTx/>
                <a:latin typeface="Arial"/>
                <a:ea typeface="+mn-ea"/>
                <a:cs typeface="+mn-cs"/>
              </a:rPr>
              <a:t>1</a:t>
            </a:r>
            <a:r>
              <a:rPr kumimoji="0" lang="it-IT" sz="2400" b="0" i="0" u="none" strike="noStrike" kern="1200" cap="none" spc="0" normalizeH="0" baseline="0" noProof="0" dirty="0">
                <a:ln>
                  <a:noFill/>
                </a:ln>
                <a:solidFill>
                  <a:srgbClr val="000000"/>
                </a:solidFill>
                <a:effectLst/>
                <a:uLnTx/>
                <a:uFillTx/>
                <a:latin typeface="Arial"/>
                <a:ea typeface="+mn-ea"/>
                <a:cs typeface="+mn-cs"/>
              </a:rPr>
              <a:t>][</a:t>
            </a:r>
            <a:r>
              <a:rPr kumimoji="0" lang="it-IT" sz="2400" b="0" i="0" u="none" strike="noStrike" kern="1200" cap="none" spc="0" normalizeH="0" baseline="0" noProof="0" dirty="0">
                <a:ln>
                  <a:noFill/>
                </a:ln>
                <a:solidFill>
                  <a:srgbClr val="FF0000"/>
                </a:solidFill>
                <a:effectLst/>
                <a:uLnTx/>
                <a:uFillTx/>
                <a:latin typeface="Arial"/>
                <a:ea typeface="+mn-ea"/>
                <a:cs typeface="+mn-cs"/>
              </a:rPr>
              <a:t>1</a:t>
            </a:r>
            <a:r>
              <a:rPr kumimoji="0" lang="it-IT" sz="2400" b="0" i="0" u="none" strike="noStrike" kern="1200" cap="none" spc="0" normalizeH="0" baseline="0" noProof="0" dirty="0">
                <a:ln>
                  <a:noFill/>
                </a:ln>
                <a:solidFill>
                  <a:srgbClr val="000000"/>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Arial"/>
                <a:ea typeface="+mn-ea"/>
                <a:cs typeface="+mn-cs"/>
              </a:rPr>
              <a:t>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Arial"/>
                <a:ea typeface="+mn-ea"/>
                <a:cs typeface="+mn-cs"/>
              </a:rPr>
              <a:t>&gt;&gt;&gt; Matrice[</a:t>
            </a:r>
            <a:r>
              <a:rPr kumimoji="0" lang="it-IT" sz="2400" b="0" i="0" u="none" strike="noStrike" kern="1200" cap="none" spc="0" normalizeH="0" baseline="0" noProof="0" dirty="0">
                <a:ln>
                  <a:noFill/>
                </a:ln>
                <a:solidFill>
                  <a:srgbClr val="00B050"/>
                </a:solidFill>
                <a:effectLst/>
                <a:uLnTx/>
                <a:uFillTx/>
                <a:latin typeface="Arial"/>
                <a:ea typeface="+mn-ea"/>
                <a:cs typeface="+mn-cs"/>
              </a:rPr>
              <a:t>1</a:t>
            </a:r>
            <a:r>
              <a:rPr kumimoji="0" lang="it-IT" sz="2400" b="0" i="0" u="none" strike="noStrike" kern="1200" cap="none" spc="0" normalizeH="0" baseline="0" noProof="0" dirty="0">
                <a:ln>
                  <a:noFill/>
                </a:ln>
                <a:solidFill>
                  <a:srgbClr val="000000"/>
                </a:solidFill>
                <a:effectLst/>
                <a:uLnTx/>
                <a:uFillTx/>
                <a:latin typeface="Arial"/>
                <a:ea typeface="+mn-ea"/>
                <a:cs typeface="+mn-cs"/>
              </a:rPr>
              <a:t>][</a:t>
            </a:r>
            <a:r>
              <a:rPr kumimoji="0" lang="it-IT" sz="2400" b="0" i="0" u="none" strike="noStrike" kern="1200" cap="none" spc="0" normalizeH="0" baseline="0" noProof="0" dirty="0">
                <a:ln>
                  <a:noFill/>
                </a:ln>
                <a:solidFill>
                  <a:srgbClr val="FF0000"/>
                </a:solidFill>
                <a:effectLst/>
                <a:uLnTx/>
                <a:uFillTx/>
                <a:latin typeface="Arial"/>
                <a:ea typeface="+mn-ea"/>
                <a:cs typeface="+mn-cs"/>
              </a:rPr>
              <a:t>0</a:t>
            </a:r>
            <a:r>
              <a:rPr kumimoji="0" lang="it-IT" sz="2400" b="0" i="0" u="none" strike="noStrike" kern="1200" cap="none" spc="0" normalizeH="0" baseline="0" noProof="0" dirty="0">
                <a:ln>
                  <a:noFill/>
                </a:ln>
                <a:solidFill>
                  <a:srgbClr val="000000"/>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Arial"/>
                <a:ea typeface="+mn-ea"/>
                <a:cs typeface="+mn-cs"/>
              </a:rPr>
              <a:t>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Arial"/>
                <a:ea typeface="+mn-ea"/>
                <a:cs typeface="+mn-cs"/>
              </a:rPr>
              <a:t>Il </a:t>
            </a:r>
            <a:r>
              <a:rPr kumimoji="0" lang="it-IT" sz="2400" b="0" i="0" u="none" strike="noStrike" kern="1200" cap="none" spc="0" normalizeH="0" baseline="0" noProof="0" dirty="0">
                <a:ln>
                  <a:noFill/>
                </a:ln>
                <a:solidFill>
                  <a:srgbClr val="00B050"/>
                </a:solidFill>
                <a:effectLst/>
                <a:uLnTx/>
                <a:uFillTx/>
                <a:latin typeface="Arial"/>
                <a:ea typeface="+mn-ea"/>
                <a:cs typeface="+mn-cs"/>
              </a:rPr>
              <a:t>primo indice seleziona la riga </a:t>
            </a:r>
            <a:r>
              <a:rPr kumimoji="0" lang="it-IT" sz="2400" b="0" i="0" u="none" strike="noStrike" kern="1200" cap="none" spc="0" normalizeH="0" baseline="0" noProof="0" dirty="0">
                <a:ln>
                  <a:noFill/>
                </a:ln>
                <a:solidFill>
                  <a:srgbClr val="000000"/>
                </a:solidFill>
                <a:effectLst/>
                <a:uLnTx/>
                <a:uFillTx/>
                <a:latin typeface="Arial"/>
                <a:ea typeface="+mn-ea"/>
                <a:cs typeface="+mn-cs"/>
              </a:rPr>
              <a:t>ed il </a:t>
            </a:r>
            <a:r>
              <a:rPr kumimoji="0" lang="it-IT" sz="2400" b="0" i="0" u="none" strike="noStrike" kern="1200" cap="none" spc="0" normalizeH="0" baseline="0" noProof="0" dirty="0">
                <a:ln>
                  <a:noFill/>
                </a:ln>
                <a:solidFill>
                  <a:srgbClr val="FF0000"/>
                </a:solidFill>
                <a:effectLst/>
                <a:uLnTx/>
                <a:uFillTx/>
                <a:latin typeface="Arial"/>
                <a:ea typeface="+mn-ea"/>
                <a:cs typeface="+mn-cs"/>
              </a:rPr>
              <a:t>secondo la colonna</a:t>
            </a:r>
            <a:r>
              <a:rPr kumimoji="0" lang="it-IT" sz="2400" b="0" i="0" u="none" strike="noStrike" kern="1200" cap="none" spc="0" normalizeH="0" baseline="0" noProof="0" dirty="0">
                <a:ln>
                  <a:noFill/>
                </a:ln>
                <a:solidFill>
                  <a:srgbClr val="000000"/>
                </a:solidFill>
                <a:effectLst/>
                <a:uLnTx/>
                <a:uFillTx/>
                <a:latin typeface="Arial"/>
                <a:ea typeface="+mn-ea"/>
                <a:cs typeface="+mn-cs"/>
              </a:rPr>
              <a:t>. </a:t>
            </a:r>
          </a:p>
        </p:txBody>
      </p:sp>
      <p:pic>
        <p:nvPicPr>
          <p:cNvPr id="4" name="Immagine 3"/>
          <p:cNvPicPr>
            <a:picLocks noChangeAspect="1"/>
          </p:cNvPicPr>
          <p:nvPr/>
        </p:nvPicPr>
        <p:blipFill>
          <a:blip r:embed="rId2"/>
          <a:stretch>
            <a:fillRect/>
          </a:stretch>
        </p:blipFill>
        <p:spPr>
          <a:xfrm>
            <a:off x="75766" y="425074"/>
            <a:ext cx="1400175" cy="1114425"/>
          </a:xfrm>
          <a:prstGeom prst="rect">
            <a:avLst/>
          </a:prstGeom>
        </p:spPr>
      </p:pic>
    </p:spTree>
    <p:extLst>
      <p:ext uri="{BB962C8B-B14F-4D97-AF65-F5344CB8AC3E}">
        <p14:creationId xmlns:p14="http://schemas.microsoft.com/office/powerpoint/2010/main" val="1046399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gnaposto testo 1"/>
          <p:cNvSpPr>
            <a:spLocks noGrp="1"/>
          </p:cNvSpPr>
          <p:nvPr>
            <p:ph type="body" sz="quarter" idx="13"/>
          </p:nvPr>
        </p:nvSpPr>
        <p:spPr>
          <a:xfrm>
            <a:off x="2245784" y="1422401"/>
            <a:ext cx="9144000" cy="6715125"/>
          </a:xfrm>
        </p:spPr>
        <p:txBody>
          <a:bodyPr/>
          <a:lstStyle/>
          <a:p>
            <a:pPr>
              <a:spcBef>
                <a:spcPct val="0"/>
              </a:spcBef>
            </a:pPr>
            <a:r>
              <a:rPr lang="it-IT" altLang="it-IT" dirty="0" err="1"/>
              <a:t>numerorighe</a:t>
            </a:r>
            <a:r>
              <a:rPr lang="it-IT" altLang="it-IT" dirty="0"/>
              <a:t>=3</a:t>
            </a:r>
          </a:p>
          <a:p>
            <a:pPr>
              <a:spcBef>
                <a:spcPct val="0"/>
              </a:spcBef>
            </a:pPr>
            <a:r>
              <a:rPr lang="it-IT" altLang="it-IT" dirty="0" err="1"/>
              <a:t>numerocolonne</a:t>
            </a:r>
            <a:r>
              <a:rPr lang="it-IT" altLang="it-IT" dirty="0"/>
              <a:t>=4</a:t>
            </a:r>
          </a:p>
          <a:p>
            <a:pPr>
              <a:spcBef>
                <a:spcPct val="0"/>
              </a:spcBef>
            </a:pPr>
            <a:r>
              <a:rPr lang="it-IT" altLang="it-IT" dirty="0"/>
              <a:t>m=[] #lista vuota</a:t>
            </a:r>
          </a:p>
          <a:p>
            <a:pPr>
              <a:spcBef>
                <a:spcPct val="0"/>
              </a:spcBef>
            </a:pPr>
            <a:r>
              <a:rPr lang="it-IT" altLang="it-IT" dirty="0"/>
              <a:t>for i in </a:t>
            </a:r>
            <a:r>
              <a:rPr lang="it-IT" altLang="it-IT" dirty="0" err="1"/>
              <a:t>range</a:t>
            </a:r>
            <a:r>
              <a:rPr lang="it-IT" altLang="it-IT" dirty="0"/>
              <a:t>(</a:t>
            </a:r>
            <a:r>
              <a:rPr lang="it-IT" altLang="it-IT" dirty="0" err="1"/>
              <a:t>numerorighe</a:t>
            </a:r>
            <a:r>
              <a:rPr lang="it-IT" altLang="it-IT" dirty="0"/>
              <a:t>):</a:t>
            </a:r>
          </a:p>
          <a:p>
            <a:pPr>
              <a:spcBef>
                <a:spcPct val="0"/>
              </a:spcBef>
            </a:pPr>
            <a:r>
              <a:rPr lang="it-IT" altLang="it-IT" dirty="0"/>
              <a:t>    n=[]</a:t>
            </a:r>
          </a:p>
          <a:p>
            <a:pPr>
              <a:spcBef>
                <a:spcPct val="0"/>
              </a:spcBef>
            </a:pPr>
            <a:r>
              <a:rPr lang="it-IT" altLang="it-IT" dirty="0"/>
              <a:t>    for j in </a:t>
            </a:r>
            <a:r>
              <a:rPr lang="it-IT" altLang="it-IT" dirty="0" err="1"/>
              <a:t>range</a:t>
            </a:r>
            <a:r>
              <a:rPr lang="it-IT" altLang="it-IT" dirty="0"/>
              <a:t>(</a:t>
            </a:r>
            <a:r>
              <a:rPr lang="it-IT" altLang="it-IT" dirty="0" err="1"/>
              <a:t>numerocolonne</a:t>
            </a:r>
            <a:r>
              <a:rPr lang="it-IT" altLang="it-IT" dirty="0"/>
              <a:t>):</a:t>
            </a:r>
          </a:p>
          <a:p>
            <a:pPr>
              <a:spcBef>
                <a:spcPct val="0"/>
              </a:spcBef>
            </a:pPr>
            <a:r>
              <a:rPr lang="it-IT" altLang="it-IT" dirty="0"/>
              <a:t>        </a:t>
            </a:r>
            <a:r>
              <a:rPr lang="it-IT" altLang="it-IT" dirty="0" err="1"/>
              <a:t>n.append</a:t>
            </a:r>
            <a:r>
              <a:rPr lang="it-IT" altLang="it-IT" dirty="0"/>
              <a:t>(0)</a:t>
            </a:r>
          </a:p>
          <a:p>
            <a:pPr>
              <a:spcBef>
                <a:spcPct val="0"/>
              </a:spcBef>
            </a:pPr>
            <a:r>
              <a:rPr lang="it-IT" altLang="it-IT" dirty="0"/>
              <a:t>    </a:t>
            </a:r>
            <a:r>
              <a:rPr lang="it-IT" altLang="it-IT" dirty="0" err="1"/>
              <a:t>m.append</a:t>
            </a:r>
            <a:r>
              <a:rPr lang="it-IT" altLang="it-IT" dirty="0"/>
              <a:t>(n)</a:t>
            </a:r>
          </a:p>
          <a:p>
            <a:pPr>
              <a:spcBef>
                <a:spcPct val="0"/>
              </a:spcBef>
            </a:pPr>
            <a:r>
              <a:rPr lang="it-IT" altLang="it-IT" dirty="0" err="1"/>
              <a:t>print</a:t>
            </a:r>
            <a:r>
              <a:rPr lang="it-IT" altLang="it-IT" dirty="0"/>
              <a:t>("m: ", m)</a:t>
            </a:r>
          </a:p>
        </p:txBody>
      </p:sp>
      <p:sp>
        <p:nvSpPr>
          <p:cNvPr id="74755" name="Segnaposto numero diapositiva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56F5368F-4A41-4B36-8FD4-94F707604691}" type="slidenum">
              <a:rPr kumimoji="0" lang="it-IT" altLang="it-IT" sz="14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46</a:t>
            </a:fld>
            <a:endParaRPr kumimoji="0" lang="it-IT" altLang="it-IT"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4756" name="CasellaDiTesto 3"/>
          <p:cNvSpPr txBox="1">
            <a:spLocks noChangeArrowheads="1"/>
          </p:cNvSpPr>
          <p:nvPr/>
        </p:nvSpPr>
        <p:spPr bwMode="auto">
          <a:xfrm>
            <a:off x="640081" y="233681"/>
            <a:ext cx="112132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altLang="it-IT" sz="3600" b="0" i="0" u="none" strike="noStrike" kern="1200" cap="none" spc="0" normalizeH="0" baseline="0" noProof="0" dirty="0">
                <a:ln>
                  <a:noFill/>
                </a:ln>
                <a:solidFill>
                  <a:srgbClr val="000000"/>
                </a:solidFill>
                <a:effectLst/>
                <a:uLnTx/>
                <a:uFillTx/>
                <a:latin typeface="Tahoma" pitchFamily="34" charset="0"/>
                <a:ea typeface="+mn-ea"/>
                <a:cs typeface="+mn-cs"/>
              </a:rPr>
              <a:t>Riempire una matrice di 0 e visualizzare la matrice</a:t>
            </a:r>
          </a:p>
        </p:txBody>
      </p:sp>
    </p:spTree>
    <p:extLst>
      <p:ext uri="{BB962C8B-B14F-4D97-AF65-F5344CB8AC3E}">
        <p14:creationId xmlns:p14="http://schemas.microsoft.com/office/powerpoint/2010/main" val="10294483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gnaposto testo 1"/>
          <p:cNvSpPr>
            <a:spLocks noGrp="1"/>
          </p:cNvSpPr>
          <p:nvPr>
            <p:ph type="body" sz="quarter" idx="13"/>
          </p:nvPr>
        </p:nvSpPr>
        <p:spPr>
          <a:xfrm>
            <a:off x="640081" y="1087121"/>
            <a:ext cx="11003280" cy="6715125"/>
          </a:xfrm>
        </p:spPr>
        <p:txBody>
          <a:bodyPr/>
          <a:lstStyle/>
          <a:p>
            <a:pPr>
              <a:spcBef>
                <a:spcPct val="0"/>
              </a:spcBef>
            </a:pPr>
            <a:r>
              <a:rPr lang="it-IT" altLang="it-IT" dirty="0" err="1"/>
              <a:t>numerorighe</a:t>
            </a:r>
            <a:r>
              <a:rPr lang="it-IT" altLang="it-IT" dirty="0"/>
              <a:t>=3</a:t>
            </a:r>
          </a:p>
          <a:p>
            <a:pPr>
              <a:spcBef>
                <a:spcPct val="0"/>
              </a:spcBef>
            </a:pPr>
            <a:r>
              <a:rPr lang="it-IT" altLang="it-IT" dirty="0" err="1"/>
              <a:t>numerocolonne</a:t>
            </a:r>
            <a:r>
              <a:rPr lang="it-IT" altLang="it-IT" dirty="0"/>
              <a:t>=4</a:t>
            </a:r>
          </a:p>
          <a:p>
            <a:pPr>
              <a:spcBef>
                <a:spcPct val="0"/>
              </a:spcBef>
            </a:pPr>
            <a:r>
              <a:rPr lang="it-IT" altLang="it-IT" dirty="0"/>
              <a:t>m=[] </a:t>
            </a:r>
          </a:p>
          <a:p>
            <a:pPr>
              <a:spcBef>
                <a:spcPct val="0"/>
              </a:spcBef>
            </a:pPr>
            <a:r>
              <a:rPr lang="it-IT" altLang="it-IT" dirty="0"/>
              <a:t>for i in </a:t>
            </a:r>
            <a:r>
              <a:rPr lang="it-IT" altLang="it-IT" dirty="0" err="1"/>
              <a:t>range</a:t>
            </a:r>
            <a:r>
              <a:rPr lang="it-IT" altLang="it-IT" dirty="0"/>
              <a:t>(</a:t>
            </a:r>
            <a:r>
              <a:rPr lang="it-IT" altLang="it-IT" dirty="0" err="1"/>
              <a:t>numerorighe</a:t>
            </a:r>
            <a:r>
              <a:rPr lang="it-IT" altLang="it-IT" dirty="0"/>
              <a:t>):</a:t>
            </a:r>
          </a:p>
          <a:p>
            <a:pPr>
              <a:spcBef>
                <a:spcPct val="0"/>
              </a:spcBef>
            </a:pPr>
            <a:r>
              <a:rPr lang="it-IT" altLang="it-IT" dirty="0"/>
              <a:t>    n=[]</a:t>
            </a:r>
          </a:p>
          <a:p>
            <a:pPr>
              <a:spcBef>
                <a:spcPct val="0"/>
              </a:spcBef>
            </a:pPr>
            <a:r>
              <a:rPr lang="it-IT" altLang="it-IT" dirty="0"/>
              <a:t>    for j in </a:t>
            </a:r>
            <a:r>
              <a:rPr lang="it-IT" altLang="it-IT" dirty="0" err="1"/>
              <a:t>range</a:t>
            </a:r>
            <a:r>
              <a:rPr lang="it-IT" altLang="it-IT" dirty="0"/>
              <a:t>(</a:t>
            </a:r>
            <a:r>
              <a:rPr lang="it-IT" altLang="it-IT" dirty="0" err="1"/>
              <a:t>numerocolonne</a:t>
            </a:r>
            <a:r>
              <a:rPr lang="it-IT" altLang="it-IT" dirty="0"/>
              <a:t>):</a:t>
            </a:r>
          </a:p>
          <a:p>
            <a:pPr>
              <a:spcBef>
                <a:spcPct val="0"/>
              </a:spcBef>
            </a:pPr>
            <a:r>
              <a:rPr lang="it-IT" altLang="it-IT" dirty="0"/>
              <a:t>        </a:t>
            </a:r>
            <a:r>
              <a:rPr lang="it-IT" altLang="it-IT" dirty="0">
                <a:solidFill>
                  <a:srgbClr val="FF0000"/>
                </a:solidFill>
              </a:rPr>
              <a:t>x</a:t>
            </a:r>
            <a:r>
              <a:rPr lang="it-IT" altLang="it-IT" dirty="0"/>
              <a:t>=</a:t>
            </a:r>
            <a:r>
              <a:rPr lang="it-IT" altLang="it-IT" dirty="0" err="1"/>
              <a:t>int</a:t>
            </a:r>
            <a:r>
              <a:rPr lang="it-IT" altLang="it-IT" dirty="0"/>
              <a:t>(input("Inserire elemento ("+</a:t>
            </a:r>
            <a:r>
              <a:rPr lang="it-IT" altLang="it-IT" dirty="0" err="1"/>
              <a:t>str</a:t>
            </a:r>
            <a:r>
              <a:rPr lang="it-IT" altLang="it-IT" dirty="0"/>
              <a:t>(i)+","+</a:t>
            </a:r>
            <a:r>
              <a:rPr lang="it-IT" altLang="it-IT" dirty="0" err="1"/>
              <a:t>str</a:t>
            </a:r>
            <a:r>
              <a:rPr lang="it-IT" altLang="it-IT" dirty="0"/>
              <a:t>(j)+") "))</a:t>
            </a:r>
          </a:p>
          <a:p>
            <a:pPr>
              <a:spcBef>
                <a:spcPct val="0"/>
              </a:spcBef>
            </a:pPr>
            <a:r>
              <a:rPr lang="it-IT" altLang="it-IT" dirty="0"/>
              <a:t>        </a:t>
            </a:r>
            <a:r>
              <a:rPr lang="it-IT" altLang="it-IT" dirty="0" err="1"/>
              <a:t>n.append</a:t>
            </a:r>
            <a:r>
              <a:rPr lang="it-IT" altLang="it-IT" dirty="0"/>
              <a:t>(</a:t>
            </a:r>
            <a:r>
              <a:rPr lang="it-IT" altLang="it-IT" dirty="0">
                <a:solidFill>
                  <a:srgbClr val="FF0000"/>
                </a:solidFill>
              </a:rPr>
              <a:t>x</a:t>
            </a:r>
            <a:r>
              <a:rPr lang="it-IT" altLang="it-IT" dirty="0"/>
              <a:t>)</a:t>
            </a:r>
          </a:p>
          <a:p>
            <a:pPr>
              <a:spcBef>
                <a:spcPct val="0"/>
              </a:spcBef>
            </a:pPr>
            <a:r>
              <a:rPr lang="it-IT" altLang="it-IT" dirty="0"/>
              <a:t>    </a:t>
            </a:r>
            <a:r>
              <a:rPr lang="it-IT" altLang="it-IT" dirty="0" err="1"/>
              <a:t>m.append</a:t>
            </a:r>
            <a:r>
              <a:rPr lang="it-IT" altLang="it-IT" dirty="0"/>
              <a:t>(n)</a:t>
            </a:r>
          </a:p>
          <a:p>
            <a:pPr>
              <a:spcBef>
                <a:spcPct val="0"/>
              </a:spcBef>
            </a:pPr>
            <a:r>
              <a:rPr lang="it-IT" altLang="it-IT" dirty="0" err="1"/>
              <a:t>print</a:t>
            </a:r>
            <a:r>
              <a:rPr lang="it-IT" altLang="it-IT" dirty="0"/>
              <a:t>("m: ", m)</a:t>
            </a:r>
          </a:p>
        </p:txBody>
      </p:sp>
      <p:sp>
        <p:nvSpPr>
          <p:cNvPr id="74755" name="Segnaposto numero diapositiva 2"/>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56F5368F-4A41-4B36-8FD4-94F707604691}" type="slidenum">
              <a:rPr kumimoji="0" lang="it-IT" altLang="it-IT" sz="14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47</a:t>
            </a:fld>
            <a:endParaRPr kumimoji="0" lang="it-IT" altLang="it-IT"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4756" name="CasellaDiTesto 3"/>
          <p:cNvSpPr txBox="1">
            <a:spLocks noChangeArrowheads="1"/>
          </p:cNvSpPr>
          <p:nvPr/>
        </p:nvSpPr>
        <p:spPr bwMode="auto">
          <a:xfrm>
            <a:off x="640081" y="233681"/>
            <a:ext cx="1121325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it-IT" altLang="it-IT" sz="3600" b="0" i="0" u="none" strike="noStrike" kern="1200" cap="none" spc="0" normalizeH="0" baseline="0" noProof="0" dirty="0">
                <a:ln>
                  <a:noFill/>
                </a:ln>
                <a:solidFill>
                  <a:srgbClr val="000000"/>
                </a:solidFill>
                <a:effectLst/>
                <a:uLnTx/>
                <a:uFillTx/>
                <a:latin typeface="Tahoma" pitchFamily="34" charset="0"/>
                <a:ea typeface="+mn-ea"/>
                <a:cs typeface="+mn-cs"/>
              </a:rPr>
              <a:t>Con numeri inseriti dall’utente</a:t>
            </a:r>
          </a:p>
        </p:txBody>
      </p:sp>
    </p:spTree>
    <p:extLst>
      <p:ext uri="{BB962C8B-B14F-4D97-AF65-F5344CB8AC3E}">
        <p14:creationId xmlns:p14="http://schemas.microsoft.com/office/powerpoint/2010/main" val="2159003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Dizionari</a:t>
            </a:r>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930272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0"/>
            <a:ext cx="12192000" cy="6001643"/>
          </a:xfrm>
          <a:prstGeom prst="rect">
            <a:avLst/>
          </a:prstGeom>
        </p:spPr>
        <p:txBody>
          <a:bodyPr wrap="square">
            <a:spAutoFit/>
          </a:bodyPr>
          <a:lstStyle/>
          <a:p>
            <a:r>
              <a:rPr lang="it-IT" sz="2400" dirty="0"/>
              <a:t>I dizionari vengono definiti elencando tra parentesi graffe ({}) una serie di elementi separati da virgole (,), dove ogni elemento è formato da una chiave e un valore separati dai due punti (:). </a:t>
            </a:r>
          </a:p>
          <a:p>
            <a:r>
              <a:rPr lang="it-IT" sz="2400" dirty="0"/>
              <a:t>&gt;&gt;&gt; </a:t>
            </a:r>
            <a:r>
              <a:rPr lang="it-IT" sz="2400" dirty="0">
                <a:solidFill>
                  <a:srgbClr val="FF0000"/>
                </a:solidFill>
              </a:rPr>
              <a:t>d = </a:t>
            </a:r>
            <a:r>
              <a:rPr lang="it-IT" sz="2400" dirty="0"/>
              <a:t>{</a:t>
            </a:r>
            <a:r>
              <a:rPr lang="it-IT" sz="2400" dirty="0">
                <a:solidFill>
                  <a:srgbClr val="FF0000"/>
                </a:solidFill>
              </a:rPr>
              <a:t>'a'</a:t>
            </a:r>
            <a:r>
              <a:rPr lang="it-IT" sz="2400" dirty="0">
                <a:solidFill>
                  <a:srgbClr val="0070C0"/>
                </a:solidFill>
              </a:rPr>
              <a:t>:</a:t>
            </a:r>
            <a:r>
              <a:rPr lang="it-IT" sz="2400" dirty="0">
                <a:solidFill>
                  <a:srgbClr val="FF0000"/>
                </a:solidFill>
              </a:rPr>
              <a:t> </a:t>
            </a:r>
            <a:r>
              <a:rPr lang="it-IT" sz="2400" dirty="0">
                <a:solidFill>
                  <a:srgbClr val="00B0F0"/>
                </a:solidFill>
              </a:rPr>
              <a:t>1</a:t>
            </a:r>
            <a:r>
              <a:rPr lang="it-IT" sz="2400" dirty="0">
                <a:solidFill>
                  <a:srgbClr val="FF0000"/>
                </a:solidFill>
              </a:rPr>
              <a:t>, 'b'</a:t>
            </a:r>
            <a:r>
              <a:rPr lang="it-IT" sz="2400" dirty="0">
                <a:solidFill>
                  <a:srgbClr val="0070C0"/>
                </a:solidFill>
              </a:rPr>
              <a:t>:</a:t>
            </a:r>
            <a:r>
              <a:rPr lang="it-IT" sz="2400" dirty="0">
                <a:solidFill>
                  <a:srgbClr val="FF0000"/>
                </a:solidFill>
              </a:rPr>
              <a:t> </a:t>
            </a:r>
            <a:r>
              <a:rPr lang="it-IT" sz="2400" dirty="0">
                <a:solidFill>
                  <a:srgbClr val="00B0F0"/>
                </a:solidFill>
              </a:rPr>
              <a:t>2</a:t>
            </a:r>
            <a:r>
              <a:rPr lang="it-IT" sz="2400" dirty="0">
                <a:solidFill>
                  <a:srgbClr val="FF0000"/>
                </a:solidFill>
              </a:rPr>
              <a:t>, 'c'</a:t>
            </a:r>
            <a:r>
              <a:rPr lang="it-IT" sz="2400" dirty="0">
                <a:solidFill>
                  <a:srgbClr val="0070C0"/>
                </a:solidFill>
              </a:rPr>
              <a:t>:</a:t>
            </a:r>
            <a:r>
              <a:rPr lang="it-IT" sz="2400" dirty="0">
                <a:solidFill>
                  <a:srgbClr val="FF0000"/>
                </a:solidFill>
              </a:rPr>
              <a:t> </a:t>
            </a:r>
            <a:r>
              <a:rPr lang="it-IT" sz="2400" dirty="0">
                <a:solidFill>
                  <a:srgbClr val="00B0F0"/>
                </a:solidFill>
              </a:rPr>
              <a:t>3</a:t>
            </a:r>
            <a:r>
              <a:rPr lang="it-IT" sz="2400" dirty="0"/>
              <a:t>}</a:t>
            </a:r>
            <a:r>
              <a:rPr lang="it-IT" sz="2400" dirty="0">
                <a:solidFill>
                  <a:srgbClr val="FF0000"/>
                </a:solidFill>
              </a:rPr>
              <a:t>  </a:t>
            </a:r>
            <a:r>
              <a:rPr lang="it-IT" sz="2400" dirty="0"/>
              <a:t># nuovo dizionario di 3 elementi</a:t>
            </a:r>
          </a:p>
          <a:p>
            <a:r>
              <a:rPr lang="it-IT" sz="2400" dirty="0"/>
              <a:t>&gt;&gt;&gt; d</a:t>
            </a:r>
          </a:p>
          <a:p>
            <a:r>
              <a:rPr lang="it-IT" sz="2400" dirty="0"/>
              <a:t>{'c': 3, 'a': 1, 'b': 2}</a:t>
            </a:r>
          </a:p>
          <a:p>
            <a:r>
              <a:rPr lang="it-IT" sz="2400" dirty="0"/>
              <a:t>In questo esempio possiamo vedere che d è un dizionario che contiene 3 elementi formati da una chiave e un valore. 'a', 'b' e 'c' sono le chiavi, mentre 1, 2 e 3 sono i valori. Possiamo anche notare come l’ordine degli elementi sia arbitrario, dato che i dizionari non sono ordinati.</a:t>
            </a:r>
          </a:p>
          <a:p>
            <a:r>
              <a:rPr lang="it-IT" sz="2400" dirty="0"/>
              <a:t>&gt;&gt;&gt; d = {'a': 1}  # dizionario di un elemento</a:t>
            </a:r>
          </a:p>
          <a:p>
            <a:r>
              <a:rPr lang="it-IT" sz="2400" dirty="0"/>
              <a:t>&gt;&gt;&gt; d</a:t>
            </a:r>
          </a:p>
          <a:p>
            <a:r>
              <a:rPr lang="it-IT" sz="2400" dirty="0"/>
              <a:t>{'a': 1}</a:t>
            </a:r>
          </a:p>
          <a:p>
            <a:r>
              <a:rPr lang="it-IT" sz="2400" dirty="0"/>
              <a:t>&gt;&gt;&gt; </a:t>
            </a:r>
            <a:r>
              <a:rPr lang="it-IT" sz="2400" dirty="0" err="1"/>
              <a:t>type</a:t>
            </a:r>
            <a:r>
              <a:rPr lang="it-IT" sz="2400" dirty="0"/>
              <a:t>(d)  # verifichiamo che il tipo sia "</a:t>
            </a:r>
            <a:r>
              <a:rPr lang="it-IT" sz="2400" dirty="0" err="1"/>
              <a:t>dict</a:t>
            </a:r>
            <a:r>
              <a:rPr lang="it-IT" sz="2400" dirty="0"/>
              <a:t>"</a:t>
            </a:r>
          </a:p>
          <a:p>
            <a:r>
              <a:rPr lang="it-IT" sz="2400" dirty="0"/>
              <a:t>&lt;</a:t>
            </a:r>
            <a:r>
              <a:rPr lang="it-IT" sz="2400" dirty="0" err="1"/>
              <a:t>class</a:t>
            </a:r>
            <a:r>
              <a:rPr lang="it-IT" sz="2400" dirty="0"/>
              <a:t> '</a:t>
            </a:r>
            <a:r>
              <a:rPr lang="it-IT" sz="2400" dirty="0" err="1"/>
              <a:t>dict</a:t>
            </a:r>
            <a:r>
              <a:rPr lang="it-IT" sz="2400" dirty="0"/>
              <a:t>'&gt;</a:t>
            </a:r>
          </a:p>
          <a:p>
            <a:r>
              <a:rPr lang="it-IT" sz="2400" dirty="0"/>
              <a:t>&gt;&gt;&gt; </a:t>
            </a:r>
            <a:r>
              <a:rPr lang="it-IT" sz="2400" dirty="0">
                <a:solidFill>
                  <a:srgbClr val="FF0000"/>
                </a:solidFill>
              </a:rPr>
              <a:t>d = {}  </a:t>
            </a:r>
            <a:r>
              <a:rPr lang="it-IT" sz="2400" dirty="0"/>
              <a:t># dizionario vuoto</a:t>
            </a:r>
          </a:p>
          <a:p>
            <a:r>
              <a:rPr lang="it-IT" sz="2400" dirty="0"/>
              <a:t>&gt;&gt;&gt; d</a:t>
            </a:r>
          </a:p>
          <a:p>
            <a:r>
              <a:rPr lang="it-IT" sz="2400" dirty="0"/>
              <a:t>{}</a:t>
            </a:r>
          </a:p>
        </p:txBody>
      </p:sp>
    </p:spTree>
    <p:extLst>
      <p:ext uri="{BB962C8B-B14F-4D97-AF65-F5344CB8AC3E}">
        <p14:creationId xmlns:p14="http://schemas.microsoft.com/office/powerpoint/2010/main" val="374748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gnaposto numero diapositiva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3FD003A-55F0-4D9D-B589-B7D4FFA1B562}" type="slidenum">
              <a:rPr lang="it-IT" altLang="it-IT" sz="1400"/>
              <a:pPr>
                <a:spcBef>
                  <a:spcPct val="0"/>
                </a:spcBef>
                <a:buFontTx/>
                <a:buNone/>
              </a:pPr>
              <a:t>5</a:t>
            </a:fld>
            <a:endParaRPr lang="it-IT" altLang="it-IT" sz="1400"/>
          </a:p>
        </p:txBody>
      </p:sp>
      <p:sp>
        <p:nvSpPr>
          <p:cNvPr id="32771" name="Rettangolo 2"/>
          <p:cNvSpPr>
            <a:spLocks noChangeArrowheads="1"/>
          </p:cNvSpPr>
          <p:nvPr/>
        </p:nvSpPr>
        <p:spPr bwMode="auto">
          <a:xfrm>
            <a:off x="1616075" y="90489"/>
            <a:ext cx="9144000" cy="637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it-IT" altLang="it-IT" sz="2400" dirty="0"/>
              <a:t>Prima di vedere più in dettaglio come definire una funzione, è utile approfondire il passaggio di argomenti. Quando una funzione viene chiamata, è possibile passare 0 o più argomenti. Questi argomenti possono essere passati per posizione o per nome:</a:t>
            </a:r>
          </a:p>
          <a:p>
            <a:pPr>
              <a:spcBef>
                <a:spcPct val="0"/>
              </a:spcBef>
              <a:buFontTx/>
              <a:buNone/>
            </a:pPr>
            <a:endParaRPr lang="it-IT" altLang="it-IT" sz="2400" dirty="0"/>
          </a:p>
          <a:p>
            <a:pPr>
              <a:spcBef>
                <a:spcPct val="0"/>
              </a:spcBef>
              <a:buFontTx/>
              <a:buNone/>
            </a:pPr>
            <a:r>
              <a:rPr lang="it-IT" altLang="it-IT" sz="2400" dirty="0"/>
              <a:t>&gt;&gt;&gt; </a:t>
            </a:r>
            <a:r>
              <a:rPr lang="it-IT" altLang="it-IT" sz="2400" dirty="0" err="1"/>
              <a:t>def</a:t>
            </a:r>
            <a:r>
              <a:rPr lang="it-IT" altLang="it-IT" sz="2400" dirty="0"/>
              <a:t> </a:t>
            </a:r>
            <a:r>
              <a:rPr lang="it-IT" altLang="it-IT" sz="2400" dirty="0" err="1"/>
              <a:t>calc_rect_area</a:t>
            </a:r>
            <a:r>
              <a:rPr lang="it-IT" altLang="it-IT" sz="2400" dirty="0"/>
              <a:t>(</a:t>
            </a:r>
            <a:r>
              <a:rPr lang="it-IT" altLang="it-IT" sz="2400" dirty="0" err="1">
                <a:solidFill>
                  <a:srgbClr val="FF0000"/>
                </a:solidFill>
              </a:rPr>
              <a:t>width</a:t>
            </a:r>
            <a:r>
              <a:rPr lang="it-IT" altLang="it-IT" sz="2400" dirty="0"/>
              <a:t>, </a:t>
            </a:r>
            <a:r>
              <a:rPr lang="it-IT" altLang="it-IT" sz="2400" dirty="0" err="1">
                <a:solidFill>
                  <a:srgbClr val="0070C0"/>
                </a:solidFill>
              </a:rPr>
              <a:t>height</a:t>
            </a:r>
            <a:r>
              <a:rPr lang="it-IT" altLang="it-IT" sz="2400" dirty="0"/>
              <a:t>):</a:t>
            </a:r>
          </a:p>
          <a:p>
            <a:pPr>
              <a:spcBef>
                <a:spcPct val="0"/>
              </a:spcBef>
              <a:buFontTx/>
              <a:buNone/>
            </a:pPr>
            <a:r>
              <a:rPr lang="it-IT" altLang="it-IT" sz="2400" dirty="0"/>
              <a:t>...     """Return the area of the </a:t>
            </a:r>
            <a:r>
              <a:rPr lang="it-IT" altLang="it-IT" sz="2400" dirty="0" err="1"/>
              <a:t>rectangle</a:t>
            </a:r>
            <a:r>
              <a:rPr lang="it-IT" altLang="it-IT" sz="2400" dirty="0"/>
              <a:t>."""</a:t>
            </a:r>
          </a:p>
          <a:p>
            <a:pPr>
              <a:spcBef>
                <a:spcPct val="0"/>
              </a:spcBef>
              <a:buFontTx/>
              <a:buNone/>
            </a:pPr>
            <a:r>
              <a:rPr lang="it-IT" altLang="it-IT" sz="2400" dirty="0"/>
              <a:t>...     </a:t>
            </a:r>
            <a:r>
              <a:rPr lang="it-IT" altLang="it-IT" sz="2400" dirty="0" err="1"/>
              <a:t>return</a:t>
            </a:r>
            <a:r>
              <a:rPr lang="it-IT" altLang="it-IT" sz="2400" dirty="0"/>
              <a:t> </a:t>
            </a:r>
            <a:r>
              <a:rPr lang="it-IT" altLang="it-IT" sz="2400" dirty="0" err="1"/>
              <a:t>width</a:t>
            </a:r>
            <a:r>
              <a:rPr lang="it-IT" altLang="it-IT" sz="2400" dirty="0"/>
              <a:t> * </a:t>
            </a:r>
            <a:r>
              <a:rPr lang="it-IT" altLang="it-IT" sz="2400" dirty="0" err="1"/>
              <a:t>height</a:t>
            </a:r>
            <a:endParaRPr lang="it-IT" altLang="it-IT" sz="2400" dirty="0"/>
          </a:p>
          <a:p>
            <a:pPr>
              <a:spcBef>
                <a:spcPct val="0"/>
              </a:spcBef>
              <a:buFontTx/>
              <a:buNone/>
            </a:pPr>
            <a:r>
              <a:rPr lang="it-IT" altLang="it-IT" sz="2400" dirty="0"/>
              <a:t>...</a:t>
            </a:r>
          </a:p>
          <a:p>
            <a:pPr>
              <a:spcBef>
                <a:spcPct val="0"/>
              </a:spcBef>
              <a:buFontTx/>
              <a:buNone/>
            </a:pPr>
            <a:r>
              <a:rPr lang="it-IT" altLang="it-IT" sz="2400" dirty="0"/>
              <a:t>&gt;&gt;&gt; </a:t>
            </a:r>
            <a:r>
              <a:rPr lang="it-IT" altLang="it-IT" sz="2400" dirty="0" err="1"/>
              <a:t>calc_rect_area</a:t>
            </a:r>
            <a:r>
              <a:rPr lang="it-IT" altLang="it-IT" sz="2400" dirty="0"/>
              <a:t>(</a:t>
            </a:r>
            <a:r>
              <a:rPr lang="it-IT" altLang="it-IT" sz="2400" dirty="0">
                <a:solidFill>
                  <a:srgbClr val="FF0000"/>
                </a:solidFill>
              </a:rPr>
              <a:t>3</a:t>
            </a:r>
            <a:r>
              <a:rPr lang="it-IT" altLang="it-IT" sz="2400" dirty="0"/>
              <a:t>,</a:t>
            </a:r>
            <a:r>
              <a:rPr lang="it-IT" altLang="it-IT" sz="2400" dirty="0">
                <a:solidFill>
                  <a:srgbClr val="0070C0"/>
                </a:solidFill>
              </a:rPr>
              <a:t> 5</a:t>
            </a:r>
            <a:r>
              <a:rPr lang="it-IT" altLang="it-IT" sz="2400" dirty="0"/>
              <a:t>)</a:t>
            </a:r>
          </a:p>
          <a:p>
            <a:pPr>
              <a:spcBef>
                <a:spcPct val="0"/>
              </a:spcBef>
              <a:buFontTx/>
              <a:buNone/>
            </a:pPr>
            <a:r>
              <a:rPr lang="it-IT" altLang="it-IT" sz="2400" dirty="0"/>
              <a:t>15</a:t>
            </a:r>
          </a:p>
          <a:p>
            <a:pPr>
              <a:spcBef>
                <a:spcPct val="0"/>
              </a:spcBef>
              <a:buFontTx/>
              <a:buNone/>
            </a:pPr>
            <a:r>
              <a:rPr lang="it-IT" altLang="it-IT" sz="2400" dirty="0"/>
              <a:t>&gt;&gt;&gt; </a:t>
            </a:r>
            <a:r>
              <a:rPr lang="it-IT" altLang="it-IT" sz="2400" dirty="0" err="1"/>
              <a:t>calc_rect_area</a:t>
            </a:r>
            <a:r>
              <a:rPr lang="it-IT" altLang="it-IT" sz="2400" dirty="0"/>
              <a:t>(</a:t>
            </a:r>
            <a:r>
              <a:rPr lang="it-IT" altLang="it-IT" sz="2400" dirty="0" err="1"/>
              <a:t>width</a:t>
            </a:r>
            <a:r>
              <a:rPr lang="it-IT" altLang="it-IT" sz="2400" dirty="0"/>
              <a:t>=3, </a:t>
            </a:r>
            <a:r>
              <a:rPr lang="it-IT" altLang="it-IT" sz="2400" dirty="0" err="1"/>
              <a:t>height</a:t>
            </a:r>
            <a:r>
              <a:rPr lang="it-IT" altLang="it-IT" sz="2400" dirty="0"/>
              <a:t>=5)</a:t>
            </a:r>
          </a:p>
          <a:p>
            <a:pPr>
              <a:spcBef>
                <a:spcPct val="0"/>
              </a:spcBef>
              <a:buFontTx/>
              <a:buNone/>
            </a:pPr>
            <a:r>
              <a:rPr lang="it-IT" altLang="it-IT" sz="2400" dirty="0"/>
              <a:t>15</a:t>
            </a:r>
          </a:p>
          <a:p>
            <a:pPr>
              <a:spcBef>
                <a:spcPct val="0"/>
              </a:spcBef>
              <a:buFontTx/>
              <a:buNone/>
            </a:pPr>
            <a:r>
              <a:rPr lang="it-IT" altLang="it-IT" sz="2400" dirty="0"/>
              <a:t>&gt;&gt;&gt; </a:t>
            </a:r>
            <a:r>
              <a:rPr lang="it-IT" altLang="it-IT" sz="2400" dirty="0" err="1"/>
              <a:t>calc_rect_area</a:t>
            </a:r>
            <a:r>
              <a:rPr lang="it-IT" altLang="it-IT" sz="2400" dirty="0"/>
              <a:t>(</a:t>
            </a:r>
            <a:r>
              <a:rPr lang="it-IT" altLang="it-IT" sz="2400" dirty="0" err="1"/>
              <a:t>height</a:t>
            </a:r>
            <a:r>
              <a:rPr lang="it-IT" altLang="it-IT" sz="2400" dirty="0"/>
              <a:t>=5, </a:t>
            </a:r>
            <a:r>
              <a:rPr lang="it-IT" altLang="it-IT" sz="2400" dirty="0" err="1"/>
              <a:t>width</a:t>
            </a:r>
            <a:r>
              <a:rPr lang="it-IT" altLang="it-IT" sz="2400" dirty="0"/>
              <a:t>=3)</a:t>
            </a:r>
          </a:p>
          <a:p>
            <a:pPr>
              <a:spcBef>
                <a:spcPct val="0"/>
              </a:spcBef>
              <a:buFontTx/>
              <a:buNone/>
            </a:pPr>
            <a:r>
              <a:rPr lang="it-IT" altLang="it-IT" sz="2400" dirty="0"/>
              <a:t>15</a:t>
            </a:r>
          </a:p>
          <a:p>
            <a:pPr>
              <a:spcBef>
                <a:spcPct val="0"/>
              </a:spcBef>
              <a:buFontTx/>
              <a:buNone/>
            </a:pPr>
            <a:r>
              <a:rPr lang="it-IT" altLang="it-IT" sz="2400" dirty="0"/>
              <a:t>&gt;&gt;&gt; </a:t>
            </a:r>
            <a:r>
              <a:rPr lang="it-IT" altLang="it-IT" sz="2400" dirty="0" err="1"/>
              <a:t>calc_rect_area</a:t>
            </a:r>
            <a:r>
              <a:rPr lang="it-IT" altLang="it-IT" sz="2400" dirty="0"/>
              <a:t>(3, </a:t>
            </a:r>
            <a:r>
              <a:rPr lang="it-IT" altLang="it-IT" sz="2400" dirty="0" err="1"/>
              <a:t>height</a:t>
            </a:r>
            <a:r>
              <a:rPr lang="it-IT" altLang="it-IT" sz="2400" dirty="0"/>
              <a:t>=5)</a:t>
            </a:r>
          </a:p>
          <a:p>
            <a:pPr>
              <a:spcBef>
                <a:spcPct val="0"/>
              </a:spcBef>
              <a:buFontTx/>
              <a:buNone/>
            </a:pPr>
            <a:r>
              <a:rPr lang="it-IT" altLang="it-IT" sz="2400" dirty="0"/>
              <a:t>15</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04503" y="95793"/>
            <a:ext cx="12017828" cy="5262979"/>
          </a:xfrm>
          <a:prstGeom prst="rect">
            <a:avLst/>
          </a:prstGeom>
        </p:spPr>
        <p:txBody>
          <a:bodyPr wrap="square">
            <a:spAutoFit/>
          </a:bodyPr>
          <a:lstStyle/>
          <a:p>
            <a:r>
              <a:rPr lang="it-IT" sz="2400" dirty="0"/>
              <a:t>Le chiavi di un dizionario sono solitamente stringhe, ma è possibile usare anche altri tipi, a patto che siano “</a:t>
            </a:r>
            <a:r>
              <a:rPr lang="it-IT" sz="2400" dirty="0" err="1"/>
              <a:t>hashabili</a:t>
            </a:r>
            <a:r>
              <a:rPr lang="it-IT" sz="2400" dirty="0"/>
              <a:t>” (in genere i tipi immutabili lo sono). I valori possono essere di qualsiasi tipo.</a:t>
            </a:r>
          </a:p>
          <a:p>
            <a:endParaRPr lang="it-IT" sz="2400" dirty="0"/>
          </a:p>
          <a:p>
            <a:r>
              <a:rPr lang="it-IT" sz="2400" dirty="0"/>
              <a:t>&gt;&gt;&gt; d = {20: ['Jack', 'Jane'], 28: ['John', 'Mary']}  # </a:t>
            </a:r>
            <a:r>
              <a:rPr lang="it-IT" sz="2400" dirty="0" err="1"/>
              <a:t>int</a:t>
            </a:r>
            <a:r>
              <a:rPr lang="it-IT" sz="2400" dirty="0"/>
              <a:t> come chiavi, list come valori</a:t>
            </a:r>
          </a:p>
          <a:p>
            <a:r>
              <a:rPr lang="it-IT" sz="2400" dirty="0"/>
              <a:t>&gt;&gt;&gt; d</a:t>
            </a:r>
          </a:p>
          <a:p>
            <a:r>
              <a:rPr lang="it-IT" sz="2400" dirty="0"/>
              <a:t>{28: ['John', 'Mary'], 20: ['Jack', 'Jane']}</a:t>
            </a:r>
          </a:p>
          <a:p>
            <a:r>
              <a:rPr lang="it-IT" sz="2400" dirty="0"/>
              <a:t>&gt;&gt;&gt; d = {[0, 10]: 'primo </a:t>
            </a:r>
            <a:r>
              <a:rPr lang="it-IT" sz="2400" dirty="0" err="1"/>
              <a:t>intervallo'</a:t>
            </a:r>
            <a:r>
              <a:rPr lang="it-IT" sz="2400" dirty="0"/>
              <a:t>}  # le liste non sono </a:t>
            </a:r>
            <a:r>
              <a:rPr lang="it-IT" sz="2400" dirty="0" err="1"/>
              <a:t>hashabili</a:t>
            </a:r>
            <a:r>
              <a:rPr lang="it-IT" sz="2400" dirty="0"/>
              <a:t>, non sono chiavi valide</a:t>
            </a:r>
          </a:p>
          <a:p>
            <a:r>
              <a:rPr lang="it-IT" sz="2400" dirty="0" err="1"/>
              <a:t>Traceback</a:t>
            </a:r>
            <a:r>
              <a:rPr lang="it-IT" sz="2400" dirty="0"/>
              <a:t> (</a:t>
            </a:r>
            <a:r>
              <a:rPr lang="it-IT" sz="2400" dirty="0" err="1"/>
              <a:t>most</a:t>
            </a:r>
            <a:r>
              <a:rPr lang="it-IT" sz="2400" dirty="0"/>
              <a:t> </a:t>
            </a:r>
            <a:r>
              <a:rPr lang="it-IT" sz="2400" dirty="0" err="1"/>
              <a:t>recent</a:t>
            </a:r>
            <a:r>
              <a:rPr lang="it-IT" sz="2400" dirty="0"/>
              <a:t> call last):</a:t>
            </a:r>
          </a:p>
          <a:p>
            <a:r>
              <a:rPr lang="it-IT" sz="2400" dirty="0"/>
              <a:t>  File "&lt;</a:t>
            </a:r>
            <a:r>
              <a:rPr lang="it-IT" sz="2400" dirty="0" err="1"/>
              <a:t>stdin</a:t>
            </a:r>
            <a:r>
              <a:rPr lang="it-IT" sz="2400" dirty="0"/>
              <a:t>&gt;", line 1, in &lt;</a:t>
            </a:r>
            <a:r>
              <a:rPr lang="it-IT" sz="2400" dirty="0" err="1"/>
              <a:t>module</a:t>
            </a:r>
            <a:r>
              <a:rPr lang="it-IT" sz="2400" dirty="0"/>
              <a:t>&gt;</a:t>
            </a:r>
          </a:p>
          <a:p>
            <a:r>
              <a:rPr lang="it-IT" sz="2400" dirty="0" err="1"/>
              <a:t>TypeError</a:t>
            </a:r>
            <a:r>
              <a:rPr lang="it-IT" sz="2400" dirty="0"/>
              <a:t>: </a:t>
            </a:r>
            <a:r>
              <a:rPr lang="it-IT" sz="2400" dirty="0" err="1"/>
              <a:t>unhashable</a:t>
            </a:r>
            <a:r>
              <a:rPr lang="it-IT" sz="2400" dirty="0"/>
              <a:t> </a:t>
            </a:r>
            <a:r>
              <a:rPr lang="it-IT" sz="2400" dirty="0" err="1"/>
              <a:t>type</a:t>
            </a:r>
            <a:r>
              <a:rPr lang="it-IT" sz="2400" dirty="0"/>
              <a:t>: 'list'</a:t>
            </a:r>
          </a:p>
          <a:p>
            <a:r>
              <a:rPr lang="it-IT" sz="2400" dirty="0"/>
              <a:t>&gt;&gt;&gt; d = {(0, 10): 'primo </a:t>
            </a:r>
            <a:r>
              <a:rPr lang="it-IT" sz="2400" dirty="0" err="1"/>
              <a:t>intervallo'</a:t>
            </a:r>
            <a:r>
              <a:rPr lang="it-IT" sz="2400" dirty="0"/>
              <a:t>}  # le </a:t>
            </a:r>
            <a:r>
              <a:rPr lang="it-IT" sz="2400" dirty="0" err="1"/>
              <a:t>tuple</a:t>
            </a:r>
            <a:r>
              <a:rPr lang="it-IT" sz="2400" dirty="0"/>
              <a:t> sì</a:t>
            </a:r>
          </a:p>
          <a:p>
            <a:r>
              <a:rPr lang="it-IT" sz="2400" dirty="0"/>
              <a:t>&gt;&gt;&gt; d</a:t>
            </a:r>
          </a:p>
          <a:p>
            <a:r>
              <a:rPr lang="it-IT" sz="2400" dirty="0"/>
              <a:t>{(0, 10): 'primo </a:t>
            </a:r>
            <a:r>
              <a:rPr lang="it-IT" sz="2400" dirty="0" err="1"/>
              <a:t>intervallo'</a:t>
            </a:r>
            <a:r>
              <a:rPr lang="it-IT" sz="2400" dirty="0"/>
              <a:t>}</a:t>
            </a:r>
          </a:p>
        </p:txBody>
      </p:sp>
    </p:spTree>
    <p:extLst>
      <p:ext uri="{BB962C8B-B14F-4D97-AF65-F5344CB8AC3E}">
        <p14:creationId xmlns:p14="http://schemas.microsoft.com/office/powerpoint/2010/main" val="2269594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304799" y="409302"/>
            <a:ext cx="11530149" cy="3046988"/>
          </a:xfrm>
          <a:prstGeom prst="rect">
            <a:avLst/>
          </a:prstGeom>
        </p:spPr>
        <p:txBody>
          <a:bodyPr wrap="square">
            <a:spAutoFit/>
          </a:bodyPr>
          <a:lstStyle/>
          <a:p>
            <a:r>
              <a:rPr lang="it-IT" sz="2400" dirty="0"/>
              <a:t>Una volta creato un dizionario, è possibile ottenere il valore associato a una chiave usando la sintassi dizionario[chiave]:</a:t>
            </a:r>
          </a:p>
          <a:p>
            <a:endParaRPr lang="it-IT" sz="2400" dirty="0"/>
          </a:p>
          <a:p>
            <a:r>
              <a:rPr lang="it-IT" sz="2400" dirty="0"/>
              <a:t>&gt;&gt;&gt; d = {'a': 1, 'b': 2, 'c': 3}</a:t>
            </a:r>
          </a:p>
          <a:p>
            <a:r>
              <a:rPr lang="it-IT" sz="2400" dirty="0"/>
              <a:t>&gt;&gt;&gt; d['a']  # restituisce il valore associato alla chiave 'a'</a:t>
            </a:r>
          </a:p>
          <a:p>
            <a:r>
              <a:rPr lang="it-IT" sz="2400" dirty="0"/>
              <a:t>1</a:t>
            </a:r>
          </a:p>
          <a:p>
            <a:r>
              <a:rPr lang="it-IT" sz="2400" dirty="0"/>
              <a:t>&gt;&gt;&gt; d['c']  # restituisce il valore associato alla chiave 'c'</a:t>
            </a:r>
          </a:p>
          <a:p>
            <a:r>
              <a:rPr lang="it-IT" sz="2400" dirty="0"/>
              <a:t>3</a:t>
            </a:r>
          </a:p>
        </p:txBody>
      </p:sp>
    </p:spTree>
    <p:extLst>
      <p:ext uri="{BB962C8B-B14F-4D97-AF65-F5344CB8AC3E}">
        <p14:creationId xmlns:p14="http://schemas.microsoft.com/office/powerpoint/2010/main" val="3183769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65463" y="200297"/>
            <a:ext cx="11773988" cy="6001643"/>
          </a:xfrm>
          <a:prstGeom prst="rect">
            <a:avLst/>
          </a:prstGeom>
        </p:spPr>
        <p:txBody>
          <a:bodyPr wrap="square">
            <a:spAutoFit/>
          </a:bodyPr>
          <a:lstStyle/>
          <a:p>
            <a:r>
              <a:rPr lang="it-IT" sz="2400" dirty="0"/>
              <a:t>Se viene specificata una chiave inesistente, </a:t>
            </a:r>
            <a:r>
              <a:rPr lang="it-IT" sz="2400" dirty="0" err="1"/>
              <a:t>Python</a:t>
            </a:r>
            <a:r>
              <a:rPr lang="it-IT" sz="2400" dirty="0"/>
              <a:t> restituisce un </a:t>
            </a:r>
            <a:r>
              <a:rPr lang="it-IT" sz="2400" dirty="0" err="1"/>
              <a:t>KeyError</a:t>
            </a:r>
            <a:r>
              <a:rPr lang="it-IT" sz="2400" dirty="0"/>
              <a:t>. È però possibile usare l’operatore in (o </a:t>
            </a:r>
            <a:r>
              <a:rPr lang="it-IT" sz="2400" dirty="0" err="1"/>
              <a:t>not</a:t>
            </a:r>
            <a:r>
              <a:rPr lang="it-IT" sz="2400" dirty="0"/>
              <a:t> in) per verificare se una chiave è presente nel dizionario:</a:t>
            </a:r>
          </a:p>
          <a:p>
            <a:endParaRPr lang="it-IT" sz="2400" dirty="0"/>
          </a:p>
          <a:p>
            <a:r>
              <a:rPr lang="it-IT" sz="2400" dirty="0"/>
              <a:t>&gt;&gt;&gt; d = {'a': 1, 'b': 2, 'c': 3}</a:t>
            </a:r>
          </a:p>
          <a:p>
            <a:r>
              <a:rPr lang="it-IT" sz="2400" dirty="0"/>
              <a:t>&gt;&gt;&gt; d['x']  # se la chiave non esiste restituisce un </a:t>
            </a:r>
            <a:r>
              <a:rPr lang="it-IT" sz="2400" dirty="0" err="1"/>
              <a:t>KeyError</a:t>
            </a:r>
            <a:endParaRPr lang="it-IT" sz="2400" dirty="0"/>
          </a:p>
          <a:p>
            <a:r>
              <a:rPr lang="it-IT" sz="2400" dirty="0" err="1"/>
              <a:t>Traceback</a:t>
            </a:r>
            <a:r>
              <a:rPr lang="it-IT" sz="2400" dirty="0"/>
              <a:t> (</a:t>
            </a:r>
            <a:r>
              <a:rPr lang="it-IT" sz="2400" dirty="0" err="1"/>
              <a:t>most</a:t>
            </a:r>
            <a:r>
              <a:rPr lang="it-IT" sz="2400" dirty="0"/>
              <a:t> </a:t>
            </a:r>
            <a:r>
              <a:rPr lang="it-IT" sz="2400" dirty="0" err="1"/>
              <a:t>recent</a:t>
            </a:r>
            <a:r>
              <a:rPr lang="it-IT" sz="2400" dirty="0"/>
              <a:t> call last):</a:t>
            </a:r>
          </a:p>
          <a:p>
            <a:r>
              <a:rPr lang="it-IT" sz="2400" dirty="0"/>
              <a:t>  File "&lt;</a:t>
            </a:r>
            <a:r>
              <a:rPr lang="it-IT" sz="2400" dirty="0" err="1"/>
              <a:t>stdin</a:t>
            </a:r>
            <a:r>
              <a:rPr lang="it-IT" sz="2400" dirty="0"/>
              <a:t>&gt;", line 1, in &lt;</a:t>
            </a:r>
            <a:r>
              <a:rPr lang="it-IT" sz="2400" dirty="0" err="1"/>
              <a:t>module</a:t>
            </a:r>
            <a:r>
              <a:rPr lang="it-IT" sz="2400" dirty="0"/>
              <a:t>&gt;</a:t>
            </a:r>
          </a:p>
          <a:p>
            <a:r>
              <a:rPr lang="it-IT" sz="2400" dirty="0" err="1"/>
              <a:t>KeyError</a:t>
            </a:r>
            <a:r>
              <a:rPr lang="it-IT" sz="2400" dirty="0"/>
              <a:t>: 'x'</a:t>
            </a:r>
          </a:p>
          <a:p>
            <a:r>
              <a:rPr lang="it-IT" sz="2400" dirty="0"/>
              <a:t>&gt;&gt;&gt; 'x' in d  # la chiave 'x' non è presente in d</a:t>
            </a:r>
          </a:p>
          <a:p>
            <a:r>
              <a:rPr lang="it-IT" sz="2400" dirty="0"/>
              <a:t>False</a:t>
            </a:r>
          </a:p>
          <a:p>
            <a:r>
              <a:rPr lang="it-IT" sz="2400" dirty="0"/>
              <a:t>&gt;&gt;&gt; 'x' </a:t>
            </a:r>
            <a:r>
              <a:rPr lang="it-IT" sz="2400" dirty="0" err="1"/>
              <a:t>not</a:t>
            </a:r>
            <a:r>
              <a:rPr lang="it-IT" sz="2400" dirty="0"/>
              <a:t> in d  # la chiave 'x' non è presente in d</a:t>
            </a:r>
          </a:p>
          <a:p>
            <a:r>
              <a:rPr lang="it-IT" sz="2400" dirty="0"/>
              <a:t>True</a:t>
            </a:r>
          </a:p>
          <a:p>
            <a:r>
              <a:rPr lang="it-IT" sz="2400" dirty="0"/>
              <a:t>&gt;&gt;&gt; 'b' in d  # la chiave 'b' è presente</a:t>
            </a:r>
          </a:p>
          <a:p>
            <a:r>
              <a:rPr lang="it-IT" sz="2400" dirty="0"/>
              <a:t>True</a:t>
            </a:r>
          </a:p>
          <a:p>
            <a:r>
              <a:rPr lang="it-IT" sz="2400" dirty="0"/>
              <a:t>&gt;&gt;&gt; d['b']  # il valore associato alla chiave 'b' è 2</a:t>
            </a:r>
          </a:p>
          <a:p>
            <a:r>
              <a:rPr lang="it-IT" sz="2400" dirty="0"/>
              <a:t>2</a:t>
            </a:r>
          </a:p>
        </p:txBody>
      </p:sp>
    </p:spTree>
    <p:extLst>
      <p:ext uri="{BB962C8B-B14F-4D97-AF65-F5344CB8AC3E}">
        <p14:creationId xmlns:p14="http://schemas.microsoft.com/office/powerpoint/2010/main" val="2844512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91589" y="139337"/>
            <a:ext cx="11817531" cy="4893647"/>
          </a:xfrm>
          <a:prstGeom prst="rect">
            <a:avLst/>
          </a:prstGeom>
        </p:spPr>
        <p:txBody>
          <a:bodyPr wrap="square">
            <a:spAutoFit/>
          </a:bodyPr>
          <a:lstStyle/>
          <a:p>
            <a:r>
              <a:rPr lang="it-IT" sz="2400" dirty="0"/>
              <a:t>È possibile aggiungere o modificare elementi usando la sintassi dizionario[chiave] = valore e rimuoverli usando la sintassi del dizionario[chiave]:</a:t>
            </a:r>
          </a:p>
          <a:p>
            <a:endParaRPr lang="it-IT" sz="2400" dirty="0"/>
          </a:p>
          <a:p>
            <a:r>
              <a:rPr lang="it-IT" sz="2400" dirty="0"/>
              <a:t>&gt;&gt;&gt; d = {</a:t>
            </a:r>
            <a:r>
              <a:rPr lang="it-IT" sz="2400" dirty="0">
                <a:solidFill>
                  <a:srgbClr val="0070C0"/>
                </a:solidFill>
              </a:rPr>
              <a:t>'a': 1</a:t>
            </a:r>
            <a:r>
              <a:rPr lang="it-IT" sz="2400" dirty="0"/>
              <a:t>, 'b': 2, 'c': 3}</a:t>
            </a:r>
          </a:p>
          <a:p>
            <a:r>
              <a:rPr lang="it-IT" sz="2400" dirty="0"/>
              <a:t>&gt;&gt;&gt; </a:t>
            </a:r>
            <a:r>
              <a:rPr lang="it-IT" sz="2400" dirty="0">
                <a:solidFill>
                  <a:srgbClr val="0070C0"/>
                </a:solidFill>
              </a:rPr>
              <a:t>d['a'] = 10  </a:t>
            </a:r>
            <a:r>
              <a:rPr lang="it-IT" sz="2400" dirty="0"/>
              <a:t># </a:t>
            </a:r>
            <a:r>
              <a:rPr lang="it-IT" sz="2400" dirty="0">
                <a:solidFill>
                  <a:srgbClr val="0070C0"/>
                </a:solidFill>
              </a:rPr>
              <a:t>modifica il valore associato </a:t>
            </a:r>
            <a:r>
              <a:rPr lang="it-IT" sz="2400" dirty="0"/>
              <a:t>a una chiave esistente</a:t>
            </a:r>
          </a:p>
          <a:p>
            <a:r>
              <a:rPr lang="it-IT" sz="2400" dirty="0"/>
              <a:t>&gt;&gt;&gt; d</a:t>
            </a:r>
          </a:p>
          <a:p>
            <a:r>
              <a:rPr lang="it-IT" sz="2400" dirty="0"/>
              <a:t>{'c': 3, </a:t>
            </a:r>
            <a:r>
              <a:rPr lang="it-IT" sz="2400" dirty="0">
                <a:solidFill>
                  <a:srgbClr val="0070C0"/>
                </a:solidFill>
              </a:rPr>
              <a:t>'a': 10</a:t>
            </a:r>
            <a:r>
              <a:rPr lang="it-IT" sz="2400" dirty="0"/>
              <a:t>, 'b': 2}</a:t>
            </a:r>
          </a:p>
          <a:p>
            <a:r>
              <a:rPr lang="it-IT" sz="2400" dirty="0"/>
              <a:t>&gt;&gt;&gt; </a:t>
            </a:r>
            <a:r>
              <a:rPr lang="it-IT" sz="2400" dirty="0">
                <a:solidFill>
                  <a:srgbClr val="FF0000"/>
                </a:solidFill>
              </a:rPr>
              <a:t>d['x'] = 123  </a:t>
            </a:r>
            <a:r>
              <a:rPr lang="it-IT" sz="2400" dirty="0"/>
              <a:t># </a:t>
            </a:r>
            <a:r>
              <a:rPr lang="it-IT" sz="2400" dirty="0">
                <a:solidFill>
                  <a:srgbClr val="FF0000"/>
                </a:solidFill>
              </a:rPr>
              <a:t>crea un nuovo elemento</a:t>
            </a:r>
            <a:r>
              <a:rPr lang="it-IT" sz="2400" dirty="0"/>
              <a:t>, con chiave 'x' e valore 123</a:t>
            </a:r>
          </a:p>
          <a:p>
            <a:r>
              <a:rPr lang="it-IT" sz="2400" dirty="0"/>
              <a:t>&gt;&gt;&gt; d</a:t>
            </a:r>
          </a:p>
          <a:p>
            <a:r>
              <a:rPr lang="it-IT" sz="2400" dirty="0"/>
              <a:t>{</a:t>
            </a:r>
            <a:r>
              <a:rPr lang="it-IT" sz="2400" dirty="0">
                <a:solidFill>
                  <a:srgbClr val="FF0000"/>
                </a:solidFill>
              </a:rPr>
              <a:t>'x': 123</a:t>
            </a:r>
            <a:r>
              <a:rPr lang="it-IT" sz="2400" dirty="0"/>
              <a:t>, 'c': 3, 'a': 10, 'b': 2}</a:t>
            </a:r>
          </a:p>
          <a:p>
            <a:r>
              <a:rPr lang="it-IT" sz="2400" dirty="0"/>
              <a:t>&gt;&gt;&gt; </a:t>
            </a:r>
            <a:r>
              <a:rPr lang="it-IT" sz="2400" dirty="0">
                <a:solidFill>
                  <a:srgbClr val="00B050"/>
                </a:solidFill>
              </a:rPr>
              <a:t>del d['x']  </a:t>
            </a:r>
            <a:r>
              <a:rPr lang="it-IT" sz="2400" dirty="0"/>
              <a:t># </a:t>
            </a:r>
            <a:r>
              <a:rPr lang="it-IT" sz="2400" dirty="0">
                <a:solidFill>
                  <a:srgbClr val="00B050"/>
                </a:solidFill>
              </a:rPr>
              <a:t>rimuove l'elemento (chiave e valore) con chiave 'x'</a:t>
            </a:r>
          </a:p>
          <a:p>
            <a:r>
              <a:rPr lang="it-IT" sz="2400" dirty="0"/>
              <a:t>&gt;&gt;&gt; d</a:t>
            </a:r>
          </a:p>
          <a:p>
            <a:r>
              <a:rPr lang="it-IT" sz="2400" dirty="0"/>
              <a:t>{'c': 3, 'a': 10, 'b': 2}</a:t>
            </a:r>
          </a:p>
        </p:txBody>
      </p:sp>
    </p:spTree>
    <p:extLst>
      <p:ext uri="{BB962C8B-B14F-4D97-AF65-F5344CB8AC3E}">
        <p14:creationId xmlns:p14="http://schemas.microsoft.com/office/powerpoint/2010/main" val="40857801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a 2"/>
          <p:cNvGraphicFramePr>
            <a:graphicFrameLocks noGrp="1"/>
          </p:cNvGraphicFramePr>
          <p:nvPr>
            <p:extLst>
              <p:ext uri="{D42A27DB-BD31-4B8C-83A1-F6EECF244321}">
                <p14:modId xmlns:p14="http://schemas.microsoft.com/office/powerpoint/2010/main" val="3431481987"/>
              </p:ext>
            </p:extLst>
          </p:nvPr>
        </p:nvGraphicFramePr>
        <p:xfrm>
          <a:off x="269964" y="0"/>
          <a:ext cx="11530150" cy="6736502"/>
        </p:xfrm>
        <a:graphic>
          <a:graphicData uri="http://schemas.openxmlformats.org/drawingml/2006/table">
            <a:tbl>
              <a:tblPr/>
              <a:tblGrid>
                <a:gridCol w="5765075">
                  <a:extLst>
                    <a:ext uri="{9D8B030D-6E8A-4147-A177-3AD203B41FA5}">
                      <a16:colId xmlns:a16="http://schemas.microsoft.com/office/drawing/2014/main" val="2780191606"/>
                    </a:ext>
                  </a:extLst>
                </a:gridCol>
                <a:gridCol w="5765075">
                  <a:extLst>
                    <a:ext uri="{9D8B030D-6E8A-4147-A177-3AD203B41FA5}">
                      <a16:colId xmlns:a16="http://schemas.microsoft.com/office/drawing/2014/main" val="118766202"/>
                    </a:ext>
                  </a:extLst>
                </a:gridCol>
              </a:tblGrid>
              <a:tr h="224663">
                <a:tc>
                  <a:txBody>
                    <a:bodyPr/>
                    <a:lstStyle/>
                    <a:p>
                      <a:pPr algn="l"/>
                      <a:r>
                        <a:rPr lang="it-IT" sz="2400">
                          <a:effectLst/>
                        </a:rPr>
                        <a:t>Metodo</a:t>
                      </a:r>
                    </a:p>
                  </a:txBody>
                  <a:tcPr marL="42246" marR="42246" marT="21123" marB="211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AEA"/>
                    </a:solidFill>
                  </a:tcPr>
                </a:tc>
                <a:tc>
                  <a:txBody>
                    <a:bodyPr/>
                    <a:lstStyle/>
                    <a:p>
                      <a:pPr algn="l"/>
                      <a:r>
                        <a:rPr lang="it-IT" sz="2400">
                          <a:effectLst/>
                        </a:rPr>
                        <a:t>Descrizione</a:t>
                      </a:r>
                    </a:p>
                  </a:txBody>
                  <a:tcPr marL="42246" marR="42246" marT="21123" marB="21123"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AEA"/>
                    </a:solidFill>
                  </a:tcPr>
                </a:tc>
                <a:extLst>
                  <a:ext uri="{0D108BD9-81ED-4DB2-BD59-A6C34878D82A}">
                    <a16:rowId xmlns:a16="http://schemas.microsoft.com/office/drawing/2014/main" val="2368766464"/>
                  </a:ext>
                </a:extLst>
              </a:tr>
              <a:tr h="561658">
                <a:tc>
                  <a:txBody>
                    <a:bodyPr/>
                    <a:lstStyle/>
                    <a:p>
                      <a:pPr fontAlgn="t"/>
                      <a:r>
                        <a:rPr lang="it-IT" sz="2400">
                          <a:effectLst/>
                        </a:rPr>
                        <a:t>d.items()</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2400" dirty="0">
                          <a:effectLst/>
                        </a:rPr>
                        <a:t>Restituisce gli elementi di d come un insieme di </a:t>
                      </a:r>
                      <a:r>
                        <a:rPr lang="it-IT" sz="2400" dirty="0" err="1">
                          <a:effectLst/>
                        </a:rPr>
                        <a:t>tuple</a:t>
                      </a:r>
                      <a:endParaRPr lang="it-IT" sz="2400" dirty="0">
                        <a:effectLst/>
                      </a:endParaRP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2706729769"/>
                  </a:ext>
                </a:extLst>
              </a:tr>
              <a:tr h="393160">
                <a:tc>
                  <a:txBody>
                    <a:bodyPr/>
                    <a:lstStyle/>
                    <a:p>
                      <a:pPr fontAlgn="t"/>
                      <a:r>
                        <a:rPr lang="it-IT" sz="2400">
                          <a:effectLst/>
                        </a:rPr>
                        <a:t>d.keys()</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pPr fontAlgn="t"/>
                      <a:r>
                        <a:rPr lang="it-IT" sz="2400" dirty="0">
                          <a:effectLst/>
                        </a:rPr>
                        <a:t>Restituisce le chiavi di d</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3274191654"/>
                  </a:ext>
                </a:extLst>
              </a:tr>
              <a:tr h="393160">
                <a:tc>
                  <a:txBody>
                    <a:bodyPr/>
                    <a:lstStyle/>
                    <a:p>
                      <a:pPr fontAlgn="t"/>
                      <a:r>
                        <a:rPr lang="it-IT" sz="2400">
                          <a:effectLst/>
                        </a:rPr>
                        <a:t>d.values()</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2400" dirty="0">
                          <a:effectLst/>
                        </a:rPr>
                        <a:t>Restituisce i valori di d</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3495479503"/>
                  </a:ext>
                </a:extLst>
              </a:tr>
              <a:tr h="1067151">
                <a:tc>
                  <a:txBody>
                    <a:bodyPr/>
                    <a:lstStyle/>
                    <a:p>
                      <a:pPr fontAlgn="t"/>
                      <a:r>
                        <a:rPr lang="it-IT" sz="2400">
                          <a:effectLst/>
                        </a:rPr>
                        <a:t>d.get(chiave, default)</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pPr fontAlgn="t"/>
                      <a:r>
                        <a:rPr lang="it-IT" sz="2400" dirty="0">
                          <a:effectLst/>
                        </a:rPr>
                        <a:t>Restituisce il valore corrispondente a chiave se presente, altrimenti il valore di default (None se non specificato)</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2791136137"/>
                  </a:ext>
                </a:extLst>
              </a:tr>
              <a:tr h="1235648">
                <a:tc>
                  <a:txBody>
                    <a:bodyPr/>
                    <a:lstStyle/>
                    <a:p>
                      <a:pPr fontAlgn="t"/>
                      <a:r>
                        <a:rPr lang="it-IT" sz="2400" dirty="0" err="1">
                          <a:effectLst/>
                        </a:rPr>
                        <a:t>d.pop</a:t>
                      </a:r>
                      <a:r>
                        <a:rPr lang="it-IT" sz="2400" dirty="0">
                          <a:effectLst/>
                        </a:rPr>
                        <a:t>(chiave, default)</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2400">
                          <a:effectLst/>
                        </a:rPr>
                        <a:t>Rimuove e restituisce il valore corrispondente a chiave se presente, altrimenti il valore di default (dà KeyError se non specificato)</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1399204125"/>
                  </a:ext>
                </a:extLst>
              </a:tr>
              <a:tr h="561658">
                <a:tc>
                  <a:txBody>
                    <a:bodyPr/>
                    <a:lstStyle/>
                    <a:p>
                      <a:pPr fontAlgn="t"/>
                      <a:r>
                        <a:rPr lang="it-IT" sz="2400">
                          <a:effectLst/>
                        </a:rPr>
                        <a:t>d.popitem()</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pPr fontAlgn="t"/>
                      <a:r>
                        <a:rPr lang="it-IT" sz="2400">
                          <a:effectLst/>
                        </a:rPr>
                        <a:t>Rimuove e restituisce un elemento arbitrario da d</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1669953947"/>
                  </a:ext>
                </a:extLst>
              </a:tr>
              <a:tr h="561658">
                <a:tc>
                  <a:txBody>
                    <a:bodyPr/>
                    <a:lstStyle/>
                    <a:p>
                      <a:pPr fontAlgn="t"/>
                      <a:r>
                        <a:rPr lang="it-IT" sz="2400">
                          <a:effectLst/>
                        </a:rPr>
                        <a:t>d.update(d2)</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2400">
                          <a:effectLst/>
                        </a:rPr>
                        <a:t>Aggiunge gli elementi del dizionario d2 a quelli di d</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683792506"/>
                  </a:ext>
                </a:extLst>
              </a:tr>
              <a:tr h="393160">
                <a:tc>
                  <a:txBody>
                    <a:bodyPr/>
                    <a:lstStyle/>
                    <a:p>
                      <a:pPr fontAlgn="t"/>
                      <a:r>
                        <a:rPr lang="it-IT" sz="2400">
                          <a:effectLst/>
                        </a:rPr>
                        <a:t>d.copy()</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pPr fontAlgn="t"/>
                      <a:r>
                        <a:rPr lang="it-IT" sz="2400">
                          <a:effectLst/>
                        </a:rPr>
                        <a:t>Crea e restituisce una copia di d</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3897235599"/>
                  </a:ext>
                </a:extLst>
              </a:tr>
              <a:tr h="393160">
                <a:tc>
                  <a:txBody>
                    <a:bodyPr/>
                    <a:lstStyle/>
                    <a:p>
                      <a:pPr fontAlgn="t"/>
                      <a:r>
                        <a:rPr lang="it-IT" sz="2400">
                          <a:effectLst/>
                        </a:rPr>
                        <a:t>d.clear()</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2400" dirty="0">
                          <a:effectLst/>
                        </a:rPr>
                        <a:t>Rimuove tutti gli elementi di d</a:t>
                      </a:r>
                    </a:p>
                  </a:txBody>
                  <a:tcPr marL="42246" marR="42246" marT="21123" marB="21123">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2744272606"/>
                  </a:ext>
                </a:extLst>
              </a:tr>
            </a:tbl>
          </a:graphicData>
        </a:graphic>
      </p:graphicFrame>
    </p:spTree>
    <p:extLst>
      <p:ext uri="{BB962C8B-B14F-4D97-AF65-F5344CB8AC3E}">
        <p14:creationId xmlns:p14="http://schemas.microsoft.com/office/powerpoint/2010/main" val="518082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13212" y="-52254"/>
            <a:ext cx="12192000" cy="7109639"/>
          </a:xfrm>
          <a:prstGeom prst="rect">
            <a:avLst/>
          </a:prstGeom>
        </p:spPr>
        <p:txBody>
          <a:bodyPr wrap="square">
            <a:spAutoFit/>
          </a:bodyPr>
          <a:lstStyle/>
          <a:p>
            <a:r>
              <a:rPr lang="it-IT" sz="2400" dirty="0"/>
              <a:t>&gt;&gt;&gt; d = {'a': 1, 'b': 2, 'c': 3}  # nuovo </a:t>
            </a:r>
            <a:r>
              <a:rPr lang="it-IT" sz="2400" dirty="0" err="1"/>
              <a:t>dict</a:t>
            </a:r>
            <a:r>
              <a:rPr lang="it-IT" sz="2400" dirty="0"/>
              <a:t> di 3 elementi</a:t>
            </a:r>
          </a:p>
          <a:p>
            <a:r>
              <a:rPr lang="it-IT" sz="2400" dirty="0"/>
              <a:t>&gt;&gt;&gt; </a:t>
            </a:r>
            <a:r>
              <a:rPr lang="it-IT" sz="2400" dirty="0" err="1"/>
              <a:t>len</a:t>
            </a:r>
            <a:r>
              <a:rPr lang="it-IT" sz="2400" dirty="0"/>
              <a:t>(d)  # verifica che siano 3</a:t>
            </a:r>
          </a:p>
          <a:p>
            <a:r>
              <a:rPr lang="it-IT" sz="2400" dirty="0"/>
              <a:t>3</a:t>
            </a:r>
          </a:p>
          <a:p>
            <a:r>
              <a:rPr lang="it-IT" sz="2400" dirty="0"/>
              <a:t>&gt;&gt;&gt; </a:t>
            </a:r>
            <a:r>
              <a:rPr lang="it-IT" sz="2400" dirty="0" err="1"/>
              <a:t>d.items</a:t>
            </a:r>
            <a:r>
              <a:rPr lang="it-IT" sz="2400" dirty="0"/>
              <a:t>()  # restituisce gli elementi</a:t>
            </a:r>
          </a:p>
          <a:p>
            <a:r>
              <a:rPr lang="it-IT" sz="2400" dirty="0" err="1"/>
              <a:t>dict_items</a:t>
            </a:r>
            <a:r>
              <a:rPr lang="it-IT" sz="2400" dirty="0"/>
              <a:t>([('c', 3), ('a', 1), ('b', 2)])</a:t>
            </a:r>
          </a:p>
          <a:p>
            <a:r>
              <a:rPr lang="it-IT" sz="2400" dirty="0"/>
              <a:t>&gt;&gt;&gt; </a:t>
            </a:r>
            <a:r>
              <a:rPr lang="it-IT" sz="2400" dirty="0" err="1"/>
              <a:t>d.keys</a:t>
            </a:r>
            <a:r>
              <a:rPr lang="it-IT" sz="2400" dirty="0"/>
              <a:t>()  # restituisce le chiavi</a:t>
            </a:r>
          </a:p>
          <a:p>
            <a:r>
              <a:rPr lang="it-IT" sz="2400" dirty="0" err="1"/>
              <a:t>dict_keys</a:t>
            </a:r>
            <a:r>
              <a:rPr lang="it-IT" sz="2400" dirty="0"/>
              <a:t>(['c', 'a', 'b'])</a:t>
            </a:r>
          </a:p>
          <a:p>
            <a:r>
              <a:rPr lang="it-IT" sz="2400" dirty="0"/>
              <a:t>&gt;&gt;&gt; </a:t>
            </a:r>
            <a:r>
              <a:rPr lang="it-IT" sz="2400" dirty="0" err="1"/>
              <a:t>d.values</a:t>
            </a:r>
            <a:r>
              <a:rPr lang="it-IT" sz="2400" dirty="0"/>
              <a:t>()  # restituisce i valori</a:t>
            </a:r>
          </a:p>
          <a:p>
            <a:r>
              <a:rPr lang="it-IT" sz="2400" dirty="0" err="1"/>
              <a:t>dict_values</a:t>
            </a:r>
            <a:r>
              <a:rPr lang="it-IT" sz="2400" dirty="0"/>
              <a:t>([3, 1, 2])</a:t>
            </a:r>
          </a:p>
          <a:p>
            <a:r>
              <a:rPr lang="it-IT" sz="2400" dirty="0"/>
              <a:t>&gt;&gt;&gt; </a:t>
            </a:r>
            <a:r>
              <a:rPr lang="it-IT" sz="2400" dirty="0" err="1"/>
              <a:t>d.get</a:t>
            </a:r>
            <a:r>
              <a:rPr lang="it-IT" sz="2400" dirty="0"/>
              <a:t>('c', 0)  # restituisce il valore corrispondente a 'c'</a:t>
            </a:r>
          </a:p>
          <a:p>
            <a:r>
              <a:rPr lang="it-IT" sz="2400" dirty="0"/>
              <a:t>3</a:t>
            </a:r>
          </a:p>
          <a:p>
            <a:r>
              <a:rPr lang="it-IT" sz="2400" dirty="0"/>
              <a:t>&gt;&gt;&gt; </a:t>
            </a:r>
            <a:r>
              <a:rPr lang="it-IT" sz="2400" dirty="0" err="1"/>
              <a:t>d.get</a:t>
            </a:r>
            <a:r>
              <a:rPr lang="it-IT" sz="2400" dirty="0"/>
              <a:t>('x', 0)  # restituisce il default 0 perché 'x' non è presente</a:t>
            </a:r>
          </a:p>
          <a:p>
            <a:r>
              <a:rPr lang="it-IT" sz="2400" dirty="0"/>
              <a:t>0</a:t>
            </a:r>
          </a:p>
          <a:p>
            <a:r>
              <a:rPr lang="it-IT" sz="2400" dirty="0"/>
              <a:t>&gt;&gt;&gt; d  # il dizionario contiene ancora tutti gli elementi</a:t>
            </a:r>
          </a:p>
          <a:p>
            <a:r>
              <a:rPr lang="it-IT" sz="2400" dirty="0"/>
              <a:t>{'c': 3, 'a': 1, 'b': 2}</a:t>
            </a:r>
          </a:p>
          <a:p>
            <a:r>
              <a:rPr lang="it-IT" sz="2400" dirty="0"/>
              <a:t>&gt;&gt;&gt; </a:t>
            </a:r>
            <a:r>
              <a:rPr lang="it-IT" sz="2400" dirty="0" err="1"/>
              <a:t>d.pop</a:t>
            </a:r>
            <a:r>
              <a:rPr lang="it-IT" sz="2400" dirty="0"/>
              <a:t>('a', 0)  # restituisce e rimuove il valore corrispondente ad 'a'</a:t>
            </a:r>
          </a:p>
          <a:p>
            <a:r>
              <a:rPr lang="it-IT" sz="2400" dirty="0"/>
              <a:t>1</a:t>
            </a:r>
          </a:p>
          <a:p>
            <a:r>
              <a:rPr lang="it-IT" sz="2400" dirty="0"/>
              <a:t>&gt;&gt;&gt; </a:t>
            </a:r>
            <a:r>
              <a:rPr lang="it-IT" sz="2400" dirty="0" err="1"/>
              <a:t>d.pop</a:t>
            </a:r>
            <a:r>
              <a:rPr lang="it-IT" sz="2400" dirty="0"/>
              <a:t>('x', 0)  # restituisce il default 0 perché 'x' non è presente</a:t>
            </a:r>
          </a:p>
          <a:p>
            <a:r>
              <a:rPr lang="it-IT" sz="2400" dirty="0"/>
              <a:t>0</a:t>
            </a:r>
          </a:p>
        </p:txBody>
      </p:sp>
    </p:spTree>
    <p:extLst>
      <p:ext uri="{BB962C8B-B14F-4D97-AF65-F5344CB8AC3E}">
        <p14:creationId xmlns:p14="http://schemas.microsoft.com/office/powerpoint/2010/main" val="25620010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13212" y="0"/>
            <a:ext cx="12192000" cy="6001643"/>
          </a:xfrm>
          <a:prstGeom prst="rect">
            <a:avLst/>
          </a:prstGeom>
        </p:spPr>
        <p:txBody>
          <a:bodyPr wrap="square">
            <a:spAutoFit/>
          </a:bodyPr>
          <a:lstStyle/>
          <a:p>
            <a:r>
              <a:rPr lang="it-IT" sz="2400" dirty="0"/>
              <a:t>&gt;&gt;&gt; d  # l'elemento con chiave 'a' è stato rimosso</a:t>
            </a:r>
          </a:p>
          <a:p>
            <a:r>
              <a:rPr lang="it-IT" sz="2400" dirty="0"/>
              <a:t>{'c': 3, 'b': 2}</a:t>
            </a:r>
          </a:p>
          <a:p>
            <a:r>
              <a:rPr lang="it-IT" sz="2400" dirty="0"/>
              <a:t>&gt;&gt;&gt; </a:t>
            </a:r>
            <a:r>
              <a:rPr lang="it-IT" sz="2400" dirty="0" err="1"/>
              <a:t>d.pop</a:t>
            </a:r>
            <a:r>
              <a:rPr lang="it-IT" sz="2400" dirty="0"/>
              <a:t>('x')  # senza default e con chiave inesistente dà errore</a:t>
            </a:r>
          </a:p>
          <a:p>
            <a:r>
              <a:rPr lang="it-IT" sz="2400" dirty="0" err="1"/>
              <a:t>Traceback</a:t>
            </a:r>
            <a:r>
              <a:rPr lang="it-IT" sz="2400" dirty="0"/>
              <a:t> (</a:t>
            </a:r>
            <a:r>
              <a:rPr lang="it-IT" sz="2400" dirty="0" err="1"/>
              <a:t>most</a:t>
            </a:r>
            <a:r>
              <a:rPr lang="it-IT" sz="2400" dirty="0"/>
              <a:t> </a:t>
            </a:r>
            <a:r>
              <a:rPr lang="it-IT" sz="2400" dirty="0" err="1"/>
              <a:t>recent</a:t>
            </a:r>
            <a:r>
              <a:rPr lang="it-IT" sz="2400" dirty="0"/>
              <a:t> call last):</a:t>
            </a:r>
          </a:p>
          <a:p>
            <a:r>
              <a:rPr lang="it-IT" sz="2400" dirty="0"/>
              <a:t>  File "&lt;</a:t>
            </a:r>
            <a:r>
              <a:rPr lang="it-IT" sz="2400" dirty="0" err="1"/>
              <a:t>stdin</a:t>
            </a:r>
            <a:r>
              <a:rPr lang="it-IT" sz="2400" dirty="0"/>
              <a:t>&gt;", line 1, in &lt;</a:t>
            </a:r>
            <a:r>
              <a:rPr lang="it-IT" sz="2400" dirty="0" err="1"/>
              <a:t>module</a:t>
            </a:r>
            <a:r>
              <a:rPr lang="it-IT" sz="2400" dirty="0"/>
              <a:t>&gt;</a:t>
            </a:r>
          </a:p>
          <a:p>
            <a:r>
              <a:rPr lang="it-IT" sz="2400" dirty="0" err="1"/>
              <a:t>KeyError</a:t>
            </a:r>
            <a:r>
              <a:rPr lang="it-IT" sz="2400" dirty="0"/>
              <a:t>: 'x'</a:t>
            </a:r>
          </a:p>
          <a:p>
            <a:r>
              <a:rPr lang="it-IT" sz="2400" dirty="0"/>
              <a:t>&gt;&gt;&gt; </a:t>
            </a:r>
            <a:r>
              <a:rPr lang="it-IT" sz="2400" dirty="0" err="1"/>
              <a:t>d.popitem</a:t>
            </a:r>
            <a:r>
              <a:rPr lang="it-IT" sz="2400" dirty="0"/>
              <a:t>()  # restituisce e rimuove un elemento arbitrario</a:t>
            </a:r>
          </a:p>
          <a:p>
            <a:r>
              <a:rPr lang="it-IT" sz="2400" dirty="0"/>
              <a:t>('c', 3)</a:t>
            </a:r>
          </a:p>
          <a:p>
            <a:r>
              <a:rPr lang="it-IT" sz="2400" dirty="0"/>
              <a:t>&gt;&gt;&gt; d  # l'elemento con chiave 'c' è stato rimosso</a:t>
            </a:r>
          </a:p>
          <a:p>
            <a:r>
              <a:rPr lang="it-IT" sz="2400" dirty="0"/>
              <a:t>{'b': 2}</a:t>
            </a:r>
          </a:p>
          <a:p>
            <a:r>
              <a:rPr lang="it-IT" sz="2400" dirty="0"/>
              <a:t>&gt;&gt;&gt; </a:t>
            </a:r>
            <a:r>
              <a:rPr lang="it-IT" sz="2400" dirty="0" err="1"/>
              <a:t>d.update</a:t>
            </a:r>
            <a:r>
              <a:rPr lang="it-IT" sz="2400" dirty="0"/>
              <a:t>({'a': 1, 'c': 3})  # aggiunge di nuovo gli elementi 'a' e 'c'</a:t>
            </a:r>
          </a:p>
          <a:p>
            <a:r>
              <a:rPr lang="it-IT" sz="2400" dirty="0"/>
              <a:t>&gt;&gt;&gt; d</a:t>
            </a:r>
          </a:p>
          <a:p>
            <a:r>
              <a:rPr lang="it-IT" sz="2400" dirty="0"/>
              <a:t>{'c': 3, 'a': 1, 'b': 2}</a:t>
            </a:r>
          </a:p>
          <a:p>
            <a:r>
              <a:rPr lang="it-IT" sz="2400" dirty="0"/>
              <a:t>&gt;&gt;&gt; </a:t>
            </a:r>
            <a:r>
              <a:rPr lang="it-IT" sz="2400" dirty="0" err="1"/>
              <a:t>d.clear</a:t>
            </a:r>
            <a:r>
              <a:rPr lang="it-IT" sz="2400" dirty="0"/>
              <a:t>()  # rimuove tutti gli elementi</a:t>
            </a:r>
          </a:p>
          <a:p>
            <a:r>
              <a:rPr lang="it-IT" sz="2400" dirty="0"/>
              <a:t>&gt;&gt;&gt; d  # lasciando un dizionario vuoto</a:t>
            </a:r>
          </a:p>
          <a:p>
            <a:r>
              <a:rPr lang="it-IT" sz="2400" dirty="0"/>
              <a:t>{}</a:t>
            </a:r>
          </a:p>
        </p:txBody>
      </p:sp>
    </p:spTree>
    <p:extLst>
      <p:ext uri="{BB962C8B-B14F-4D97-AF65-F5344CB8AC3E}">
        <p14:creationId xmlns:p14="http://schemas.microsoft.com/office/powerpoint/2010/main" val="30152088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Set</a:t>
            </a:r>
            <a:br>
              <a:rPr lang="it-IT" dirty="0"/>
            </a:br>
            <a:r>
              <a:rPr lang="it-IT" dirty="0" err="1"/>
              <a:t>Frozenset</a:t>
            </a:r>
            <a:endParaRPr lang="it-IT" dirty="0"/>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33375208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91589" y="139337"/>
            <a:ext cx="11904617" cy="4832092"/>
          </a:xfrm>
          <a:prstGeom prst="rect">
            <a:avLst/>
          </a:prstGeom>
        </p:spPr>
        <p:txBody>
          <a:bodyPr wrap="square">
            <a:spAutoFit/>
          </a:bodyPr>
          <a:lstStyle/>
          <a:p>
            <a:r>
              <a:rPr lang="it-IT" sz="2800" dirty="0"/>
              <a:t>Oltre a liste, </a:t>
            </a:r>
            <a:r>
              <a:rPr lang="it-IT" sz="2800" dirty="0" err="1"/>
              <a:t>tuple</a:t>
            </a:r>
            <a:r>
              <a:rPr lang="it-IT" sz="2800" dirty="0"/>
              <a:t>, e dizionari, </a:t>
            </a:r>
            <a:r>
              <a:rPr lang="it-IT" sz="2800" dirty="0" err="1"/>
              <a:t>Python</a:t>
            </a:r>
            <a:r>
              <a:rPr lang="it-IT" sz="2800" dirty="0"/>
              <a:t> fornisce altri due contenitori </a:t>
            </a:r>
            <a:r>
              <a:rPr lang="it-IT" sz="2800" dirty="0" err="1"/>
              <a:t>built</a:t>
            </a:r>
            <a:r>
              <a:rPr lang="it-IT" sz="2800" dirty="0"/>
              <a:t>-in: set e </a:t>
            </a:r>
            <a:r>
              <a:rPr lang="it-IT" sz="2800" dirty="0" err="1"/>
              <a:t>frozenset</a:t>
            </a:r>
            <a:r>
              <a:rPr lang="it-IT" sz="2800" dirty="0"/>
              <a:t>. I set (insiemi) vengono usati per rappresentare un insieme non ordinato di oggetti unici. Questa sequenza è mutabile nel caso di set, e immutabile nel caso di </a:t>
            </a:r>
            <a:r>
              <a:rPr lang="it-IT" sz="2800" dirty="0" err="1"/>
              <a:t>frozenset</a:t>
            </a:r>
            <a:r>
              <a:rPr lang="it-IT" sz="2800" dirty="0"/>
              <a:t>.</a:t>
            </a:r>
          </a:p>
          <a:p>
            <a:r>
              <a:rPr lang="it-IT" sz="2800" dirty="0"/>
              <a:t>I set vengono definiti elencando tra parentesi graffe ({}) una serie di oggetti separati da virgole (,). Nonostante sia set che dizionari usino le parentesi graffe, </a:t>
            </a:r>
            <a:r>
              <a:rPr lang="it-IT" sz="2800" dirty="0" err="1"/>
              <a:t>Python</a:t>
            </a:r>
            <a:r>
              <a:rPr lang="it-IT" sz="2800" dirty="0"/>
              <a:t> è in grado di distinguerli perché i dizionari contengono chiavi e valori separati dai due punti. Dato che la sintassi {} è già utilizzata per definire un dizionario vuoto, non c’è nessuna sintassi disponibile per creare un set vuoto, che si può però definire usando set(). Anche per il </a:t>
            </a:r>
            <a:r>
              <a:rPr lang="it-IT" sz="2800" dirty="0" err="1"/>
              <a:t>frozenset</a:t>
            </a:r>
            <a:r>
              <a:rPr lang="it-IT" sz="2800" dirty="0"/>
              <a:t> non esiste una sintassi dedicata, ma è possibile usare </a:t>
            </a:r>
            <a:r>
              <a:rPr lang="it-IT" sz="2800" dirty="0" err="1"/>
              <a:t>frozenset</a:t>
            </a:r>
            <a:r>
              <a:rPr lang="it-IT" sz="2800" dirty="0"/>
              <a:t>(...).</a:t>
            </a:r>
          </a:p>
        </p:txBody>
      </p:sp>
    </p:spTree>
    <p:extLst>
      <p:ext uri="{BB962C8B-B14F-4D97-AF65-F5344CB8AC3E}">
        <p14:creationId xmlns:p14="http://schemas.microsoft.com/office/powerpoint/2010/main" val="8342116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65464" y="148046"/>
            <a:ext cx="11869782" cy="5632311"/>
          </a:xfrm>
          <a:prstGeom prst="rect">
            <a:avLst/>
          </a:prstGeom>
        </p:spPr>
        <p:txBody>
          <a:bodyPr wrap="square">
            <a:spAutoFit/>
          </a:bodyPr>
          <a:lstStyle/>
          <a:p>
            <a:r>
              <a:rPr lang="it-IT" sz="2400" dirty="0"/>
              <a:t>&gt;&gt;&gt; </a:t>
            </a:r>
            <a:r>
              <a:rPr lang="it-IT" sz="2400" dirty="0" err="1"/>
              <a:t>nums</a:t>
            </a:r>
            <a:r>
              <a:rPr lang="it-IT" sz="2400" dirty="0"/>
              <a:t> = {10, 20, 30, 40}  # nuovo set di 4 elementi</a:t>
            </a:r>
          </a:p>
          <a:p>
            <a:r>
              <a:rPr lang="it-IT" sz="2400" dirty="0"/>
              <a:t>&gt;&gt;&gt; </a:t>
            </a:r>
            <a:r>
              <a:rPr lang="it-IT" sz="2400" dirty="0" err="1"/>
              <a:t>nums</a:t>
            </a:r>
            <a:r>
              <a:rPr lang="it-IT" sz="2400" dirty="0"/>
              <a:t>  # gli elementi del set non sono ordinati</a:t>
            </a:r>
          </a:p>
          <a:p>
            <a:r>
              <a:rPr lang="it-IT" sz="2400" dirty="0"/>
              <a:t>{40, 10, 20, 30}</a:t>
            </a:r>
          </a:p>
          <a:p>
            <a:r>
              <a:rPr lang="it-IT" sz="2400" dirty="0"/>
              <a:t>&gt;&gt;&gt; </a:t>
            </a:r>
            <a:r>
              <a:rPr lang="it-IT" sz="2400" dirty="0" err="1"/>
              <a:t>type</a:t>
            </a:r>
            <a:r>
              <a:rPr lang="it-IT" sz="2400" dirty="0"/>
              <a:t>(</a:t>
            </a:r>
            <a:r>
              <a:rPr lang="it-IT" sz="2400" dirty="0" err="1"/>
              <a:t>nums</a:t>
            </a:r>
            <a:r>
              <a:rPr lang="it-IT" sz="2400" dirty="0"/>
              <a:t>)  # verifichiamo che il tipo sia "set"</a:t>
            </a:r>
          </a:p>
          <a:p>
            <a:r>
              <a:rPr lang="it-IT" sz="2400" dirty="0"/>
              <a:t>&lt;</a:t>
            </a:r>
            <a:r>
              <a:rPr lang="it-IT" sz="2400" dirty="0" err="1"/>
              <a:t>class</a:t>
            </a:r>
            <a:r>
              <a:rPr lang="it-IT" sz="2400" dirty="0"/>
              <a:t> 'set'&gt;</a:t>
            </a:r>
          </a:p>
          <a:p>
            <a:r>
              <a:rPr lang="it-IT" sz="2400" dirty="0"/>
              <a:t>&gt;&gt;&gt; </a:t>
            </a:r>
            <a:r>
              <a:rPr lang="it-IT" sz="2400" dirty="0" err="1"/>
              <a:t>fnums</a:t>
            </a:r>
            <a:r>
              <a:rPr lang="it-IT" sz="2400" dirty="0"/>
              <a:t> = </a:t>
            </a:r>
            <a:r>
              <a:rPr lang="it-IT" sz="2400" dirty="0" err="1"/>
              <a:t>frozenset</a:t>
            </a:r>
            <a:r>
              <a:rPr lang="it-IT" sz="2400" dirty="0"/>
              <a:t>(</a:t>
            </a:r>
            <a:r>
              <a:rPr lang="it-IT" sz="2400" dirty="0" err="1"/>
              <a:t>nums</a:t>
            </a:r>
            <a:r>
              <a:rPr lang="it-IT" sz="2400" dirty="0"/>
              <a:t>)  # nuovo </a:t>
            </a:r>
            <a:r>
              <a:rPr lang="it-IT" sz="2400" dirty="0" err="1"/>
              <a:t>frozenset</a:t>
            </a:r>
            <a:r>
              <a:rPr lang="it-IT" sz="2400" dirty="0"/>
              <a:t> a partire dal set </a:t>
            </a:r>
            <a:r>
              <a:rPr lang="it-IT" sz="2400" dirty="0" err="1"/>
              <a:t>nums</a:t>
            </a:r>
            <a:endParaRPr lang="it-IT" sz="2400" dirty="0"/>
          </a:p>
          <a:p>
            <a:r>
              <a:rPr lang="it-IT" sz="2400" dirty="0"/>
              <a:t>&gt;&gt;&gt; </a:t>
            </a:r>
            <a:r>
              <a:rPr lang="it-IT" sz="2400" dirty="0" err="1"/>
              <a:t>fnums</a:t>
            </a:r>
            <a:endParaRPr lang="it-IT" sz="2400" dirty="0"/>
          </a:p>
          <a:p>
            <a:r>
              <a:rPr lang="it-IT" sz="2400" dirty="0" err="1"/>
              <a:t>frozenset</a:t>
            </a:r>
            <a:r>
              <a:rPr lang="it-IT" sz="2400" dirty="0"/>
              <a:t>({40, 10, 20, 30})</a:t>
            </a:r>
          </a:p>
          <a:p>
            <a:r>
              <a:rPr lang="it-IT" sz="2400" dirty="0"/>
              <a:t>&gt;&gt;&gt; </a:t>
            </a:r>
            <a:r>
              <a:rPr lang="it-IT" sz="2400" dirty="0" err="1"/>
              <a:t>type</a:t>
            </a:r>
            <a:r>
              <a:rPr lang="it-IT" sz="2400" dirty="0"/>
              <a:t>(</a:t>
            </a:r>
            <a:r>
              <a:rPr lang="it-IT" sz="2400" dirty="0" err="1"/>
              <a:t>fnums</a:t>
            </a:r>
            <a:r>
              <a:rPr lang="it-IT" sz="2400" dirty="0"/>
              <a:t>)  # verifichiamo che il tipo sia "</a:t>
            </a:r>
            <a:r>
              <a:rPr lang="it-IT" sz="2400" dirty="0" err="1"/>
              <a:t>frozenset</a:t>
            </a:r>
            <a:r>
              <a:rPr lang="it-IT" sz="2400" dirty="0"/>
              <a:t>"</a:t>
            </a:r>
          </a:p>
          <a:p>
            <a:r>
              <a:rPr lang="it-IT" sz="2400" dirty="0"/>
              <a:t>&lt;</a:t>
            </a:r>
            <a:r>
              <a:rPr lang="it-IT" sz="2400" dirty="0" err="1"/>
              <a:t>class</a:t>
            </a:r>
            <a:r>
              <a:rPr lang="it-IT" sz="2400" dirty="0"/>
              <a:t> '</a:t>
            </a:r>
            <a:r>
              <a:rPr lang="it-IT" sz="2400" dirty="0" err="1"/>
              <a:t>frozenset</a:t>
            </a:r>
            <a:r>
              <a:rPr lang="it-IT" sz="2400" dirty="0"/>
              <a:t>'&gt;</a:t>
            </a:r>
          </a:p>
          <a:p>
            <a:r>
              <a:rPr lang="it-IT" sz="2400" dirty="0"/>
              <a:t>&gt;&gt;&gt; {'</a:t>
            </a:r>
            <a:r>
              <a:rPr lang="it-IT" sz="2400" dirty="0" err="1"/>
              <a:t>Python</a:t>
            </a:r>
            <a:r>
              <a:rPr lang="it-IT" sz="2400" dirty="0"/>
              <a:t>'}  # set di 1 elemento (una stringa)</a:t>
            </a:r>
          </a:p>
          <a:p>
            <a:r>
              <a:rPr lang="it-IT" sz="2400" dirty="0"/>
              <a:t>{'</a:t>
            </a:r>
            <a:r>
              <a:rPr lang="it-IT" sz="2400" dirty="0" err="1"/>
              <a:t>Python</a:t>
            </a:r>
            <a:r>
              <a:rPr lang="it-IT" sz="2400" dirty="0"/>
              <a:t>'}</a:t>
            </a:r>
          </a:p>
          <a:p>
            <a:r>
              <a:rPr lang="it-IT" sz="2400" dirty="0"/>
              <a:t>&gt;&gt;&gt; </a:t>
            </a:r>
            <a:r>
              <a:rPr lang="it-IT" sz="2400" dirty="0" err="1"/>
              <a:t>empty</a:t>
            </a:r>
            <a:r>
              <a:rPr lang="it-IT" sz="2400" dirty="0"/>
              <a:t> = set()  # nuovo set vuoto</a:t>
            </a:r>
          </a:p>
          <a:p>
            <a:r>
              <a:rPr lang="it-IT" sz="2400" dirty="0"/>
              <a:t>&gt;&gt;&gt; </a:t>
            </a:r>
            <a:r>
              <a:rPr lang="it-IT" sz="2400" dirty="0" err="1"/>
              <a:t>empty</a:t>
            </a:r>
            <a:endParaRPr lang="it-IT" sz="2400" dirty="0"/>
          </a:p>
          <a:p>
            <a:r>
              <a:rPr lang="it-IT" sz="2400" dirty="0"/>
              <a:t>set()</a:t>
            </a:r>
          </a:p>
        </p:txBody>
      </p:sp>
    </p:spTree>
    <p:extLst>
      <p:ext uri="{BB962C8B-B14F-4D97-AF65-F5344CB8AC3E}">
        <p14:creationId xmlns:p14="http://schemas.microsoft.com/office/powerpoint/2010/main" val="3765022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olo 1"/>
          <p:cNvSpPr>
            <a:spLocks noGrp="1"/>
          </p:cNvSpPr>
          <p:nvPr>
            <p:ph type="title"/>
          </p:nvPr>
        </p:nvSpPr>
        <p:spPr/>
        <p:txBody>
          <a:bodyPr/>
          <a:lstStyle/>
          <a:p>
            <a:r>
              <a:rPr lang="it-IT" altLang="it-IT"/>
              <a:t>Valori di ritorno</a:t>
            </a:r>
          </a:p>
        </p:txBody>
      </p:sp>
      <p:sp>
        <p:nvSpPr>
          <p:cNvPr id="41987" name="Segnaposto contenuto 2"/>
          <p:cNvSpPr>
            <a:spLocks noGrp="1"/>
          </p:cNvSpPr>
          <p:nvPr>
            <p:ph idx="1"/>
          </p:nvPr>
        </p:nvSpPr>
        <p:spPr/>
        <p:txBody>
          <a:bodyPr/>
          <a:lstStyle/>
          <a:p>
            <a:r>
              <a:rPr lang="it-IT" altLang="it-IT" dirty="0"/>
              <a:t>La parola chiave </a:t>
            </a:r>
            <a:r>
              <a:rPr lang="it-IT" altLang="it-IT" dirty="0" err="1"/>
              <a:t>return</a:t>
            </a:r>
            <a:r>
              <a:rPr lang="it-IT" altLang="it-IT" dirty="0"/>
              <a:t> viene usata per restituire un valore al chiamante, che può assegnarlo a una variabile o utilizzarlo per altre operazioni</a:t>
            </a:r>
          </a:p>
        </p:txBody>
      </p:sp>
      <p:sp>
        <p:nvSpPr>
          <p:cNvPr id="41988" name="Segnaposto numero diapositiva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5968585-A10C-47B9-B433-462E7A806D90}" type="slidenum">
              <a:rPr lang="it-IT" altLang="it-IT" sz="1400"/>
              <a:pPr>
                <a:spcBef>
                  <a:spcPct val="0"/>
                </a:spcBef>
                <a:buFontTx/>
                <a:buNone/>
              </a:pPr>
              <a:t>6</a:t>
            </a:fld>
            <a:endParaRPr lang="it-IT" altLang="it-IT" sz="1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78377" y="60960"/>
            <a:ext cx="11982994" cy="6740307"/>
          </a:xfrm>
          <a:prstGeom prst="rect">
            <a:avLst/>
          </a:prstGeom>
        </p:spPr>
        <p:txBody>
          <a:bodyPr wrap="square">
            <a:spAutoFit/>
          </a:bodyPr>
          <a:lstStyle/>
          <a:p>
            <a:r>
              <a:rPr lang="it-IT" sz="2400" dirty="0"/>
              <a:t>Abbiamo visto che gli elementi dei set devono essere unici: se non lo sono </a:t>
            </a:r>
            <a:r>
              <a:rPr lang="it-IT" sz="2400" dirty="0" err="1"/>
              <a:t>Python</a:t>
            </a:r>
            <a:r>
              <a:rPr lang="it-IT" sz="2400" dirty="0"/>
              <a:t> rimuoverà automaticamente i duplicati. Gli elementi di un set, così come le chiavi di un dizionario, devono anche essere </a:t>
            </a:r>
            <a:r>
              <a:rPr lang="it-IT" sz="2400" dirty="0" err="1"/>
              <a:t>hashabili</a:t>
            </a:r>
            <a:r>
              <a:rPr lang="it-IT" sz="2400" dirty="0"/>
              <a:t>. Inoltre, set() e </a:t>
            </a:r>
            <a:r>
              <a:rPr lang="it-IT" sz="2400" dirty="0" err="1"/>
              <a:t>frozenset</a:t>
            </a:r>
            <a:r>
              <a:rPr lang="it-IT" sz="2400" dirty="0"/>
              <a:t>() accettano in input qualsiasi iterabile (come stringhe o liste), ed è quindi possibile creare un nuovo set contenente gli elementi univoci a partire da un altro oggetto.</a:t>
            </a:r>
          </a:p>
          <a:p>
            <a:endParaRPr lang="it-IT" sz="2400" dirty="0"/>
          </a:p>
          <a:p>
            <a:r>
              <a:rPr lang="it-IT" sz="2400" dirty="0"/>
              <a:t>&gt;&gt;&gt; {1, 2, 3, 2, 1}  # gli elementi sono unici, i duplicati vengono rimossi</a:t>
            </a:r>
          </a:p>
          <a:p>
            <a:r>
              <a:rPr lang="it-IT" sz="2400" dirty="0"/>
              <a:t>{1, 2, 3}</a:t>
            </a:r>
          </a:p>
          <a:p>
            <a:r>
              <a:rPr lang="it-IT" sz="2400" dirty="0"/>
              <a:t>&gt;&gt;&gt; set('abracadabra')  # trova l'insieme di lettere nella stringa 'abracadabra'</a:t>
            </a:r>
          </a:p>
          <a:p>
            <a:r>
              <a:rPr lang="it-IT" sz="2400" dirty="0"/>
              <a:t>{'d', 'b', 'a', 'c', 'r'}</a:t>
            </a:r>
          </a:p>
          <a:p>
            <a:r>
              <a:rPr lang="it-IT" sz="2400" dirty="0"/>
              <a:t>&gt;&gt;&gt; </a:t>
            </a:r>
            <a:r>
              <a:rPr lang="it-IT" sz="2400" dirty="0" err="1"/>
              <a:t>frozenset</a:t>
            </a:r>
            <a:r>
              <a:rPr lang="it-IT" sz="2400" dirty="0"/>
              <a:t>('abracadabra')</a:t>
            </a:r>
          </a:p>
          <a:p>
            <a:r>
              <a:rPr lang="it-IT" sz="2400" dirty="0" err="1"/>
              <a:t>frozenset</a:t>
            </a:r>
            <a:r>
              <a:rPr lang="it-IT" sz="2400" dirty="0"/>
              <a:t>({'d', 'b', 'a', 'c', 'r'})</a:t>
            </a:r>
          </a:p>
          <a:p>
            <a:r>
              <a:rPr lang="it-IT" sz="2400" dirty="0"/>
              <a:t>&gt;&gt;&gt; {'a', 1, (3, 14)}  # gli elementi devono essere </a:t>
            </a:r>
            <a:r>
              <a:rPr lang="it-IT" sz="2400" dirty="0" err="1"/>
              <a:t>hashabili</a:t>
            </a:r>
            <a:endParaRPr lang="it-IT" sz="2400" dirty="0"/>
          </a:p>
          <a:p>
            <a:r>
              <a:rPr lang="it-IT" sz="2400" dirty="0"/>
              <a:t>{1, 'a', (3, 14)}</a:t>
            </a:r>
          </a:p>
          <a:p>
            <a:r>
              <a:rPr lang="it-IT" sz="2400" dirty="0"/>
              <a:t>&gt;&gt;&gt; {'a', 1, (3, 14), [3, 2, 1]}  # altrimenti </a:t>
            </a:r>
            <a:r>
              <a:rPr lang="it-IT" sz="2400" dirty="0" err="1"/>
              <a:t>Python</a:t>
            </a:r>
            <a:r>
              <a:rPr lang="it-IT" sz="2400" dirty="0"/>
              <a:t> dà </a:t>
            </a:r>
            <a:r>
              <a:rPr lang="it-IT" sz="2400" dirty="0" err="1"/>
              <a:t>TypeError</a:t>
            </a:r>
            <a:endParaRPr lang="it-IT" sz="2400" dirty="0"/>
          </a:p>
          <a:p>
            <a:r>
              <a:rPr lang="it-IT" sz="2400" dirty="0" err="1"/>
              <a:t>Traceback</a:t>
            </a:r>
            <a:r>
              <a:rPr lang="it-IT" sz="2400" dirty="0"/>
              <a:t> (</a:t>
            </a:r>
            <a:r>
              <a:rPr lang="it-IT" sz="2400" dirty="0" err="1"/>
              <a:t>most</a:t>
            </a:r>
            <a:r>
              <a:rPr lang="it-IT" sz="2400" dirty="0"/>
              <a:t> </a:t>
            </a:r>
            <a:r>
              <a:rPr lang="it-IT" sz="2400" dirty="0" err="1"/>
              <a:t>recent</a:t>
            </a:r>
            <a:r>
              <a:rPr lang="it-IT" sz="2400" dirty="0"/>
              <a:t> call last):</a:t>
            </a:r>
          </a:p>
          <a:p>
            <a:r>
              <a:rPr lang="it-IT" sz="2400" dirty="0"/>
              <a:t>  File "&lt;</a:t>
            </a:r>
            <a:r>
              <a:rPr lang="it-IT" sz="2400" dirty="0" err="1"/>
              <a:t>stdin</a:t>
            </a:r>
            <a:r>
              <a:rPr lang="it-IT" sz="2400" dirty="0"/>
              <a:t>&gt;", line 1, in &lt;</a:t>
            </a:r>
            <a:r>
              <a:rPr lang="it-IT" sz="2400" dirty="0" err="1"/>
              <a:t>module</a:t>
            </a:r>
            <a:r>
              <a:rPr lang="it-IT" sz="2400" dirty="0"/>
              <a:t>&gt;</a:t>
            </a:r>
          </a:p>
          <a:p>
            <a:r>
              <a:rPr lang="it-IT" sz="2400" dirty="0" err="1"/>
              <a:t>TypeError</a:t>
            </a:r>
            <a:r>
              <a:rPr lang="it-IT" sz="2400" dirty="0"/>
              <a:t>: </a:t>
            </a:r>
            <a:r>
              <a:rPr lang="it-IT" sz="2400" dirty="0" err="1"/>
              <a:t>unhashable</a:t>
            </a:r>
            <a:r>
              <a:rPr lang="it-IT" sz="2400" dirty="0"/>
              <a:t> </a:t>
            </a:r>
            <a:r>
              <a:rPr lang="it-IT" sz="2400" dirty="0" err="1"/>
              <a:t>type</a:t>
            </a:r>
            <a:r>
              <a:rPr lang="it-IT" sz="2400" dirty="0"/>
              <a:t>: 'list'</a:t>
            </a:r>
          </a:p>
        </p:txBody>
      </p:sp>
    </p:spTree>
    <p:extLst>
      <p:ext uri="{BB962C8B-B14F-4D97-AF65-F5344CB8AC3E}">
        <p14:creationId xmlns:p14="http://schemas.microsoft.com/office/powerpoint/2010/main" val="2792443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357051" y="304801"/>
            <a:ext cx="11382103" cy="4893647"/>
          </a:xfrm>
          <a:prstGeom prst="rect">
            <a:avLst/>
          </a:prstGeom>
        </p:spPr>
        <p:txBody>
          <a:bodyPr wrap="square">
            <a:spAutoFit/>
          </a:bodyPr>
          <a:lstStyle/>
          <a:p>
            <a:r>
              <a:rPr lang="it-IT" sz="2400" dirty="0"/>
              <a:t>&gt;&gt;&gt; </a:t>
            </a:r>
            <a:r>
              <a:rPr lang="it-IT" sz="2400" dirty="0" err="1"/>
              <a:t>nums</a:t>
            </a:r>
            <a:r>
              <a:rPr lang="it-IT" sz="2400" dirty="0"/>
              <a:t> = {10, 20, 30, 40}</a:t>
            </a:r>
          </a:p>
          <a:p>
            <a:r>
              <a:rPr lang="it-IT" sz="2400" dirty="0"/>
              <a:t>&gt;&gt;&gt; </a:t>
            </a:r>
            <a:r>
              <a:rPr lang="it-IT" sz="2400" dirty="0" err="1"/>
              <a:t>len</a:t>
            </a:r>
            <a:r>
              <a:rPr lang="it-IT" sz="2400" dirty="0"/>
              <a:t>(</a:t>
            </a:r>
            <a:r>
              <a:rPr lang="it-IT" sz="2400" dirty="0" err="1"/>
              <a:t>nums</a:t>
            </a:r>
            <a:r>
              <a:rPr lang="it-IT" sz="2400" dirty="0"/>
              <a:t>)  # numero di elementi</a:t>
            </a:r>
          </a:p>
          <a:p>
            <a:r>
              <a:rPr lang="it-IT" sz="2400" dirty="0"/>
              <a:t>4</a:t>
            </a:r>
          </a:p>
          <a:p>
            <a:r>
              <a:rPr lang="it-IT" sz="2400" dirty="0"/>
              <a:t>&gt;&gt;&gt; </a:t>
            </a:r>
            <a:r>
              <a:rPr lang="it-IT" sz="2400" dirty="0" err="1"/>
              <a:t>min</a:t>
            </a:r>
            <a:r>
              <a:rPr lang="it-IT" sz="2400" dirty="0"/>
              <a:t>(</a:t>
            </a:r>
            <a:r>
              <a:rPr lang="it-IT" sz="2400" dirty="0" err="1"/>
              <a:t>nums</a:t>
            </a:r>
            <a:r>
              <a:rPr lang="it-IT" sz="2400" dirty="0"/>
              <a:t>)  # elemento più piccolo</a:t>
            </a:r>
          </a:p>
          <a:p>
            <a:r>
              <a:rPr lang="it-IT" sz="2400" dirty="0"/>
              <a:t>10</a:t>
            </a:r>
          </a:p>
          <a:p>
            <a:r>
              <a:rPr lang="it-IT" sz="2400" dirty="0"/>
              <a:t>&gt;&gt;&gt; </a:t>
            </a:r>
            <a:r>
              <a:rPr lang="it-IT" sz="2400" dirty="0" err="1"/>
              <a:t>max</a:t>
            </a:r>
            <a:r>
              <a:rPr lang="it-IT" sz="2400" dirty="0"/>
              <a:t>(</a:t>
            </a:r>
            <a:r>
              <a:rPr lang="it-IT" sz="2400" dirty="0" err="1"/>
              <a:t>nums</a:t>
            </a:r>
            <a:r>
              <a:rPr lang="it-IT" sz="2400" dirty="0"/>
              <a:t>)  # elemento più grande</a:t>
            </a:r>
          </a:p>
          <a:p>
            <a:r>
              <a:rPr lang="it-IT" sz="2400" dirty="0"/>
              <a:t>40</a:t>
            </a:r>
          </a:p>
          <a:p>
            <a:r>
              <a:rPr lang="it-IT" sz="2400" dirty="0"/>
              <a:t>&gt;&gt;&gt; 10 in </a:t>
            </a:r>
            <a:r>
              <a:rPr lang="it-IT" sz="2400" dirty="0" err="1"/>
              <a:t>nums</a:t>
            </a:r>
            <a:r>
              <a:rPr lang="it-IT" sz="2400" dirty="0"/>
              <a:t>  # contenimento</a:t>
            </a:r>
          </a:p>
          <a:p>
            <a:r>
              <a:rPr lang="it-IT" sz="2400" dirty="0"/>
              <a:t>True</a:t>
            </a:r>
          </a:p>
          <a:p>
            <a:r>
              <a:rPr lang="it-IT" sz="2400" dirty="0"/>
              <a:t>&gt;&gt;&gt; 50 </a:t>
            </a:r>
            <a:r>
              <a:rPr lang="it-IT" sz="2400" dirty="0" err="1"/>
              <a:t>not</a:t>
            </a:r>
            <a:r>
              <a:rPr lang="it-IT" sz="2400" dirty="0"/>
              <a:t> in </a:t>
            </a:r>
            <a:r>
              <a:rPr lang="it-IT" sz="2400" dirty="0" err="1"/>
              <a:t>nums</a:t>
            </a:r>
            <a:endParaRPr lang="it-IT" sz="2400" dirty="0"/>
          </a:p>
          <a:p>
            <a:r>
              <a:rPr lang="it-IT" sz="2400" dirty="0"/>
              <a:t>True</a:t>
            </a:r>
          </a:p>
          <a:p>
            <a:r>
              <a:rPr lang="it-IT" sz="2400" dirty="0"/>
              <a:t>&gt;&gt;&gt; 60 in </a:t>
            </a:r>
            <a:r>
              <a:rPr lang="it-IT" sz="2400" dirty="0" err="1"/>
              <a:t>nums</a:t>
            </a:r>
            <a:endParaRPr lang="it-IT" sz="2400" dirty="0"/>
          </a:p>
          <a:p>
            <a:r>
              <a:rPr lang="it-IT" sz="2400" dirty="0"/>
              <a:t>False</a:t>
            </a:r>
          </a:p>
        </p:txBody>
      </p:sp>
    </p:spTree>
    <p:extLst>
      <p:ext uri="{BB962C8B-B14F-4D97-AF65-F5344CB8AC3E}">
        <p14:creationId xmlns:p14="http://schemas.microsoft.com/office/powerpoint/2010/main" val="7891627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04503" y="156754"/>
            <a:ext cx="11843657" cy="6494085"/>
          </a:xfrm>
          <a:prstGeom prst="rect">
            <a:avLst/>
          </a:prstGeom>
        </p:spPr>
        <p:txBody>
          <a:bodyPr wrap="square">
            <a:spAutoFit/>
          </a:bodyPr>
          <a:lstStyle/>
          <a:p>
            <a:r>
              <a:rPr lang="it-IT" sz="3200" dirty="0"/>
              <a:t>I set supportano anche diversi metodi:</a:t>
            </a:r>
          </a:p>
          <a:p>
            <a:endParaRPr lang="it-IT" sz="3200" dirty="0"/>
          </a:p>
          <a:p>
            <a:r>
              <a:rPr lang="it-IT" sz="3200" dirty="0" err="1"/>
              <a:t>set.add</a:t>
            </a:r>
            <a:r>
              <a:rPr lang="it-IT" sz="3200" dirty="0"/>
              <a:t>(</a:t>
            </a:r>
            <a:r>
              <a:rPr lang="it-IT" sz="3200" dirty="0" err="1"/>
              <a:t>elem</a:t>
            </a:r>
            <a:r>
              <a:rPr lang="it-IT" sz="3200" dirty="0"/>
              <a:t>): aggiunge </a:t>
            </a:r>
            <a:r>
              <a:rPr lang="it-IT" sz="3200" dirty="0" err="1"/>
              <a:t>elem</a:t>
            </a:r>
            <a:r>
              <a:rPr lang="it-IT" sz="3200" dirty="0"/>
              <a:t> al set;</a:t>
            </a:r>
          </a:p>
          <a:p>
            <a:r>
              <a:rPr lang="it-IT" sz="3200" dirty="0" err="1"/>
              <a:t>set.remove</a:t>
            </a:r>
            <a:r>
              <a:rPr lang="it-IT" sz="3200" dirty="0"/>
              <a:t>(</a:t>
            </a:r>
            <a:r>
              <a:rPr lang="it-IT" sz="3200" dirty="0" err="1"/>
              <a:t>elem</a:t>
            </a:r>
            <a:r>
              <a:rPr lang="it-IT" sz="3200" dirty="0"/>
              <a:t>): rimuove </a:t>
            </a:r>
            <a:r>
              <a:rPr lang="it-IT" sz="3200" dirty="0" err="1"/>
              <a:t>elem</a:t>
            </a:r>
            <a:r>
              <a:rPr lang="it-IT" sz="3200" dirty="0"/>
              <a:t> dal set, </a:t>
            </a:r>
            <a:r>
              <a:rPr lang="it-IT" sz="3200" dirty="0" err="1"/>
              <a:t>restituisceun</a:t>
            </a:r>
            <a:r>
              <a:rPr lang="it-IT" sz="3200" dirty="0"/>
              <a:t> </a:t>
            </a:r>
            <a:r>
              <a:rPr lang="it-IT" sz="3200" dirty="0" err="1"/>
              <a:t>KeyError</a:t>
            </a:r>
            <a:r>
              <a:rPr lang="it-IT" sz="3200" dirty="0"/>
              <a:t> se l’elemento non è presente;</a:t>
            </a:r>
          </a:p>
          <a:p>
            <a:r>
              <a:rPr lang="it-IT" sz="3200" dirty="0" err="1"/>
              <a:t>set.discard</a:t>
            </a:r>
            <a:r>
              <a:rPr lang="it-IT" sz="3200" dirty="0"/>
              <a:t>(</a:t>
            </a:r>
            <a:r>
              <a:rPr lang="it-IT" sz="3200" dirty="0" err="1"/>
              <a:t>elem</a:t>
            </a:r>
            <a:r>
              <a:rPr lang="it-IT" sz="3200" dirty="0"/>
              <a:t>): rimuove </a:t>
            </a:r>
            <a:r>
              <a:rPr lang="it-IT" sz="3200" dirty="0" err="1"/>
              <a:t>elem</a:t>
            </a:r>
            <a:r>
              <a:rPr lang="it-IT" sz="3200" dirty="0"/>
              <a:t> dal set se presente;</a:t>
            </a:r>
          </a:p>
          <a:p>
            <a:r>
              <a:rPr lang="it-IT" sz="3200" dirty="0" err="1"/>
              <a:t>set.pop</a:t>
            </a:r>
            <a:r>
              <a:rPr lang="it-IT" sz="3200" dirty="0"/>
              <a:t>(): rimuove e restituisce un elemento arbitrario del set;</a:t>
            </a:r>
          </a:p>
          <a:p>
            <a:r>
              <a:rPr lang="it-IT" sz="3200" dirty="0" err="1"/>
              <a:t>set.copy</a:t>
            </a:r>
            <a:r>
              <a:rPr lang="it-IT" sz="3200" dirty="0"/>
              <a:t>(): crea e restituisce una copia del set;</a:t>
            </a:r>
          </a:p>
          <a:p>
            <a:r>
              <a:rPr lang="it-IT" sz="3200" dirty="0" err="1"/>
              <a:t>set.clear</a:t>
            </a:r>
            <a:r>
              <a:rPr lang="it-IT" sz="3200" dirty="0"/>
              <a:t>(): rimuove tutti gli elementi del set;</a:t>
            </a:r>
          </a:p>
          <a:p>
            <a:endParaRPr lang="it-IT" sz="3200" dirty="0"/>
          </a:p>
          <a:p>
            <a:r>
              <a:rPr lang="it-IT" sz="3200" dirty="0"/>
              <a:t>Tra questi metodi, solo .copy() è supportato da </a:t>
            </a:r>
            <a:r>
              <a:rPr lang="it-IT" sz="3200" dirty="0" err="1"/>
              <a:t>frozenset</a:t>
            </a:r>
            <a:r>
              <a:rPr lang="it-IT" sz="3200" dirty="0"/>
              <a:t>, dato che gli altri metodi mutano il set.</a:t>
            </a:r>
          </a:p>
          <a:p>
            <a:endParaRPr lang="it-IT" sz="3200" dirty="0"/>
          </a:p>
        </p:txBody>
      </p:sp>
    </p:spTree>
    <p:extLst>
      <p:ext uri="{BB962C8B-B14F-4D97-AF65-F5344CB8AC3E}">
        <p14:creationId xmlns:p14="http://schemas.microsoft.com/office/powerpoint/2010/main" val="41296457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58847"/>
            <a:ext cx="12043954" cy="6863417"/>
          </a:xfrm>
          <a:prstGeom prst="rect">
            <a:avLst/>
          </a:prstGeom>
        </p:spPr>
        <p:txBody>
          <a:bodyPr wrap="square">
            <a:spAutoFit/>
          </a:bodyPr>
          <a:lstStyle/>
          <a:p>
            <a:r>
              <a:rPr lang="it-IT" sz="2000" dirty="0"/>
              <a:t>&gt;&gt;&gt; </a:t>
            </a:r>
            <a:r>
              <a:rPr lang="it-IT" sz="2000" dirty="0" err="1"/>
              <a:t>nums</a:t>
            </a:r>
            <a:r>
              <a:rPr lang="it-IT" sz="2000" dirty="0"/>
              <a:t> = {10, 20, 30, 40}  # nuovo set di 4 elementi</a:t>
            </a:r>
          </a:p>
          <a:p>
            <a:r>
              <a:rPr lang="it-IT" sz="2000" dirty="0"/>
              <a:t>&gt;&gt;&gt; </a:t>
            </a:r>
            <a:r>
              <a:rPr lang="it-IT" sz="2000" dirty="0" err="1"/>
              <a:t>nums.add</a:t>
            </a:r>
            <a:r>
              <a:rPr lang="it-IT" sz="2000" dirty="0"/>
              <a:t>(50)  # aggiunge 50</a:t>
            </a:r>
          </a:p>
          <a:p>
            <a:r>
              <a:rPr lang="it-IT" sz="2000" dirty="0"/>
              <a:t>&gt;&gt;&gt; </a:t>
            </a:r>
            <a:r>
              <a:rPr lang="it-IT" sz="2000" dirty="0" err="1"/>
              <a:t>nums</a:t>
            </a:r>
            <a:endParaRPr lang="it-IT" sz="2000" dirty="0"/>
          </a:p>
          <a:p>
            <a:r>
              <a:rPr lang="it-IT" sz="2000" dirty="0"/>
              <a:t>{40, 10, 20, 50, 30}</a:t>
            </a:r>
          </a:p>
          <a:p>
            <a:r>
              <a:rPr lang="it-IT" sz="2000" dirty="0"/>
              <a:t>&gt;&gt;&gt; </a:t>
            </a:r>
            <a:r>
              <a:rPr lang="it-IT" sz="2000" dirty="0" err="1"/>
              <a:t>nums.remove</a:t>
            </a:r>
            <a:r>
              <a:rPr lang="it-IT" sz="2000" dirty="0"/>
              <a:t>(10)  # rimuove 10</a:t>
            </a:r>
          </a:p>
          <a:p>
            <a:r>
              <a:rPr lang="it-IT" sz="2000" dirty="0"/>
              <a:t>&gt;&gt;&gt; </a:t>
            </a:r>
            <a:r>
              <a:rPr lang="it-IT" sz="2000" dirty="0" err="1"/>
              <a:t>nums</a:t>
            </a:r>
            <a:endParaRPr lang="it-IT" sz="2000" dirty="0"/>
          </a:p>
          <a:p>
            <a:r>
              <a:rPr lang="it-IT" sz="2000" dirty="0"/>
              <a:t>{40, 20, 50, 30}</a:t>
            </a:r>
          </a:p>
          <a:p>
            <a:r>
              <a:rPr lang="it-IT" sz="2000" dirty="0"/>
              <a:t>&gt;&gt;&gt; </a:t>
            </a:r>
            <a:r>
              <a:rPr lang="it-IT" sz="2000" dirty="0" err="1"/>
              <a:t>nums.remove</a:t>
            </a:r>
            <a:r>
              <a:rPr lang="it-IT" sz="2000" dirty="0"/>
              <a:t>(10)  # restituisce </a:t>
            </a:r>
            <a:r>
              <a:rPr lang="it-IT" sz="2000" dirty="0" err="1"/>
              <a:t>KeyError</a:t>
            </a:r>
            <a:r>
              <a:rPr lang="it-IT" sz="2000" dirty="0"/>
              <a:t> perché 10 non è più presente</a:t>
            </a:r>
          </a:p>
          <a:p>
            <a:r>
              <a:rPr lang="it-IT" sz="2000" dirty="0" err="1"/>
              <a:t>Traceback</a:t>
            </a:r>
            <a:r>
              <a:rPr lang="it-IT" sz="2000" dirty="0"/>
              <a:t> (</a:t>
            </a:r>
            <a:r>
              <a:rPr lang="it-IT" sz="2000" dirty="0" err="1"/>
              <a:t>most</a:t>
            </a:r>
            <a:r>
              <a:rPr lang="it-IT" sz="2000" dirty="0"/>
              <a:t> </a:t>
            </a:r>
            <a:r>
              <a:rPr lang="it-IT" sz="2000" dirty="0" err="1"/>
              <a:t>recent</a:t>
            </a:r>
            <a:r>
              <a:rPr lang="it-IT" sz="2000" dirty="0"/>
              <a:t> call last):</a:t>
            </a:r>
          </a:p>
          <a:p>
            <a:r>
              <a:rPr lang="it-IT" sz="2000" dirty="0"/>
              <a:t>  File "&lt;</a:t>
            </a:r>
            <a:r>
              <a:rPr lang="it-IT" sz="2000" dirty="0" err="1"/>
              <a:t>stdin</a:t>
            </a:r>
            <a:r>
              <a:rPr lang="it-IT" sz="2000" dirty="0"/>
              <a:t>&gt;", line 1, in &lt;</a:t>
            </a:r>
            <a:r>
              <a:rPr lang="it-IT" sz="2000" dirty="0" err="1"/>
              <a:t>module</a:t>
            </a:r>
            <a:r>
              <a:rPr lang="it-IT" sz="2000" dirty="0"/>
              <a:t>&gt;</a:t>
            </a:r>
          </a:p>
          <a:p>
            <a:r>
              <a:rPr lang="it-IT" sz="2000" dirty="0" err="1"/>
              <a:t>KeyError</a:t>
            </a:r>
            <a:r>
              <a:rPr lang="it-IT" sz="2000" dirty="0"/>
              <a:t>: 10</a:t>
            </a:r>
          </a:p>
          <a:p>
            <a:r>
              <a:rPr lang="it-IT" sz="2000" dirty="0"/>
              <a:t>&gt;&gt;&gt; </a:t>
            </a:r>
            <a:r>
              <a:rPr lang="it-IT" sz="2000" dirty="0" err="1"/>
              <a:t>nums.discard</a:t>
            </a:r>
            <a:r>
              <a:rPr lang="it-IT" sz="2000" dirty="0"/>
              <a:t>(20)  # rimuove 20</a:t>
            </a:r>
          </a:p>
          <a:p>
            <a:r>
              <a:rPr lang="it-IT" sz="2000" dirty="0"/>
              <a:t>&gt;&gt;&gt; </a:t>
            </a:r>
            <a:r>
              <a:rPr lang="it-IT" sz="2000" dirty="0" err="1"/>
              <a:t>nums</a:t>
            </a:r>
            <a:endParaRPr lang="it-IT" sz="2000" dirty="0"/>
          </a:p>
          <a:p>
            <a:r>
              <a:rPr lang="it-IT" sz="2000" dirty="0"/>
              <a:t>{40, 50, 30}</a:t>
            </a:r>
          </a:p>
          <a:p>
            <a:r>
              <a:rPr lang="it-IT" sz="2000" dirty="0"/>
              <a:t>&gt;&gt;&gt; </a:t>
            </a:r>
            <a:r>
              <a:rPr lang="it-IT" sz="2000" dirty="0" err="1"/>
              <a:t>nums.discard</a:t>
            </a:r>
            <a:r>
              <a:rPr lang="it-IT" sz="2000" dirty="0"/>
              <a:t>(20)  # se l'elemento non è presente, </a:t>
            </a:r>
            <a:r>
              <a:rPr lang="it-IT" sz="2000" dirty="0" err="1"/>
              <a:t>discard</a:t>
            </a:r>
            <a:r>
              <a:rPr lang="it-IT" sz="2000" dirty="0"/>
              <a:t> non dà errore</a:t>
            </a:r>
          </a:p>
          <a:p>
            <a:r>
              <a:rPr lang="it-IT" sz="2000" dirty="0"/>
              <a:t>&gt;&gt;&gt; </a:t>
            </a:r>
            <a:r>
              <a:rPr lang="it-IT" sz="2000" dirty="0" err="1"/>
              <a:t>nums.pop</a:t>
            </a:r>
            <a:r>
              <a:rPr lang="it-IT" sz="2000" dirty="0"/>
              <a:t>()  # rimuove e restituisce un elemento arbitrario</a:t>
            </a:r>
          </a:p>
          <a:p>
            <a:r>
              <a:rPr lang="it-IT" sz="2000" dirty="0"/>
              <a:t>40</a:t>
            </a:r>
          </a:p>
          <a:p>
            <a:r>
              <a:rPr lang="it-IT" sz="2000" dirty="0"/>
              <a:t>&gt;&gt;&gt; </a:t>
            </a:r>
            <a:r>
              <a:rPr lang="it-IT" sz="2000" dirty="0" err="1"/>
              <a:t>nums</a:t>
            </a:r>
            <a:endParaRPr lang="it-IT" sz="2000" dirty="0"/>
          </a:p>
          <a:p>
            <a:r>
              <a:rPr lang="it-IT" sz="2000" dirty="0"/>
              <a:t>{50, 30}</a:t>
            </a:r>
          </a:p>
          <a:p>
            <a:r>
              <a:rPr lang="it-IT" sz="2000" dirty="0"/>
              <a:t>&gt;&gt;&gt; </a:t>
            </a:r>
            <a:r>
              <a:rPr lang="it-IT" sz="2000" dirty="0" err="1"/>
              <a:t>nums.clear</a:t>
            </a:r>
            <a:r>
              <a:rPr lang="it-IT" sz="2000" dirty="0"/>
              <a:t>()  # rimuove gli elementi rimanenti</a:t>
            </a:r>
          </a:p>
          <a:p>
            <a:r>
              <a:rPr lang="it-IT" sz="2000" dirty="0"/>
              <a:t>&gt;&gt;&gt; </a:t>
            </a:r>
            <a:r>
              <a:rPr lang="it-IT" sz="2000" dirty="0" err="1"/>
              <a:t>nums</a:t>
            </a:r>
            <a:endParaRPr lang="it-IT" sz="2000" dirty="0"/>
          </a:p>
          <a:p>
            <a:r>
              <a:rPr lang="it-IT" sz="2000" dirty="0"/>
              <a:t>set()</a:t>
            </a:r>
          </a:p>
        </p:txBody>
      </p:sp>
    </p:spTree>
    <p:extLst>
      <p:ext uri="{BB962C8B-B14F-4D97-AF65-F5344CB8AC3E}">
        <p14:creationId xmlns:p14="http://schemas.microsoft.com/office/powerpoint/2010/main" val="1215005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a 1"/>
          <p:cNvGraphicFramePr>
            <a:graphicFrameLocks noGrp="1"/>
          </p:cNvGraphicFramePr>
          <p:nvPr>
            <p:extLst>
              <p:ext uri="{D42A27DB-BD31-4B8C-83A1-F6EECF244321}">
                <p14:modId xmlns:p14="http://schemas.microsoft.com/office/powerpoint/2010/main" val="1798563840"/>
              </p:ext>
            </p:extLst>
          </p:nvPr>
        </p:nvGraphicFramePr>
        <p:xfrm>
          <a:off x="-1" y="-1"/>
          <a:ext cx="12192000" cy="7024778"/>
        </p:xfrm>
        <a:graphic>
          <a:graphicData uri="http://schemas.openxmlformats.org/drawingml/2006/table">
            <a:tbl>
              <a:tblPr/>
              <a:tblGrid>
                <a:gridCol w="1872344">
                  <a:extLst>
                    <a:ext uri="{9D8B030D-6E8A-4147-A177-3AD203B41FA5}">
                      <a16:colId xmlns:a16="http://schemas.microsoft.com/office/drawing/2014/main" val="2631441961"/>
                    </a:ext>
                  </a:extLst>
                </a:gridCol>
                <a:gridCol w="3675017">
                  <a:extLst>
                    <a:ext uri="{9D8B030D-6E8A-4147-A177-3AD203B41FA5}">
                      <a16:colId xmlns:a16="http://schemas.microsoft.com/office/drawing/2014/main" val="4103047284"/>
                    </a:ext>
                  </a:extLst>
                </a:gridCol>
                <a:gridCol w="6644639">
                  <a:extLst>
                    <a:ext uri="{9D8B030D-6E8A-4147-A177-3AD203B41FA5}">
                      <a16:colId xmlns:a16="http://schemas.microsoft.com/office/drawing/2014/main" val="840482158"/>
                    </a:ext>
                  </a:extLst>
                </a:gridCol>
              </a:tblGrid>
              <a:tr h="127503">
                <a:tc>
                  <a:txBody>
                    <a:bodyPr/>
                    <a:lstStyle/>
                    <a:p>
                      <a:pPr algn="l"/>
                      <a:r>
                        <a:rPr lang="it-IT" sz="1800">
                          <a:effectLst/>
                        </a:rPr>
                        <a:t>Operatore</a:t>
                      </a:r>
                    </a:p>
                  </a:txBody>
                  <a:tcPr marL="19960" marR="19960" marT="9980" marB="99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AEA"/>
                    </a:solidFill>
                  </a:tcPr>
                </a:tc>
                <a:tc>
                  <a:txBody>
                    <a:bodyPr/>
                    <a:lstStyle/>
                    <a:p>
                      <a:pPr algn="l"/>
                      <a:r>
                        <a:rPr lang="it-IT" sz="1800">
                          <a:effectLst/>
                        </a:rPr>
                        <a:t>Metodo</a:t>
                      </a:r>
                    </a:p>
                  </a:txBody>
                  <a:tcPr marL="19960" marR="19960" marT="9980" marB="99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AEA"/>
                    </a:solidFill>
                  </a:tcPr>
                </a:tc>
                <a:tc>
                  <a:txBody>
                    <a:bodyPr/>
                    <a:lstStyle/>
                    <a:p>
                      <a:pPr algn="l"/>
                      <a:r>
                        <a:rPr lang="it-IT" sz="1800">
                          <a:effectLst/>
                        </a:rPr>
                        <a:t>Descrizione</a:t>
                      </a:r>
                    </a:p>
                  </a:txBody>
                  <a:tcPr marL="19960" marR="19960" marT="9980" marB="998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AEAEA"/>
                    </a:solidFill>
                  </a:tcPr>
                </a:tc>
                <a:extLst>
                  <a:ext uri="{0D108BD9-81ED-4DB2-BD59-A6C34878D82A}">
                    <a16:rowId xmlns:a16="http://schemas.microsoft.com/office/drawing/2014/main" val="2176792619"/>
                  </a:ext>
                </a:extLst>
              </a:tr>
              <a:tr h="597568">
                <a:tc>
                  <a:txBody>
                    <a:bodyPr/>
                    <a:lstStyle/>
                    <a:p>
                      <a:pPr fontAlgn="t"/>
                      <a:endParaRPr lang="it-IT" sz="1800">
                        <a:effectLst/>
                      </a:endParaRP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1800">
                          <a:effectLst/>
                        </a:rPr>
                        <a:t>s1.isdisjoint(s2)</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1800">
                          <a:effectLst/>
                        </a:rPr>
                        <a:t>Restituisce True se i due set non hanno elementi in comune</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4256827001"/>
                  </a:ext>
                </a:extLst>
              </a:tr>
              <a:tr h="408862">
                <a:tc>
                  <a:txBody>
                    <a:bodyPr/>
                    <a:lstStyle/>
                    <a:p>
                      <a:pPr fontAlgn="t"/>
                      <a:r>
                        <a:rPr lang="it-IT" sz="1800">
                          <a:effectLst/>
                        </a:rPr>
                        <a:t>s1 &lt;= s2</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pPr fontAlgn="t"/>
                      <a:r>
                        <a:rPr lang="it-IT" sz="1800" dirty="0">
                          <a:effectLst/>
                        </a:rPr>
                        <a:t>s1.issubset(s2)</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pPr fontAlgn="t"/>
                      <a:r>
                        <a:rPr lang="it-IT" sz="1800" dirty="0">
                          <a:effectLst/>
                        </a:rPr>
                        <a:t>Restituisce True se s1 è un sottoinsieme di s2</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1886399410"/>
                  </a:ext>
                </a:extLst>
              </a:tr>
              <a:tr h="408862">
                <a:tc>
                  <a:txBody>
                    <a:bodyPr/>
                    <a:lstStyle/>
                    <a:p>
                      <a:pPr fontAlgn="t"/>
                      <a:r>
                        <a:rPr lang="it-IT" sz="1800">
                          <a:effectLst/>
                        </a:rPr>
                        <a:t>s1 &lt; s2</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endParaRPr lang="it-IT" sz="1800">
                        <a:effectLst/>
                      </a:endParaRP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1800" dirty="0">
                          <a:effectLst/>
                        </a:rPr>
                        <a:t>Restituisce True se s1 è un sottoinsieme </a:t>
                      </a:r>
                      <a:r>
                        <a:rPr lang="it-IT" sz="1800" i="1" dirty="0">
                          <a:effectLst/>
                        </a:rPr>
                        <a:t>proprio</a:t>
                      </a:r>
                      <a:r>
                        <a:rPr lang="it-IT" sz="1800" dirty="0">
                          <a:effectLst/>
                        </a:rPr>
                        <a:t> di s2</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3817347584"/>
                  </a:ext>
                </a:extLst>
              </a:tr>
              <a:tr h="408862">
                <a:tc>
                  <a:txBody>
                    <a:bodyPr/>
                    <a:lstStyle/>
                    <a:p>
                      <a:pPr fontAlgn="t"/>
                      <a:r>
                        <a:rPr lang="it-IT" sz="1800">
                          <a:effectLst/>
                        </a:rPr>
                        <a:t>s1 &gt;= s2</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pPr fontAlgn="t"/>
                      <a:r>
                        <a:rPr lang="it-IT" sz="1800">
                          <a:effectLst/>
                        </a:rPr>
                        <a:t>s1.issuperset(s2)</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pPr fontAlgn="t"/>
                      <a:r>
                        <a:rPr lang="it-IT" sz="1800" dirty="0">
                          <a:effectLst/>
                        </a:rPr>
                        <a:t>Restituisce True se s2 è un sottoinsieme di s1</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978402753"/>
                  </a:ext>
                </a:extLst>
              </a:tr>
              <a:tr h="408862">
                <a:tc>
                  <a:txBody>
                    <a:bodyPr/>
                    <a:lstStyle/>
                    <a:p>
                      <a:pPr fontAlgn="t"/>
                      <a:r>
                        <a:rPr lang="it-IT" sz="1800">
                          <a:effectLst/>
                        </a:rPr>
                        <a:t>s1 &gt; s2</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endParaRPr lang="it-IT" sz="1800" dirty="0">
                        <a:effectLst/>
                      </a:endParaRP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1800" dirty="0">
                          <a:effectLst/>
                        </a:rPr>
                        <a:t>Restituisce True se s2 è un sottoinsieme </a:t>
                      </a:r>
                      <a:r>
                        <a:rPr lang="it-IT" sz="1800" i="1" dirty="0">
                          <a:effectLst/>
                        </a:rPr>
                        <a:t>proprio</a:t>
                      </a:r>
                      <a:r>
                        <a:rPr lang="it-IT" sz="1800" dirty="0">
                          <a:effectLst/>
                        </a:rPr>
                        <a:t> di s1</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4230380029"/>
                  </a:ext>
                </a:extLst>
              </a:tr>
              <a:tr h="408862">
                <a:tc>
                  <a:txBody>
                    <a:bodyPr/>
                    <a:lstStyle/>
                    <a:p>
                      <a:pPr fontAlgn="t"/>
                      <a:r>
                        <a:rPr lang="it-IT" sz="1800">
                          <a:effectLst/>
                        </a:rPr>
                        <a:t>s1 | s2 | ...</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pPr fontAlgn="t"/>
                      <a:r>
                        <a:rPr lang="it-IT" sz="1800" dirty="0">
                          <a:effectLst/>
                        </a:rPr>
                        <a:t>s1.union(s2, ...)</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pPr fontAlgn="t"/>
                      <a:r>
                        <a:rPr lang="it-IT" sz="1800" dirty="0">
                          <a:effectLst/>
                        </a:rPr>
                        <a:t>Restituisce l’unione degli insiemi (tutti gli elementi)</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1904614386"/>
                  </a:ext>
                </a:extLst>
              </a:tr>
              <a:tr h="597568">
                <a:tc>
                  <a:txBody>
                    <a:bodyPr/>
                    <a:lstStyle/>
                    <a:p>
                      <a:pPr fontAlgn="t"/>
                      <a:r>
                        <a:rPr lang="it-IT" sz="1800">
                          <a:effectLst/>
                        </a:rPr>
                        <a:t>s1 &amp; s2 &amp; ...</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1800" dirty="0">
                          <a:effectLst/>
                        </a:rPr>
                        <a:t>s1.intersection(s2, ...)</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1800" dirty="0">
                          <a:effectLst/>
                        </a:rPr>
                        <a:t>Restituisce l’intersezione degli insieme (elementi in comune a tutti i set)</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2023003737"/>
                  </a:ext>
                </a:extLst>
              </a:tr>
              <a:tr h="691921">
                <a:tc>
                  <a:txBody>
                    <a:bodyPr/>
                    <a:lstStyle/>
                    <a:p>
                      <a:pPr fontAlgn="t"/>
                      <a:r>
                        <a:rPr lang="it-IT" sz="1800">
                          <a:effectLst/>
                        </a:rPr>
                        <a:t>s1 - s2 - ...</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pPr fontAlgn="t"/>
                      <a:r>
                        <a:rPr lang="it-IT" sz="1800" dirty="0">
                          <a:effectLst/>
                        </a:rPr>
                        <a:t>s1.difference(s2, ...)</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pPr fontAlgn="t"/>
                      <a:r>
                        <a:rPr lang="it-IT" sz="1800" dirty="0">
                          <a:effectLst/>
                        </a:rPr>
                        <a:t>Restituisce la differenza tra gli insiemi (elementi di s1 che non sono negli altri set)</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1990801938"/>
                  </a:ext>
                </a:extLst>
              </a:tr>
              <a:tr h="503214">
                <a:tc>
                  <a:txBody>
                    <a:bodyPr/>
                    <a:lstStyle/>
                    <a:p>
                      <a:pPr fontAlgn="t"/>
                      <a:r>
                        <a:rPr lang="it-IT" sz="1800">
                          <a:effectLst/>
                        </a:rPr>
                        <a:t>s1 ^ s2</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1800">
                          <a:effectLst/>
                        </a:rPr>
                        <a:t>s1.symmetric_difference(s2)</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1800" dirty="0">
                          <a:effectLst/>
                        </a:rPr>
                        <a:t>Restituisce gli elementi dei due set senza quelli comuni a entrambi</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2313431121"/>
                  </a:ext>
                </a:extLst>
              </a:tr>
              <a:tr h="503214">
                <a:tc>
                  <a:txBody>
                    <a:bodyPr/>
                    <a:lstStyle/>
                    <a:p>
                      <a:pPr fontAlgn="t"/>
                      <a:r>
                        <a:rPr lang="it-IT" sz="1800">
                          <a:effectLst/>
                        </a:rPr>
                        <a:t>s1 |= s2 | ...</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pPr fontAlgn="t"/>
                      <a:r>
                        <a:rPr lang="it-IT" sz="1800">
                          <a:effectLst/>
                        </a:rPr>
                        <a:t>s1.update(s2, ...)</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pPr fontAlgn="t"/>
                      <a:r>
                        <a:rPr lang="it-IT" sz="1800" dirty="0">
                          <a:effectLst/>
                        </a:rPr>
                        <a:t>Aggiunge a s1 gli elementi degli altri insiemi</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1163327449"/>
                  </a:ext>
                </a:extLst>
              </a:tr>
              <a:tr h="691921">
                <a:tc>
                  <a:txBody>
                    <a:bodyPr/>
                    <a:lstStyle/>
                    <a:p>
                      <a:pPr fontAlgn="t"/>
                      <a:r>
                        <a:rPr lang="it-IT" sz="1800">
                          <a:effectLst/>
                        </a:rPr>
                        <a:t>s1 &amp;= s2 &amp; ...</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1800">
                          <a:effectLst/>
                        </a:rPr>
                        <a:t>s1.intersection_update(s2, ...)</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1800" dirty="0">
                          <a:effectLst/>
                        </a:rPr>
                        <a:t>Aggiorna s1 in modo che contenga solo gli elementi comuni a tutti gli insiemi</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2993204303"/>
                  </a:ext>
                </a:extLst>
              </a:tr>
              <a:tr h="503214">
                <a:tc>
                  <a:txBody>
                    <a:bodyPr/>
                    <a:lstStyle/>
                    <a:p>
                      <a:pPr fontAlgn="t"/>
                      <a:r>
                        <a:rPr lang="it-IT" sz="1800">
                          <a:effectLst/>
                        </a:rPr>
                        <a:t>s1 -= s2 | ...</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pPr fontAlgn="t"/>
                      <a:r>
                        <a:rPr lang="it-IT" sz="1800">
                          <a:effectLst/>
                        </a:rPr>
                        <a:t>s1.difference_update(s2, ...)</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tc>
                  <a:txBody>
                    <a:bodyPr/>
                    <a:lstStyle/>
                    <a:p>
                      <a:pPr fontAlgn="t"/>
                      <a:r>
                        <a:rPr lang="it-IT" sz="1800">
                          <a:effectLst/>
                        </a:rPr>
                        <a:t>Rimuove da s1 tutti gli elementi degli altri insiemi</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4"/>
                    </a:solidFill>
                  </a:tcPr>
                </a:tc>
                <a:extLst>
                  <a:ext uri="{0D108BD9-81ED-4DB2-BD59-A6C34878D82A}">
                    <a16:rowId xmlns:a16="http://schemas.microsoft.com/office/drawing/2014/main" val="1143163371"/>
                  </a:ext>
                </a:extLst>
              </a:tr>
              <a:tr h="597568">
                <a:tc>
                  <a:txBody>
                    <a:bodyPr/>
                    <a:lstStyle/>
                    <a:p>
                      <a:pPr fontAlgn="t"/>
                      <a:r>
                        <a:rPr lang="it-IT" sz="1800">
                          <a:effectLst/>
                        </a:rPr>
                        <a:t>s1 ^= s2</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1800">
                          <a:effectLst/>
                        </a:rPr>
                        <a:t>s1.symmetric_difference_update(s2)</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tc>
                  <a:txBody>
                    <a:bodyPr/>
                    <a:lstStyle/>
                    <a:p>
                      <a:pPr fontAlgn="t"/>
                      <a:r>
                        <a:rPr lang="it-IT" sz="1800" dirty="0">
                          <a:effectLst/>
                        </a:rPr>
                        <a:t>Aggiorna s1 in modo che contenga solo gli elementi non comuni ai due insiemi</a:t>
                      </a:r>
                    </a:p>
                  </a:txBody>
                  <a:tcPr marL="19960" marR="19960" marT="9980" marB="998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9F9F9"/>
                    </a:solidFill>
                  </a:tcPr>
                </a:tc>
                <a:extLst>
                  <a:ext uri="{0D108BD9-81ED-4DB2-BD59-A6C34878D82A}">
                    <a16:rowId xmlns:a16="http://schemas.microsoft.com/office/drawing/2014/main" val="4176481131"/>
                  </a:ext>
                </a:extLst>
              </a:tr>
            </a:tbl>
          </a:graphicData>
        </a:graphic>
      </p:graphicFrame>
    </p:spTree>
    <p:extLst>
      <p:ext uri="{BB962C8B-B14F-4D97-AF65-F5344CB8AC3E}">
        <p14:creationId xmlns:p14="http://schemas.microsoft.com/office/powerpoint/2010/main" val="1095029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87086" y="0"/>
            <a:ext cx="12104914" cy="6740307"/>
          </a:xfrm>
          <a:prstGeom prst="rect">
            <a:avLst/>
          </a:prstGeom>
        </p:spPr>
        <p:txBody>
          <a:bodyPr wrap="square">
            <a:spAutoFit/>
          </a:bodyPr>
          <a:lstStyle/>
          <a:p>
            <a:r>
              <a:rPr lang="it-IT" dirty="0"/>
              <a:t>&gt;&gt;&gt; {1, 2, 3}.</a:t>
            </a:r>
            <a:r>
              <a:rPr lang="it-IT" dirty="0" err="1"/>
              <a:t>isdisjoint</a:t>
            </a:r>
            <a:r>
              <a:rPr lang="it-IT" dirty="0"/>
              <a:t>({4, 5, 6})  # sono disgiunti, non hanno elementi in comune</a:t>
            </a:r>
          </a:p>
          <a:p>
            <a:r>
              <a:rPr lang="it-IT" dirty="0"/>
              <a:t>True</a:t>
            </a:r>
          </a:p>
          <a:p>
            <a:r>
              <a:rPr lang="it-IT" dirty="0"/>
              <a:t>&gt;&gt;&gt; {1, 2, 3}.</a:t>
            </a:r>
            <a:r>
              <a:rPr lang="it-IT" dirty="0" err="1"/>
              <a:t>isdisjoint</a:t>
            </a:r>
            <a:r>
              <a:rPr lang="it-IT" dirty="0"/>
              <a:t>({3, 4, 5})  # hanno un elemento in comune (il 3)</a:t>
            </a:r>
          </a:p>
          <a:p>
            <a:r>
              <a:rPr lang="it-IT" dirty="0"/>
              <a:t>False</a:t>
            </a:r>
          </a:p>
          <a:p>
            <a:r>
              <a:rPr lang="it-IT" dirty="0"/>
              <a:t>&gt;&gt;&gt; {2, 4} &gt;= {1, 2, 3, 4}  # il primo è un sottoinsieme del secondo</a:t>
            </a:r>
          </a:p>
          <a:p>
            <a:r>
              <a:rPr lang="it-IT" dirty="0"/>
              <a:t>True</a:t>
            </a:r>
          </a:p>
          <a:p>
            <a:r>
              <a:rPr lang="it-IT" dirty="0"/>
              <a:t>&gt;&gt;&gt; {2, 4} &gt; {1, 2, 3, 4}  # è anche un sottoinsieme proprio</a:t>
            </a:r>
          </a:p>
          <a:p>
            <a:r>
              <a:rPr lang="it-IT" dirty="0"/>
              <a:t>True</a:t>
            </a:r>
          </a:p>
          <a:p>
            <a:r>
              <a:rPr lang="it-IT" dirty="0"/>
              <a:t>&gt;&gt;&gt; {1, 2, 3} &gt;= {1, 2, 3}  # il primo è un sottoinsieme del secondo</a:t>
            </a:r>
          </a:p>
          <a:p>
            <a:r>
              <a:rPr lang="it-IT" dirty="0"/>
              <a:t>True</a:t>
            </a:r>
          </a:p>
          <a:p>
            <a:r>
              <a:rPr lang="it-IT" dirty="0"/>
              <a:t>&gt;&gt;&gt; {1, 2, 3} &gt; {1, 2, 3}  # ma non un sottoinsieme proprio</a:t>
            </a:r>
          </a:p>
          <a:p>
            <a:r>
              <a:rPr lang="it-IT" dirty="0"/>
              <a:t>False</a:t>
            </a:r>
          </a:p>
          <a:p>
            <a:r>
              <a:rPr lang="it-IT" dirty="0"/>
              <a:t>&gt;&gt;&gt; {1, 2, 3} | {2, 3, 4} | {3, 4, 5}  # unione di tutti gli elementi</a:t>
            </a:r>
          </a:p>
          <a:p>
            <a:r>
              <a:rPr lang="it-IT" dirty="0"/>
              <a:t>{1, 2, 3, 4, 5}</a:t>
            </a:r>
          </a:p>
          <a:p>
            <a:r>
              <a:rPr lang="it-IT" dirty="0"/>
              <a:t>&gt;&gt;&gt; {1, 2, 3} &amp; {2, 3, 4} &amp; {3, 4, 5}  # intersezione (elementi comuni)</a:t>
            </a:r>
          </a:p>
          <a:p>
            <a:r>
              <a:rPr lang="it-IT" dirty="0"/>
              <a:t>{3}</a:t>
            </a:r>
          </a:p>
          <a:p>
            <a:r>
              <a:rPr lang="it-IT" dirty="0"/>
              <a:t>&gt;&gt;&gt; {1, 2, 3, 4, 5} - {1, 2} - {2, 3}  # differenza</a:t>
            </a:r>
          </a:p>
          <a:p>
            <a:r>
              <a:rPr lang="it-IT" dirty="0"/>
              <a:t>{4, 5}</a:t>
            </a:r>
          </a:p>
          <a:p>
            <a:r>
              <a:rPr lang="it-IT" dirty="0"/>
              <a:t>&gt;&gt;&gt; {1, 2, 3, 4} ^ {3, 4, 5, 6}  # elementi non comuni</a:t>
            </a:r>
          </a:p>
          <a:p>
            <a:r>
              <a:rPr lang="it-IT" dirty="0"/>
              <a:t>{1, 2, 5, 6}</a:t>
            </a:r>
          </a:p>
          <a:p>
            <a:r>
              <a:rPr lang="it-IT" dirty="0"/>
              <a:t>&gt;&gt;&gt; s1 = {1, 2, 3}</a:t>
            </a:r>
          </a:p>
          <a:p>
            <a:r>
              <a:rPr lang="it-IT" dirty="0"/>
              <a:t>&gt;&gt;&gt; s1 |= {2, 3, 4} | {3, 4, 5}  # aggiunge a s1 gli elementi degli altri 2 set</a:t>
            </a:r>
          </a:p>
          <a:p>
            <a:r>
              <a:rPr lang="it-IT" dirty="0"/>
              <a:t>&gt;&gt;&gt; s1</a:t>
            </a:r>
          </a:p>
          <a:p>
            <a:r>
              <a:rPr lang="it-IT" dirty="0"/>
              <a:t>{1, 2, 3, 4, 5}</a:t>
            </a:r>
          </a:p>
        </p:txBody>
      </p:sp>
    </p:spTree>
    <p:extLst>
      <p:ext uri="{BB962C8B-B14F-4D97-AF65-F5344CB8AC3E}">
        <p14:creationId xmlns:p14="http://schemas.microsoft.com/office/powerpoint/2010/main" val="4822716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Cast (Conversioni di tipo)</a:t>
            </a:r>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16192353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87086" y="139338"/>
            <a:ext cx="11982993" cy="6001643"/>
          </a:xfrm>
          <a:prstGeom prst="rect">
            <a:avLst/>
          </a:prstGeom>
        </p:spPr>
        <p:txBody>
          <a:bodyPr wrap="square">
            <a:spAutoFit/>
          </a:bodyPr>
          <a:lstStyle/>
          <a:p>
            <a:r>
              <a:rPr lang="it-IT" sz="2400" dirty="0"/>
              <a:t>Al contrario di altri linguaggi come il C, dove il tipo di dato è legato alla variabile che lo contiene, In </a:t>
            </a:r>
            <a:r>
              <a:rPr lang="it-IT" sz="2400" dirty="0" err="1"/>
              <a:t>Python</a:t>
            </a:r>
            <a:r>
              <a:rPr lang="it-IT" sz="2400" dirty="0"/>
              <a:t> il tipo è legato all’oggetto stesso e non può essere cambiato. Questo vuol dire che non è possibile convertire (cast) una variabile o un oggetto da un tipo ad un altro. Dato che il tipo di un oggetto non può essere cambiato, in </a:t>
            </a:r>
            <a:r>
              <a:rPr lang="it-IT" sz="2400" dirty="0" err="1">
                <a:solidFill>
                  <a:srgbClr val="FF0000"/>
                </a:solidFill>
              </a:rPr>
              <a:t>Python</a:t>
            </a:r>
            <a:r>
              <a:rPr lang="it-IT" sz="2400" dirty="0">
                <a:solidFill>
                  <a:srgbClr val="FF0000"/>
                </a:solidFill>
              </a:rPr>
              <a:t> la conversione non modifica l’oggetto originale, ma ne crea di nuovi a partire da oggetti già esistenti</a:t>
            </a:r>
            <a:r>
              <a:rPr lang="it-IT" sz="2400" dirty="0"/>
              <a:t>.</a:t>
            </a:r>
          </a:p>
          <a:p>
            <a:endParaRPr lang="it-IT" sz="2400" dirty="0"/>
          </a:p>
          <a:p>
            <a:r>
              <a:rPr lang="it-IT" sz="2400" dirty="0"/>
              <a:t>Questa operazione può essere effettuata passando l’oggetto che vogliamo convertire al tipo in cui lo vogliamo convertire. Ad esempio, se vogliamo convertire una lista in un insieme possiamo usare set(lista):</a:t>
            </a:r>
          </a:p>
          <a:p>
            <a:endParaRPr lang="it-IT" sz="2400" dirty="0"/>
          </a:p>
          <a:p>
            <a:r>
              <a:rPr lang="it-IT" sz="2400" dirty="0"/>
              <a:t>&gt;&gt;&gt; </a:t>
            </a:r>
            <a:r>
              <a:rPr lang="it-IT" sz="2400" dirty="0" err="1"/>
              <a:t>mylist</a:t>
            </a:r>
            <a:r>
              <a:rPr lang="it-IT" sz="2400" dirty="0"/>
              <a:t> = [1, 2, 3, 2, 1]  # definisco una lista</a:t>
            </a:r>
          </a:p>
          <a:p>
            <a:r>
              <a:rPr lang="it-IT" sz="2400" dirty="0"/>
              <a:t>&gt;&gt;&gt; </a:t>
            </a:r>
            <a:r>
              <a:rPr lang="it-IT" sz="2400" dirty="0" err="1"/>
              <a:t>myset</a:t>
            </a:r>
            <a:r>
              <a:rPr lang="it-IT" sz="2400" dirty="0"/>
              <a:t> = set(</a:t>
            </a:r>
            <a:r>
              <a:rPr lang="it-IT" sz="2400" dirty="0" err="1"/>
              <a:t>mylist</a:t>
            </a:r>
            <a:r>
              <a:rPr lang="it-IT" sz="2400" dirty="0"/>
              <a:t>)       # creo un nuovo insieme a partire dalla lista</a:t>
            </a:r>
          </a:p>
          <a:p>
            <a:r>
              <a:rPr lang="it-IT" sz="2400" dirty="0"/>
              <a:t>&gt;&gt;&gt; </a:t>
            </a:r>
            <a:r>
              <a:rPr lang="it-IT" sz="2400" dirty="0" err="1"/>
              <a:t>myset</a:t>
            </a:r>
            <a:r>
              <a:rPr lang="it-IT" sz="2400" dirty="0"/>
              <a:t>                     # l'insieme contiene gli stessi elementi (senza duplicati)</a:t>
            </a:r>
          </a:p>
          <a:p>
            <a:r>
              <a:rPr lang="it-IT" sz="2400" dirty="0"/>
              <a:t>{1, 2, 3}</a:t>
            </a:r>
          </a:p>
          <a:p>
            <a:r>
              <a:rPr lang="it-IT" sz="2400" dirty="0"/>
              <a:t>&gt;&gt;&gt; </a:t>
            </a:r>
            <a:r>
              <a:rPr lang="it-IT" sz="2400" dirty="0" err="1"/>
              <a:t>mylist</a:t>
            </a:r>
            <a:r>
              <a:rPr lang="it-IT" sz="2400" dirty="0"/>
              <a:t>                    # la lista originale esiste ancora</a:t>
            </a:r>
          </a:p>
          <a:p>
            <a:r>
              <a:rPr lang="it-IT" sz="2400" dirty="0"/>
              <a:t>[1, 2, 3, 2, 1]</a:t>
            </a:r>
          </a:p>
        </p:txBody>
      </p:sp>
    </p:spTree>
    <p:extLst>
      <p:ext uri="{BB962C8B-B14F-4D97-AF65-F5344CB8AC3E}">
        <p14:creationId xmlns:p14="http://schemas.microsoft.com/office/powerpoint/2010/main" val="19148238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13211" y="113211"/>
            <a:ext cx="11956869" cy="5262979"/>
          </a:xfrm>
          <a:prstGeom prst="rect">
            <a:avLst/>
          </a:prstGeom>
        </p:spPr>
        <p:txBody>
          <a:bodyPr wrap="square">
            <a:spAutoFit/>
          </a:bodyPr>
          <a:lstStyle/>
          <a:p>
            <a:r>
              <a:rPr lang="it-IT" sz="2400" dirty="0"/>
              <a:t>Se vogliamo, invece, convertire una stringa in numero, possiamo procedere come segue:</a:t>
            </a:r>
          </a:p>
          <a:p>
            <a:endParaRPr lang="it-IT" sz="2400" dirty="0"/>
          </a:p>
          <a:p>
            <a:r>
              <a:rPr lang="it-IT" sz="2400" dirty="0"/>
              <a:t>&gt;&gt;&gt; </a:t>
            </a:r>
            <a:r>
              <a:rPr lang="it-IT" sz="2400" dirty="0" err="1"/>
              <a:t>mystr</a:t>
            </a:r>
            <a:r>
              <a:rPr lang="it-IT" sz="2400" dirty="0"/>
              <a:t> = '3.14'            # definisco una stringa</a:t>
            </a:r>
          </a:p>
          <a:p>
            <a:r>
              <a:rPr lang="it-IT" sz="2400" dirty="0"/>
              <a:t>&gt;&gt;&gt; </a:t>
            </a:r>
            <a:r>
              <a:rPr lang="it-IT" sz="2400" dirty="0" err="1"/>
              <a:t>myfloat</a:t>
            </a:r>
            <a:r>
              <a:rPr lang="it-IT" sz="2400" dirty="0"/>
              <a:t> = float(</a:t>
            </a:r>
            <a:r>
              <a:rPr lang="it-IT" sz="2400" dirty="0" err="1"/>
              <a:t>mystr</a:t>
            </a:r>
            <a:r>
              <a:rPr lang="it-IT" sz="2400" dirty="0"/>
              <a:t>)    # creo un nuovo float a partire dalla stringa</a:t>
            </a:r>
          </a:p>
          <a:p>
            <a:r>
              <a:rPr lang="it-IT" sz="2400" dirty="0"/>
              <a:t>&gt;&gt;&gt; </a:t>
            </a:r>
            <a:r>
              <a:rPr lang="it-IT" sz="2400" dirty="0" err="1"/>
              <a:t>myfloat</a:t>
            </a:r>
            <a:r>
              <a:rPr lang="it-IT" sz="2400" dirty="0"/>
              <a:t>                   # il float corrisponde al numero della stringa</a:t>
            </a:r>
          </a:p>
          <a:p>
            <a:r>
              <a:rPr lang="it-IT" sz="2400" dirty="0"/>
              <a:t>3.14</a:t>
            </a:r>
          </a:p>
          <a:p>
            <a:r>
              <a:rPr lang="it-IT" sz="2400" dirty="0"/>
              <a:t>&gt;&gt;&gt; </a:t>
            </a:r>
            <a:r>
              <a:rPr lang="it-IT" sz="2400" dirty="0" err="1"/>
              <a:t>mystr</a:t>
            </a:r>
            <a:r>
              <a:rPr lang="it-IT" sz="2400" dirty="0"/>
              <a:t>                     # la stringa originale esiste ancora</a:t>
            </a:r>
          </a:p>
          <a:p>
            <a:r>
              <a:rPr lang="it-IT" sz="2400" dirty="0"/>
              <a:t>'3.14'</a:t>
            </a:r>
          </a:p>
          <a:p>
            <a:r>
              <a:rPr lang="it-IT" sz="2400" dirty="0"/>
              <a:t>È anche possibile convertire una lista di </a:t>
            </a:r>
            <a:r>
              <a:rPr lang="it-IT" sz="2400" dirty="0" err="1"/>
              <a:t>tuple</a:t>
            </a:r>
            <a:r>
              <a:rPr lang="it-IT" sz="2400" dirty="0"/>
              <a:t> in un dizionario:</a:t>
            </a:r>
          </a:p>
          <a:p>
            <a:endParaRPr lang="it-IT" sz="2400" dirty="0"/>
          </a:p>
          <a:p>
            <a:r>
              <a:rPr lang="it-IT" sz="2400" dirty="0"/>
              <a:t>&gt;&gt;&gt; </a:t>
            </a:r>
            <a:r>
              <a:rPr lang="it-IT" sz="2400" dirty="0" err="1"/>
              <a:t>mylist</a:t>
            </a:r>
            <a:r>
              <a:rPr lang="it-IT" sz="2400" dirty="0"/>
              <a:t> = [('a', 1), ('b', 2), ('c', 3)]</a:t>
            </a:r>
          </a:p>
          <a:p>
            <a:r>
              <a:rPr lang="it-IT" sz="2400" dirty="0"/>
              <a:t>&gt;&gt;&gt; </a:t>
            </a:r>
            <a:r>
              <a:rPr lang="it-IT" sz="2400" dirty="0" err="1"/>
              <a:t>mydict</a:t>
            </a:r>
            <a:r>
              <a:rPr lang="it-IT" sz="2400" dirty="0"/>
              <a:t> = </a:t>
            </a:r>
            <a:r>
              <a:rPr lang="it-IT" sz="2400" dirty="0" err="1"/>
              <a:t>dict</a:t>
            </a:r>
            <a:r>
              <a:rPr lang="it-IT" sz="2400" dirty="0"/>
              <a:t>(</a:t>
            </a:r>
            <a:r>
              <a:rPr lang="it-IT" sz="2400" dirty="0" err="1"/>
              <a:t>mylist</a:t>
            </a:r>
            <a:r>
              <a:rPr lang="it-IT" sz="2400" dirty="0"/>
              <a:t>)</a:t>
            </a:r>
          </a:p>
          <a:p>
            <a:r>
              <a:rPr lang="it-IT" sz="2400" dirty="0"/>
              <a:t>&gt;&gt;&gt; </a:t>
            </a:r>
            <a:r>
              <a:rPr lang="it-IT" sz="2400" dirty="0" err="1"/>
              <a:t>mydict</a:t>
            </a:r>
            <a:endParaRPr lang="it-IT" sz="2400" dirty="0"/>
          </a:p>
          <a:p>
            <a:r>
              <a:rPr lang="it-IT" sz="2400" dirty="0"/>
              <a:t>{'c': 3, 'a': 1, 'b': 2}</a:t>
            </a:r>
          </a:p>
        </p:txBody>
      </p:sp>
    </p:spTree>
    <p:extLst>
      <p:ext uri="{BB962C8B-B14F-4D97-AF65-F5344CB8AC3E}">
        <p14:creationId xmlns:p14="http://schemas.microsoft.com/office/powerpoint/2010/main" val="37517772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82880" y="174172"/>
            <a:ext cx="11861074" cy="4893647"/>
          </a:xfrm>
          <a:prstGeom prst="rect">
            <a:avLst/>
          </a:prstGeom>
        </p:spPr>
        <p:txBody>
          <a:bodyPr wrap="square">
            <a:spAutoFit/>
          </a:bodyPr>
          <a:lstStyle/>
          <a:p>
            <a:r>
              <a:rPr lang="it-IT" sz="2400" dirty="0"/>
              <a:t>Ogni tipo accetta diversi input, ma non tutte le conversioni sono possibili. Ad esempio, non è possibile convertire una lista in intero, o un intero in lista. Se passiamo un oggetto che non può essere convertito, </a:t>
            </a:r>
            <a:r>
              <a:rPr lang="it-IT" sz="2400" dirty="0" err="1"/>
              <a:t>Python</a:t>
            </a:r>
            <a:r>
              <a:rPr lang="it-IT" sz="2400" dirty="0"/>
              <a:t> restituirà un </a:t>
            </a:r>
            <a:r>
              <a:rPr lang="it-IT" sz="2400" dirty="0" err="1"/>
              <a:t>TypeError</a:t>
            </a:r>
            <a:r>
              <a:rPr lang="it-IT" sz="2400" dirty="0"/>
              <a:t> o un </a:t>
            </a:r>
            <a:r>
              <a:rPr lang="it-IT" sz="2400" dirty="0" err="1"/>
              <a:t>ValueError</a:t>
            </a:r>
            <a:r>
              <a:rPr lang="it-IT" sz="2400" dirty="0"/>
              <a:t>:</a:t>
            </a:r>
          </a:p>
          <a:p>
            <a:endParaRPr lang="it-IT" sz="2400" dirty="0"/>
          </a:p>
          <a:p>
            <a:r>
              <a:rPr lang="it-IT" sz="2400" dirty="0"/>
              <a:t>&gt;&gt;&gt; </a:t>
            </a:r>
            <a:r>
              <a:rPr lang="it-IT" sz="2400" dirty="0" err="1"/>
              <a:t>int</a:t>
            </a:r>
            <a:r>
              <a:rPr lang="it-IT" sz="2400" dirty="0"/>
              <a:t>('un milione')  # </a:t>
            </a:r>
            <a:r>
              <a:rPr lang="it-IT" sz="2400" dirty="0" err="1"/>
              <a:t>str</a:t>
            </a:r>
            <a:r>
              <a:rPr lang="it-IT" sz="2400" dirty="0"/>
              <a:t> è un tipo valido, ma il valore non può essere convertito</a:t>
            </a:r>
          </a:p>
          <a:p>
            <a:r>
              <a:rPr lang="it-IT" sz="2400" dirty="0" err="1"/>
              <a:t>Traceback</a:t>
            </a:r>
            <a:r>
              <a:rPr lang="it-IT" sz="2400" dirty="0"/>
              <a:t> (</a:t>
            </a:r>
            <a:r>
              <a:rPr lang="it-IT" sz="2400" dirty="0" err="1"/>
              <a:t>most</a:t>
            </a:r>
            <a:r>
              <a:rPr lang="it-IT" sz="2400" dirty="0"/>
              <a:t> </a:t>
            </a:r>
            <a:r>
              <a:rPr lang="it-IT" sz="2400" dirty="0" err="1"/>
              <a:t>recent</a:t>
            </a:r>
            <a:r>
              <a:rPr lang="it-IT" sz="2400" dirty="0"/>
              <a:t> call last):</a:t>
            </a:r>
          </a:p>
          <a:p>
            <a:r>
              <a:rPr lang="it-IT" sz="2400" dirty="0"/>
              <a:t>  File "&lt;</a:t>
            </a:r>
            <a:r>
              <a:rPr lang="it-IT" sz="2400" dirty="0" err="1"/>
              <a:t>stdin</a:t>
            </a:r>
            <a:r>
              <a:rPr lang="it-IT" sz="2400" dirty="0"/>
              <a:t>&gt;", line 1, in &lt;</a:t>
            </a:r>
            <a:r>
              <a:rPr lang="it-IT" sz="2400" dirty="0" err="1"/>
              <a:t>module</a:t>
            </a:r>
            <a:r>
              <a:rPr lang="it-IT" sz="2400" dirty="0"/>
              <a:t>&gt;</a:t>
            </a:r>
          </a:p>
          <a:p>
            <a:r>
              <a:rPr lang="it-IT" sz="2400" dirty="0" err="1"/>
              <a:t>ValueError</a:t>
            </a:r>
            <a:r>
              <a:rPr lang="it-IT" sz="2400" dirty="0"/>
              <a:t>: </a:t>
            </a:r>
            <a:r>
              <a:rPr lang="it-IT" sz="2400" dirty="0" err="1"/>
              <a:t>invalid</a:t>
            </a:r>
            <a:r>
              <a:rPr lang="it-IT" sz="2400" dirty="0"/>
              <a:t> </a:t>
            </a:r>
            <a:r>
              <a:rPr lang="it-IT" sz="2400" dirty="0" err="1"/>
              <a:t>literal</a:t>
            </a:r>
            <a:r>
              <a:rPr lang="it-IT" sz="2400" dirty="0"/>
              <a:t> for </a:t>
            </a:r>
            <a:r>
              <a:rPr lang="it-IT" sz="2400" dirty="0" err="1"/>
              <a:t>int</a:t>
            </a:r>
            <a:r>
              <a:rPr lang="it-IT" sz="2400" dirty="0"/>
              <a:t>() with base 10: 'un milione'</a:t>
            </a:r>
          </a:p>
          <a:p>
            <a:r>
              <a:rPr lang="it-IT" sz="2400" dirty="0"/>
              <a:t>&gt;&gt;&gt; </a:t>
            </a:r>
            <a:r>
              <a:rPr lang="it-IT" sz="2400" dirty="0" err="1"/>
              <a:t>int</a:t>
            </a:r>
            <a:r>
              <a:rPr lang="it-IT" sz="2400" dirty="0"/>
              <a:t>([1, 2, 3])     # list non è un tipo valido, quindi un </a:t>
            </a:r>
            <a:r>
              <a:rPr lang="it-IT" sz="2400" dirty="0" err="1"/>
              <a:t>TypeError</a:t>
            </a:r>
            <a:r>
              <a:rPr lang="it-IT" sz="2400" dirty="0"/>
              <a:t> viene restituito</a:t>
            </a:r>
          </a:p>
          <a:p>
            <a:r>
              <a:rPr lang="it-IT" sz="2400" dirty="0" err="1"/>
              <a:t>Traceback</a:t>
            </a:r>
            <a:r>
              <a:rPr lang="it-IT" sz="2400" dirty="0"/>
              <a:t> (</a:t>
            </a:r>
            <a:r>
              <a:rPr lang="it-IT" sz="2400" dirty="0" err="1"/>
              <a:t>most</a:t>
            </a:r>
            <a:r>
              <a:rPr lang="it-IT" sz="2400" dirty="0"/>
              <a:t> </a:t>
            </a:r>
            <a:r>
              <a:rPr lang="it-IT" sz="2400" dirty="0" err="1"/>
              <a:t>recent</a:t>
            </a:r>
            <a:r>
              <a:rPr lang="it-IT" sz="2400" dirty="0"/>
              <a:t> call last):</a:t>
            </a:r>
          </a:p>
          <a:p>
            <a:r>
              <a:rPr lang="it-IT" sz="2400" dirty="0"/>
              <a:t>  File "&lt;</a:t>
            </a:r>
            <a:r>
              <a:rPr lang="it-IT" sz="2400" dirty="0" err="1"/>
              <a:t>stdin</a:t>
            </a:r>
            <a:r>
              <a:rPr lang="it-IT" sz="2400" dirty="0"/>
              <a:t>&gt;", line 1, in &lt;</a:t>
            </a:r>
            <a:r>
              <a:rPr lang="it-IT" sz="2400" dirty="0" err="1"/>
              <a:t>module</a:t>
            </a:r>
            <a:r>
              <a:rPr lang="it-IT" sz="2400" dirty="0"/>
              <a:t>&gt;</a:t>
            </a:r>
          </a:p>
          <a:p>
            <a:r>
              <a:rPr lang="it-IT" sz="2400" dirty="0" err="1"/>
              <a:t>TypeError</a:t>
            </a:r>
            <a:r>
              <a:rPr lang="it-IT" sz="2400" dirty="0"/>
              <a:t>: </a:t>
            </a:r>
            <a:r>
              <a:rPr lang="it-IT" sz="2400" dirty="0" err="1"/>
              <a:t>int</a:t>
            </a:r>
            <a:r>
              <a:rPr lang="it-IT" sz="2400" dirty="0"/>
              <a:t>() </a:t>
            </a:r>
            <a:r>
              <a:rPr lang="it-IT" sz="2400" dirty="0" err="1"/>
              <a:t>argument</a:t>
            </a:r>
            <a:r>
              <a:rPr lang="it-IT" sz="2400" dirty="0"/>
              <a:t> must be a </a:t>
            </a:r>
            <a:r>
              <a:rPr lang="it-IT" sz="2400" dirty="0" err="1"/>
              <a:t>string</a:t>
            </a:r>
            <a:r>
              <a:rPr lang="it-IT" sz="2400" dirty="0"/>
              <a:t>, a </a:t>
            </a:r>
            <a:r>
              <a:rPr lang="it-IT" sz="2400" dirty="0" err="1"/>
              <a:t>bytes-like</a:t>
            </a:r>
            <a:r>
              <a:rPr lang="it-IT" sz="2400" dirty="0"/>
              <a:t> </a:t>
            </a:r>
            <a:r>
              <a:rPr lang="it-IT" sz="2400" dirty="0" err="1"/>
              <a:t>object</a:t>
            </a:r>
            <a:r>
              <a:rPr lang="it-IT" sz="2400" dirty="0"/>
              <a:t> or a </a:t>
            </a:r>
            <a:r>
              <a:rPr lang="it-IT" sz="2400" dirty="0" err="1"/>
              <a:t>number</a:t>
            </a:r>
            <a:r>
              <a:rPr lang="it-IT" sz="2400" dirty="0"/>
              <a:t>, </a:t>
            </a:r>
            <a:r>
              <a:rPr lang="it-IT" sz="2400" dirty="0" err="1"/>
              <a:t>not</a:t>
            </a:r>
            <a:r>
              <a:rPr lang="it-IT" sz="2400" dirty="0"/>
              <a:t> 'list'</a:t>
            </a:r>
          </a:p>
          <a:p>
            <a:r>
              <a:rPr lang="it-IT" sz="2400" dirty="0"/>
              <a:t>&lt;/</a:t>
            </a:r>
            <a:r>
              <a:rPr lang="it-IT" sz="2400" dirty="0" err="1"/>
              <a:t>module</a:t>
            </a:r>
            <a:r>
              <a:rPr lang="it-IT" sz="2400" dirty="0"/>
              <a:t>&gt;&lt;/</a:t>
            </a:r>
            <a:r>
              <a:rPr lang="it-IT" sz="2400" dirty="0" err="1"/>
              <a:t>stdin</a:t>
            </a:r>
            <a:r>
              <a:rPr lang="it-IT" sz="2400" dirty="0"/>
              <a:t>&gt;&lt;/</a:t>
            </a:r>
            <a:r>
              <a:rPr lang="it-IT" sz="2400" dirty="0" err="1"/>
              <a:t>module</a:t>
            </a:r>
            <a:r>
              <a:rPr lang="it-IT" sz="2400" dirty="0"/>
              <a:t>&gt;&lt;/</a:t>
            </a:r>
            <a:r>
              <a:rPr lang="it-IT" sz="2400" dirty="0" err="1"/>
              <a:t>stdin</a:t>
            </a:r>
            <a:r>
              <a:rPr lang="it-IT" sz="2400" dirty="0"/>
              <a:t>&gt;</a:t>
            </a:r>
          </a:p>
        </p:txBody>
      </p:sp>
    </p:spTree>
    <p:extLst>
      <p:ext uri="{BB962C8B-B14F-4D97-AF65-F5344CB8AC3E}">
        <p14:creationId xmlns:p14="http://schemas.microsoft.com/office/powerpoint/2010/main" val="78243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numero diapositiva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B2AD649-AEF3-47C3-840E-13336BF2BC0A}" type="slidenum">
              <a:rPr lang="it-IT" altLang="it-IT" sz="1400"/>
              <a:pPr>
                <a:spcBef>
                  <a:spcPct val="0"/>
                </a:spcBef>
                <a:buFontTx/>
                <a:buNone/>
              </a:pPr>
              <a:t>7</a:t>
            </a:fld>
            <a:endParaRPr lang="it-IT" altLang="it-IT" sz="1400"/>
          </a:p>
        </p:txBody>
      </p:sp>
      <p:sp>
        <p:nvSpPr>
          <p:cNvPr id="43011" name="Rettangolo 2"/>
          <p:cNvSpPr>
            <a:spLocks noChangeArrowheads="1"/>
          </p:cNvSpPr>
          <p:nvPr/>
        </p:nvSpPr>
        <p:spPr bwMode="auto">
          <a:xfrm>
            <a:off x="1625600" y="114301"/>
            <a:ext cx="89281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it-IT" altLang="it-IT" sz="2800" dirty="0"/>
              <a:t>&gt;&gt;&gt; </a:t>
            </a:r>
            <a:r>
              <a:rPr lang="it-IT" altLang="it-IT" sz="2800" dirty="0" err="1"/>
              <a:t>def</a:t>
            </a:r>
            <a:r>
              <a:rPr lang="it-IT" altLang="it-IT" sz="2800" dirty="0"/>
              <a:t> </a:t>
            </a:r>
            <a:r>
              <a:rPr lang="it-IT" altLang="it-IT" sz="2800" dirty="0" err="1"/>
              <a:t>square</a:t>
            </a:r>
            <a:r>
              <a:rPr lang="it-IT" altLang="it-IT" sz="2800" dirty="0"/>
              <a:t>(n):</a:t>
            </a:r>
          </a:p>
          <a:p>
            <a:pPr>
              <a:spcBef>
                <a:spcPct val="0"/>
              </a:spcBef>
              <a:buFontTx/>
              <a:buNone/>
            </a:pPr>
            <a:r>
              <a:rPr lang="it-IT" altLang="it-IT" sz="2800" dirty="0"/>
              <a:t>...     </a:t>
            </a:r>
            <a:r>
              <a:rPr lang="it-IT" altLang="it-IT" sz="2800" dirty="0" err="1"/>
              <a:t>return</a:t>
            </a:r>
            <a:r>
              <a:rPr lang="it-IT" altLang="it-IT" sz="2800" dirty="0"/>
              <a:t> n**2</a:t>
            </a:r>
          </a:p>
          <a:p>
            <a:pPr>
              <a:spcBef>
                <a:spcPct val="0"/>
              </a:spcBef>
              <a:buFontTx/>
              <a:buNone/>
            </a:pPr>
            <a:r>
              <a:rPr lang="it-IT" altLang="it-IT" sz="2800" dirty="0"/>
              <a:t>...</a:t>
            </a:r>
          </a:p>
          <a:p>
            <a:pPr>
              <a:spcBef>
                <a:spcPct val="0"/>
              </a:spcBef>
              <a:buFontTx/>
              <a:buNone/>
            </a:pPr>
            <a:r>
              <a:rPr lang="it-IT" altLang="it-IT" sz="2800" dirty="0"/>
              <a:t>&gt;&gt;&gt; x = </a:t>
            </a:r>
            <a:r>
              <a:rPr lang="it-IT" altLang="it-IT" sz="2800" dirty="0" err="1"/>
              <a:t>square</a:t>
            </a:r>
            <a:r>
              <a:rPr lang="it-IT" altLang="it-IT" sz="2800" dirty="0"/>
              <a:t>(5)</a:t>
            </a:r>
          </a:p>
          <a:p>
            <a:pPr>
              <a:spcBef>
                <a:spcPct val="0"/>
              </a:spcBef>
              <a:buFontTx/>
              <a:buNone/>
            </a:pPr>
            <a:r>
              <a:rPr lang="it-IT" altLang="it-IT" sz="2800" dirty="0"/>
              <a:t>&gt;&gt;&gt; x</a:t>
            </a:r>
          </a:p>
          <a:p>
            <a:pPr>
              <a:spcBef>
                <a:spcPct val="0"/>
              </a:spcBef>
              <a:buFontTx/>
              <a:buNone/>
            </a:pPr>
            <a:r>
              <a:rPr lang="it-IT" altLang="it-IT" sz="2800" dirty="0"/>
              <a:t>25</a:t>
            </a:r>
          </a:p>
          <a:p>
            <a:pPr>
              <a:spcBef>
                <a:spcPct val="0"/>
              </a:spcBef>
              <a:buFontTx/>
              <a:buNone/>
            </a:pPr>
            <a:r>
              <a:rPr lang="it-IT" altLang="it-IT" sz="2800" dirty="0"/>
              <a:t>&gt;&gt;&gt; </a:t>
            </a:r>
            <a:r>
              <a:rPr lang="it-IT" altLang="it-IT" sz="2800" dirty="0" err="1"/>
              <a:t>square</a:t>
            </a:r>
            <a:r>
              <a:rPr lang="it-IT" altLang="it-IT" sz="2800" dirty="0"/>
              <a:t>(</a:t>
            </a:r>
            <a:r>
              <a:rPr lang="it-IT" altLang="it-IT" sz="2800" dirty="0" err="1"/>
              <a:t>square</a:t>
            </a:r>
            <a:r>
              <a:rPr lang="it-IT" altLang="it-IT" sz="2800" dirty="0"/>
              <a:t>(5))</a:t>
            </a:r>
          </a:p>
          <a:p>
            <a:pPr>
              <a:spcBef>
                <a:spcPct val="0"/>
              </a:spcBef>
              <a:buFontTx/>
              <a:buNone/>
            </a:pPr>
            <a:r>
              <a:rPr lang="it-IT" altLang="it-IT" sz="2800" dirty="0"/>
              <a:t>625</a:t>
            </a:r>
          </a:p>
          <a:p>
            <a:pPr>
              <a:spcBef>
                <a:spcPct val="0"/>
              </a:spcBef>
              <a:buFontTx/>
              <a:buNone/>
            </a:pPr>
            <a:r>
              <a:rPr lang="it-IT" altLang="it-IT" sz="2800" dirty="0"/>
              <a:t>&gt;&gt;&gt; </a:t>
            </a:r>
            <a:r>
              <a:rPr lang="it-IT" altLang="it-IT" sz="2800" dirty="0" err="1"/>
              <a:t>square</a:t>
            </a:r>
            <a:r>
              <a:rPr lang="it-IT" altLang="it-IT" sz="2800" dirty="0"/>
              <a:t>(3) + </a:t>
            </a:r>
            <a:r>
              <a:rPr lang="it-IT" altLang="it-IT" sz="2800" dirty="0" err="1"/>
              <a:t>square</a:t>
            </a:r>
            <a:r>
              <a:rPr lang="it-IT" altLang="it-IT" sz="2800" dirty="0"/>
              <a:t>(4) == </a:t>
            </a:r>
            <a:r>
              <a:rPr lang="it-IT" altLang="it-IT" sz="2800" dirty="0" err="1"/>
              <a:t>square</a:t>
            </a:r>
            <a:r>
              <a:rPr lang="it-IT" altLang="it-IT" sz="2800" dirty="0"/>
              <a:t>(5)</a:t>
            </a:r>
          </a:p>
          <a:p>
            <a:pPr>
              <a:spcBef>
                <a:spcPct val="0"/>
              </a:spcBef>
              <a:buFontTx/>
              <a:buNone/>
            </a:pPr>
            <a:r>
              <a:rPr lang="it-IT" altLang="it-IT" sz="2800" dirty="0"/>
              <a:t>True</a:t>
            </a:r>
          </a:p>
          <a:p>
            <a:pPr>
              <a:spcBef>
                <a:spcPct val="0"/>
              </a:spcBef>
              <a:buFontTx/>
              <a:buNone/>
            </a:pPr>
            <a:endParaRPr lang="it-IT" altLang="it-IT" sz="2800" dirty="0"/>
          </a:p>
          <a:p>
            <a:pPr>
              <a:spcBef>
                <a:spcPct val="0"/>
              </a:spcBef>
              <a:buFontTx/>
              <a:buNone/>
            </a:pPr>
            <a:r>
              <a:rPr lang="it-IT" altLang="it-IT" sz="2800" dirty="0"/>
              <a:t>Una funzione può contenere 0 o più </a:t>
            </a:r>
            <a:r>
              <a:rPr lang="it-IT" altLang="it-IT" sz="2800" dirty="0" err="1"/>
              <a:t>return</a:t>
            </a:r>
            <a:r>
              <a:rPr lang="it-IT" altLang="it-IT" sz="2800" dirty="0"/>
              <a:t>, e una volta che un </a:t>
            </a:r>
            <a:r>
              <a:rPr lang="it-IT" altLang="it-IT" sz="2800" dirty="0" err="1"/>
              <a:t>return</a:t>
            </a:r>
            <a:r>
              <a:rPr lang="it-IT" altLang="it-IT" sz="2800" dirty="0"/>
              <a:t> viene eseguito, la funzione termina immediatamente.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65463" y="217715"/>
            <a:ext cx="11773988" cy="4154984"/>
          </a:xfrm>
          <a:prstGeom prst="rect">
            <a:avLst/>
          </a:prstGeom>
        </p:spPr>
        <p:txBody>
          <a:bodyPr wrap="square">
            <a:spAutoFit/>
          </a:bodyPr>
          <a:lstStyle/>
          <a:p>
            <a:r>
              <a:rPr lang="it-IT" sz="2400" dirty="0"/>
              <a:t>È anche possibile creare copie di un oggetto senza cambiarne il tipo. Ad esempio:</a:t>
            </a:r>
          </a:p>
          <a:p>
            <a:endParaRPr lang="it-IT" sz="2400" dirty="0"/>
          </a:p>
          <a:p>
            <a:r>
              <a:rPr lang="it-IT" sz="2400" dirty="0"/>
              <a:t>&gt;&gt;&gt; mylist1 = [1, 2, 3]      # creo una lista</a:t>
            </a:r>
          </a:p>
          <a:p>
            <a:r>
              <a:rPr lang="it-IT" sz="2400" dirty="0"/>
              <a:t>&gt;&gt;&gt; mylist2 = list(mylist1)  # creo una nuova lista (una copia) partendo da mylist1</a:t>
            </a:r>
          </a:p>
          <a:p>
            <a:r>
              <a:rPr lang="it-IT" sz="2400" dirty="0"/>
              <a:t>&gt;&gt;&gt; mylist2                  # la copia contiene gli stessi elementi dell'originale</a:t>
            </a:r>
          </a:p>
          <a:p>
            <a:r>
              <a:rPr lang="it-IT" sz="2400" dirty="0"/>
              <a:t>[1, 2, 3]</a:t>
            </a:r>
          </a:p>
          <a:p>
            <a:r>
              <a:rPr lang="it-IT" sz="2400" dirty="0"/>
              <a:t>&gt;&gt;&gt; mylist1.append(4)        # posso modificare l'originale aggiungendo un elemento</a:t>
            </a:r>
          </a:p>
          <a:p>
            <a:r>
              <a:rPr lang="it-IT" sz="2400" dirty="0"/>
              <a:t>&gt;&gt;&gt; mylist1                  # l'elemento viene aggiunto alla lista originale</a:t>
            </a:r>
          </a:p>
          <a:p>
            <a:r>
              <a:rPr lang="it-IT" sz="2400" dirty="0"/>
              <a:t>[1, 2, 3, 4]</a:t>
            </a:r>
          </a:p>
          <a:p>
            <a:r>
              <a:rPr lang="it-IT" sz="2400" dirty="0"/>
              <a:t>&gt;&gt;&gt; mylist2                  # ma non alla copia</a:t>
            </a:r>
          </a:p>
          <a:p>
            <a:r>
              <a:rPr lang="it-IT" sz="2400" dirty="0"/>
              <a:t>[1, 2, 3]</a:t>
            </a:r>
          </a:p>
        </p:txBody>
      </p:sp>
    </p:spTree>
    <p:extLst>
      <p:ext uri="{BB962C8B-B14F-4D97-AF65-F5344CB8AC3E}">
        <p14:creationId xmlns:p14="http://schemas.microsoft.com/office/powerpoint/2010/main" val="22748510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For</a:t>
            </a:r>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33409472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74171" y="113212"/>
            <a:ext cx="11756572" cy="6370975"/>
          </a:xfrm>
          <a:prstGeom prst="rect">
            <a:avLst/>
          </a:prstGeom>
        </p:spPr>
        <p:txBody>
          <a:bodyPr wrap="square">
            <a:spAutoFit/>
          </a:bodyPr>
          <a:lstStyle/>
          <a:p>
            <a:r>
              <a:rPr lang="it-IT" sz="2400" dirty="0"/>
              <a:t>Il ciclo for ci permette di iterare su tutti gli elementi di un iterabile ed eseguire un determinato blocco di codice. Un iterabile è un qualsiasi oggetto in grado di restituire tutti gli elementi uno dopo l’altro, come ad esempio liste, </a:t>
            </a:r>
            <a:r>
              <a:rPr lang="it-IT" sz="2400" dirty="0" err="1"/>
              <a:t>tuple</a:t>
            </a:r>
            <a:r>
              <a:rPr lang="it-IT" sz="2400" dirty="0"/>
              <a:t>, set, dizionari (restituiscono le chiavi), ecc.</a:t>
            </a:r>
          </a:p>
          <a:p>
            <a:endParaRPr lang="it-IT" sz="2400" dirty="0"/>
          </a:p>
          <a:p>
            <a:r>
              <a:rPr lang="it-IT" sz="2400" dirty="0"/>
              <a:t>Vediamo un semplice esempio di ciclo for:</a:t>
            </a:r>
          </a:p>
          <a:p>
            <a:endParaRPr lang="it-IT" sz="2400" dirty="0"/>
          </a:p>
          <a:p>
            <a:r>
              <a:rPr lang="it-IT" sz="2400" dirty="0"/>
              <a:t>&gt;&gt;&gt; # stampa il quadrato di ogni numero di </a:t>
            </a:r>
            <a:r>
              <a:rPr lang="it-IT" sz="2400" dirty="0" err="1"/>
              <a:t>seq</a:t>
            </a:r>
            <a:endParaRPr lang="it-IT" sz="2400" dirty="0"/>
          </a:p>
          <a:p>
            <a:r>
              <a:rPr lang="it-IT" sz="2400" dirty="0"/>
              <a:t>&gt;&gt;&gt; </a:t>
            </a:r>
            <a:r>
              <a:rPr lang="it-IT" sz="2400" dirty="0" err="1"/>
              <a:t>seq</a:t>
            </a:r>
            <a:r>
              <a:rPr lang="it-IT" sz="2400" dirty="0"/>
              <a:t> = [1, 2, 3, 4, 5]</a:t>
            </a:r>
          </a:p>
          <a:p>
            <a:r>
              <a:rPr lang="it-IT" sz="2400" dirty="0"/>
              <a:t>&gt;&gt;&gt; for n in </a:t>
            </a:r>
            <a:r>
              <a:rPr lang="it-IT" sz="2400" dirty="0" err="1"/>
              <a:t>seq</a:t>
            </a:r>
            <a:r>
              <a:rPr lang="it-IT" sz="2400" dirty="0"/>
              <a:t>:</a:t>
            </a:r>
          </a:p>
          <a:p>
            <a:r>
              <a:rPr lang="it-IT" sz="2400" dirty="0"/>
              <a:t>...     </a:t>
            </a:r>
            <a:r>
              <a:rPr lang="it-IT" sz="2400" dirty="0" err="1"/>
              <a:t>print</a:t>
            </a:r>
            <a:r>
              <a:rPr lang="it-IT" sz="2400" dirty="0"/>
              <a:t>('Il quadrato di', n, 'è', n**2)</a:t>
            </a:r>
          </a:p>
          <a:p>
            <a:r>
              <a:rPr lang="it-IT" sz="2400" dirty="0"/>
              <a:t>...</a:t>
            </a:r>
          </a:p>
          <a:p>
            <a:r>
              <a:rPr lang="it-IT" sz="2400" dirty="0"/>
              <a:t>Il quadrato di 1 è 1</a:t>
            </a:r>
          </a:p>
          <a:p>
            <a:r>
              <a:rPr lang="it-IT" sz="2400" dirty="0"/>
              <a:t>Il quadrato di 2 è 4</a:t>
            </a:r>
          </a:p>
          <a:p>
            <a:r>
              <a:rPr lang="it-IT" sz="2400" dirty="0"/>
              <a:t>Il quadrato di 3 è 9</a:t>
            </a:r>
          </a:p>
          <a:p>
            <a:r>
              <a:rPr lang="it-IT" sz="2400" dirty="0"/>
              <a:t>Il quadrato di 4 è 16</a:t>
            </a:r>
          </a:p>
          <a:p>
            <a:r>
              <a:rPr lang="it-IT" sz="2400" dirty="0"/>
              <a:t>Il quadrato di 5 è 25</a:t>
            </a:r>
          </a:p>
        </p:txBody>
      </p:sp>
    </p:spTree>
    <p:extLst>
      <p:ext uri="{BB962C8B-B14F-4D97-AF65-F5344CB8AC3E}">
        <p14:creationId xmlns:p14="http://schemas.microsoft.com/office/powerpoint/2010/main" val="38363611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69669" y="130629"/>
            <a:ext cx="11713028" cy="5262979"/>
          </a:xfrm>
          <a:prstGeom prst="rect">
            <a:avLst/>
          </a:prstGeom>
        </p:spPr>
        <p:txBody>
          <a:bodyPr wrap="square">
            <a:spAutoFit/>
          </a:bodyPr>
          <a:lstStyle/>
          <a:p>
            <a:r>
              <a:rPr lang="it-IT" sz="2800" dirty="0"/>
              <a:t>Possiamo notare che:</a:t>
            </a:r>
          </a:p>
          <a:p>
            <a:endParaRPr lang="it-IT" sz="2800" dirty="0"/>
          </a:p>
          <a:p>
            <a:pPr marL="342900" indent="-342900">
              <a:buFont typeface="+mj-lt"/>
              <a:buAutoNum type="arabicPeriod"/>
            </a:pPr>
            <a:r>
              <a:rPr lang="it-IT" sz="2800" dirty="0"/>
              <a:t>il ciclo for è introdotto dalla keyword for, seguita da una variabile, dalla keyword in, da un iterabile, e infine dai due punti (:);</a:t>
            </a:r>
          </a:p>
          <a:p>
            <a:pPr marL="342900" indent="-342900">
              <a:buFont typeface="+mj-lt"/>
              <a:buAutoNum type="arabicPeriod"/>
            </a:pPr>
            <a:r>
              <a:rPr lang="it-IT" sz="2800" dirty="0"/>
              <a:t>dopo i due punti è presente un blocco di codice indentato (che può anche essere formato da più righe);</a:t>
            </a:r>
          </a:p>
          <a:p>
            <a:pPr marL="342900" indent="-342900">
              <a:buFont typeface="+mj-lt"/>
              <a:buAutoNum type="arabicPeriod"/>
            </a:pPr>
            <a:r>
              <a:rPr lang="it-IT" sz="2800" dirty="0"/>
              <a:t>il ciclo for itera su tutti gli elementi della sequenza, li assegna alla variabile n, ed esegue il blocco di codice;</a:t>
            </a:r>
          </a:p>
          <a:p>
            <a:pPr marL="342900" indent="-342900">
              <a:buFont typeface="+mj-lt"/>
              <a:buAutoNum type="arabicPeriod"/>
            </a:pPr>
            <a:r>
              <a:rPr lang="it-IT" sz="2800" dirty="0"/>
              <a:t>in questo esempio la variabile n assumerà i valori di 1, 2, 3, 4, e 5 e per ogni valore stamperà il quadrato;</a:t>
            </a:r>
          </a:p>
          <a:p>
            <a:pPr marL="342900" indent="-342900">
              <a:buFont typeface="+mj-lt"/>
              <a:buAutoNum type="arabicPeriod"/>
            </a:pPr>
            <a:r>
              <a:rPr lang="it-IT" sz="2800" dirty="0"/>
              <a:t>una volta che il blocco di codice è stato eseguito per tutti i valori, il ciclo for termina.</a:t>
            </a:r>
          </a:p>
        </p:txBody>
      </p:sp>
    </p:spTree>
    <p:extLst>
      <p:ext uri="{BB962C8B-B14F-4D97-AF65-F5344CB8AC3E}">
        <p14:creationId xmlns:p14="http://schemas.microsoft.com/office/powerpoint/2010/main" val="39509046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65463" y="0"/>
            <a:ext cx="11861074" cy="6740307"/>
          </a:xfrm>
          <a:prstGeom prst="rect">
            <a:avLst/>
          </a:prstGeom>
        </p:spPr>
        <p:txBody>
          <a:bodyPr wrap="square">
            <a:spAutoFit/>
          </a:bodyPr>
          <a:lstStyle/>
          <a:p>
            <a:r>
              <a:rPr lang="it-IT" sz="2400" dirty="0"/>
              <a:t>Il seguente esempio mostra come sia possibile usare un </a:t>
            </a:r>
            <a:r>
              <a:rPr lang="it-IT" sz="2400" dirty="0" err="1"/>
              <a:t>if</a:t>
            </a:r>
            <a:r>
              <a:rPr lang="it-IT" sz="2400" dirty="0"/>
              <a:t> all’interno di un ciclo for:</a:t>
            </a:r>
          </a:p>
          <a:p>
            <a:endParaRPr lang="it-IT" sz="2400" dirty="0"/>
          </a:p>
          <a:p>
            <a:r>
              <a:rPr lang="it-IT" sz="2400" dirty="0"/>
              <a:t>&gt;&gt;&gt; # determina se i numeri di </a:t>
            </a:r>
            <a:r>
              <a:rPr lang="it-IT" sz="2400" dirty="0" err="1"/>
              <a:t>seq</a:t>
            </a:r>
            <a:r>
              <a:rPr lang="it-IT" sz="2400" dirty="0"/>
              <a:t> sono pari o dispari</a:t>
            </a:r>
          </a:p>
          <a:p>
            <a:r>
              <a:rPr lang="it-IT" sz="2400" dirty="0"/>
              <a:t>&gt;&gt;&gt; </a:t>
            </a:r>
            <a:r>
              <a:rPr lang="it-IT" sz="2400" dirty="0" err="1"/>
              <a:t>seq</a:t>
            </a:r>
            <a:r>
              <a:rPr lang="it-IT" sz="2400" dirty="0"/>
              <a:t> = [1, 2, 3, 4, 5]</a:t>
            </a:r>
          </a:p>
          <a:p>
            <a:r>
              <a:rPr lang="it-IT" sz="2400" dirty="0"/>
              <a:t>&gt;&gt;&gt; for n in </a:t>
            </a:r>
            <a:r>
              <a:rPr lang="it-IT" sz="2400" dirty="0" err="1"/>
              <a:t>seq</a:t>
            </a:r>
            <a:r>
              <a:rPr lang="it-IT" sz="2400" dirty="0"/>
              <a:t>:</a:t>
            </a:r>
          </a:p>
          <a:p>
            <a:r>
              <a:rPr lang="it-IT" sz="2400" dirty="0"/>
              <a:t>...     </a:t>
            </a:r>
            <a:r>
              <a:rPr lang="it-IT" sz="2400" dirty="0" err="1"/>
              <a:t>print</a:t>
            </a:r>
            <a:r>
              <a:rPr lang="it-IT" sz="2400" dirty="0"/>
              <a:t>('Il numero ', n, ' è ')</a:t>
            </a:r>
          </a:p>
          <a:p>
            <a:r>
              <a:rPr lang="it-IT" sz="2400" dirty="0"/>
              <a:t>...     </a:t>
            </a:r>
            <a:r>
              <a:rPr lang="it-IT" sz="2400" dirty="0" err="1"/>
              <a:t>if</a:t>
            </a:r>
            <a:r>
              <a:rPr lang="it-IT" sz="2400" dirty="0"/>
              <a:t> n%2 == 0:</a:t>
            </a:r>
          </a:p>
          <a:p>
            <a:r>
              <a:rPr lang="it-IT" sz="2400" dirty="0"/>
              <a:t>...         </a:t>
            </a:r>
            <a:r>
              <a:rPr lang="it-IT" sz="2400" dirty="0" err="1"/>
              <a:t>print</a:t>
            </a:r>
            <a:r>
              <a:rPr lang="it-IT" sz="2400" dirty="0"/>
              <a:t>('pari')</a:t>
            </a:r>
          </a:p>
          <a:p>
            <a:r>
              <a:rPr lang="it-IT" sz="2400" dirty="0"/>
              <a:t>...     else:</a:t>
            </a:r>
          </a:p>
          <a:p>
            <a:r>
              <a:rPr lang="it-IT" sz="2400" dirty="0"/>
              <a:t>...         </a:t>
            </a:r>
            <a:r>
              <a:rPr lang="it-IT" sz="2400" dirty="0" err="1"/>
              <a:t>print</a:t>
            </a:r>
            <a:r>
              <a:rPr lang="it-IT" sz="2400" dirty="0"/>
              <a:t>('dispari')</a:t>
            </a:r>
          </a:p>
          <a:p>
            <a:r>
              <a:rPr lang="it-IT" sz="2400" dirty="0"/>
              <a:t>...</a:t>
            </a:r>
          </a:p>
          <a:p>
            <a:r>
              <a:rPr lang="it-IT" sz="2400" dirty="0"/>
              <a:t>Il numero 1 è dispari</a:t>
            </a:r>
          </a:p>
          <a:p>
            <a:r>
              <a:rPr lang="it-IT" sz="2400" dirty="0"/>
              <a:t>Il numero 2 è pari</a:t>
            </a:r>
          </a:p>
          <a:p>
            <a:r>
              <a:rPr lang="it-IT" sz="2400" dirty="0"/>
              <a:t>Il numero 3 è dispari</a:t>
            </a:r>
          </a:p>
          <a:p>
            <a:r>
              <a:rPr lang="it-IT" sz="2400" dirty="0"/>
              <a:t>Il numero 4 è pari</a:t>
            </a:r>
          </a:p>
          <a:p>
            <a:r>
              <a:rPr lang="it-IT" sz="2400" dirty="0"/>
              <a:t>Il numero 5 è dispari</a:t>
            </a:r>
          </a:p>
          <a:p>
            <a:endParaRPr lang="it-IT" sz="2400" dirty="0"/>
          </a:p>
          <a:p>
            <a:r>
              <a:rPr lang="it-IT" sz="2400" dirty="0"/>
              <a:t>Il blocco di codice viene eseguito 5 volte, una per ogni valore della sequenza.</a:t>
            </a:r>
          </a:p>
        </p:txBody>
      </p:sp>
    </p:spTree>
    <p:extLst>
      <p:ext uri="{BB962C8B-B14F-4D97-AF65-F5344CB8AC3E}">
        <p14:creationId xmlns:p14="http://schemas.microsoft.com/office/powerpoint/2010/main" val="6641351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69669" y="87086"/>
            <a:ext cx="12122331" cy="6986528"/>
          </a:xfrm>
          <a:prstGeom prst="rect">
            <a:avLst/>
          </a:prstGeom>
        </p:spPr>
        <p:txBody>
          <a:bodyPr wrap="square">
            <a:spAutoFit/>
          </a:bodyPr>
          <a:lstStyle/>
          <a:p>
            <a:r>
              <a:rPr lang="it-IT" sz="2800" dirty="0"/>
              <a:t>Dato che spesso accade di voler lavorare su sequenze di numeri, </a:t>
            </a:r>
            <a:r>
              <a:rPr lang="it-IT" sz="2800" dirty="0" err="1"/>
              <a:t>Python</a:t>
            </a:r>
            <a:r>
              <a:rPr lang="it-IT" sz="2800" dirty="0"/>
              <a:t> fornisce una funzione </a:t>
            </a:r>
            <a:r>
              <a:rPr lang="it-IT" sz="2800" dirty="0" err="1"/>
              <a:t>built</a:t>
            </a:r>
            <a:r>
              <a:rPr lang="it-IT" sz="2800" dirty="0"/>
              <a:t>-in chiamata </a:t>
            </a:r>
            <a:r>
              <a:rPr lang="it-IT" sz="2800" dirty="0" err="1"/>
              <a:t>range</a:t>
            </a:r>
            <a:r>
              <a:rPr lang="it-IT" sz="2800" dirty="0"/>
              <a:t> che permette di specificare uno valore iniziale o start (incluso), un valore finale o stop (escluso), e uno </a:t>
            </a:r>
            <a:r>
              <a:rPr lang="it-IT" sz="2800" dirty="0" err="1"/>
              <a:t>step</a:t>
            </a:r>
            <a:r>
              <a:rPr lang="it-IT" sz="2800" dirty="0"/>
              <a:t>, e che ritorna una sequenza di numeri interi:</a:t>
            </a:r>
          </a:p>
          <a:p>
            <a:endParaRPr lang="it-IT" sz="2800" dirty="0"/>
          </a:p>
          <a:p>
            <a:r>
              <a:rPr lang="it-IT" sz="2800" dirty="0"/>
              <a:t>&gt;&gt;&gt; </a:t>
            </a:r>
            <a:r>
              <a:rPr lang="it-IT" sz="2800" dirty="0" err="1"/>
              <a:t>range</a:t>
            </a:r>
            <a:r>
              <a:rPr lang="it-IT" sz="2800" dirty="0"/>
              <a:t>(5)  # ritorna un oggetto </a:t>
            </a:r>
            <a:r>
              <a:rPr lang="it-IT" sz="2800" dirty="0" err="1"/>
              <a:t>range</a:t>
            </a:r>
            <a:r>
              <a:rPr lang="it-IT" sz="2800" dirty="0"/>
              <a:t> con start uguale a 0 e stop uguale a 5</a:t>
            </a:r>
          </a:p>
          <a:p>
            <a:r>
              <a:rPr lang="it-IT" sz="2800" dirty="0" err="1"/>
              <a:t>range</a:t>
            </a:r>
            <a:r>
              <a:rPr lang="it-IT" sz="2800" dirty="0"/>
              <a:t>(0, 5)</a:t>
            </a:r>
          </a:p>
          <a:p>
            <a:r>
              <a:rPr lang="it-IT" sz="2800" dirty="0"/>
              <a:t>&gt;&gt;&gt; list(</a:t>
            </a:r>
            <a:r>
              <a:rPr lang="it-IT" sz="2800" dirty="0" err="1"/>
              <a:t>range</a:t>
            </a:r>
            <a:r>
              <a:rPr lang="it-IT" sz="2800" dirty="0"/>
              <a:t>(5))  # convertendolo in lista possiamo vedere i valori</a:t>
            </a:r>
          </a:p>
          <a:p>
            <a:r>
              <a:rPr lang="it-IT" sz="2800" dirty="0"/>
              <a:t>[0, 1, 2, 3, 4]</a:t>
            </a:r>
          </a:p>
          <a:p>
            <a:r>
              <a:rPr lang="it-IT" sz="2800" dirty="0"/>
              <a:t>&gt;&gt;&gt; list(</a:t>
            </a:r>
            <a:r>
              <a:rPr lang="it-IT" sz="2800" dirty="0" err="1"/>
              <a:t>range</a:t>
            </a:r>
            <a:r>
              <a:rPr lang="it-IT" sz="2800" dirty="0"/>
              <a:t>(5, 10))  # con 2 argomenti si può specificare lo start e lo stop</a:t>
            </a:r>
          </a:p>
          <a:p>
            <a:r>
              <a:rPr lang="it-IT" sz="2800" dirty="0"/>
              <a:t>[5, 6, 7, 8, 9]</a:t>
            </a:r>
          </a:p>
          <a:p>
            <a:r>
              <a:rPr lang="it-IT" sz="2800" dirty="0"/>
              <a:t>&gt;&gt;&gt; list(</a:t>
            </a:r>
            <a:r>
              <a:rPr lang="it-IT" sz="2800" dirty="0" err="1"/>
              <a:t>range</a:t>
            </a:r>
            <a:r>
              <a:rPr lang="it-IT" sz="2800" dirty="0"/>
              <a:t>(0, 10, 2))  # con 3 argomenti si può specificare anche lo </a:t>
            </a:r>
            <a:r>
              <a:rPr lang="it-IT" sz="2800" dirty="0" err="1"/>
              <a:t>step</a:t>
            </a:r>
            <a:endParaRPr lang="it-IT" sz="2800" dirty="0"/>
          </a:p>
          <a:p>
            <a:r>
              <a:rPr lang="it-IT" sz="2800" dirty="0"/>
              <a:t>[0, 2, 4, 6, 8] </a:t>
            </a:r>
          </a:p>
          <a:p>
            <a:r>
              <a:rPr lang="it-IT" sz="2800" dirty="0"/>
              <a:t>&gt;&gt;&gt; list(</a:t>
            </a:r>
            <a:r>
              <a:rPr lang="it-IT" sz="2800" dirty="0" err="1"/>
              <a:t>range</a:t>
            </a:r>
            <a:r>
              <a:rPr lang="it-IT" sz="2800" dirty="0"/>
              <a:t>(2, 15, 5))  # con 3 argomenti si può specificare anche l’incremento</a:t>
            </a:r>
          </a:p>
          <a:p>
            <a:r>
              <a:rPr lang="it-IT" sz="2800" dirty="0"/>
              <a:t>[2, 7, 12]</a:t>
            </a:r>
          </a:p>
          <a:p>
            <a:endParaRPr lang="it-IT" sz="2800" dirty="0"/>
          </a:p>
        </p:txBody>
      </p:sp>
    </p:spTree>
    <p:extLst>
      <p:ext uri="{BB962C8B-B14F-4D97-AF65-F5344CB8AC3E}">
        <p14:creationId xmlns:p14="http://schemas.microsoft.com/office/powerpoint/2010/main" val="15571416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09005" y="148045"/>
            <a:ext cx="11852365" cy="4401205"/>
          </a:xfrm>
          <a:prstGeom prst="rect">
            <a:avLst/>
          </a:prstGeom>
        </p:spPr>
        <p:txBody>
          <a:bodyPr wrap="square">
            <a:spAutoFit/>
          </a:bodyPr>
          <a:lstStyle/>
          <a:p>
            <a:r>
              <a:rPr lang="it-IT" sz="2800" dirty="0"/>
              <a:t>Questa funzione è particolarmente utile se combinata con il ciclo for:</a:t>
            </a:r>
          </a:p>
          <a:p>
            <a:endParaRPr lang="it-IT" sz="2800" dirty="0"/>
          </a:p>
          <a:p>
            <a:r>
              <a:rPr lang="it-IT" sz="2800" dirty="0"/>
              <a:t>&gt;&gt;&gt; for n in </a:t>
            </a:r>
            <a:r>
              <a:rPr lang="it-IT" sz="2800" dirty="0" err="1"/>
              <a:t>range</a:t>
            </a:r>
            <a:r>
              <a:rPr lang="it-IT" sz="2800" dirty="0"/>
              <a:t>(1, 6):</a:t>
            </a:r>
          </a:p>
          <a:p>
            <a:r>
              <a:rPr lang="it-IT" sz="2800" dirty="0"/>
              <a:t>...     </a:t>
            </a:r>
            <a:r>
              <a:rPr lang="it-IT" sz="2800" dirty="0" err="1"/>
              <a:t>print</a:t>
            </a:r>
            <a:r>
              <a:rPr lang="it-IT" sz="2800" dirty="0"/>
              <a:t>('Il quadrato di ', n, ' è ', n**2)</a:t>
            </a:r>
          </a:p>
          <a:p>
            <a:r>
              <a:rPr lang="it-IT" sz="2800" dirty="0"/>
              <a:t>...</a:t>
            </a:r>
          </a:p>
          <a:p>
            <a:r>
              <a:rPr lang="it-IT" sz="2800" dirty="0"/>
              <a:t>Il quadrato di 1 è 1</a:t>
            </a:r>
          </a:p>
          <a:p>
            <a:r>
              <a:rPr lang="it-IT" sz="2800" dirty="0"/>
              <a:t>Il quadrato di 2 è 4</a:t>
            </a:r>
          </a:p>
          <a:p>
            <a:r>
              <a:rPr lang="it-IT" sz="2800" dirty="0"/>
              <a:t>Il quadrato di 3 è 9</a:t>
            </a:r>
          </a:p>
          <a:p>
            <a:r>
              <a:rPr lang="it-IT" sz="2800" dirty="0"/>
              <a:t>Il quadrato di 4 è 16</a:t>
            </a:r>
          </a:p>
          <a:p>
            <a:r>
              <a:rPr lang="it-IT" sz="2800" dirty="0"/>
              <a:t>Il quadrato di 5 è 25</a:t>
            </a:r>
          </a:p>
        </p:txBody>
      </p:sp>
    </p:spTree>
    <p:extLst>
      <p:ext uri="{BB962C8B-B14F-4D97-AF65-F5344CB8AC3E}">
        <p14:creationId xmlns:p14="http://schemas.microsoft.com/office/powerpoint/2010/main" val="37187239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0"/>
            <a:ext cx="12192000" cy="6370975"/>
          </a:xfrm>
          <a:prstGeom prst="rect">
            <a:avLst/>
          </a:prstGeom>
        </p:spPr>
        <p:txBody>
          <a:bodyPr wrap="square">
            <a:spAutoFit/>
          </a:bodyPr>
          <a:lstStyle/>
          <a:p>
            <a:r>
              <a:rPr lang="it-IT" sz="2400" dirty="0"/>
              <a:t>Possiamo usare un ciclo for per cercare un elemento in una lista e interrompere la ricerca appena l’elemento viene trovato:</a:t>
            </a:r>
          </a:p>
          <a:p>
            <a:endParaRPr lang="it-IT" sz="2400" dirty="0"/>
          </a:p>
          <a:p>
            <a:r>
              <a:rPr lang="it-IT" sz="2400" dirty="0"/>
              <a:t>&gt;&gt;&gt; </a:t>
            </a:r>
            <a:r>
              <a:rPr lang="it-IT" sz="2400" dirty="0" err="1"/>
              <a:t>seq</a:t>
            </a:r>
            <a:r>
              <a:rPr lang="it-IT" sz="2400" dirty="0"/>
              <a:t> = ['</a:t>
            </a:r>
            <a:r>
              <a:rPr lang="it-IT" sz="2400" dirty="0" err="1"/>
              <a:t>alpha</a:t>
            </a:r>
            <a:r>
              <a:rPr lang="it-IT" sz="2400" dirty="0"/>
              <a:t>', 'beta', 'gamma', 'delta']</a:t>
            </a:r>
          </a:p>
          <a:p>
            <a:r>
              <a:rPr lang="it-IT" sz="2400" dirty="0"/>
              <a:t>&gt;&gt;&gt; for </a:t>
            </a:r>
            <a:r>
              <a:rPr lang="it-IT" sz="2400" dirty="0" err="1"/>
              <a:t>elem</a:t>
            </a:r>
            <a:r>
              <a:rPr lang="it-IT" sz="2400" dirty="0"/>
              <a:t> in </a:t>
            </a:r>
            <a:r>
              <a:rPr lang="it-IT" sz="2400" dirty="0" err="1"/>
              <a:t>seq</a:t>
            </a:r>
            <a:r>
              <a:rPr lang="it-IT" sz="2400" dirty="0"/>
              <a:t>:</a:t>
            </a:r>
          </a:p>
          <a:p>
            <a:r>
              <a:rPr lang="it-IT" sz="2400" dirty="0"/>
              <a:t>...     </a:t>
            </a:r>
            <a:r>
              <a:rPr lang="it-IT" sz="2400" dirty="0" err="1"/>
              <a:t>print</a:t>
            </a:r>
            <a:r>
              <a:rPr lang="it-IT" sz="2400" dirty="0"/>
              <a:t>(</a:t>
            </a:r>
            <a:r>
              <a:rPr lang="it-IT" sz="2400" dirty="0" err="1"/>
              <a:t>'Sto</a:t>
            </a:r>
            <a:r>
              <a:rPr lang="it-IT" sz="2400" dirty="0"/>
              <a:t> controllando', </a:t>
            </a:r>
            <a:r>
              <a:rPr lang="it-IT" sz="2400" dirty="0" err="1"/>
              <a:t>elem</a:t>
            </a:r>
            <a:r>
              <a:rPr lang="it-IT" sz="2400" dirty="0"/>
              <a:t>)</a:t>
            </a:r>
          </a:p>
          <a:p>
            <a:r>
              <a:rPr lang="it-IT" sz="2400" dirty="0"/>
              <a:t>...     </a:t>
            </a:r>
            <a:r>
              <a:rPr lang="it-IT" sz="2400" dirty="0" err="1"/>
              <a:t>if</a:t>
            </a:r>
            <a:r>
              <a:rPr lang="it-IT" sz="2400" dirty="0"/>
              <a:t> </a:t>
            </a:r>
            <a:r>
              <a:rPr lang="it-IT" sz="2400" dirty="0" err="1"/>
              <a:t>elem</a:t>
            </a:r>
            <a:r>
              <a:rPr lang="it-IT" sz="2400" dirty="0"/>
              <a:t> == 'gamma':</a:t>
            </a:r>
          </a:p>
          <a:p>
            <a:r>
              <a:rPr lang="it-IT" sz="2400" dirty="0"/>
              <a:t>...         </a:t>
            </a:r>
            <a:r>
              <a:rPr lang="it-IT" sz="2400" dirty="0" err="1"/>
              <a:t>print</a:t>
            </a:r>
            <a:r>
              <a:rPr lang="it-IT" sz="2400" dirty="0"/>
              <a:t>('Elemento trovato!')</a:t>
            </a:r>
          </a:p>
          <a:p>
            <a:r>
              <a:rPr lang="it-IT" sz="2400" dirty="0"/>
              <a:t>...         break  # elemento trovato, interrompi il ciclo</a:t>
            </a:r>
          </a:p>
          <a:p>
            <a:r>
              <a:rPr lang="it-IT" sz="2400" dirty="0"/>
              <a:t>...</a:t>
            </a:r>
          </a:p>
          <a:p>
            <a:r>
              <a:rPr lang="it-IT" sz="2400" dirty="0"/>
              <a:t>Sto controllando </a:t>
            </a:r>
            <a:r>
              <a:rPr lang="it-IT" sz="2400" dirty="0" err="1"/>
              <a:t>alpha</a:t>
            </a:r>
            <a:endParaRPr lang="it-IT" sz="2400" dirty="0"/>
          </a:p>
          <a:p>
            <a:r>
              <a:rPr lang="it-IT" sz="2400" dirty="0"/>
              <a:t>Sto controllando beta</a:t>
            </a:r>
          </a:p>
          <a:p>
            <a:r>
              <a:rPr lang="it-IT" sz="2400" dirty="0"/>
              <a:t>Sto controllando gamma</a:t>
            </a:r>
          </a:p>
          <a:p>
            <a:r>
              <a:rPr lang="it-IT" sz="2400" dirty="0"/>
              <a:t>Elemento trovato!</a:t>
            </a:r>
          </a:p>
          <a:p>
            <a:endParaRPr lang="it-IT" sz="2400" dirty="0"/>
          </a:p>
          <a:p>
            <a:r>
              <a:rPr lang="it-IT" sz="2400" dirty="0"/>
              <a:t>Non appena il ciclo raggiunge l’elemento 'gamma', la condizione dell’</a:t>
            </a:r>
            <a:r>
              <a:rPr lang="it-IT" sz="2400" dirty="0" err="1"/>
              <a:t>if</a:t>
            </a:r>
            <a:r>
              <a:rPr lang="it-IT" sz="2400" dirty="0"/>
              <a:t> diventa vera e il break interrompe il ciclo for. Dall’output si può vedere che 'delta' non viene controllato.</a:t>
            </a:r>
          </a:p>
        </p:txBody>
      </p:sp>
    </p:spTree>
    <p:extLst>
      <p:ext uri="{BB962C8B-B14F-4D97-AF65-F5344CB8AC3E}">
        <p14:creationId xmlns:p14="http://schemas.microsoft.com/office/powerpoint/2010/main" val="32180422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t>Comprehension</a:t>
            </a:r>
            <a:endParaRPr lang="it-IT" dirty="0"/>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28371794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0"/>
            <a:ext cx="11834949" cy="6986528"/>
          </a:xfrm>
          <a:prstGeom prst="rect">
            <a:avLst/>
          </a:prstGeom>
        </p:spPr>
        <p:txBody>
          <a:bodyPr wrap="square">
            <a:spAutoFit/>
          </a:bodyPr>
          <a:lstStyle/>
          <a:p>
            <a:r>
              <a:rPr lang="it-IT" sz="2800" dirty="0"/>
              <a:t>Le </a:t>
            </a:r>
            <a:r>
              <a:rPr lang="it-IT" sz="2800" dirty="0" err="1"/>
              <a:t>comprehension</a:t>
            </a:r>
            <a:r>
              <a:rPr lang="it-IT" sz="2800" dirty="0"/>
              <a:t> sono uno strumento che ci permette di creare in modo conciso e conveniente nuove liste, set, e dizionari partendo da una sequenza di valori esistenti. Le </a:t>
            </a:r>
            <a:r>
              <a:rPr lang="it-IT" sz="2800" dirty="0" err="1"/>
              <a:t>comprehension</a:t>
            </a:r>
            <a:r>
              <a:rPr lang="it-IT" sz="2800" dirty="0"/>
              <a:t> ci permettono anche di filtrare e trasformare gli elementi.</a:t>
            </a:r>
          </a:p>
          <a:p>
            <a:r>
              <a:rPr lang="it-IT" sz="2800" dirty="0"/>
              <a:t>&gt;&gt;&gt; # list </a:t>
            </a:r>
            <a:r>
              <a:rPr lang="it-IT" sz="2800" dirty="0" err="1"/>
              <a:t>comprehension</a:t>
            </a:r>
            <a:r>
              <a:rPr lang="it-IT" sz="2800" dirty="0"/>
              <a:t> che crea una lista di quadrati</a:t>
            </a:r>
          </a:p>
          <a:p>
            <a:r>
              <a:rPr lang="it-IT" sz="2800" dirty="0"/>
              <a:t>&gt;&gt;&gt; [x**2 for x in </a:t>
            </a:r>
            <a:r>
              <a:rPr lang="it-IT" sz="2800" dirty="0" err="1"/>
              <a:t>range</a:t>
            </a:r>
            <a:r>
              <a:rPr lang="it-IT" sz="2800" dirty="0"/>
              <a:t>(10)]</a:t>
            </a:r>
          </a:p>
          <a:p>
            <a:r>
              <a:rPr lang="it-IT" sz="2800" dirty="0"/>
              <a:t>[0, 1, 4, 9, 16, 25, 36, 49, 64, 81]</a:t>
            </a:r>
          </a:p>
          <a:p>
            <a:r>
              <a:rPr lang="it-IT" sz="2800" dirty="0"/>
              <a:t>&gt;&gt;&gt;</a:t>
            </a:r>
          </a:p>
          <a:p>
            <a:r>
              <a:rPr lang="it-IT" sz="2800" dirty="0"/>
              <a:t>&gt;&gt;&gt; # set </a:t>
            </a:r>
            <a:r>
              <a:rPr lang="it-IT" sz="2800" dirty="0" err="1"/>
              <a:t>comprehension</a:t>
            </a:r>
            <a:r>
              <a:rPr lang="it-IT" sz="2800" dirty="0"/>
              <a:t> che crea un set di cubi</a:t>
            </a:r>
          </a:p>
          <a:p>
            <a:r>
              <a:rPr lang="it-IT" sz="2800" dirty="0"/>
              <a:t>&gt;&gt;&gt; {x**3 for x in </a:t>
            </a:r>
            <a:r>
              <a:rPr lang="it-IT" sz="2800" dirty="0" err="1"/>
              <a:t>range</a:t>
            </a:r>
            <a:r>
              <a:rPr lang="it-IT" sz="2800" dirty="0"/>
              <a:t>(10)}</a:t>
            </a:r>
          </a:p>
          <a:p>
            <a:r>
              <a:rPr lang="it-IT" sz="2800" dirty="0"/>
              <a:t>{0, 1, 64, 512, 8, 343, 216, 729, 27, 125}</a:t>
            </a:r>
          </a:p>
          <a:p>
            <a:r>
              <a:rPr lang="it-IT" sz="2800" dirty="0"/>
              <a:t>&gt;&gt;&gt;</a:t>
            </a:r>
          </a:p>
          <a:p>
            <a:r>
              <a:rPr lang="it-IT" sz="2800" dirty="0"/>
              <a:t>&gt;&gt;&gt; # </a:t>
            </a:r>
            <a:r>
              <a:rPr lang="it-IT" sz="2800" dirty="0" err="1"/>
              <a:t>dict</a:t>
            </a:r>
            <a:r>
              <a:rPr lang="it-IT" sz="2800" dirty="0"/>
              <a:t> </a:t>
            </a:r>
            <a:r>
              <a:rPr lang="it-IT" sz="2800" dirty="0" err="1"/>
              <a:t>comprehension</a:t>
            </a:r>
            <a:r>
              <a:rPr lang="it-IT" sz="2800" dirty="0"/>
              <a:t> che mappa lettere </a:t>
            </a:r>
            <a:r>
              <a:rPr lang="it-IT" sz="2800" dirty="0" err="1"/>
              <a:t>lowercase</a:t>
            </a:r>
            <a:r>
              <a:rPr lang="it-IT" sz="2800" dirty="0"/>
              <a:t> all'equivalente </a:t>
            </a:r>
            <a:r>
              <a:rPr lang="it-IT" sz="2800" dirty="0" err="1"/>
              <a:t>uppercase</a:t>
            </a:r>
            <a:endParaRPr lang="it-IT" sz="2800" dirty="0"/>
          </a:p>
          <a:p>
            <a:r>
              <a:rPr lang="it-IT" sz="2800" dirty="0"/>
              <a:t>&gt;&gt;&gt; {c: </a:t>
            </a:r>
            <a:r>
              <a:rPr lang="it-IT" sz="2800" dirty="0" err="1"/>
              <a:t>c.upper</a:t>
            </a:r>
            <a:r>
              <a:rPr lang="it-IT" sz="2800" dirty="0"/>
              <a:t>() for c in '</a:t>
            </a:r>
            <a:r>
              <a:rPr lang="it-IT" sz="2800" dirty="0" err="1"/>
              <a:t>abcde</a:t>
            </a:r>
            <a:r>
              <a:rPr lang="it-IT" sz="2800" dirty="0"/>
              <a:t>'}</a:t>
            </a:r>
          </a:p>
          <a:p>
            <a:r>
              <a:rPr lang="it-IT" sz="2800" dirty="0"/>
              <a:t>{'c': 'C', 'e': 'E', 'a': 'A', 'b': 'B', 'd': 'D'}</a:t>
            </a:r>
          </a:p>
        </p:txBody>
      </p:sp>
    </p:spTree>
    <p:extLst>
      <p:ext uri="{BB962C8B-B14F-4D97-AF65-F5344CB8AC3E}">
        <p14:creationId xmlns:p14="http://schemas.microsoft.com/office/powerpoint/2010/main" val="174337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gnaposto numero diapositiva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61F29D3-451F-46A5-8954-3AC9ECDF9132}" type="slidenum">
              <a:rPr lang="it-IT" altLang="it-IT" sz="1400"/>
              <a:pPr>
                <a:spcBef>
                  <a:spcPct val="0"/>
                </a:spcBef>
                <a:buFontTx/>
                <a:buNone/>
              </a:pPr>
              <a:t>8</a:t>
            </a:fld>
            <a:endParaRPr lang="it-IT" altLang="it-IT" sz="1400"/>
          </a:p>
        </p:txBody>
      </p:sp>
      <p:sp>
        <p:nvSpPr>
          <p:cNvPr id="46083" name="Rettangolo 2"/>
          <p:cNvSpPr>
            <a:spLocks noChangeArrowheads="1"/>
          </p:cNvSpPr>
          <p:nvPr/>
        </p:nvSpPr>
        <p:spPr bwMode="auto">
          <a:xfrm>
            <a:off x="1524000" y="139701"/>
            <a:ext cx="9144000"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it-IT" altLang="it-IT" sz="2400" dirty="0"/>
              <a:t>Nel caso sia necessario restituire più valori, è possibile fare:</a:t>
            </a:r>
          </a:p>
          <a:p>
            <a:pPr>
              <a:spcBef>
                <a:spcPct val="0"/>
              </a:spcBef>
              <a:buFontTx/>
              <a:buNone/>
            </a:pPr>
            <a:r>
              <a:rPr lang="it-IT" altLang="it-IT" sz="2400" dirty="0"/>
              <a:t>&gt;&gt;&gt; </a:t>
            </a:r>
            <a:r>
              <a:rPr lang="it-IT" altLang="it-IT" sz="2400" dirty="0" err="1"/>
              <a:t>def</a:t>
            </a:r>
            <a:r>
              <a:rPr lang="it-IT" altLang="it-IT" sz="2400" dirty="0"/>
              <a:t> </a:t>
            </a:r>
            <a:r>
              <a:rPr lang="it-IT" altLang="it-IT" sz="2400" dirty="0" err="1"/>
              <a:t>midpoint</a:t>
            </a:r>
            <a:r>
              <a:rPr lang="it-IT" altLang="it-IT" sz="2400" dirty="0"/>
              <a:t>(x1, y1, x2, y2):</a:t>
            </a:r>
          </a:p>
          <a:p>
            <a:pPr>
              <a:spcBef>
                <a:spcPct val="0"/>
              </a:spcBef>
              <a:buFontTx/>
              <a:buNone/>
            </a:pPr>
            <a:r>
              <a:rPr lang="it-IT" altLang="it-IT" sz="2400" dirty="0"/>
              <a:t>...     """Return the </a:t>
            </a:r>
            <a:r>
              <a:rPr lang="it-IT" altLang="it-IT" sz="2400" dirty="0" err="1"/>
              <a:t>midpoint</a:t>
            </a:r>
            <a:r>
              <a:rPr lang="it-IT" altLang="it-IT" sz="2400" dirty="0"/>
              <a:t> </a:t>
            </a:r>
            <a:r>
              <a:rPr lang="it-IT" altLang="it-IT" sz="2400" dirty="0" err="1"/>
              <a:t>between</a:t>
            </a:r>
            <a:r>
              <a:rPr lang="it-IT" altLang="it-IT" sz="2400" dirty="0"/>
              <a:t> (x1; y1) and (x2; y2)."""</a:t>
            </a:r>
          </a:p>
          <a:p>
            <a:pPr>
              <a:spcBef>
                <a:spcPct val="0"/>
              </a:spcBef>
              <a:buFontTx/>
              <a:buNone/>
            </a:pPr>
            <a:r>
              <a:rPr lang="it-IT" altLang="it-IT" sz="2400" dirty="0"/>
              <a:t>...     </a:t>
            </a:r>
            <a:r>
              <a:rPr lang="it-IT" altLang="it-IT" sz="2400" dirty="0" err="1"/>
              <a:t>xm</a:t>
            </a:r>
            <a:r>
              <a:rPr lang="it-IT" altLang="it-IT" sz="2400" dirty="0"/>
              <a:t> = (x1 + x2) / 2</a:t>
            </a:r>
          </a:p>
          <a:p>
            <a:pPr>
              <a:spcBef>
                <a:spcPct val="0"/>
              </a:spcBef>
              <a:buFontTx/>
              <a:buNone/>
            </a:pPr>
            <a:r>
              <a:rPr lang="it-IT" altLang="it-IT" sz="2400" dirty="0"/>
              <a:t>...     </a:t>
            </a:r>
            <a:r>
              <a:rPr lang="it-IT" altLang="it-IT" sz="2400" dirty="0" err="1"/>
              <a:t>ym</a:t>
            </a:r>
            <a:r>
              <a:rPr lang="it-IT" altLang="it-IT" sz="2400" dirty="0"/>
              <a:t> = (y1 + y2) / 2</a:t>
            </a:r>
          </a:p>
          <a:p>
            <a:pPr>
              <a:spcBef>
                <a:spcPct val="0"/>
              </a:spcBef>
              <a:buFontTx/>
              <a:buNone/>
            </a:pPr>
            <a:r>
              <a:rPr lang="it-IT" altLang="it-IT" sz="2400" dirty="0"/>
              <a:t>...     </a:t>
            </a:r>
            <a:r>
              <a:rPr lang="it-IT" altLang="it-IT" sz="2400" dirty="0" err="1"/>
              <a:t>return</a:t>
            </a:r>
            <a:r>
              <a:rPr lang="it-IT" altLang="it-IT" sz="2400" dirty="0"/>
              <a:t> </a:t>
            </a:r>
            <a:r>
              <a:rPr lang="it-IT" altLang="it-IT" sz="2400" dirty="0" err="1"/>
              <a:t>xm</a:t>
            </a:r>
            <a:r>
              <a:rPr lang="it-IT" altLang="it-IT" sz="2400" dirty="0"/>
              <a:t>, </a:t>
            </a:r>
            <a:r>
              <a:rPr lang="it-IT" altLang="it-IT" sz="2400" dirty="0" err="1"/>
              <a:t>ym</a:t>
            </a:r>
            <a:endParaRPr lang="it-IT" altLang="it-IT" sz="2400" dirty="0"/>
          </a:p>
          <a:p>
            <a:pPr>
              <a:spcBef>
                <a:spcPct val="0"/>
              </a:spcBef>
              <a:buFontTx/>
              <a:buNone/>
            </a:pPr>
            <a:r>
              <a:rPr lang="it-IT" altLang="it-IT" sz="2400" dirty="0"/>
              <a:t>...</a:t>
            </a:r>
          </a:p>
          <a:p>
            <a:pPr>
              <a:spcBef>
                <a:spcPct val="0"/>
              </a:spcBef>
              <a:buFontTx/>
              <a:buNone/>
            </a:pPr>
            <a:r>
              <a:rPr lang="it-IT" altLang="it-IT" sz="2400" dirty="0"/>
              <a:t>&gt;&gt;&gt; x, y = </a:t>
            </a:r>
            <a:r>
              <a:rPr lang="it-IT" altLang="it-IT" sz="2400" dirty="0" err="1"/>
              <a:t>midpoint</a:t>
            </a:r>
            <a:r>
              <a:rPr lang="it-IT" altLang="it-IT" sz="2400" dirty="0"/>
              <a:t>(2, 4, 8, 12)</a:t>
            </a:r>
          </a:p>
          <a:p>
            <a:pPr>
              <a:spcBef>
                <a:spcPct val="0"/>
              </a:spcBef>
              <a:buFontTx/>
              <a:buNone/>
            </a:pPr>
            <a:r>
              <a:rPr lang="it-IT" altLang="it-IT" sz="2400" dirty="0"/>
              <a:t>&gt;&gt;&gt; x</a:t>
            </a:r>
          </a:p>
          <a:p>
            <a:pPr>
              <a:spcBef>
                <a:spcPct val="0"/>
              </a:spcBef>
              <a:buFontTx/>
              <a:buNone/>
            </a:pPr>
            <a:r>
              <a:rPr lang="it-IT" altLang="it-IT" sz="2400" dirty="0"/>
              <a:t>5.0</a:t>
            </a:r>
          </a:p>
          <a:p>
            <a:pPr>
              <a:spcBef>
                <a:spcPct val="0"/>
              </a:spcBef>
              <a:buFontTx/>
              <a:buNone/>
            </a:pPr>
            <a:r>
              <a:rPr lang="it-IT" altLang="it-IT" sz="2400" dirty="0"/>
              <a:t>&gt;&gt;&gt; y</a:t>
            </a:r>
          </a:p>
          <a:p>
            <a:pPr>
              <a:spcBef>
                <a:spcPct val="0"/>
              </a:spcBef>
              <a:buFontTx/>
              <a:buNone/>
            </a:pPr>
            <a:r>
              <a:rPr lang="it-IT" altLang="it-IT" sz="2400" dirty="0"/>
              <a:t>8.0</a:t>
            </a:r>
            <a:endParaRPr lang="it-IT" altLang="it-IT" sz="1000" dirty="0"/>
          </a:p>
          <a:p>
            <a:pPr>
              <a:spcBef>
                <a:spcPct val="0"/>
              </a:spcBef>
              <a:buFontTx/>
              <a:buNone/>
            </a:pPr>
            <a:r>
              <a:rPr lang="it-IT" altLang="it-IT" sz="2400" dirty="0">
                <a:solidFill>
                  <a:srgbClr val="FF0000"/>
                </a:solidFill>
              </a:rPr>
              <a:t>Il valore restituito è </a:t>
            </a:r>
            <a:r>
              <a:rPr lang="it-IT" altLang="it-IT" sz="2400" dirty="0"/>
              <a:t>sempre uno: </a:t>
            </a:r>
            <a:r>
              <a:rPr lang="it-IT" altLang="it-IT" sz="2400" dirty="0">
                <a:solidFill>
                  <a:srgbClr val="FF0000"/>
                </a:solidFill>
              </a:rPr>
              <a:t>una singola </a:t>
            </a:r>
            <a:r>
              <a:rPr lang="it-IT" altLang="it-IT" sz="2400" dirty="0" err="1">
                <a:solidFill>
                  <a:srgbClr val="FF0000"/>
                </a:solidFill>
              </a:rPr>
              <a:t>tupla</a:t>
            </a:r>
            <a:r>
              <a:rPr lang="it-IT" altLang="it-IT" sz="2400" dirty="0">
                <a:solidFill>
                  <a:srgbClr val="FF0000"/>
                </a:solidFill>
              </a:rPr>
              <a:t> di 2 elementi</a:t>
            </a:r>
            <a:r>
              <a:rPr lang="it-IT" altLang="it-IT" sz="2400" dirty="0"/>
              <a:t>. </a:t>
            </a:r>
            <a:r>
              <a:rPr lang="it-IT" altLang="it-IT" sz="2400" dirty="0" err="1"/>
              <a:t>Python</a:t>
            </a:r>
            <a:r>
              <a:rPr lang="it-IT" altLang="it-IT" sz="2400" dirty="0"/>
              <a:t> supporta un’operazione chiamata </a:t>
            </a:r>
            <a:r>
              <a:rPr lang="it-IT" altLang="it-IT" sz="2400" dirty="0" err="1">
                <a:solidFill>
                  <a:srgbClr val="FF0000"/>
                </a:solidFill>
              </a:rPr>
              <a:t>unpacking</a:t>
            </a:r>
            <a:r>
              <a:rPr lang="it-IT" altLang="it-IT" sz="2400" dirty="0"/>
              <a:t>, che ci permette di assegnare contemporaneamente diversi valori a più variabili, permettendo quindi operazioni come la seguente:</a:t>
            </a:r>
            <a:endParaRPr lang="it-IT" altLang="it-IT" sz="1000" dirty="0"/>
          </a:p>
          <a:p>
            <a:pPr>
              <a:spcBef>
                <a:spcPct val="0"/>
              </a:spcBef>
              <a:buFontTx/>
              <a:buNone/>
            </a:pPr>
            <a:r>
              <a:rPr lang="it-IT" altLang="it-IT" sz="2400" dirty="0"/>
              <a:t>x, y = </a:t>
            </a:r>
            <a:r>
              <a:rPr lang="it-IT" altLang="it-IT" sz="2400" dirty="0" err="1"/>
              <a:t>midpoint</a:t>
            </a:r>
            <a:r>
              <a:rPr lang="it-IT" altLang="it-IT" sz="2400" dirty="0"/>
              <a:t>(2, 4, 8, 12) </a:t>
            </a:r>
          </a:p>
          <a:p>
            <a:pPr>
              <a:spcBef>
                <a:spcPct val="0"/>
              </a:spcBef>
              <a:buFontTx/>
              <a:buNone/>
            </a:pPr>
            <a:r>
              <a:rPr lang="it-IT" altLang="it-IT" sz="2400" dirty="0">
                <a:solidFill>
                  <a:srgbClr val="FF0000"/>
                </a:solidFill>
              </a:rPr>
              <a:t>Il primo valore della </a:t>
            </a:r>
            <a:r>
              <a:rPr lang="it-IT" altLang="it-IT" sz="2400" dirty="0" err="1">
                <a:solidFill>
                  <a:srgbClr val="FF0000"/>
                </a:solidFill>
              </a:rPr>
              <a:t>tupla</a:t>
            </a:r>
            <a:r>
              <a:rPr lang="it-IT" altLang="it-IT" sz="2400" dirty="0">
                <a:solidFill>
                  <a:srgbClr val="FF0000"/>
                </a:solidFill>
              </a:rPr>
              <a:t> è associato a x e il secondo a y.</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ttangolo 1"/>
          <p:cNvSpPr>
            <a:spLocks noChangeArrowheads="1"/>
          </p:cNvSpPr>
          <p:nvPr/>
        </p:nvSpPr>
        <p:spPr bwMode="auto">
          <a:xfrm>
            <a:off x="2005013" y="1681164"/>
            <a:ext cx="82296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it-IT" altLang="it-IT" sz="2800" dirty="0"/>
              <a:t>In </a:t>
            </a:r>
            <a:r>
              <a:rPr lang="it-IT" altLang="it-IT" sz="2800" dirty="0" err="1"/>
              <a:t>Python</a:t>
            </a:r>
            <a:r>
              <a:rPr lang="it-IT" altLang="it-IT" sz="2800" dirty="0"/>
              <a:t> ci sono 2 funzioni che sono in grado di svolgere un ruolo simile alle </a:t>
            </a:r>
            <a:r>
              <a:rPr lang="it-IT" altLang="it-IT" sz="2800" dirty="0" err="1"/>
              <a:t>comprehension</a:t>
            </a:r>
            <a:r>
              <a:rPr lang="it-IT" altLang="it-IT" sz="2800" dirty="0"/>
              <a:t>:</a:t>
            </a:r>
          </a:p>
          <a:p>
            <a:pPr>
              <a:spcBef>
                <a:spcPct val="0"/>
              </a:spcBef>
              <a:buFontTx/>
              <a:buNone/>
            </a:pPr>
            <a:endParaRPr lang="it-IT" altLang="it-IT" sz="2800" dirty="0"/>
          </a:p>
          <a:p>
            <a:pPr>
              <a:spcBef>
                <a:spcPct val="0"/>
              </a:spcBef>
              <a:buFontTx/>
              <a:buNone/>
            </a:pPr>
            <a:r>
              <a:rPr lang="it-IT" altLang="it-IT" sz="2800" dirty="0" err="1"/>
              <a:t>map</a:t>
            </a:r>
            <a:r>
              <a:rPr lang="it-IT" altLang="it-IT" sz="2800" dirty="0"/>
              <a:t>(</a:t>
            </a:r>
            <a:r>
              <a:rPr lang="it-IT" altLang="it-IT" sz="2800" dirty="0" err="1"/>
              <a:t>func</a:t>
            </a:r>
            <a:r>
              <a:rPr lang="it-IT" altLang="it-IT" sz="2800" dirty="0"/>
              <a:t>, </a:t>
            </a:r>
            <a:r>
              <a:rPr lang="it-IT" altLang="it-IT" sz="2800" dirty="0" err="1"/>
              <a:t>seq</a:t>
            </a:r>
            <a:r>
              <a:rPr lang="it-IT" altLang="it-IT" sz="2800" dirty="0"/>
              <a:t>): applica la funzione </a:t>
            </a:r>
            <a:r>
              <a:rPr lang="it-IT" altLang="it-IT" sz="2800" dirty="0" err="1"/>
              <a:t>func</a:t>
            </a:r>
            <a:r>
              <a:rPr lang="it-IT" altLang="it-IT" sz="2800" dirty="0"/>
              <a:t> a tutti gli elementi di </a:t>
            </a:r>
            <a:r>
              <a:rPr lang="it-IT" altLang="it-IT" sz="2800" dirty="0" err="1"/>
              <a:t>seq</a:t>
            </a:r>
            <a:r>
              <a:rPr lang="it-IT" altLang="it-IT" sz="2800" dirty="0"/>
              <a:t> e restituisce un nuovo iterabile;</a:t>
            </a:r>
          </a:p>
          <a:p>
            <a:pPr>
              <a:spcBef>
                <a:spcPct val="0"/>
              </a:spcBef>
              <a:buFontTx/>
              <a:buNone/>
            </a:pPr>
            <a:r>
              <a:rPr lang="it-IT" altLang="it-IT" sz="2800" dirty="0" err="1"/>
              <a:t>filter</a:t>
            </a:r>
            <a:r>
              <a:rPr lang="it-IT" altLang="it-IT" sz="2800" dirty="0"/>
              <a:t>(</a:t>
            </a:r>
            <a:r>
              <a:rPr lang="it-IT" altLang="it-IT" sz="2800" dirty="0" err="1"/>
              <a:t>func</a:t>
            </a:r>
            <a:r>
              <a:rPr lang="it-IT" altLang="it-IT" sz="2800" dirty="0"/>
              <a:t>, </a:t>
            </a:r>
            <a:r>
              <a:rPr lang="it-IT" altLang="it-IT" sz="2800" dirty="0" err="1"/>
              <a:t>seq</a:t>
            </a:r>
            <a:r>
              <a:rPr lang="it-IT" altLang="it-IT" sz="2800" dirty="0"/>
              <a:t>): restituisce un iterabile che contiene tutti gli elementi di </a:t>
            </a:r>
            <a:r>
              <a:rPr lang="it-IT" altLang="it-IT" sz="2800" dirty="0" err="1"/>
              <a:t>seq</a:t>
            </a:r>
            <a:r>
              <a:rPr lang="it-IT" altLang="it-IT" sz="2800" dirty="0"/>
              <a:t> per cui </a:t>
            </a:r>
            <a:r>
              <a:rPr lang="it-IT" altLang="it-IT" sz="2800" dirty="0" err="1"/>
              <a:t>func</a:t>
            </a:r>
            <a:r>
              <a:rPr lang="it-IT" altLang="it-IT" sz="2800" dirty="0"/>
              <a:t>(</a:t>
            </a:r>
            <a:r>
              <a:rPr lang="it-IT" altLang="it-IT" sz="2800" dirty="0" err="1"/>
              <a:t>elem</a:t>
            </a:r>
            <a:r>
              <a:rPr lang="it-IT" altLang="it-IT" sz="2800" dirty="0"/>
              <a:t>) è </a:t>
            </a:r>
            <a:r>
              <a:rPr lang="it-IT" altLang="it-IT" sz="2800" dirty="0" err="1"/>
              <a:t>true</a:t>
            </a:r>
            <a:r>
              <a:rPr lang="it-IT" altLang="it-IT" sz="2800" dirty="0"/>
              <a:t>.</a:t>
            </a:r>
          </a:p>
        </p:txBody>
      </p:sp>
      <p:sp>
        <p:nvSpPr>
          <p:cNvPr id="88067" name="Titolo 2"/>
          <p:cNvSpPr>
            <a:spLocks noGrp="1"/>
          </p:cNvSpPr>
          <p:nvPr>
            <p:ph type="title"/>
          </p:nvPr>
        </p:nvSpPr>
        <p:spPr/>
        <p:txBody>
          <a:bodyPr/>
          <a:lstStyle/>
          <a:p>
            <a:r>
              <a:rPr lang="it-IT" altLang="it-IT" dirty="0" err="1"/>
              <a:t>Map</a:t>
            </a:r>
            <a:r>
              <a:rPr lang="it-IT" altLang="it-IT" dirty="0"/>
              <a:t> e </a:t>
            </a:r>
            <a:r>
              <a:rPr lang="it-IT" altLang="it-IT" dirty="0" err="1"/>
              <a:t>filter</a:t>
            </a:r>
            <a:endParaRPr lang="it-IT" altLang="it-IT"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ttangolo 1"/>
          <p:cNvSpPr>
            <a:spLocks noChangeArrowheads="1"/>
          </p:cNvSpPr>
          <p:nvPr/>
        </p:nvSpPr>
        <p:spPr bwMode="auto">
          <a:xfrm>
            <a:off x="1524000" y="0"/>
            <a:ext cx="91440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it-IT" altLang="it-IT" sz="2000" dirty="0" err="1"/>
              <a:t>map</a:t>
            </a:r>
            <a:r>
              <a:rPr lang="it-IT" altLang="it-IT" sz="2000" dirty="0"/>
              <a:t>(</a:t>
            </a:r>
            <a:r>
              <a:rPr lang="it-IT" altLang="it-IT" sz="2000" dirty="0" err="1"/>
              <a:t>func</a:t>
            </a:r>
            <a:r>
              <a:rPr lang="it-IT" altLang="it-IT" sz="2000" dirty="0"/>
              <a:t>, </a:t>
            </a:r>
            <a:r>
              <a:rPr lang="it-IT" altLang="it-IT" sz="2000" dirty="0" err="1"/>
              <a:t>seq</a:t>
            </a:r>
            <a:r>
              <a:rPr lang="it-IT" altLang="it-IT" sz="2000" dirty="0"/>
              <a:t>) è simile a [</a:t>
            </a:r>
            <a:r>
              <a:rPr lang="it-IT" altLang="it-IT" sz="2000" dirty="0" err="1"/>
              <a:t>func</a:t>
            </a:r>
            <a:r>
              <a:rPr lang="it-IT" altLang="it-IT" sz="2000" dirty="0"/>
              <a:t>(</a:t>
            </a:r>
            <a:r>
              <a:rPr lang="it-IT" altLang="it-IT" sz="2000" dirty="0" err="1"/>
              <a:t>elem</a:t>
            </a:r>
            <a:r>
              <a:rPr lang="it-IT" altLang="it-IT" sz="2000" dirty="0"/>
              <a:t>) for </a:t>
            </a:r>
            <a:r>
              <a:rPr lang="it-IT" altLang="it-IT" sz="2000" dirty="0" err="1"/>
              <a:t>elem</a:t>
            </a:r>
            <a:r>
              <a:rPr lang="it-IT" altLang="it-IT" sz="2000" dirty="0"/>
              <a:t> in </a:t>
            </a:r>
            <a:r>
              <a:rPr lang="it-IT" altLang="it-IT" sz="2000" dirty="0" err="1"/>
              <a:t>seq</a:t>
            </a:r>
            <a:r>
              <a:rPr lang="it-IT" altLang="it-IT" sz="2000" dirty="0"/>
              <a:t>]:</a:t>
            </a:r>
          </a:p>
          <a:p>
            <a:pPr>
              <a:spcBef>
                <a:spcPct val="0"/>
              </a:spcBef>
              <a:buFontTx/>
              <a:buNone/>
            </a:pPr>
            <a:endParaRPr lang="it-IT" altLang="it-IT" sz="2000" dirty="0"/>
          </a:p>
          <a:p>
            <a:pPr>
              <a:spcBef>
                <a:spcPct val="0"/>
              </a:spcBef>
              <a:buFontTx/>
              <a:buNone/>
            </a:pPr>
            <a:r>
              <a:rPr lang="it-IT" altLang="it-IT" sz="2000" dirty="0"/>
              <a:t>&gt;&gt;&gt; # definisco una funzione che restituisce il quadrato di un numero</a:t>
            </a:r>
          </a:p>
          <a:p>
            <a:pPr>
              <a:spcBef>
                <a:spcPct val="0"/>
              </a:spcBef>
              <a:buFontTx/>
              <a:buNone/>
            </a:pPr>
            <a:r>
              <a:rPr lang="it-IT" altLang="it-IT" sz="2000" dirty="0"/>
              <a:t>&gt;&gt;&gt; </a:t>
            </a:r>
            <a:r>
              <a:rPr lang="it-IT" altLang="it-IT" sz="2000" dirty="0" err="1"/>
              <a:t>def</a:t>
            </a:r>
            <a:r>
              <a:rPr lang="it-IT" altLang="it-IT" sz="2000" dirty="0"/>
              <a:t> </a:t>
            </a:r>
            <a:r>
              <a:rPr lang="it-IT" altLang="it-IT" sz="2000" dirty="0" err="1"/>
              <a:t>square</a:t>
            </a:r>
            <a:r>
              <a:rPr lang="it-IT" altLang="it-IT" sz="2000" dirty="0"/>
              <a:t>(n):</a:t>
            </a:r>
          </a:p>
          <a:p>
            <a:pPr>
              <a:spcBef>
                <a:spcPct val="0"/>
              </a:spcBef>
              <a:buFontTx/>
              <a:buNone/>
            </a:pPr>
            <a:r>
              <a:rPr lang="it-IT" altLang="it-IT" sz="2000" dirty="0"/>
              <a:t>...     </a:t>
            </a:r>
            <a:r>
              <a:rPr lang="it-IT" altLang="it-IT" sz="2000" dirty="0" err="1"/>
              <a:t>return</a:t>
            </a:r>
            <a:r>
              <a:rPr lang="it-IT" altLang="it-IT" sz="2000" dirty="0"/>
              <a:t> n**2</a:t>
            </a:r>
          </a:p>
          <a:p>
            <a:pPr>
              <a:spcBef>
                <a:spcPct val="0"/>
              </a:spcBef>
              <a:buFontTx/>
              <a:buNone/>
            </a:pPr>
            <a:r>
              <a:rPr lang="it-IT" altLang="it-IT" sz="2000" dirty="0"/>
              <a:t>...</a:t>
            </a:r>
          </a:p>
          <a:p>
            <a:pPr>
              <a:spcBef>
                <a:spcPct val="0"/>
              </a:spcBef>
              <a:buFontTx/>
              <a:buNone/>
            </a:pPr>
            <a:r>
              <a:rPr lang="it-IT" altLang="it-IT" sz="2000" dirty="0"/>
              <a:t>&gt;&gt;&gt; </a:t>
            </a:r>
            <a:r>
              <a:rPr lang="it-IT" altLang="it-IT" sz="2000" dirty="0" err="1"/>
              <a:t>squares</a:t>
            </a:r>
            <a:r>
              <a:rPr lang="it-IT" altLang="it-IT" sz="2000" dirty="0"/>
              <a:t> = </a:t>
            </a:r>
            <a:r>
              <a:rPr lang="it-IT" altLang="it-IT" sz="2000" dirty="0" err="1"/>
              <a:t>map</a:t>
            </a:r>
            <a:r>
              <a:rPr lang="it-IT" altLang="it-IT" sz="2000" dirty="0"/>
              <a:t>(</a:t>
            </a:r>
            <a:r>
              <a:rPr lang="it-IT" altLang="it-IT" sz="2000" dirty="0" err="1"/>
              <a:t>square</a:t>
            </a:r>
            <a:r>
              <a:rPr lang="it-IT" altLang="it-IT" sz="2000" dirty="0"/>
              <a:t>, </a:t>
            </a:r>
            <a:r>
              <a:rPr lang="it-IT" altLang="it-IT" sz="2000" dirty="0" err="1"/>
              <a:t>range</a:t>
            </a:r>
            <a:r>
              <a:rPr lang="it-IT" altLang="it-IT" sz="2000" dirty="0"/>
              <a:t>(10))</a:t>
            </a:r>
          </a:p>
          <a:p>
            <a:pPr>
              <a:spcBef>
                <a:spcPct val="0"/>
              </a:spcBef>
              <a:buFontTx/>
              <a:buNone/>
            </a:pPr>
            <a:r>
              <a:rPr lang="it-IT" altLang="it-IT" sz="2000" dirty="0"/>
              <a:t>&gt;&gt;&gt; </a:t>
            </a:r>
            <a:r>
              <a:rPr lang="it-IT" altLang="it-IT" sz="2000" dirty="0" err="1"/>
              <a:t>squares</a:t>
            </a:r>
            <a:r>
              <a:rPr lang="it-IT" altLang="it-IT" sz="2000" dirty="0"/>
              <a:t>  # </a:t>
            </a:r>
            <a:r>
              <a:rPr lang="it-IT" altLang="it-IT" sz="2000" dirty="0" err="1"/>
              <a:t>map</a:t>
            </a:r>
            <a:r>
              <a:rPr lang="it-IT" altLang="it-IT" sz="2000" dirty="0"/>
              <a:t> restituisce un oggetto iterabile</a:t>
            </a:r>
          </a:p>
          <a:p>
            <a:pPr>
              <a:spcBef>
                <a:spcPct val="0"/>
              </a:spcBef>
              <a:buFontTx/>
              <a:buNone/>
            </a:pPr>
            <a:r>
              <a:rPr lang="it-IT" altLang="it-IT" sz="2000" dirty="0"/>
              <a:t>&lt;</a:t>
            </a:r>
            <a:r>
              <a:rPr lang="it-IT" altLang="it-IT" sz="2000" dirty="0" err="1"/>
              <a:t>map</a:t>
            </a:r>
            <a:r>
              <a:rPr lang="it-IT" altLang="it-IT" sz="2000" dirty="0"/>
              <a:t> </a:t>
            </a:r>
            <a:r>
              <a:rPr lang="it-IT" altLang="it-IT" sz="2000" dirty="0" err="1"/>
              <a:t>object</a:t>
            </a:r>
            <a:r>
              <a:rPr lang="it-IT" altLang="it-IT" sz="2000" dirty="0"/>
              <a:t> </a:t>
            </a:r>
            <a:r>
              <a:rPr lang="it-IT" altLang="it-IT" sz="2000" dirty="0" err="1"/>
              <a:t>at</a:t>
            </a:r>
            <a:r>
              <a:rPr lang="it-IT" altLang="it-IT" sz="2000" dirty="0"/>
              <a:t> 0xb6730d8c&gt;</a:t>
            </a:r>
          </a:p>
          <a:p>
            <a:pPr>
              <a:spcBef>
                <a:spcPct val="0"/>
              </a:spcBef>
              <a:buFontTx/>
              <a:buNone/>
            </a:pPr>
            <a:r>
              <a:rPr lang="it-IT" altLang="it-IT" sz="2000" dirty="0"/>
              <a:t>&gt;&gt;&gt; list(</a:t>
            </a:r>
            <a:r>
              <a:rPr lang="it-IT" altLang="it-IT" sz="2000" dirty="0" err="1"/>
              <a:t>squares</a:t>
            </a:r>
            <a:r>
              <a:rPr lang="it-IT" altLang="it-IT" sz="2000" dirty="0"/>
              <a:t>)  # convertendolo in lista si possono vedere gli elementi</a:t>
            </a:r>
          </a:p>
          <a:p>
            <a:pPr>
              <a:spcBef>
                <a:spcPct val="0"/>
              </a:spcBef>
              <a:buFontTx/>
              <a:buNone/>
            </a:pPr>
            <a:r>
              <a:rPr lang="it-IT" altLang="it-IT" sz="2000" dirty="0"/>
              <a:t>[0, 1, 4, 9, 16, 25, 36, 49, 64, 81]</a:t>
            </a:r>
          </a:p>
          <a:p>
            <a:pPr>
              <a:spcBef>
                <a:spcPct val="0"/>
              </a:spcBef>
              <a:buFontTx/>
              <a:buNone/>
            </a:pPr>
            <a:r>
              <a:rPr lang="it-IT" altLang="it-IT" sz="2000" dirty="0"/>
              <a:t>&gt;&gt;&gt; # la seguente </a:t>
            </a:r>
            <a:r>
              <a:rPr lang="it-IT" altLang="it-IT" sz="2000" dirty="0" err="1"/>
              <a:t>listcomp</a:t>
            </a:r>
            <a:r>
              <a:rPr lang="it-IT" altLang="it-IT" sz="2000" dirty="0"/>
              <a:t> è equivalente a usare list(</a:t>
            </a:r>
            <a:r>
              <a:rPr lang="it-IT" altLang="it-IT" sz="2000" dirty="0" err="1"/>
              <a:t>map</a:t>
            </a:r>
            <a:r>
              <a:rPr lang="it-IT" altLang="it-IT" sz="2000" dirty="0"/>
              <a:t>(</a:t>
            </a:r>
            <a:r>
              <a:rPr lang="it-IT" altLang="it-IT" sz="2000" dirty="0" err="1"/>
              <a:t>func</a:t>
            </a:r>
            <a:r>
              <a:rPr lang="it-IT" altLang="it-IT" sz="2000" dirty="0"/>
              <a:t>, </a:t>
            </a:r>
            <a:r>
              <a:rPr lang="it-IT" altLang="it-IT" sz="2000" dirty="0" err="1"/>
              <a:t>seq</a:t>
            </a:r>
            <a:r>
              <a:rPr lang="it-IT" altLang="it-IT" sz="2000" dirty="0"/>
              <a:t>))</a:t>
            </a:r>
          </a:p>
          <a:p>
            <a:pPr>
              <a:spcBef>
                <a:spcPct val="0"/>
              </a:spcBef>
              <a:buFontTx/>
              <a:buNone/>
            </a:pPr>
            <a:r>
              <a:rPr lang="it-IT" altLang="it-IT" sz="2000" dirty="0"/>
              <a:t>&gt;&gt;&gt; [</a:t>
            </a:r>
            <a:r>
              <a:rPr lang="it-IT" altLang="it-IT" sz="2000" dirty="0" err="1"/>
              <a:t>square</a:t>
            </a:r>
            <a:r>
              <a:rPr lang="it-IT" altLang="it-IT" sz="2000" dirty="0"/>
              <a:t>(x) for x in </a:t>
            </a:r>
            <a:r>
              <a:rPr lang="it-IT" altLang="it-IT" sz="2000" dirty="0" err="1"/>
              <a:t>range</a:t>
            </a:r>
            <a:r>
              <a:rPr lang="it-IT" altLang="it-IT" sz="2000" dirty="0"/>
              <a:t>(10)]</a:t>
            </a:r>
          </a:p>
          <a:p>
            <a:pPr>
              <a:spcBef>
                <a:spcPct val="0"/>
              </a:spcBef>
              <a:buFontTx/>
              <a:buNone/>
            </a:pPr>
            <a:r>
              <a:rPr lang="it-IT" altLang="it-IT" sz="2000" dirty="0"/>
              <a:t>[0, 1, 4, 9, 16, 25, 36, 49, 64, 81]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ctrTitle"/>
          </p:nvPr>
        </p:nvSpPr>
        <p:spPr>
          <a:xfrm>
            <a:off x="2235200" y="1797050"/>
            <a:ext cx="7772400" cy="1143000"/>
          </a:xfrm>
        </p:spPr>
        <p:txBody>
          <a:bodyPr/>
          <a:lstStyle/>
          <a:p>
            <a:pPr eaLnBrk="1" hangingPunct="1"/>
            <a:r>
              <a:rPr lang="it-IT" altLang="it-IT"/>
              <a:t>Ricorsione</a:t>
            </a:r>
          </a:p>
        </p:txBody>
      </p:sp>
      <p:sp>
        <p:nvSpPr>
          <p:cNvPr id="6148" name="Rectangle 3"/>
          <p:cNvSpPr>
            <a:spLocks noGrp="1" noChangeArrowheads="1"/>
          </p:cNvSpPr>
          <p:nvPr>
            <p:ph type="subTitle" idx="1"/>
          </p:nvPr>
        </p:nvSpPr>
        <p:spPr>
          <a:xfrm>
            <a:off x="2933700" y="2828925"/>
            <a:ext cx="6400800" cy="2344738"/>
          </a:xfrm>
        </p:spPr>
        <p:txBody>
          <a:bodyPr/>
          <a:lstStyle/>
          <a:p>
            <a:pPr eaLnBrk="1" hangingPunct="1"/>
            <a:endParaRPr lang="it-IT" altLang="it-IT"/>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8901</Words>
  <Application>Microsoft Office PowerPoint</Application>
  <PresentationFormat>Widescreen</PresentationFormat>
  <Paragraphs>885</Paragraphs>
  <Slides>81</Slides>
  <Notes>9</Notes>
  <HiddenSlides>0</HiddenSlides>
  <MMClips>0</MMClips>
  <ScaleCrop>false</ScaleCrop>
  <HeadingPairs>
    <vt:vector size="6" baseType="variant">
      <vt:variant>
        <vt:lpstr>Caratteri utilizzati</vt:lpstr>
      </vt:variant>
      <vt:variant>
        <vt:i4>7</vt:i4>
      </vt:variant>
      <vt:variant>
        <vt:lpstr>Tema</vt:lpstr>
      </vt:variant>
      <vt:variant>
        <vt:i4>2</vt:i4>
      </vt:variant>
      <vt:variant>
        <vt:lpstr>Titoli diapositive</vt:lpstr>
      </vt:variant>
      <vt:variant>
        <vt:i4>81</vt:i4>
      </vt:variant>
    </vt:vector>
  </HeadingPairs>
  <TitlesOfParts>
    <vt:vector size="90" baseType="lpstr">
      <vt:lpstr>Arial</vt:lpstr>
      <vt:lpstr>Calibri</vt:lpstr>
      <vt:lpstr>Calibri Light</vt:lpstr>
      <vt:lpstr>Consolas</vt:lpstr>
      <vt:lpstr>Monaco</vt:lpstr>
      <vt:lpstr>Tahoma</vt:lpstr>
      <vt:lpstr>Times New Roman</vt:lpstr>
      <vt:lpstr>Tema di Office</vt:lpstr>
      <vt:lpstr>1_Tema di Office</vt:lpstr>
      <vt:lpstr>Sottoprogrammi  Funzioni</vt:lpstr>
      <vt:lpstr>Definizione di funzioni</vt:lpstr>
      <vt:lpstr>Presentazione standard di PowerPoint</vt:lpstr>
      <vt:lpstr>Presentazione standard di PowerPoint</vt:lpstr>
      <vt:lpstr>Presentazione standard di PowerPoint</vt:lpstr>
      <vt:lpstr>Valori di ritorno</vt:lpstr>
      <vt:lpstr>Presentazione standard di PowerPoint</vt:lpstr>
      <vt:lpstr>Presentazione standard di PowerPoint</vt:lpstr>
      <vt:lpstr>Ricorsione</vt:lpstr>
      <vt:lpstr>Fattoriale</vt:lpstr>
      <vt:lpstr>Un altro esempio: MCD à-la-Euclide</vt:lpstr>
      <vt:lpstr>MCD – versione ricorsiva</vt:lpstr>
      <vt:lpstr>Classi e oggetti</vt:lpstr>
      <vt:lpstr>Classi, istanze (esemplari), oggetti</vt:lpstr>
      <vt:lpstr>Oggetti</vt:lpstr>
      <vt:lpstr>Oggetti in Python</vt:lpstr>
      <vt:lpstr>Oggetti in Python</vt:lpstr>
      <vt:lpstr>Oggetti in Python</vt:lpstr>
      <vt:lpstr>Oggetti in Python</vt:lpstr>
      <vt:lpstr>Oggetti in Python</vt:lpstr>
      <vt:lpstr>Oggetti in Python</vt:lpstr>
      <vt:lpstr>Stringhe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Tuple</vt:lpstr>
      <vt:lpstr>Tuple</vt:lpstr>
      <vt:lpstr>Presentazione standard di PowerPoint</vt:lpstr>
      <vt:lpstr>Presentazione standard di PowerPoint</vt:lpstr>
      <vt:lpstr>Presentazione standard di PowerPoint</vt:lpstr>
      <vt:lpstr>Presentazione standard di PowerPoint</vt:lpstr>
      <vt:lpstr>Presentazione standard di PowerPoint</vt:lpstr>
      <vt:lpstr>Liste</vt:lpstr>
      <vt:lpstr>Le liste</vt:lpstr>
      <vt:lpstr>Presentazione standard di PowerPoint</vt:lpstr>
      <vt:lpstr>Presentazione standard di PowerPoint</vt:lpstr>
      <vt:lpstr>Presentazione standard di PowerPoint</vt:lpstr>
      <vt:lpstr>Presentazione standard di PowerPoint</vt:lpstr>
      <vt:lpstr>Presentazione standard di PowerPoint</vt:lpstr>
      <vt:lpstr>Liste di Liste Matrici</vt:lpstr>
      <vt:lpstr>Presentazione standard di PowerPoint</vt:lpstr>
      <vt:lpstr>Presentazione standard di PowerPoint</vt:lpstr>
      <vt:lpstr>Presentazione standard di PowerPoint</vt:lpstr>
      <vt:lpstr>Presentazione standard di PowerPoint</vt:lpstr>
      <vt:lpstr>Dizionari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Set Frozenset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Cast (Conversioni di tipo)</vt:lpstr>
      <vt:lpstr>Presentazione standard di PowerPoint</vt:lpstr>
      <vt:lpstr>Presentazione standard di PowerPoint</vt:lpstr>
      <vt:lpstr>Presentazione standard di PowerPoint</vt:lpstr>
      <vt:lpstr>Presentazione standard di PowerPoint</vt:lpstr>
      <vt:lpstr>For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Comprehension</vt:lpstr>
      <vt:lpstr>Presentazione standard di PowerPoint</vt:lpstr>
      <vt:lpstr>Map e filter</vt:lpstr>
      <vt:lpstr>Presentazione standard di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Tuple</dc:title>
  <dc:creator>Alessandro Campi</dc:creator>
  <cp:lastModifiedBy>Alessandro Campi</cp:lastModifiedBy>
  <cp:revision>47</cp:revision>
  <dcterms:created xsi:type="dcterms:W3CDTF">2018-01-08T17:43:10Z</dcterms:created>
  <dcterms:modified xsi:type="dcterms:W3CDTF">2021-03-16T16:07:38Z</dcterms:modified>
</cp:coreProperties>
</file>