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  <p:sldMasterId id="2147483805" r:id="rId3"/>
  </p:sldMasterIdLst>
  <p:notesMasterIdLst>
    <p:notesMasterId r:id="rId101"/>
  </p:notesMasterIdLst>
  <p:handoutMasterIdLst>
    <p:handoutMasterId r:id="rId102"/>
  </p:handoutMasterIdLst>
  <p:sldIdLst>
    <p:sldId id="751" r:id="rId4"/>
    <p:sldId id="801" r:id="rId5"/>
    <p:sldId id="802" r:id="rId6"/>
    <p:sldId id="803" r:id="rId7"/>
    <p:sldId id="753" r:id="rId8"/>
    <p:sldId id="754" r:id="rId9"/>
    <p:sldId id="805" r:id="rId10"/>
    <p:sldId id="915" r:id="rId11"/>
    <p:sldId id="916" r:id="rId12"/>
    <p:sldId id="917" r:id="rId13"/>
    <p:sldId id="918" r:id="rId14"/>
    <p:sldId id="919" r:id="rId15"/>
    <p:sldId id="920" r:id="rId16"/>
    <p:sldId id="921" r:id="rId17"/>
    <p:sldId id="922" r:id="rId18"/>
    <p:sldId id="923" r:id="rId19"/>
    <p:sldId id="924" r:id="rId20"/>
    <p:sldId id="926" r:id="rId21"/>
    <p:sldId id="925" r:id="rId22"/>
    <p:sldId id="927" r:id="rId23"/>
    <p:sldId id="928" r:id="rId24"/>
    <p:sldId id="929" r:id="rId25"/>
    <p:sldId id="931" r:id="rId26"/>
    <p:sldId id="807" r:id="rId27"/>
    <p:sldId id="808" r:id="rId28"/>
    <p:sldId id="861" r:id="rId29"/>
    <p:sldId id="809" r:id="rId30"/>
    <p:sldId id="810" r:id="rId31"/>
    <p:sldId id="888" r:id="rId32"/>
    <p:sldId id="889" r:id="rId33"/>
    <p:sldId id="890" r:id="rId34"/>
    <p:sldId id="891" r:id="rId35"/>
    <p:sldId id="892" r:id="rId36"/>
    <p:sldId id="893" r:id="rId37"/>
    <p:sldId id="894" r:id="rId38"/>
    <p:sldId id="895" r:id="rId39"/>
    <p:sldId id="896" r:id="rId40"/>
    <p:sldId id="897" r:id="rId41"/>
    <p:sldId id="898" r:id="rId42"/>
    <p:sldId id="899" r:id="rId43"/>
    <p:sldId id="900" r:id="rId44"/>
    <p:sldId id="901" r:id="rId45"/>
    <p:sldId id="902" r:id="rId46"/>
    <p:sldId id="903" r:id="rId47"/>
    <p:sldId id="904" r:id="rId48"/>
    <p:sldId id="905" r:id="rId49"/>
    <p:sldId id="906" r:id="rId50"/>
    <p:sldId id="907" r:id="rId51"/>
    <p:sldId id="908" r:id="rId52"/>
    <p:sldId id="909" r:id="rId53"/>
    <p:sldId id="910" r:id="rId54"/>
    <p:sldId id="851" r:id="rId55"/>
    <p:sldId id="852" r:id="rId56"/>
    <p:sldId id="853" r:id="rId57"/>
    <p:sldId id="912" r:id="rId58"/>
    <p:sldId id="913" r:id="rId59"/>
    <p:sldId id="914" r:id="rId60"/>
    <p:sldId id="932" r:id="rId61"/>
    <p:sldId id="933" r:id="rId62"/>
    <p:sldId id="969" r:id="rId63"/>
    <p:sldId id="970" r:id="rId64"/>
    <p:sldId id="971" r:id="rId65"/>
    <p:sldId id="972" r:id="rId66"/>
    <p:sldId id="973" r:id="rId67"/>
    <p:sldId id="935" r:id="rId68"/>
    <p:sldId id="937" r:id="rId69"/>
    <p:sldId id="938" r:id="rId70"/>
    <p:sldId id="994" r:id="rId71"/>
    <p:sldId id="995" r:id="rId72"/>
    <p:sldId id="984" r:id="rId73"/>
    <p:sldId id="996" r:id="rId74"/>
    <p:sldId id="997" r:id="rId75"/>
    <p:sldId id="939" r:id="rId76"/>
    <p:sldId id="957" r:id="rId77"/>
    <p:sldId id="993" r:id="rId78"/>
    <p:sldId id="940" r:id="rId79"/>
    <p:sldId id="986" r:id="rId80"/>
    <p:sldId id="943" r:id="rId81"/>
    <p:sldId id="958" r:id="rId82"/>
    <p:sldId id="959" r:id="rId83"/>
    <p:sldId id="960" r:id="rId84"/>
    <p:sldId id="961" r:id="rId85"/>
    <p:sldId id="963" r:id="rId86"/>
    <p:sldId id="978" r:id="rId87"/>
    <p:sldId id="979" r:id="rId88"/>
    <p:sldId id="991" r:id="rId89"/>
    <p:sldId id="992" r:id="rId90"/>
    <p:sldId id="953" r:id="rId91"/>
    <p:sldId id="964" r:id="rId92"/>
    <p:sldId id="965" r:id="rId93"/>
    <p:sldId id="966" r:id="rId94"/>
    <p:sldId id="967" r:id="rId95"/>
    <p:sldId id="954" r:id="rId96"/>
    <p:sldId id="955" r:id="rId97"/>
    <p:sldId id="950" r:id="rId98"/>
    <p:sldId id="980" r:id="rId99"/>
    <p:sldId id="982" r:id="rId100"/>
  </p:sldIdLst>
  <p:sldSz cx="9144000" cy="6858000" type="screen4x3"/>
  <p:notesSz cx="7315200" cy="96012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A50021"/>
    <a:srgbClr val="E2E2E2"/>
    <a:srgbClr val="E8E8E8"/>
    <a:srgbClr val="D1D1D1"/>
    <a:srgbClr val="33CC33"/>
    <a:srgbClr val="FF99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77" autoAdjust="0"/>
    <p:restoredTop sz="96706" autoAdjust="0"/>
  </p:normalViewPr>
  <p:slideViewPr>
    <p:cSldViewPr snapToGrid="0">
      <p:cViewPr varScale="1">
        <p:scale>
          <a:sx n="101" d="100"/>
          <a:sy n="101" d="100"/>
        </p:scale>
        <p:origin x="202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47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viewProps" Target="view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8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8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6912DABE-FC2B-46F6-88B5-6DD681B9E2C5}" type="slidenum">
              <a:rPr lang="en-GB" altLang="it-IT"/>
              <a:pPr>
                <a:defRPr/>
              </a:pPr>
              <a:t>‹N›</a:t>
            </a:fld>
            <a:endParaRPr lang="en-GB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defTabSz="955675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62" tIns="47781" rIns="95562" bIns="47781" numCol="1" anchor="b" anchorCtr="0" compatLnSpc="1">
            <a:prstTxWarp prst="textNoShape">
              <a:avLst/>
            </a:prstTxWarp>
          </a:bodyPr>
          <a:lstStyle>
            <a:lvl1pPr algn="r" defTabSz="955675" eaLnBrk="1" hangingPunct="1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561812-BD1E-41AE-9021-1020341F939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FB2C42E-CC3C-4FDF-9284-01E5988678DA}" type="slidenum">
              <a:rPr lang="it-IT" altLang="it-IT" sz="1300" smtClean="0"/>
              <a:pPr>
                <a:spcBef>
                  <a:spcPct val="0"/>
                </a:spcBef>
              </a:pPr>
              <a:t>1</a:t>
            </a:fld>
            <a:endParaRPr lang="it-IT" altLang="it-IT" sz="13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7A950D9-7789-4233-9887-ECE511C6A583}" type="slidenum">
              <a:rPr lang="it-IT" altLang="it-IT" sz="1300" smtClean="0"/>
              <a:pPr>
                <a:spcBef>
                  <a:spcPct val="0"/>
                </a:spcBef>
              </a:pPr>
              <a:t>25</a:t>
            </a:fld>
            <a:endParaRPr lang="it-IT" altLang="it-IT" sz="13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FCB8021-8FC3-4371-A1D9-FEBB345455A9}" type="slidenum">
              <a:rPr lang="it-IT" altLang="it-IT" sz="1300" smtClean="0"/>
              <a:pPr>
                <a:spcBef>
                  <a:spcPct val="0"/>
                </a:spcBef>
              </a:pPr>
              <a:t>26</a:t>
            </a:fld>
            <a:endParaRPr lang="it-IT" altLang="it-IT" sz="13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806C011-727D-4AF9-A3E2-A42496DA78D3}" type="slidenum">
              <a:rPr lang="it-IT" altLang="it-IT" sz="1300" smtClean="0"/>
              <a:pPr>
                <a:spcBef>
                  <a:spcPct val="0"/>
                </a:spcBef>
              </a:pPr>
              <a:t>27</a:t>
            </a:fld>
            <a:endParaRPr lang="it-IT" altLang="it-IT" sz="13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7F57B0-C1BE-4213-A44D-8621B006A939}" type="slidenum">
              <a:rPr lang="it-IT" altLang="it-IT" sz="1300" smtClean="0"/>
              <a:pPr>
                <a:spcBef>
                  <a:spcPct val="0"/>
                </a:spcBef>
              </a:pPr>
              <a:t>28</a:t>
            </a:fld>
            <a:endParaRPr lang="it-IT" altLang="it-IT" sz="13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8294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7FAC379-7033-4536-A4BC-BC4572100FC5}" type="slidenum">
              <a:rPr lang="it-IT" altLang="it-IT" sz="1300" smtClean="0"/>
              <a:pPr>
                <a:spcBef>
                  <a:spcPct val="0"/>
                </a:spcBef>
              </a:pPr>
              <a:t>52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8499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9D4D4F8-D8AA-4719-AC88-C3F5A7D107F0}" type="slidenum">
              <a:rPr lang="it-IT" altLang="it-IT" sz="1300" smtClean="0"/>
              <a:pPr>
                <a:spcBef>
                  <a:spcPct val="0"/>
                </a:spcBef>
              </a:pPr>
              <a:t>53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8704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A71E6F44-4093-489B-B14B-3322DB8AB413}" type="slidenum">
              <a:rPr lang="it-IT" altLang="it-IT" sz="1300" smtClean="0"/>
              <a:pPr>
                <a:spcBef>
                  <a:spcPct val="0"/>
                </a:spcBef>
              </a:pPr>
              <a:t>54</a:t>
            </a:fld>
            <a:endParaRPr lang="it-IT" altLang="it-IT" sz="13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717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32F5247-67F7-453B-B591-32309489B048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922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1E1E4D2-F6BE-4A3A-9BEE-083CE3E1898F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1126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C07302-6D59-406C-9FAF-DC3DFB59A504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078C88AE-EE06-4AAE-BC81-1593AACA911C}" type="slidenum">
              <a:rPr lang="it-IT" altLang="it-IT" sz="1300" smtClean="0"/>
              <a:pPr>
                <a:spcBef>
                  <a:spcPct val="0"/>
                </a:spcBef>
              </a:pPr>
              <a:t>2</a:t>
            </a:fld>
            <a:endParaRPr lang="it-IT" altLang="it-IT" sz="1300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1331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2C30F9-6EA0-41AF-95BE-15ECFB6AFFA3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1536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61DD7E-CB16-4757-B151-1EFCD9FCE49D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1741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F12952-D7B3-4CFE-8F68-8FC3AC8FE118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1946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83CCB1-FECF-4A8A-85F7-9180897297CD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2150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63C107D-4BF3-4139-AE3D-AD601BEBFA2A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2355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A33A3C4-956E-43D5-81D6-3B91F4326640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2560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E4872B-5836-4103-9789-EFBE516E22B6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2765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402E05-0CC1-4770-A5F5-26C3FCA4691D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2970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EDF8A9-B881-46AE-9527-AD81144F4C42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3174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527F42-D338-44F6-967B-CF2E8B8B03C7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C988B3F-A40C-45C2-AE6C-9338642FD209}" type="slidenum">
              <a:rPr lang="it-IT" altLang="it-IT" sz="1300" smtClean="0"/>
              <a:pPr>
                <a:spcBef>
                  <a:spcPct val="0"/>
                </a:spcBef>
              </a:pPr>
              <a:t>3</a:t>
            </a:fld>
            <a:endParaRPr lang="it-IT" altLang="it-IT" sz="130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3379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1F8A6C-6DD6-4FEA-8657-735D0E53CE31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3584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44D1FF-6D41-469B-880E-769726E1E6E3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3789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C9A89BF-E70D-4105-B408-1A433E74706D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3994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DA48D0-2E86-4DE2-BDB2-0DA8518332F0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4198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3C4821-8EA0-48DA-9FDD-1F36877CCA78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4403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E757A0-31D7-4D91-8590-00ACF5237B70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4608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AB9A74C-CBF9-47CD-81E6-ED7BCCA86D03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4813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241F2A7-66E3-413A-AD78-82C38095C24E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5018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B151B1-BFCA-493F-B55A-C564343C1F0F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5222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4E9EA93-DE43-4484-AF76-327209A21A2B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89E8FAA-A774-4CFB-ADCD-4A403D5BFEC3}" type="slidenum">
              <a:rPr lang="it-IT" altLang="it-IT" sz="1300" smtClean="0"/>
              <a:pPr>
                <a:spcBef>
                  <a:spcPct val="0"/>
                </a:spcBef>
              </a:pPr>
              <a:t>4</a:t>
            </a:fld>
            <a:endParaRPr lang="it-IT" altLang="it-IT" sz="1300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5427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3F65B5-FCB0-419D-B1E6-BF412A6D90C0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5632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8D3E555-CF87-498E-8549-2E79D5DF250E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5837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EC42513-E9CC-4F8E-8746-1A1283E8EA2A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6042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511FC9-8D49-4FA2-AD40-EFB30D0225D9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6246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C99520-768A-4802-B4EC-A798AB51866D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6451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BB3E189-0C8E-4445-B05C-02FD9ED83AB8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6656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808BD84-F815-4492-B4CA-547C480130F1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6861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E9145C-81F2-4D8A-8D5C-1CDC264A8D35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7066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6D10AD-B351-40A2-B1CA-6A4CE865B671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7270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9F1F9C-29D1-471E-BAD0-713FBC919F7D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02E1904-F19B-40FC-B40B-8642CA5F945E}" type="slidenum">
              <a:rPr lang="it-IT" altLang="it-IT" sz="1300" smtClean="0"/>
              <a:pPr>
                <a:spcBef>
                  <a:spcPct val="0"/>
                </a:spcBef>
              </a:pPr>
              <a:t>5</a:t>
            </a:fld>
            <a:endParaRPr lang="it-IT" altLang="it-IT" sz="130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7475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6D2DCD0-ACAA-4990-8A80-75E92652D090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7680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CCFA76-4C7B-4F07-A305-EC55628F5173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78852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1381C2F-AAE0-4A26-959B-A7364358913E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80900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24F0C8-4457-414D-B4B3-E612679B1450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8294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4954F9-7CBC-49E7-920F-81956DA98AE2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8499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597916-F42F-445C-9ED6-60F14434D3A8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it-IT" altLang="it-IT"/>
          </a:p>
        </p:txBody>
      </p:sp>
      <p:sp>
        <p:nvSpPr>
          <p:cNvPr id="87044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556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27F04E-2EB8-4222-A2B2-C0E21A4F9FF2}" type="slidenum">
              <a:rPr kumimoji="0" lang="it-IT" altLang="it-IT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556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it-IT" altLang="it-IT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2C0AC6CA-4A7F-466F-A7C6-4E9BB9E9E025}" type="slidenum">
              <a:rPr lang="it-IT" altLang="it-IT" sz="1300" smtClean="0"/>
              <a:pPr>
                <a:spcBef>
                  <a:spcPct val="0"/>
                </a:spcBef>
              </a:pPr>
              <a:t>6</a:t>
            </a:fld>
            <a:endParaRPr lang="it-IT" altLang="it-IT" sz="130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CC7315D-782D-479D-B446-7BA4EB0E261B}" type="slidenum">
              <a:rPr lang="it-IT" altLang="it-IT" sz="1300" smtClean="0"/>
              <a:pPr>
                <a:spcBef>
                  <a:spcPct val="0"/>
                </a:spcBef>
              </a:pPr>
              <a:t>7</a:t>
            </a:fld>
            <a:endParaRPr lang="it-IT" altLang="it-IT" sz="130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Segnaposto not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it-IT" altLang="it-IT"/>
              <a:t>Nella prima chiamata entrambi gli argomenti vengono passati per posizione, quindi il primo valore (3) viene assegnato al primo parametro della funzione (cioè width) e il secondo valore (5) viene assegnato al secondo parametro (cioè height).</a:t>
            </a:r>
          </a:p>
          <a:p>
            <a:endParaRPr lang="it-IT" altLang="it-IT"/>
          </a:p>
          <a:p>
            <a:r>
              <a:rPr lang="it-IT" altLang="it-IT"/>
              <a:t>Nella seconda e terza chiamata gli argomenti vengono passati per nome, usando width=3 e height=5, ottenendo il medesimo risultato. Quando gli argomenti vengono passati per nome, l’ordine non è importante.</a:t>
            </a:r>
          </a:p>
          <a:p>
            <a:endParaRPr lang="it-IT" altLang="it-IT"/>
          </a:p>
          <a:p>
            <a:r>
              <a:rPr lang="it-IT" altLang="it-IT"/>
              <a:t>Nella quarta e ultima chiamata, possiamo vedere che è anche possibile passare alcuni argomenti per posizione e altri per nome, a patto che gli argomenti passati per posizione precedano quelli passati per nome.</a:t>
            </a:r>
          </a:p>
          <a:p>
            <a:endParaRPr lang="it-IT" altLang="it-IT"/>
          </a:p>
        </p:txBody>
      </p:sp>
      <p:sp>
        <p:nvSpPr>
          <p:cNvPr id="33796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55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55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55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556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8AEBA58-4E37-43DB-8A85-38A63307A6CC}" type="slidenum">
              <a:rPr lang="it-IT" altLang="it-IT" smtClean="0">
                <a:latin typeface="Times New Roman" panose="02020603050405020304" pitchFamily="18" charset="0"/>
              </a:rPr>
              <a:pPr/>
              <a:t>10</a:t>
            </a:fld>
            <a:endParaRPr lang="it-IT" altLang="it-IT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618FA31-236E-46D2-BDCA-D19D7DFD9A1F}" type="slidenum">
              <a:rPr lang="it-IT" altLang="it-IT" sz="1300" smtClean="0"/>
              <a:pPr>
                <a:spcBef>
                  <a:spcPct val="0"/>
                </a:spcBef>
              </a:pPr>
              <a:t>24</a:t>
            </a:fld>
            <a:endParaRPr lang="it-IT" altLang="it-IT" sz="130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770F6-DDED-4652-8410-696CDE6B340C}" type="datetime1">
              <a:rPr lang="it-IT"/>
              <a:pPr>
                <a:defRPr/>
              </a:pPr>
              <a:t>16/03/2021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Informatica 1 - Aritmetica del Calcolatore, codifica binaria e algebra di Boole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DF178D-7198-4ED0-AB01-18FDE8CE147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41770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80785-860B-4A0C-8064-BCA3BE9A00BA}" type="datetime1">
              <a:rPr lang="it-IT"/>
              <a:pPr>
                <a:defRPr/>
              </a:pPr>
              <a:t>16/03/2021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Informatica 1 - Aritmetica del Calcolatore, codifica binaria e algebra di Boole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3DC2C-02E4-4467-9BAD-09E8CF753BB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1820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A0F8D-B3BB-47B5-B63B-B410EB10A31D}" type="datetime1">
              <a:rPr lang="it-IT"/>
              <a:pPr>
                <a:defRPr/>
              </a:pPr>
              <a:t>16/03/2021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Informatica 1 - Aritmetica del Calcolatore, codifica binaria e algebra di Boole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6833B-EF67-48C1-ADF5-A3734908CBE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03115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35F098B-0550-48B7-82D1-BFFBC8005F8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81229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CD4E7C96-E6FA-49F0-B25F-C7C96C87B8F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79441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EDF8C827-7D30-4B76-A9C5-429BA13CAAA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16966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8875"/>
            <a:ext cx="4038600" cy="4937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58875"/>
            <a:ext cx="4038600" cy="4937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F0E92C3F-F19F-47C6-A32B-EB0B1A2B43F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73009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AD8F162-AB86-49BD-8F79-6093F71D9BB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19574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EB227C2-451D-49A5-8F36-238EB1E95CE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161767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9710FF2B-EDF3-41EB-AB28-DCDC1F0442D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36967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DC2EE6C9-8490-4BAF-B9E0-DA111422AE2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1920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ABAD2-1B46-4895-AF65-FC4C7A9156A1}" type="datetime1">
              <a:rPr lang="it-IT"/>
              <a:pPr>
                <a:defRPr/>
              </a:pPr>
              <a:t>16/03/2021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Informatica 1 - Aritmetica del Calcolatore, codifica binaria e algebra di Boole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330AF-D68A-4B30-829C-11B80A64B66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317987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51A26932-9997-41AE-B2ED-7E52F6E2DF9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534864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4CA53F58-11BA-49FF-ACA4-AB2FAA7C12B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379440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9425" y="104775"/>
            <a:ext cx="2255838" cy="5991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" y="104775"/>
            <a:ext cx="6619875" cy="5991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fld id="{8030976D-3C5F-4D0D-8525-3FF3F6BA0AB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313895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CB6EA-9DA8-4CFB-AB76-6A3C222B404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13789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30B81-9BEB-4389-9135-166772A02CD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701878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36D85-E948-48DD-AA3B-F79B26F86C4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454974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158875"/>
            <a:ext cx="4038600" cy="4937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158875"/>
            <a:ext cx="4038600" cy="4937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BF492-12CB-4BFC-844F-2740E2F20E1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450801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59F86-947C-43EF-ACE2-E35CDD3FD5E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394201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4173C-23D6-4992-ADCF-852A5305639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32081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22D772-9079-4303-95FB-664C6A0214C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88249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8250A-836B-40D6-AD5A-F8571B55FF79}" type="datetime1">
              <a:rPr lang="it-IT"/>
              <a:pPr>
                <a:defRPr/>
              </a:pPr>
              <a:t>16/03/2021</a:t>
            </a:fld>
            <a:endParaRPr lang="it-I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Informatica 1 - Aritmetica del Calcolatore, codifica binaria e algebra di Boole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0D41B-C720-4FCA-9E7E-918132E9603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432039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A7A79-DA1D-4437-9C26-3D30CEFD5E4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8299785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86EBE-364B-48CF-9553-34AE6C785EC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694926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61626-D1C7-4506-8180-5CCDC4C5CC1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7073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134938"/>
            <a:ext cx="2057400" cy="5961062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34938"/>
            <a:ext cx="6019800" cy="5961062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9A51EC-E453-40CE-8876-323BD4DA248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4640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B4AC6-BBF0-4072-9445-19A65F9EBB5F}" type="datetime1">
              <a:rPr lang="it-IT"/>
              <a:pPr>
                <a:defRPr/>
              </a:pPr>
              <a:t>16/03/2021</a:t>
            </a:fld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Informatica 1 - Aritmetica del Calcolatore, codifica binaria e algebra di Boole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F8E134-B57D-4201-8E44-1EB5B376C07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71886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AE725-D59C-424B-B0B8-50E9309CE819}" type="datetime1">
              <a:rPr lang="it-IT"/>
              <a:pPr>
                <a:defRPr/>
              </a:pPr>
              <a:t>16/03/2021</a:t>
            </a:fld>
            <a:endParaRPr lang="it-I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Informatica 1 - Aritmetica del Calcolatore, codifica binaria e algebra di Boole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A3BE7F-F4BD-4AB4-AEFE-A88F086C4C1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9704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E7E87-C794-4369-AABB-6143763B374D}" type="datetime1">
              <a:rPr lang="it-IT"/>
              <a:pPr>
                <a:defRPr/>
              </a:pPr>
              <a:t>16/03/2021</a:t>
            </a:fld>
            <a:endParaRPr lang="it-I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Informatica 1 - Aritmetica del Calcolatore, codifica binaria e algebra di Boole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A6610B-2C57-42A2-A798-A288FED925B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9044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3694C-7D8D-486B-8823-5DDA66EF0B20}" type="datetime1">
              <a:rPr lang="it-IT"/>
              <a:pPr>
                <a:defRPr/>
              </a:pPr>
              <a:t>16/03/2021</a:t>
            </a:fld>
            <a:endParaRPr lang="it-I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Informatica 1 - Aritmetica del Calcolatore, codifica binaria e algebra di Boole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053774-7A42-4946-918D-2A0EB8880878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3031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019CE-AD27-4EF8-B116-4E7C03C73018}" type="datetime1">
              <a:rPr lang="it-IT"/>
              <a:pPr>
                <a:defRPr/>
              </a:pPr>
              <a:t>16/03/2021</a:t>
            </a:fld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Informatica 1 - Aritmetica del Calcolatore, codifica binaria e algebra di Boole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FC931D-5EC6-46C9-8025-BB99B170DC9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84275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A8CB8-5243-4E38-A420-2151EF854330}" type="datetime1">
              <a:rPr lang="it-IT"/>
              <a:pPr>
                <a:defRPr/>
              </a:pPr>
              <a:t>16/03/2021</a:t>
            </a:fld>
            <a:endParaRPr lang="it-I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Informatica 1 - Aritmetica del Calcolatore, codifica binaria e algebra di Boole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31217-C47A-41FB-963A-1A408C2FBD1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7947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727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9944FDA3-A519-4541-8BD8-58974A3CED6E}" type="datetime1">
              <a:rPr lang="it-IT"/>
              <a:pPr>
                <a:defRPr/>
              </a:pPr>
              <a:t>16/03/2021</a:t>
            </a:fld>
            <a:endParaRPr lang="it-IT"/>
          </a:p>
        </p:txBody>
      </p:sp>
      <p:sp>
        <p:nvSpPr>
          <p:cNvPr id="727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it-IT"/>
              <a:t>Informatica 1 - Aritmetica del Calcolatore, codifica binaria e algebra di Boole</a:t>
            </a:r>
          </a:p>
        </p:txBody>
      </p:sp>
      <p:sp>
        <p:nvSpPr>
          <p:cNvPr id="727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F7DF039-718D-4FFC-BFE2-13079948273A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150" y="39688"/>
            <a:ext cx="9028113" cy="62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49300"/>
            <a:ext cx="82296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6925" y="4959350"/>
            <a:ext cx="695325" cy="354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9A7B215-C69F-426D-B9FC-C2343EEACC4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8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8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8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8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808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808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808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808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808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34938"/>
            <a:ext cx="822960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58875"/>
            <a:ext cx="8229600" cy="493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94675" y="6465888"/>
            <a:ext cx="69532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7BDCDB8-837D-458F-A1DA-80BA94B838B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66413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08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08000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08000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08000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808000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808000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808000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808000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808000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8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8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8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5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C5DCA8-BB09-4774-88FA-2B6D3817FF14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it-IT" altLang="it-IT" sz="140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0" y="1814513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it-IT" dirty="0" err="1"/>
              <a:t>Sottoprogrammi</a:t>
            </a:r>
            <a:r>
              <a:rPr lang="en-US" altLang="it-IT" dirty="0"/>
              <a:t> </a:t>
            </a:r>
            <a:br>
              <a:rPr lang="en-US" altLang="it-IT" dirty="0"/>
            </a:br>
            <a:r>
              <a:rPr lang="en-US" altLang="it-IT" dirty="0" err="1"/>
              <a:t>Funzioni</a:t>
            </a:r>
            <a:endParaRPr lang="en-US" altLang="it-IT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egnaposto numero diapositiva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FD003A-55F0-4D9D-B589-B7D4FFA1B562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it-IT" altLang="it-IT" sz="1400"/>
          </a:p>
        </p:txBody>
      </p:sp>
      <p:sp>
        <p:nvSpPr>
          <p:cNvPr id="32771" name="Rettangolo 2"/>
          <p:cNvSpPr>
            <a:spLocks noChangeArrowheads="1"/>
          </p:cNvSpPr>
          <p:nvPr/>
        </p:nvSpPr>
        <p:spPr bwMode="auto">
          <a:xfrm>
            <a:off x="92075" y="90488"/>
            <a:ext cx="9144000" cy="637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Prima di vedere più in dettaglio come definire una funzione, è utile approfondire il passaggio di argomenti. Quando una funzione viene chiamata, è possibile passare 0 o più argomenti. Questi argomenti possono essere passati per posizione o per nome: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&gt;&gt;&gt; </a:t>
            </a:r>
            <a:r>
              <a:rPr lang="it-IT" altLang="it-IT" sz="2400" dirty="0" err="1"/>
              <a:t>def</a:t>
            </a:r>
            <a:r>
              <a:rPr lang="it-IT" altLang="it-IT" sz="2400" dirty="0"/>
              <a:t> </a:t>
            </a:r>
            <a:r>
              <a:rPr lang="it-IT" altLang="it-IT" sz="2400" dirty="0" err="1"/>
              <a:t>calc_rect_area</a:t>
            </a:r>
            <a:r>
              <a:rPr lang="it-IT" altLang="it-IT" sz="2400" dirty="0"/>
              <a:t>(</a:t>
            </a:r>
            <a:r>
              <a:rPr lang="it-IT" altLang="it-IT" sz="2400" dirty="0" err="1">
                <a:solidFill>
                  <a:srgbClr val="FF0000"/>
                </a:solidFill>
              </a:rPr>
              <a:t>width</a:t>
            </a:r>
            <a:r>
              <a:rPr lang="it-IT" altLang="it-IT" sz="2400" dirty="0"/>
              <a:t>, </a:t>
            </a:r>
            <a:r>
              <a:rPr lang="it-IT" altLang="it-IT" sz="2400" dirty="0" err="1">
                <a:solidFill>
                  <a:srgbClr val="0070C0"/>
                </a:solidFill>
              </a:rPr>
              <a:t>height</a:t>
            </a:r>
            <a:r>
              <a:rPr lang="it-IT" altLang="it-IT" sz="2400" dirty="0"/>
              <a:t>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...     """Return the area of the </a:t>
            </a:r>
            <a:r>
              <a:rPr lang="it-IT" altLang="it-IT" sz="2400" dirty="0" err="1"/>
              <a:t>rectangle</a:t>
            </a:r>
            <a:r>
              <a:rPr lang="it-IT" altLang="it-IT" sz="2400" dirty="0"/>
              <a:t>."""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...     </a:t>
            </a:r>
            <a:r>
              <a:rPr lang="it-IT" altLang="it-IT" sz="2400" dirty="0" err="1"/>
              <a:t>return</a:t>
            </a:r>
            <a:r>
              <a:rPr lang="it-IT" altLang="it-IT" sz="2400" dirty="0"/>
              <a:t> </a:t>
            </a:r>
            <a:r>
              <a:rPr lang="it-IT" altLang="it-IT" sz="2400" dirty="0" err="1"/>
              <a:t>width</a:t>
            </a:r>
            <a:r>
              <a:rPr lang="it-IT" altLang="it-IT" sz="2400" dirty="0"/>
              <a:t> * </a:t>
            </a:r>
            <a:r>
              <a:rPr lang="it-IT" altLang="it-IT" sz="2400" dirty="0" err="1"/>
              <a:t>height</a:t>
            </a:r>
            <a:endParaRPr lang="it-IT" altLang="it-IT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&gt;&gt;&gt; </a:t>
            </a:r>
            <a:r>
              <a:rPr lang="it-IT" altLang="it-IT" sz="2400" dirty="0" err="1"/>
              <a:t>calc_rect_area</a:t>
            </a:r>
            <a:r>
              <a:rPr lang="it-IT" altLang="it-IT" sz="2400" dirty="0"/>
              <a:t>(</a:t>
            </a:r>
            <a:r>
              <a:rPr lang="it-IT" altLang="it-IT" sz="2400" dirty="0">
                <a:solidFill>
                  <a:srgbClr val="FF0000"/>
                </a:solidFill>
              </a:rPr>
              <a:t>3</a:t>
            </a:r>
            <a:r>
              <a:rPr lang="it-IT" altLang="it-IT" sz="2400" dirty="0"/>
              <a:t>,</a:t>
            </a:r>
            <a:r>
              <a:rPr lang="it-IT" altLang="it-IT" sz="2400" dirty="0">
                <a:solidFill>
                  <a:srgbClr val="0070C0"/>
                </a:solidFill>
              </a:rPr>
              <a:t> 5</a:t>
            </a:r>
            <a:r>
              <a:rPr lang="it-IT" altLang="it-IT" sz="2400" dirty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&gt;&gt;&gt; </a:t>
            </a:r>
            <a:r>
              <a:rPr lang="it-IT" altLang="it-IT" sz="2400" dirty="0" err="1"/>
              <a:t>calc_rect_area</a:t>
            </a:r>
            <a:r>
              <a:rPr lang="it-IT" altLang="it-IT" sz="2400" dirty="0"/>
              <a:t>(</a:t>
            </a:r>
            <a:r>
              <a:rPr lang="it-IT" altLang="it-IT" sz="2400" dirty="0" err="1"/>
              <a:t>width</a:t>
            </a:r>
            <a:r>
              <a:rPr lang="it-IT" altLang="it-IT" sz="2400" dirty="0"/>
              <a:t>=3, </a:t>
            </a:r>
            <a:r>
              <a:rPr lang="it-IT" altLang="it-IT" sz="2400" dirty="0" err="1"/>
              <a:t>height</a:t>
            </a:r>
            <a:r>
              <a:rPr lang="it-IT" altLang="it-IT" sz="2400" dirty="0"/>
              <a:t>=5)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&gt;&gt;&gt; </a:t>
            </a:r>
            <a:r>
              <a:rPr lang="it-IT" altLang="it-IT" sz="2400" dirty="0" err="1"/>
              <a:t>calc_rect_area</a:t>
            </a:r>
            <a:r>
              <a:rPr lang="it-IT" altLang="it-IT" sz="2400" dirty="0"/>
              <a:t>(</a:t>
            </a:r>
            <a:r>
              <a:rPr lang="it-IT" altLang="it-IT" sz="2400" dirty="0" err="1"/>
              <a:t>height</a:t>
            </a:r>
            <a:r>
              <a:rPr lang="it-IT" altLang="it-IT" sz="2400" dirty="0"/>
              <a:t>=5, </a:t>
            </a:r>
            <a:r>
              <a:rPr lang="it-IT" altLang="it-IT" sz="2400" dirty="0" err="1"/>
              <a:t>width</a:t>
            </a:r>
            <a:r>
              <a:rPr lang="it-IT" altLang="it-IT" sz="2400" dirty="0"/>
              <a:t>=3)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&gt;&gt;&gt; </a:t>
            </a:r>
            <a:r>
              <a:rPr lang="it-IT" altLang="it-IT" sz="2400" dirty="0" err="1"/>
              <a:t>calc_rect_area</a:t>
            </a:r>
            <a:r>
              <a:rPr lang="it-IT" altLang="it-IT" sz="2400" dirty="0"/>
              <a:t>(3, </a:t>
            </a:r>
            <a:r>
              <a:rPr lang="it-IT" altLang="it-IT" sz="2400" dirty="0" err="1"/>
              <a:t>height</a:t>
            </a:r>
            <a:r>
              <a:rPr lang="it-IT" altLang="it-IT" sz="2400" dirty="0"/>
              <a:t>=5)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15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egnaposto numero diapositiva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3D3949-0BAB-46DE-9C40-3F9AAC43D041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it-IT" altLang="it-IT" sz="1400"/>
          </a:p>
        </p:txBody>
      </p:sp>
      <p:sp>
        <p:nvSpPr>
          <p:cNvPr id="34819" name="Rettangolo 2"/>
          <p:cNvSpPr>
            <a:spLocks noChangeArrowheads="1"/>
          </p:cNvSpPr>
          <p:nvPr/>
        </p:nvSpPr>
        <p:spPr bwMode="auto">
          <a:xfrm>
            <a:off x="0" y="0"/>
            <a:ext cx="91440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Esistono infine altre due forme per passare argomenti: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&gt;&gt;&gt; </a:t>
            </a:r>
            <a:r>
              <a:rPr lang="it-IT" altLang="it-IT" sz="2400" dirty="0" err="1"/>
              <a:t>size</a:t>
            </a:r>
            <a:r>
              <a:rPr lang="it-IT" altLang="it-IT" sz="2400" dirty="0"/>
              <a:t> = (3, 5)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&gt;&gt;&gt; </a:t>
            </a:r>
            <a:r>
              <a:rPr lang="it-IT" altLang="it-IT" sz="2400" dirty="0" err="1"/>
              <a:t>calc_rect_area</a:t>
            </a:r>
            <a:r>
              <a:rPr lang="it-IT" altLang="it-IT" sz="2400" dirty="0"/>
              <a:t>(*</a:t>
            </a:r>
            <a:r>
              <a:rPr lang="it-IT" altLang="it-IT" sz="2400" dirty="0" err="1"/>
              <a:t>size</a:t>
            </a:r>
            <a:r>
              <a:rPr lang="it-IT" altLang="it-IT" sz="2400" dirty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&gt;&gt;&gt; </a:t>
            </a:r>
            <a:r>
              <a:rPr lang="it-IT" altLang="it-IT" sz="2400" dirty="0" err="1"/>
              <a:t>size</a:t>
            </a:r>
            <a:r>
              <a:rPr lang="it-IT" altLang="it-IT" sz="2400" dirty="0"/>
              <a:t> = {'</a:t>
            </a:r>
            <a:r>
              <a:rPr lang="it-IT" altLang="it-IT" sz="2400" dirty="0" err="1"/>
              <a:t>width</a:t>
            </a:r>
            <a:r>
              <a:rPr lang="it-IT" altLang="it-IT" sz="2400" dirty="0"/>
              <a:t>': 3, '</a:t>
            </a:r>
            <a:r>
              <a:rPr lang="it-IT" altLang="it-IT" sz="2400" dirty="0" err="1"/>
              <a:t>height</a:t>
            </a:r>
            <a:r>
              <a:rPr lang="it-IT" altLang="it-IT" sz="2400" dirty="0"/>
              <a:t>': 5}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&gt;&gt;&gt; </a:t>
            </a:r>
            <a:r>
              <a:rPr lang="it-IT" altLang="it-IT" sz="2400" dirty="0" err="1"/>
              <a:t>calc_rect_area</a:t>
            </a:r>
            <a:r>
              <a:rPr lang="it-IT" altLang="it-IT" sz="2400" dirty="0"/>
              <a:t>(**</a:t>
            </a:r>
            <a:r>
              <a:rPr lang="it-IT" altLang="it-IT" sz="2400" dirty="0" err="1"/>
              <a:t>size</a:t>
            </a:r>
            <a:r>
              <a:rPr lang="it-IT" altLang="it-IT" sz="2400" dirty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15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Nel primo esempio gli argomenti sono contenuti in una sequenza (una </a:t>
            </a:r>
            <a:r>
              <a:rPr lang="it-IT" altLang="it-IT" sz="2400" dirty="0" err="1"/>
              <a:t>tupla</a:t>
            </a:r>
            <a:r>
              <a:rPr lang="it-IT" altLang="it-IT" sz="2400" dirty="0"/>
              <a:t> in questo caso). Ponendo una * di fronte all’argomento durante la chiamata, ogni elemento della sequenza viene passato separatamente e associato al parametro corrispondente della funzione. Il funzionamento del secondo esempio è simile, ma invece di una sequenza abbiamo un dizionario, che richiede due ** di fronte all’argomento durante la chiamata per poter associare ogni elemento al parametro corrispondente. In entrambi i casi il numero (e il nome) dei valori passati alla funzione deve corrispondere al numero di parametri accettati dalla funzione.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Passaggio parametri</a:t>
            </a:r>
          </a:p>
        </p:txBody>
      </p:sp>
      <p:sp>
        <p:nvSpPr>
          <p:cNvPr id="35843" name="Segnaposto numero diapositiva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7748F8D-E7FD-4695-A45E-5AA2583C4EAD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it-IT" altLang="it-IT" sz="1400"/>
          </a:p>
        </p:txBody>
      </p:sp>
      <p:sp>
        <p:nvSpPr>
          <p:cNvPr id="35844" name="Rettangolo 2"/>
          <p:cNvSpPr>
            <a:spLocks noChangeArrowheads="1"/>
          </p:cNvSpPr>
          <p:nvPr/>
        </p:nvSpPr>
        <p:spPr bwMode="auto">
          <a:xfrm>
            <a:off x="196850" y="1524000"/>
            <a:ext cx="875030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800" dirty="0"/>
              <a:t>&gt;&gt;&gt; </a:t>
            </a:r>
            <a:r>
              <a:rPr lang="it-IT" altLang="it-IT" sz="2800" dirty="0" err="1"/>
              <a:t>def</a:t>
            </a:r>
            <a:r>
              <a:rPr lang="it-IT" altLang="it-IT" sz="2800" dirty="0"/>
              <a:t> </a:t>
            </a:r>
            <a:r>
              <a:rPr lang="it-IT" altLang="it-IT" sz="2800" dirty="0" err="1"/>
              <a:t>say_hello</a:t>
            </a:r>
            <a:r>
              <a:rPr lang="it-IT" altLang="it-IT" sz="2800" dirty="0"/>
              <a:t>():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 dirty="0"/>
              <a:t>...     </a:t>
            </a:r>
            <a:r>
              <a:rPr lang="it-IT" altLang="it-IT" sz="2800" dirty="0" err="1"/>
              <a:t>print</a:t>
            </a:r>
            <a:r>
              <a:rPr lang="it-IT" altLang="it-IT" sz="2800" dirty="0"/>
              <a:t>('Hello World!')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 dirty="0"/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 dirty="0"/>
              <a:t>&gt;&gt;&gt; </a:t>
            </a:r>
            <a:r>
              <a:rPr lang="it-IT" altLang="it-IT" sz="2800" dirty="0" err="1"/>
              <a:t>say_hello</a:t>
            </a:r>
            <a:r>
              <a:rPr lang="it-IT" altLang="it-IT" sz="2800" dirty="0"/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 dirty="0"/>
              <a:t>Hello World!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800" dirty="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 dirty="0"/>
              <a:t>In questo primo esempio abbiamo definito una funzione con 0 parametri, che quindi non è in grado di accettare nessun argomento.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egnaposto numero diapositiva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7C6A5E-125F-49D9-BE27-163F177FADA2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it-IT" altLang="it-IT" sz="1400"/>
          </a:p>
        </p:txBody>
      </p:sp>
      <p:sp>
        <p:nvSpPr>
          <p:cNvPr id="36867" name="Rettangolo 2"/>
          <p:cNvSpPr>
            <a:spLocks noChangeArrowheads="1"/>
          </p:cNvSpPr>
          <p:nvPr/>
        </p:nvSpPr>
        <p:spPr bwMode="auto">
          <a:xfrm>
            <a:off x="0" y="58738"/>
            <a:ext cx="91440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/>
              <a:t>&gt;&gt;&gt; def say_hello(name):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/>
              <a:t>...     print('Hello {}!'.format(name))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/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/>
              <a:t>&gt;&gt;&gt; say_hello()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/>
              <a:t>Traceback (most recent call last):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/>
              <a:t>  File "&lt;stdin&gt;", line 1, in &lt;module&gt;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/>
              <a:t>TypeError: say_hello() missing 1 required positional argument: 'name'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/>
              <a:t>&gt;&gt;&gt; say_hello('Python')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/>
              <a:t>Hello Python!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/>
              <a:t>&gt;&gt;&gt; say_hello(name='Python')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/>
              <a:t>Hello Python!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/>
              <a:t>Abbiamo aggiunto un parametro name alla funzione. Se proviamo a chiamare la funzione con 0 argomenti o con più di un argomento, riceviamo un TypeError (il numero di argomenti passati deve corrispondere a quello dei parametri definiti). È possibile chiamare la funzione passando un singolo argomento, sia per posizione che per nome.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egnaposto numero diapositiva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4269CD-5141-4AC4-8ACD-87D853957839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it-IT" altLang="it-IT" sz="1400"/>
          </a:p>
        </p:txBody>
      </p:sp>
      <p:sp>
        <p:nvSpPr>
          <p:cNvPr id="37891" name="Rettangolo 2"/>
          <p:cNvSpPr>
            <a:spLocks noChangeArrowheads="1"/>
          </p:cNvSpPr>
          <p:nvPr/>
        </p:nvSpPr>
        <p:spPr bwMode="auto">
          <a:xfrm>
            <a:off x="152400" y="114300"/>
            <a:ext cx="89916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&gt;&gt;&gt; def say_hello(name='World'):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...     print('Hello {}!'.format(name))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&gt;&gt;&gt; say_hello()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Hello World!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&gt;&gt;&gt; say_hello('Python')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Hello Python!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&gt;&gt;&gt; say_hello(name='Python')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Hello Python!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In questo esempio abbiamo invece aggiunto un valore di default per il name, usando name='World'. Questo rende l’argomento corrispondente a name opzionale: se non viene passato, il valore di name sarà 'World', altrimenti sarà il valore passato come argomento.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egnaposto numero diapositiva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0CF901-0547-427C-B045-91355F68946E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it-IT" altLang="it-IT" sz="1400"/>
          </a:p>
        </p:txBody>
      </p:sp>
      <p:sp>
        <p:nvSpPr>
          <p:cNvPr id="38915" name="Rettangolo 2"/>
          <p:cNvSpPr>
            <a:spLocks noChangeArrowheads="1"/>
          </p:cNvSpPr>
          <p:nvPr/>
        </p:nvSpPr>
        <p:spPr bwMode="auto">
          <a:xfrm>
            <a:off x="190500" y="165100"/>
            <a:ext cx="87503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/>
              <a:t>&gt;&gt;&gt; def greet(greeting, *, name):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/>
              <a:t>...     print('{} {}!'.format(greeting, name))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/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/>
              <a:t>&gt;&gt;&gt; greet('Hello', 'Python')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/>
              <a:t>Traceback (most recent call last):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/>
              <a:t>  File "&lt;stdin&gt;", line 1, in &lt;module&gt;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/>
              <a:t>TypeError: greet() takes 1 positional argument but 2 were given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/>
              <a:t>&gt;&gt;&gt; greet('Hello', name='Python')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/>
              <a:t>Hello Python!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/>
              <a:t>&gt;&gt;&gt; greet(greeting='Hello', name='Python')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/>
              <a:t>Hello Python!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/>
              <a:t>Se vogliamo fare in modo che una funzioni accetti solo argomenti passati per nome, possiamo usare una singola * seguita da virgola. Tutti gli argomenti che appaiono dopo la * dovranno essere passati per nome.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egnaposto numero diapositiva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20C636E-BC40-4954-9CFB-B53704D0D844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it-IT" altLang="it-IT" sz="1400"/>
          </a:p>
        </p:txBody>
      </p:sp>
      <p:sp>
        <p:nvSpPr>
          <p:cNvPr id="39939" name="Rettangolo 2"/>
          <p:cNvSpPr>
            <a:spLocks noChangeArrowheads="1"/>
          </p:cNvSpPr>
          <p:nvPr/>
        </p:nvSpPr>
        <p:spPr bwMode="auto">
          <a:xfrm>
            <a:off x="152400" y="139700"/>
            <a:ext cx="8890000" cy="655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&gt;&gt;&gt; def say_hello(*names):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...     print('Hello {}!'.format(', '.join(names)))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&gt;&gt;&gt; say_hello('Python')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Hello Python!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&gt;&gt;&gt; say_hello('Python', 'PyPy', 'Jython', 'IronPython')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Hello Python, PyPy, Jython, IronPython!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/>
              <a:t>La * immediatamente prima del nome di un parametro (ad esempio *names) ha invece un significato diverso: permette alla funzione di accettare un numero variabile di argomenti posizionali. In seguito alla chiamata, la variabile names si riferisce a una tupla che contiene tutti gli argomenti. In questo esempio potete vedere che la funzione può essere chiamata sia con 1 che con 4 argomenti posizionali.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egnaposto numero diapositiva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C89DBB-6C89-4F98-A6D6-E7C03B2A1F2E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it-IT" altLang="it-IT" sz="1400"/>
          </a:p>
        </p:txBody>
      </p:sp>
      <p:sp>
        <p:nvSpPr>
          <p:cNvPr id="40963" name="Rettangolo 2"/>
          <p:cNvSpPr>
            <a:spLocks noChangeArrowheads="1"/>
          </p:cNvSpPr>
          <p:nvPr/>
        </p:nvSpPr>
        <p:spPr bwMode="auto">
          <a:xfrm>
            <a:off x="139700" y="88900"/>
            <a:ext cx="89154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000"/>
              <a:t>&gt;&gt;&gt; def make_tag(element, **attrs):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/>
              <a:t>...     attrs = ' '.join(['{}="{}"'.format(k, v) for k, v in attrs.items()])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/>
              <a:t>...     return '&lt;{} {}&gt;'.format(element, attrs)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/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/>
              <a:t>&gt;&gt;&gt; make_tag('div', id='header')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/>
              <a:t>'&lt;div id="header"&gt;'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/>
              <a:t>&gt;&gt;&gt; make_tag('a', href='https://www.python.org/', title='Visit Python.org')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/>
              <a:t>'&lt;a href="https://www.python.org/" title="Visit Python.org"&gt;'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/>
              <a:t>&gt;&gt;&gt; make_tag('img', src='logo.png', alt='Python logo')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/>
              <a:t>'&lt;img src="logo.png" alt="Python logo"&gt;‘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0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/>
              <a:t>Si può definire una funzione che accetta un numero variabile di argomenti passati per nome (keyword argument): basta aggiungere ** prima del nome di un parametro. Nell’esempio la funzione accetta un argomento element e un numero variabile di argomenti passati per nome, salvati in un dizionario a cui fa riferimento la variabile attrs. La funzione crea una stringa combinando i nomi degli attributi e i loro valori e la usa in combinazione con il nome dell’elemento per creare tag HTML.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Valori di ritorno</a:t>
            </a:r>
          </a:p>
        </p:txBody>
      </p:sp>
      <p:sp>
        <p:nvSpPr>
          <p:cNvPr id="41987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/>
              <a:t>La parola chiave </a:t>
            </a:r>
            <a:r>
              <a:rPr lang="it-IT" altLang="it-IT" dirty="0" err="1"/>
              <a:t>return</a:t>
            </a:r>
            <a:r>
              <a:rPr lang="it-IT" altLang="it-IT" dirty="0"/>
              <a:t> viene usata per restituire un valore al chiamante, che può assegnarlo a una variabile o utilizzarlo per altre operazioni</a:t>
            </a:r>
          </a:p>
        </p:txBody>
      </p:sp>
      <p:sp>
        <p:nvSpPr>
          <p:cNvPr id="41988" name="Segnaposto numero diapositiva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968585-A10C-47B9-B433-462E7A806D90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it-IT" altLang="it-IT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egnaposto numero diapositiva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2AD649-AEF3-47C3-840E-13336BF2BC0A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it-IT" altLang="it-IT" sz="1400"/>
          </a:p>
        </p:txBody>
      </p:sp>
      <p:sp>
        <p:nvSpPr>
          <p:cNvPr id="43011" name="Rettangolo 2"/>
          <p:cNvSpPr>
            <a:spLocks noChangeArrowheads="1"/>
          </p:cNvSpPr>
          <p:nvPr/>
        </p:nvSpPr>
        <p:spPr bwMode="auto">
          <a:xfrm>
            <a:off x="101600" y="114300"/>
            <a:ext cx="89281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800" dirty="0"/>
              <a:t>&gt;&gt;&gt; </a:t>
            </a:r>
            <a:r>
              <a:rPr lang="it-IT" altLang="it-IT" sz="2800" dirty="0" err="1"/>
              <a:t>def</a:t>
            </a:r>
            <a:r>
              <a:rPr lang="it-IT" altLang="it-IT" sz="2800" dirty="0"/>
              <a:t> </a:t>
            </a:r>
            <a:r>
              <a:rPr lang="it-IT" altLang="it-IT" sz="2800" dirty="0" err="1"/>
              <a:t>square</a:t>
            </a:r>
            <a:r>
              <a:rPr lang="it-IT" altLang="it-IT" sz="2800" dirty="0"/>
              <a:t>(n):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 dirty="0"/>
              <a:t>...     </a:t>
            </a:r>
            <a:r>
              <a:rPr lang="it-IT" altLang="it-IT" sz="2800" dirty="0" err="1"/>
              <a:t>return</a:t>
            </a:r>
            <a:r>
              <a:rPr lang="it-IT" altLang="it-IT" sz="2800" dirty="0"/>
              <a:t> n**2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 dirty="0"/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 dirty="0"/>
              <a:t>&gt;&gt;&gt; x = </a:t>
            </a:r>
            <a:r>
              <a:rPr lang="it-IT" altLang="it-IT" sz="2800" dirty="0" err="1"/>
              <a:t>square</a:t>
            </a:r>
            <a:r>
              <a:rPr lang="it-IT" altLang="it-IT" sz="2800" dirty="0"/>
              <a:t>(5)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 dirty="0"/>
              <a:t>&gt;&gt;&gt; 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 dirty="0"/>
              <a:t>25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 dirty="0"/>
              <a:t>&gt;&gt;&gt; </a:t>
            </a:r>
            <a:r>
              <a:rPr lang="it-IT" altLang="it-IT" sz="2800" dirty="0" err="1"/>
              <a:t>square</a:t>
            </a:r>
            <a:r>
              <a:rPr lang="it-IT" altLang="it-IT" sz="2800" dirty="0"/>
              <a:t>(</a:t>
            </a:r>
            <a:r>
              <a:rPr lang="it-IT" altLang="it-IT" sz="2800" dirty="0" err="1"/>
              <a:t>square</a:t>
            </a:r>
            <a:r>
              <a:rPr lang="it-IT" altLang="it-IT" sz="2800" dirty="0"/>
              <a:t>(5))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 dirty="0"/>
              <a:t>625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 dirty="0"/>
              <a:t>&gt;&gt;&gt; </a:t>
            </a:r>
            <a:r>
              <a:rPr lang="it-IT" altLang="it-IT" sz="2800" dirty="0" err="1"/>
              <a:t>square</a:t>
            </a:r>
            <a:r>
              <a:rPr lang="it-IT" altLang="it-IT" sz="2800" dirty="0"/>
              <a:t>(3) + </a:t>
            </a:r>
            <a:r>
              <a:rPr lang="it-IT" altLang="it-IT" sz="2800" dirty="0" err="1"/>
              <a:t>square</a:t>
            </a:r>
            <a:r>
              <a:rPr lang="it-IT" altLang="it-IT" sz="2800" dirty="0"/>
              <a:t>(4) == </a:t>
            </a:r>
            <a:r>
              <a:rPr lang="it-IT" altLang="it-IT" sz="2800" dirty="0" err="1"/>
              <a:t>square</a:t>
            </a:r>
            <a:r>
              <a:rPr lang="it-IT" altLang="it-IT" sz="2800" dirty="0"/>
              <a:t>(5)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 dirty="0"/>
              <a:t>True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800" dirty="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 dirty="0"/>
              <a:t>Una funzione può contenere 0 o più </a:t>
            </a:r>
            <a:r>
              <a:rPr lang="it-IT" altLang="it-IT" sz="2800" dirty="0" err="1"/>
              <a:t>return</a:t>
            </a:r>
            <a:r>
              <a:rPr lang="it-IT" altLang="it-IT" sz="2800" dirty="0"/>
              <a:t>, e una volta che un </a:t>
            </a:r>
            <a:r>
              <a:rPr lang="it-IT" altLang="it-IT" sz="2800" dirty="0" err="1"/>
              <a:t>return</a:t>
            </a:r>
            <a:r>
              <a:rPr lang="it-IT" altLang="it-IT" sz="2800" dirty="0"/>
              <a:t> viene eseguito, la funzione termina immediatamente.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7D28B0-1156-4CB4-9F4E-2542CFC0D14D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it-IT" altLang="it-IT" sz="140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Problema</a:t>
            </a:r>
            <a:endParaRPr lang="en-US" altLang="it-IT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Abbiamo visto sequenze di istruzioni che risolvono particolari “</a:t>
            </a:r>
            <a:r>
              <a:rPr lang="it-IT" altLang="it-IT" sz="2800" dirty="0" err="1"/>
              <a:t>sottoproblemi</a:t>
            </a:r>
            <a:r>
              <a:rPr lang="it-IT" altLang="it-IT" sz="2800" dirty="0"/>
              <a:t>”: controllo della primalità di un numero, confronto di stringhe, etc.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È possibile riutilizzare queste sequenze?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È possibile consentire ad altri di riutilizzare queste sequenze?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È possibile dare a queste sequenze un nome che ne indichi la funzionalità?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È possibile “svincolare” lo sviluppo di soluzioni a </a:t>
            </a:r>
            <a:r>
              <a:rPr lang="it-IT" altLang="it-IT" sz="2800" dirty="0" err="1"/>
              <a:t>sottoproblemi</a:t>
            </a:r>
            <a:r>
              <a:rPr lang="it-IT" altLang="it-IT" sz="2800" dirty="0"/>
              <a:t> di questo tipo dallo sviluppo di una soluzione “complessa”?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egnaposto numero diapositiva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95C2E1-2F3B-40F3-AACB-B43E63D0DFB6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it-IT" altLang="it-IT" sz="1400"/>
          </a:p>
        </p:txBody>
      </p:sp>
      <p:sp>
        <p:nvSpPr>
          <p:cNvPr id="44035" name="Rettangolo 2"/>
          <p:cNvSpPr>
            <a:spLocks noChangeArrowheads="1"/>
          </p:cNvSpPr>
          <p:nvPr/>
        </p:nvSpPr>
        <p:spPr bwMode="auto">
          <a:xfrm>
            <a:off x="190500" y="114300"/>
            <a:ext cx="87122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dirty="0"/>
              <a:t>Questo vuol dire che solo uno dei </a:t>
            </a:r>
            <a:r>
              <a:rPr lang="it-IT" altLang="it-IT" dirty="0" err="1"/>
              <a:t>return</a:t>
            </a:r>
            <a:r>
              <a:rPr lang="it-IT" altLang="it-IT" dirty="0"/>
              <a:t> viene eseguito ad ogni chiamata:</a:t>
            </a:r>
          </a:p>
          <a:p>
            <a:pPr>
              <a:spcBef>
                <a:spcPct val="0"/>
              </a:spcBef>
              <a:buFontTx/>
              <a:buNone/>
            </a:pPr>
            <a:endParaRPr lang="pt-BR" altLang="it-IT" dirty="0"/>
          </a:p>
          <a:p>
            <a:pPr>
              <a:spcBef>
                <a:spcPct val="0"/>
              </a:spcBef>
              <a:buFontTx/>
              <a:buNone/>
            </a:pPr>
            <a:r>
              <a:rPr lang="pt-BR" altLang="it-IT" dirty="0"/>
              <a:t>&gt;&gt;&gt; def abs(n):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it-IT" dirty="0"/>
              <a:t>...     if n &lt; 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it-IT" dirty="0"/>
              <a:t>...         return -n  # eseguito se n è negativo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it-IT" dirty="0"/>
              <a:t>...     return n  # eseguito se n è positivo o nullo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it-IT" dirty="0"/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it-IT" dirty="0"/>
              <a:t>&gt;&gt;&gt; abs(-5)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it-IT" dirty="0"/>
              <a:t>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it-IT" dirty="0"/>
              <a:t>&gt;&gt;&gt; abs(5)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pt-BR" altLang="it-IT" dirty="0"/>
              <a:t>5</a:t>
            </a:r>
            <a:endParaRPr lang="it-IT" altLang="it-IT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egnaposto numero diapositiva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0F174D-196A-4CAB-AF74-E1A7599FAA81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it-IT" altLang="it-IT" sz="1400"/>
          </a:p>
        </p:txBody>
      </p:sp>
      <p:sp>
        <p:nvSpPr>
          <p:cNvPr id="45059" name="Rettangolo 2"/>
          <p:cNvSpPr>
            <a:spLocks noChangeArrowheads="1"/>
          </p:cNvSpPr>
          <p:nvPr/>
        </p:nvSpPr>
        <p:spPr bwMode="auto">
          <a:xfrm>
            <a:off x="-12700" y="0"/>
            <a:ext cx="9144000" cy="646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 err="1"/>
              <a:t>return</a:t>
            </a:r>
            <a:r>
              <a:rPr lang="it-IT" altLang="it-IT" sz="1800" dirty="0"/>
              <a:t> è in genere seguito dal valore di ritorno, ma è anche possibile omettere il valore e usare </a:t>
            </a:r>
            <a:r>
              <a:rPr lang="it-IT" altLang="it-IT" sz="1800" dirty="0" err="1"/>
              <a:t>return</a:t>
            </a:r>
            <a:r>
              <a:rPr lang="it-IT" altLang="it-IT" sz="1800" dirty="0"/>
              <a:t> per terminare la funzione: in questo caso None viene restituito automaticamente. Se si raggiunge il termine della funzione senza incontrare neanche un </a:t>
            </a:r>
            <a:r>
              <a:rPr lang="it-IT" altLang="it-IT" sz="1800" dirty="0" err="1"/>
              <a:t>return</a:t>
            </a:r>
            <a:r>
              <a:rPr lang="it-IT" altLang="it-IT" sz="1800" dirty="0"/>
              <a:t>, None viene restituito automaticamente: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&gt;&gt;&gt; </a:t>
            </a:r>
            <a:r>
              <a:rPr lang="it-IT" altLang="it-IT" sz="1800" dirty="0" err="1"/>
              <a:t>def</a:t>
            </a:r>
            <a:r>
              <a:rPr lang="it-IT" altLang="it-IT" sz="1800" dirty="0"/>
              <a:t> </a:t>
            </a:r>
            <a:r>
              <a:rPr lang="it-IT" altLang="it-IT" sz="1800" dirty="0" err="1"/>
              <a:t>print_twice</a:t>
            </a:r>
            <a:r>
              <a:rPr lang="it-IT" altLang="it-IT" sz="1800" dirty="0"/>
              <a:t>(text):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...     </a:t>
            </a:r>
            <a:r>
              <a:rPr lang="it-IT" altLang="it-IT" sz="1800" dirty="0" err="1"/>
              <a:t>if</a:t>
            </a:r>
            <a:r>
              <a:rPr lang="it-IT" altLang="it-IT" sz="1800" dirty="0"/>
              <a:t> </a:t>
            </a:r>
            <a:r>
              <a:rPr lang="it-IT" altLang="it-IT" sz="1800" dirty="0" err="1"/>
              <a:t>not</a:t>
            </a:r>
            <a:r>
              <a:rPr lang="it-IT" altLang="it-IT" sz="1800" dirty="0"/>
              <a:t> text: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...         # termina immediatamente se text è una stringa vuota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...         </a:t>
            </a:r>
            <a:r>
              <a:rPr lang="it-IT" altLang="it-IT" sz="1800" dirty="0" err="1"/>
              <a:t>return</a:t>
            </a:r>
            <a:endParaRPr lang="it-IT" altLang="it-IT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...     </a:t>
            </a:r>
            <a:r>
              <a:rPr lang="it-IT" altLang="it-IT" sz="1800" dirty="0" err="1"/>
              <a:t>print</a:t>
            </a:r>
            <a:r>
              <a:rPr lang="it-IT" altLang="it-IT" sz="1800" dirty="0"/>
              <a:t>(text)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...     </a:t>
            </a:r>
            <a:r>
              <a:rPr lang="it-IT" altLang="it-IT" sz="1800" dirty="0" err="1"/>
              <a:t>print</a:t>
            </a:r>
            <a:r>
              <a:rPr lang="it-IT" altLang="it-IT" sz="1800" dirty="0"/>
              <a:t>(text)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...     # restituisce None automaticamente al termine della funzione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&gt;&gt;&gt; # stampa 2 volte e restituisce None al termine della funzione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&gt;&gt;&gt; res = </a:t>
            </a:r>
            <a:r>
              <a:rPr lang="it-IT" altLang="it-IT" sz="1800" dirty="0" err="1"/>
              <a:t>print_twice</a:t>
            </a:r>
            <a:r>
              <a:rPr lang="it-IT" altLang="it-IT" sz="1800" dirty="0"/>
              <a:t>('</a:t>
            </a:r>
            <a:r>
              <a:rPr lang="it-IT" altLang="it-IT" sz="1800" dirty="0" err="1"/>
              <a:t>Python</a:t>
            </a:r>
            <a:r>
              <a:rPr lang="it-IT" altLang="it-IT" sz="1800" dirty="0"/>
              <a:t>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 err="1"/>
              <a:t>Python</a:t>
            </a:r>
            <a:endParaRPr lang="it-IT" altLang="it-IT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 err="1"/>
              <a:t>Python</a:t>
            </a:r>
            <a:endParaRPr lang="it-IT" altLang="it-IT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&gt;&gt;&gt; </a:t>
            </a:r>
            <a:r>
              <a:rPr lang="it-IT" altLang="it-IT" sz="1800" dirty="0" err="1"/>
              <a:t>print</a:t>
            </a:r>
            <a:r>
              <a:rPr lang="it-IT" altLang="it-IT" sz="1800" dirty="0"/>
              <a:t>(res)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None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&gt;&gt;&gt; # entra nell'</a:t>
            </a:r>
            <a:r>
              <a:rPr lang="it-IT" altLang="it-IT" sz="1800" dirty="0" err="1"/>
              <a:t>if</a:t>
            </a:r>
            <a:r>
              <a:rPr lang="it-IT" altLang="it-IT" sz="1800" dirty="0"/>
              <a:t> e restituisce None prima di stampare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&gt;&gt;&gt; res = </a:t>
            </a:r>
            <a:r>
              <a:rPr lang="it-IT" altLang="it-IT" sz="1800" dirty="0" err="1"/>
              <a:t>print_twice</a:t>
            </a:r>
            <a:r>
              <a:rPr lang="it-IT" altLang="it-IT" sz="1800" dirty="0"/>
              <a:t>('')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&gt;&gt;&gt; </a:t>
            </a:r>
            <a:r>
              <a:rPr lang="it-IT" altLang="it-IT" sz="1800" dirty="0" err="1"/>
              <a:t>print</a:t>
            </a:r>
            <a:r>
              <a:rPr lang="it-IT" altLang="it-IT" sz="1800" dirty="0"/>
              <a:t>(res)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None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egnaposto numero diapositiva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61F29D3-451F-46A5-8954-3AC9ECDF9132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it-IT" altLang="it-IT" sz="1400"/>
          </a:p>
        </p:txBody>
      </p:sp>
      <p:sp>
        <p:nvSpPr>
          <p:cNvPr id="46083" name="Rettangolo 2"/>
          <p:cNvSpPr>
            <a:spLocks noChangeArrowheads="1"/>
          </p:cNvSpPr>
          <p:nvPr/>
        </p:nvSpPr>
        <p:spPr bwMode="auto">
          <a:xfrm>
            <a:off x="0" y="139700"/>
            <a:ext cx="914400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Nel caso sia necessario restituire più valori, è possibile fare: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&gt;&gt;&gt; </a:t>
            </a:r>
            <a:r>
              <a:rPr lang="it-IT" altLang="it-IT" sz="2400" dirty="0" err="1"/>
              <a:t>def</a:t>
            </a:r>
            <a:r>
              <a:rPr lang="it-IT" altLang="it-IT" sz="2400" dirty="0"/>
              <a:t> </a:t>
            </a:r>
            <a:r>
              <a:rPr lang="it-IT" altLang="it-IT" sz="2400" dirty="0" err="1"/>
              <a:t>midpoint</a:t>
            </a:r>
            <a:r>
              <a:rPr lang="it-IT" altLang="it-IT" sz="2400" dirty="0"/>
              <a:t>(x1, y1, x2, y2):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...     """Return the </a:t>
            </a:r>
            <a:r>
              <a:rPr lang="it-IT" altLang="it-IT" sz="2400" dirty="0" err="1"/>
              <a:t>midpoint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between</a:t>
            </a:r>
            <a:r>
              <a:rPr lang="it-IT" altLang="it-IT" sz="2400" dirty="0"/>
              <a:t> (x1; y1) and (x2; y2)."""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...     </a:t>
            </a:r>
            <a:r>
              <a:rPr lang="it-IT" altLang="it-IT" sz="2400" dirty="0" err="1"/>
              <a:t>xm</a:t>
            </a:r>
            <a:r>
              <a:rPr lang="it-IT" altLang="it-IT" sz="2400" dirty="0"/>
              <a:t> = (x1 + x2) /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...     </a:t>
            </a:r>
            <a:r>
              <a:rPr lang="it-IT" altLang="it-IT" sz="2400" dirty="0" err="1"/>
              <a:t>ym</a:t>
            </a:r>
            <a:r>
              <a:rPr lang="it-IT" altLang="it-IT" sz="2400" dirty="0"/>
              <a:t> = (y1 + y2) /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...     </a:t>
            </a:r>
            <a:r>
              <a:rPr lang="it-IT" altLang="it-IT" sz="2400" dirty="0" err="1"/>
              <a:t>return</a:t>
            </a:r>
            <a:r>
              <a:rPr lang="it-IT" altLang="it-IT" sz="2400" dirty="0"/>
              <a:t> </a:t>
            </a:r>
            <a:r>
              <a:rPr lang="it-IT" altLang="it-IT" sz="2400" dirty="0" err="1"/>
              <a:t>xm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ym</a:t>
            </a:r>
            <a:endParaRPr lang="it-IT" altLang="it-IT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&gt;&gt;&gt; x, y = </a:t>
            </a:r>
            <a:r>
              <a:rPr lang="it-IT" altLang="it-IT" sz="2400" dirty="0" err="1"/>
              <a:t>midpoint</a:t>
            </a:r>
            <a:r>
              <a:rPr lang="it-IT" altLang="it-IT" sz="2400" dirty="0"/>
              <a:t>(2, 4, 8, 12)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&gt;&gt;&gt; x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5.0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&gt;&gt;&gt; 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8.0</a:t>
            </a:r>
            <a:endParaRPr lang="it-IT" altLang="it-IT" sz="1000" dirty="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>
                <a:solidFill>
                  <a:srgbClr val="FF0000"/>
                </a:solidFill>
              </a:rPr>
              <a:t>Il valore restituito è </a:t>
            </a:r>
            <a:r>
              <a:rPr lang="it-IT" altLang="it-IT" sz="2400" dirty="0"/>
              <a:t>sempre uno: </a:t>
            </a:r>
            <a:r>
              <a:rPr lang="it-IT" altLang="it-IT" sz="2400" dirty="0">
                <a:solidFill>
                  <a:srgbClr val="FF0000"/>
                </a:solidFill>
              </a:rPr>
              <a:t>una singola </a:t>
            </a:r>
            <a:r>
              <a:rPr lang="it-IT" altLang="it-IT" sz="2400" dirty="0" err="1">
                <a:solidFill>
                  <a:srgbClr val="FF0000"/>
                </a:solidFill>
              </a:rPr>
              <a:t>tupla</a:t>
            </a:r>
            <a:r>
              <a:rPr lang="it-IT" altLang="it-IT" sz="2400" dirty="0">
                <a:solidFill>
                  <a:srgbClr val="FF0000"/>
                </a:solidFill>
              </a:rPr>
              <a:t> di 2 elementi</a:t>
            </a:r>
            <a:r>
              <a:rPr lang="it-IT" altLang="it-IT" sz="2400" dirty="0"/>
              <a:t>. </a:t>
            </a:r>
            <a:r>
              <a:rPr lang="it-IT" altLang="it-IT" sz="2400" dirty="0" err="1"/>
              <a:t>Python</a:t>
            </a:r>
            <a:r>
              <a:rPr lang="it-IT" altLang="it-IT" sz="2400" dirty="0"/>
              <a:t> supporta un’operazione chiamata </a:t>
            </a:r>
            <a:r>
              <a:rPr lang="it-IT" altLang="it-IT" sz="2400" dirty="0" err="1">
                <a:solidFill>
                  <a:srgbClr val="FF0000"/>
                </a:solidFill>
              </a:rPr>
              <a:t>unpacking</a:t>
            </a:r>
            <a:r>
              <a:rPr lang="it-IT" altLang="it-IT" sz="2400" dirty="0"/>
              <a:t>, che ci permette di assegnare contemporaneamente diversi valori a più variabili, permettendo quindi operazioni come la seguente:</a:t>
            </a:r>
            <a:endParaRPr lang="it-IT" altLang="it-IT" sz="1000" dirty="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x, y = </a:t>
            </a:r>
            <a:r>
              <a:rPr lang="it-IT" altLang="it-IT" sz="2400" dirty="0" err="1"/>
              <a:t>midpoint</a:t>
            </a:r>
            <a:r>
              <a:rPr lang="it-IT" altLang="it-IT" sz="2400" dirty="0"/>
              <a:t>(2, 4, 8, 12)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>
                <a:solidFill>
                  <a:srgbClr val="FF0000"/>
                </a:solidFill>
              </a:rPr>
              <a:t>Il primo valore della </a:t>
            </a:r>
            <a:r>
              <a:rPr lang="it-IT" altLang="it-IT" sz="2400" dirty="0" err="1">
                <a:solidFill>
                  <a:srgbClr val="FF0000"/>
                </a:solidFill>
              </a:rPr>
              <a:t>tupla</a:t>
            </a:r>
            <a:r>
              <a:rPr lang="it-IT" altLang="it-IT" sz="2400" dirty="0">
                <a:solidFill>
                  <a:srgbClr val="FF0000"/>
                </a:solidFill>
              </a:rPr>
              <a:t> è associato a x e il secondo a 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Scope delle variabili</a:t>
            </a:r>
          </a:p>
        </p:txBody>
      </p:sp>
      <p:sp>
        <p:nvSpPr>
          <p:cNvPr id="47107" name="Segnaposto numero diapositiva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1C471D-0196-4DCB-A781-0C26CEC70A5F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it-IT" altLang="it-IT" sz="1400"/>
          </a:p>
        </p:txBody>
      </p:sp>
      <p:sp>
        <p:nvSpPr>
          <p:cNvPr id="47108" name="Rettangolo 3"/>
          <p:cNvSpPr>
            <a:spLocks noChangeArrowheads="1"/>
          </p:cNvSpPr>
          <p:nvPr/>
        </p:nvSpPr>
        <p:spPr bwMode="auto">
          <a:xfrm>
            <a:off x="152400" y="1276350"/>
            <a:ext cx="8991600" cy="526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>
                <a:solidFill>
                  <a:srgbClr val="FF0000"/>
                </a:solidFill>
              </a:rPr>
              <a:t>Tutti i parametri e le variabili create all’interno di una funzione possono essere usate solo da codice all’interno della funzione</a:t>
            </a:r>
            <a:r>
              <a:rPr lang="it-IT" altLang="it-IT" sz="2400" dirty="0"/>
              <a:t>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&gt;&gt;&gt; </a:t>
            </a:r>
            <a:r>
              <a:rPr lang="it-IT" altLang="it-IT" sz="2400" dirty="0" err="1"/>
              <a:t>def</a:t>
            </a:r>
            <a:r>
              <a:rPr lang="it-IT" altLang="it-IT" sz="2400" dirty="0"/>
              <a:t> </a:t>
            </a:r>
            <a:r>
              <a:rPr lang="it-IT" altLang="it-IT" sz="2400" dirty="0" err="1"/>
              <a:t>calc_circle_area</a:t>
            </a:r>
            <a:r>
              <a:rPr lang="it-IT" altLang="it-IT" sz="2400" dirty="0"/>
              <a:t>(r):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...     </a:t>
            </a:r>
            <a:r>
              <a:rPr lang="it-IT" altLang="it-IT" sz="2400" dirty="0" err="1"/>
              <a:t>pi</a:t>
            </a:r>
            <a:r>
              <a:rPr lang="it-IT" altLang="it-IT" sz="2400" dirty="0"/>
              <a:t> = 3.14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...     </a:t>
            </a:r>
            <a:r>
              <a:rPr lang="it-IT" altLang="it-IT" sz="2400" dirty="0" err="1"/>
              <a:t>return</a:t>
            </a:r>
            <a:r>
              <a:rPr lang="it-IT" altLang="it-IT" sz="2400" dirty="0"/>
              <a:t> </a:t>
            </a:r>
            <a:r>
              <a:rPr lang="it-IT" altLang="it-IT" sz="2400" dirty="0" err="1"/>
              <a:t>pi</a:t>
            </a:r>
            <a:r>
              <a:rPr lang="it-IT" altLang="it-IT" sz="2400" dirty="0"/>
              <a:t> * r**2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&gt;&gt;&gt; </a:t>
            </a:r>
            <a:r>
              <a:rPr lang="it-IT" altLang="it-IT" sz="2400" dirty="0" err="1"/>
              <a:t>calc_circle_area</a:t>
            </a:r>
            <a:r>
              <a:rPr lang="it-IT" altLang="it-IT" sz="2400" dirty="0"/>
              <a:t>(5)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78.5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&gt;&gt;&gt; 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 err="1"/>
              <a:t>Traceback</a:t>
            </a:r>
            <a:r>
              <a:rPr lang="it-IT" altLang="it-IT" sz="2400" dirty="0"/>
              <a:t> (</a:t>
            </a:r>
            <a:r>
              <a:rPr lang="it-IT" altLang="it-IT" sz="2400" dirty="0" err="1"/>
              <a:t>most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recent</a:t>
            </a:r>
            <a:r>
              <a:rPr lang="it-IT" altLang="it-IT" sz="2400" dirty="0"/>
              <a:t> call last): File "&lt;</a:t>
            </a:r>
            <a:r>
              <a:rPr lang="it-IT" altLang="it-IT" sz="2400" dirty="0" err="1"/>
              <a:t>stdin</a:t>
            </a:r>
            <a:r>
              <a:rPr lang="it-IT" altLang="it-IT" sz="2400" dirty="0"/>
              <a:t>&gt;", line 1, in &lt;</a:t>
            </a:r>
            <a:r>
              <a:rPr lang="it-IT" altLang="it-IT" sz="2400" dirty="0" err="1"/>
              <a:t>module</a:t>
            </a:r>
            <a:r>
              <a:rPr lang="it-IT" altLang="it-IT" sz="2400" dirty="0"/>
              <a:t>&gt; </a:t>
            </a:r>
            <a:r>
              <a:rPr lang="it-IT" altLang="it-IT" sz="2400" dirty="0" err="1"/>
              <a:t>NameError</a:t>
            </a:r>
            <a:r>
              <a:rPr lang="it-IT" altLang="it-IT" sz="2400" dirty="0"/>
              <a:t>: </a:t>
            </a:r>
            <a:r>
              <a:rPr lang="it-IT" altLang="it-IT" sz="2400" dirty="0" err="1"/>
              <a:t>name</a:t>
            </a:r>
            <a:r>
              <a:rPr lang="it-IT" altLang="it-IT" sz="2400" dirty="0"/>
              <a:t> 'r' </a:t>
            </a:r>
            <a:r>
              <a:rPr lang="it-IT" altLang="it-IT" sz="2400" dirty="0" err="1"/>
              <a:t>is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not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defined</a:t>
            </a:r>
            <a:endParaRPr lang="it-IT" altLang="it-IT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&gt;&gt;&gt; </a:t>
            </a:r>
            <a:r>
              <a:rPr lang="it-IT" altLang="it-IT" sz="2400" dirty="0" err="1"/>
              <a:t>pi</a:t>
            </a:r>
            <a:endParaRPr lang="it-IT" altLang="it-IT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 err="1"/>
              <a:t>Traceback</a:t>
            </a:r>
            <a:r>
              <a:rPr lang="it-IT" altLang="it-IT" sz="2400" dirty="0"/>
              <a:t> (</a:t>
            </a:r>
            <a:r>
              <a:rPr lang="it-IT" altLang="it-IT" sz="2400" dirty="0" err="1"/>
              <a:t>most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recent</a:t>
            </a:r>
            <a:r>
              <a:rPr lang="it-IT" altLang="it-IT" sz="2400" dirty="0"/>
              <a:t> call last): File "&lt;</a:t>
            </a:r>
            <a:r>
              <a:rPr lang="it-IT" altLang="it-IT" sz="2400" dirty="0" err="1"/>
              <a:t>stdin</a:t>
            </a:r>
            <a:r>
              <a:rPr lang="it-IT" altLang="it-IT" sz="2400" dirty="0"/>
              <a:t>&gt;", line 1, in &lt;</a:t>
            </a:r>
            <a:r>
              <a:rPr lang="it-IT" altLang="it-IT" sz="2400" dirty="0" err="1"/>
              <a:t>module</a:t>
            </a:r>
            <a:r>
              <a:rPr lang="it-IT" altLang="it-IT" sz="2400" dirty="0"/>
              <a:t>&gt; </a:t>
            </a:r>
            <a:r>
              <a:rPr lang="it-IT" altLang="it-IT" sz="2400" dirty="0" err="1"/>
              <a:t>NameError</a:t>
            </a:r>
            <a:r>
              <a:rPr lang="it-IT" altLang="it-IT" sz="2400" dirty="0"/>
              <a:t>: </a:t>
            </a:r>
            <a:r>
              <a:rPr lang="it-IT" altLang="it-IT" sz="2400" dirty="0" err="1"/>
              <a:t>name</a:t>
            </a:r>
            <a:r>
              <a:rPr lang="it-IT" altLang="it-IT" sz="2400" dirty="0"/>
              <a:t> '</a:t>
            </a:r>
            <a:r>
              <a:rPr lang="it-IT" altLang="it-IT" sz="2400" dirty="0" err="1"/>
              <a:t>pi</a:t>
            </a:r>
            <a:r>
              <a:rPr lang="it-IT" altLang="it-IT" sz="2400" dirty="0"/>
              <a:t>' </a:t>
            </a:r>
            <a:r>
              <a:rPr lang="it-IT" altLang="it-IT" sz="2400" dirty="0" err="1"/>
              <a:t>is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not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defined</a:t>
            </a:r>
            <a:endParaRPr lang="it-IT" altLang="it-IT" sz="2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D05E8A-405F-49D2-A9EA-886D1F302AAE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it-IT" altLang="it-IT" sz="1400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</a:t>
            </a:r>
            <a:endParaRPr lang="en-US" altLang="it-IT"/>
          </a:p>
        </p:txBody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8669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n=</a:t>
            </a:r>
            <a:r>
              <a:rPr lang="en-US" altLang="it-IT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it-I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(input("</a:t>
            </a:r>
            <a:r>
              <a:rPr lang="en-US" altLang="it-IT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Inserire</a:t>
            </a:r>
            <a:r>
              <a:rPr lang="en-US" altLang="it-I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un </a:t>
            </a:r>
            <a:r>
              <a:rPr lang="en-US" altLang="it-IT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numero</a:t>
            </a:r>
            <a:r>
              <a:rPr lang="en-US" altLang="it-I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: "))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it-I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=2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 </a:t>
            </a:r>
            <a:r>
              <a:rPr lang="en-US" altLang="it-IT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it-I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&lt;= 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j=2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while </a:t>
            </a:r>
            <a:r>
              <a:rPr lang="en-US" altLang="it-IT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i%j</a:t>
            </a:r>
            <a:r>
              <a:rPr lang="en-US" altLang="it-I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!= 0: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j=j+1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if j == i: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print(</a:t>
            </a:r>
            <a:r>
              <a:rPr lang="en-US" altLang="it-IT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it-I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altLang="it-IT" sz="24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it-IT" sz="2400" b="1" dirty="0">
                <a:solidFill>
                  <a:srgbClr val="0000FF"/>
                </a:solidFill>
                <a:latin typeface="Courier New" panose="02070309020205020404" pitchFamily="49" charset="0"/>
              </a:rPr>
              <a:t>=i+1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it-IT" sz="2400" b="1" dirty="0">
              <a:latin typeface="Courier New" panose="02070309020205020404" pitchFamily="49" charset="0"/>
            </a:endParaRPr>
          </a:p>
        </p:txBody>
      </p:sp>
      <p:sp>
        <p:nvSpPr>
          <p:cNvPr id="48133" name="Oval 4"/>
          <p:cNvSpPr>
            <a:spLocks noChangeArrowheads="1"/>
          </p:cNvSpPr>
          <p:nvPr/>
        </p:nvSpPr>
        <p:spPr bwMode="auto">
          <a:xfrm>
            <a:off x="546100" y="3189288"/>
            <a:ext cx="3175000" cy="135096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/>
          </a:p>
        </p:txBody>
      </p:sp>
      <p:sp>
        <p:nvSpPr>
          <p:cNvPr id="48134" name="Text Box 5"/>
          <p:cNvSpPr txBox="1">
            <a:spLocks noChangeArrowheads="1"/>
          </p:cNvSpPr>
          <p:nvPr/>
        </p:nvSpPr>
        <p:spPr bwMode="auto">
          <a:xfrm>
            <a:off x="6553200" y="1481138"/>
            <a:ext cx="2667000" cy="611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it-IT" altLang="it-IT" sz="2400" dirty="0">
                <a:latin typeface="Times New Roman" panose="02020603050405020304" pitchFamily="18" charset="0"/>
              </a:rPr>
              <a:t>La porzione di codice evidenziata calcola se il valore della variabile </a:t>
            </a:r>
            <a:r>
              <a:rPr lang="it-IT" altLang="it-IT" sz="2400" dirty="0">
                <a:latin typeface="Courier New" panose="02070309020205020404" pitchFamily="49" charset="0"/>
              </a:rPr>
              <a:t>i</a:t>
            </a:r>
            <a:r>
              <a:rPr lang="it-IT" altLang="it-IT" sz="2400" dirty="0">
                <a:latin typeface="Times New Roman" panose="02020603050405020304" pitchFamily="18" charset="0"/>
              </a:rPr>
              <a:t> è un numero primo</a:t>
            </a:r>
          </a:p>
          <a:p>
            <a:pPr eaLnBrk="1" hangingPunct="1">
              <a:spcBef>
                <a:spcPct val="50000"/>
              </a:spcBef>
            </a:pPr>
            <a:r>
              <a:rPr lang="it-IT" altLang="it-IT" sz="2400" dirty="0">
                <a:latin typeface="Times New Roman" panose="02020603050405020304" pitchFamily="18" charset="0"/>
              </a:rPr>
              <a:t>Il valore su cui ‘lavora’ è il valore della variabile </a:t>
            </a:r>
            <a:r>
              <a:rPr lang="it-IT" altLang="it-IT" sz="2400" dirty="0">
                <a:latin typeface="Courier New" panose="02070309020205020404" pitchFamily="49" charset="0"/>
              </a:rPr>
              <a:t>i</a:t>
            </a:r>
          </a:p>
          <a:p>
            <a:pPr eaLnBrk="1" hangingPunct="1">
              <a:spcBef>
                <a:spcPct val="50000"/>
              </a:spcBef>
            </a:pPr>
            <a:r>
              <a:rPr lang="it-IT" altLang="it-IT" sz="2400" dirty="0">
                <a:latin typeface="Times New Roman" panose="02020603050405020304" pitchFamily="18" charset="0"/>
              </a:rPr>
              <a:t>Il suo ‘risultato’ è il valore della variabile </a:t>
            </a:r>
            <a:r>
              <a:rPr lang="it-IT" altLang="it-IT" sz="2400" dirty="0">
                <a:latin typeface="Courier New" panose="02070309020205020404" pitchFamily="49" charset="0"/>
              </a:rPr>
              <a:t>primo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it-IT" altLang="it-IT" sz="240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endParaRPr lang="it-IT" altLang="it-IT" sz="24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it-IT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Definizione della funzione primo</a:t>
            </a:r>
            <a:endParaRPr lang="en-US" altLang="it-IT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" y="1600200"/>
            <a:ext cx="859155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it-IT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 primo(</a:t>
            </a:r>
            <a:r>
              <a:rPr lang="en-US" altLang="it-IT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num</a:t>
            </a:r>
            <a:r>
              <a:rPr lang="en-US" altLang="it-IT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for n in range(2,num):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if </a:t>
            </a:r>
            <a:r>
              <a:rPr lang="en-US" altLang="it-IT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num</a:t>
            </a:r>
            <a:r>
              <a:rPr lang="en-US" altLang="it-IT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 % n == 0: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    return False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else: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return True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4F1924-D3E0-4095-9E66-033229A2FCE2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it-IT" altLang="it-IT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</a:t>
            </a:r>
            <a:endParaRPr lang="en-US" altLang="it-IT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n=</a:t>
            </a:r>
            <a:r>
              <a:rPr lang="en-US" altLang="it-IT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int</a:t>
            </a:r>
            <a:r>
              <a:rPr lang="en-US" altLang="it-IT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(input("</a:t>
            </a:r>
            <a:r>
              <a:rPr lang="en-US" altLang="it-IT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Inserire</a:t>
            </a:r>
            <a:r>
              <a:rPr lang="en-US" altLang="it-IT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 un </a:t>
            </a:r>
            <a:r>
              <a:rPr lang="en-US" altLang="it-IT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numero</a:t>
            </a:r>
            <a:r>
              <a:rPr lang="en-US" altLang="it-IT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: "))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it-IT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=2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while </a:t>
            </a:r>
            <a:r>
              <a:rPr lang="en-US" altLang="it-IT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it-IT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 &lt;= 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if primo(</a:t>
            </a:r>
            <a:r>
              <a:rPr lang="en-US" altLang="it-IT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it-IT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):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    print(</a:t>
            </a:r>
            <a:r>
              <a:rPr lang="en-US" altLang="it-IT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it-IT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it-IT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altLang="it-IT" sz="2800" b="1" dirty="0" err="1">
                <a:solidFill>
                  <a:srgbClr val="0000FF"/>
                </a:solidFill>
                <a:latin typeface="Courier New" panose="02070309020205020404" pitchFamily="49" charset="0"/>
              </a:rPr>
              <a:t>i</a:t>
            </a:r>
            <a:r>
              <a:rPr lang="en-US" altLang="it-IT" sz="2800" b="1" dirty="0">
                <a:solidFill>
                  <a:srgbClr val="0000FF"/>
                </a:solidFill>
                <a:latin typeface="Courier New" panose="02070309020205020404" pitchFamily="49" charset="0"/>
              </a:rPr>
              <a:t>=i+1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it-IT" sz="2800" b="1" dirty="0">
              <a:latin typeface="Courier New" panose="02070309020205020404" pitchFamily="49" charset="0"/>
            </a:endParaRP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172200" y="1524000"/>
            <a:ext cx="2667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it-IT" altLang="it-IT" sz="2400">
              <a:latin typeface="Courier New" panose="02070309020205020404" pitchFamily="49" charset="0"/>
            </a:endParaRPr>
          </a:p>
          <a:p>
            <a:pPr eaLnBrk="1" hangingPunct="1">
              <a:spcBef>
                <a:spcPct val="50000"/>
              </a:spcBef>
            </a:pPr>
            <a:endParaRPr lang="it-IT" altLang="it-IT" sz="240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it-IT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9D8D9B-004B-45E2-971B-42C0334300D5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it-IT" altLang="it-IT" sz="140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Sintassi dell’invocazione</a:t>
            </a:r>
            <a:endParaRPr lang="en-US" altLang="it-IT"/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z="2400"/>
              <a:t>Una funzione può essere vista come un’</a:t>
            </a:r>
            <a:r>
              <a:rPr lang="it-IT" altLang="it-IT" sz="2400" i="1"/>
              <a:t>espressione</a:t>
            </a:r>
            <a:r>
              <a:rPr lang="it-IT" altLang="it-IT" sz="2400"/>
              <a:t>, che può essere </a:t>
            </a:r>
            <a:r>
              <a:rPr lang="it-IT" altLang="it-IT" sz="2400" i="1"/>
              <a:t>valutata </a:t>
            </a:r>
            <a:r>
              <a:rPr lang="it-IT" altLang="it-IT" sz="2400"/>
              <a:t>(es: possiamo immaginare una funzione </a:t>
            </a:r>
            <a:r>
              <a:rPr lang="it-IT" altLang="it-IT" sz="2400" b="1">
                <a:latin typeface="Courier New" panose="02070309020205020404" pitchFamily="49" charset="0"/>
              </a:rPr>
              <a:t>somma(a,b)</a:t>
            </a:r>
            <a:r>
              <a:rPr lang="it-IT" altLang="it-IT" sz="2400"/>
              <a:t> equivalente ad </a:t>
            </a:r>
            <a:r>
              <a:rPr lang="it-IT" altLang="it-IT" sz="2400" b="1">
                <a:latin typeface="Courier New" panose="02070309020205020404" pitchFamily="49" charset="0"/>
              </a:rPr>
              <a:t>a+b</a:t>
            </a:r>
            <a:r>
              <a:rPr lang="it-IT" altLang="it-IT" sz="2400"/>
              <a:t>)</a:t>
            </a:r>
          </a:p>
          <a:p>
            <a:pPr eaLnBrk="1" hangingPunct="1"/>
            <a:r>
              <a:rPr lang="it-IT" altLang="it-IT" sz="2400"/>
              <a:t>Quando, nell’esecuzione del codice, è necessario ‘valutare’ un’espressione-funzione, la funzione viene </a:t>
            </a:r>
            <a:r>
              <a:rPr lang="it-IT" altLang="it-IT" sz="2400" i="1"/>
              <a:t>invocata</a:t>
            </a:r>
            <a:endParaRPr lang="it-IT" altLang="it-IT" sz="2400"/>
          </a:p>
          <a:p>
            <a:pPr eaLnBrk="1" hangingPunct="1"/>
            <a:r>
              <a:rPr lang="it-IT" altLang="it-IT" sz="2400"/>
              <a:t>La sintassi per la formulazione di una espressione-funzione è semplicemente:</a:t>
            </a:r>
          </a:p>
          <a:p>
            <a:pPr eaLnBrk="1" hangingPunct="1">
              <a:buFontTx/>
              <a:buNone/>
            </a:pPr>
            <a:r>
              <a:rPr lang="it-IT" altLang="it-IT" sz="2400"/>
              <a:t>	&lt;nome funzione&gt;(&lt;lista argomenti&gt;), </a:t>
            </a:r>
          </a:p>
          <a:p>
            <a:pPr eaLnBrk="1" hangingPunct="1"/>
            <a:r>
              <a:rPr lang="it-IT" altLang="it-IT" sz="2400"/>
              <a:t>dove &lt;lista argomenti&gt; è una lista di espressioni di tipo corrispondente a quelle della definizione</a:t>
            </a:r>
            <a:endParaRPr lang="en-US" altLang="it-IT"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C61625-BA5C-4502-AB9A-1D944787110A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it-IT" altLang="it-IT" sz="1400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it-IT" altLang="it-IT"/>
              <a:t>Semantica dell’invocazione</a:t>
            </a:r>
            <a:endParaRPr lang="en-US" altLang="it-IT"/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it-IT" altLang="it-IT" dirty="0"/>
              <a:t>Quando una funzione viene invocata: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it-IT" altLang="it-IT" dirty="0"/>
              <a:t>Le espressioni che ne costituiscono gli argomenti vengono valutate, e il valore reso disponibile alla funzione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it-IT" altLang="it-IT" dirty="0"/>
              <a:t>La funzione viene eseguita, fino a quando non viene incontrato un comando </a:t>
            </a:r>
            <a:r>
              <a:rPr lang="it-IT" altLang="it-IT" dirty="0" err="1"/>
              <a:t>return</a:t>
            </a:r>
            <a:endParaRPr lang="it-IT" altLang="it-IT" dirty="0"/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it-IT" altLang="it-IT" dirty="0"/>
              <a:t>Il “valore” dell’espressione-funzione è il valore dell’argomento del </a:t>
            </a:r>
            <a:r>
              <a:rPr lang="it-IT" altLang="it-IT" dirty="0" err="1"/>
              <a:t>return</a:t>
            </a:r>
            <a:r>
              <a:rPr lang="it-IT" altLang="it-IT" dirty="0"/>
              <a:t> che ha causato la terminazione </a:t>
            </a:r>
            <a:endParaRPr lang="en-US" altLang="it-IT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90CEEF-D931-4E39-9690-DDF9768F0F56}" type="slidenum">
              <a:rPr lang="it-IT" altLang="it-IT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 di codice</a:t>
            </a:r>
          </a:p>
        </p:txBody>
      </p:sp>
      <p:sp>
        <p:nvSpPr>
          <p:cNvPr id="58372" name="CasellaDiTesto 2"/>
          <p:cNvSpPr txBox="1">
            <a:spLocks noChangeArrowheads="1"/>
          </p:cNvSpPr>
          <p:nvPr/>
        </p:nvSpPr>
        <p:spPr bwMode="auto">
          <a:xfrm>
            <a:off x="111125" y="577850"/>
            <a:ext cx="347242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x,y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x*y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b,e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p=1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for i in </a:t>
            </a:r>
            <a:r>
              <a:rPr lang="it-IT" altLang="it-IT" sz="2400" b="1" dirty="0" err="1">
                <a:solidFill>
                  <a:srgbClr val="000000"/>
                </a:solidFill>
              </a:rPr>
              <a:t>range</a:t>
            </a:r>
            <a:r>
              <a:rPr lang="it-IT" altLang="it-IT" sz="2400" b="1" dirty="0">
                <a:solidFill>
                  <a:srgbClr val="000000"/>
                </a:solidFill>
              </a:rPr>
              <a:t>(1,e+1):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    p=moltiplica(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p,b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i=2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j=3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4254500" y="3835400"/>
            <a:ext cx="4445000" cy="1295400"/>
            <a:chOff x="4254500" y="3835400"/>
            <a:chExt cx="4445000" cy="1295400"/>
          </a:xfrm>
        </p:grpSpPr>
        <p:sp>
          <p:nvSpPr>
            <p:cNvPr id="58374" name="Rectangle 5"/>
            <p:cNvSpPr>
              <a:spLocks noChangeArrowheads="1"/>
            </p:cNvSpPr>
            <p:nvPr/>
          </p:nvSpPr>
          <p:spPr bwMode="auto">
            <a:xfrm>
              <a:off x="5168900" y="3835400"/>
              <a:ext cx="3530600" cy="1295400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it-IT" sz="3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58375" name="Group 10"/>
            <p:cNvGrpSpPr>
              <a:grpSpLocks/>
            </p:cNvGrpSpPr>
            <p:nvPr/>
          </p:nvGrpSpPr>
          <p:grpSpPr bwMode="auto">
            <a:xfrm>
              <a:off x="5511800" y="4048334"/>
              <a:ext cx="628650" cy="831432"/>
              <a:chOff x="5626100" y="2219535"/>
              <a:chExt cx="628650" cy="831432"/>
            </a:xfrm>
          </p:grpSpPr>
          <p:sp>
            <p:nvSpPr>
              <p:cNvPr id="58383" name="Rectangle 8"/>
              <p:cNvSpPr>
                <a:spLocks noChangeArrowheads="1"/>
              </p:cNvSpPr>
              <p:nvPr/>
            </p:nvSpPr>
            <p:spPr bwMode="auto">
              <a:xfrm>
                <a:off x="5626100" y="2219535"/>
                <a:ext cx="628650" cy="43476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2</a:t>
                </a:r>
                <a:endParaRPr lang="en-US" altLang="it-IT" sz="24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8384" name="Rectangle 12"/>
              <p:cNvSpPr>
                <a:spLocks noChangeArrowheads="1"/>
              </p:cNvSpPr>
              <p:nvPr/>
            </p:nvSpPr>
            <p:spPr bwMode="auto">
              <a:xfrm>
                <a:off x="5626100" y="2616201"/>
                <a:ext cx="628650" cy="434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20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i</a:t>
                </a:r>
                <a:endParaRPr lang="en-US" altLang="it-IT" sz="20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58376" name="Group 15"/>
            <p:cNvGrpSpPr>
              <a:grpSpLocks/>
            </p:cNvGrpSpPr>
            <p:nvPr/>
          </p:nvGrpSpPr>
          <p:grpSpPr bwMode="auto">
            <a:xfrm>
              <a:off x="6677025" y="4067385"/>
              <a:ext cx="628650" cy="831432"/>
              <a:chOff x="5626100" y="2219535"/>
              <a:chExt cx="628650" cy="831432"/>
            </a:xfrm>
          </p:grpSpPr>
          <p:sp>
            <p:nvSpPr>
              <p:cNvPr id="58381" name="Rectangle 16"/>
              <p:cNvSpPr>
                <a:spLocks noChangeArrowheads="1"/>
              </p:cNvSpPr>
              <p:nvPr/>
            </p:nvSpPr>
            <p:spPr bwMode="auto">
              <a:xfrm>
                <a:off x="5626100" y="2219535"/>
                <a:ext cx="628650" cy="43476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3</a:t>
                </a:r>
                <a:endParaRPr lang="en-US" altLang="it-IT" sz="24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8382" name="Rectangle 17"/>
              <p:cNvSpPr>
                <a:spLocks noChangeArrowheads="1"/>
              </p:cNvSpPr>
              <p:nvPr/>
            </p:nvSpPr>
            <p:spPr bwMode="auto">
              <a:xfrm>
                <a:off x="5626100" y="2616201"/>
                <a:ext cx="628650" cy="434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20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j</a:t>
                </a:r>
                <a:endParaRPr lang="en-US" altLang="it-IT" sz="20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58377" name="Group 18"/>
            <p:cNvGrpSpPr>
              <a:grpSpLocks/>
            </p:cNvGrpSpPr>
            <p:nvPr/>
          </p:nvGrpSpPr>
          <p:grpSpPr bwMode="auto">
            <a:xfrm>
              <a:off x="7835900" y="4067384"/>
              <a:ext cx="628650" cy="831432"/>
              <a:chOff x="5626100" y="2219535"/>
              <a:chExt cx="628650" cy="831432"/>
            </a:xfrm>
          </p:grpSpPr>
          <p:sp>
            <p:nvSpPr>
              <p:cNvPr id="58379" name="Rectangle 19"/>
              <p:cNvSpPr>
                <a:spLocks noChangeArrowheads="1"/>
              </p:cNvSpPr>
              <p:nvPr/>
            </p:nvSpPr>
            <p:spPr bwMode="auto">
              <a:xfrm>
                <a:off x="5626100" y="2219535"/>
                <a:ext cx="628650" cy="43476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24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?</a:t>
                </a:r>
                <a:endParaRPr lang="en-US" altLang="it-IT" sz="24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8380" name="Rectangle 20"/>
              <p:cNvSpPr>
                <a:spLocks noChangeArrowheads="1"/>
              </p:cNvSpPr>
              <p:nvPr/>
            </p:nvSpPr>
            <p:spPr bwMode="auto">
              <a:xfrm>
                <a:off x="5626100" y="2616201"/>
                <a:ext cx="628650" cy="434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20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k</a:t>
                </a:r>
                <a:endParaRPr lang="en-US" altLang="it-IT" sz="20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8378" name="Rectangle 31"/>
            <p:cNvSpPr>
              <a:spLocks noChangeArrowheads="1"/>
            </p:cNvSpPr>
            <p:nvPr/>
          </p:nvSpPr>
          <p:spPr bwMode="auto">
            <a:xfrm>
              <a:off x="4254500" y="4640368"/>
              <a:ext cx="11493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 i="1" dirty="0" err="1">
                  <a:solidFill>
                    <a:srgbClr val="000000"/>
                  </a:solidFill>
                  <a:latin typeface="Tahoma" panose="020B0604030504040204" pitchFamily="34" charset="0"/>
                </a:rPr>
                <a:t>main</a:t>
              </a:r>
              <a:endParaRPr lang="en-US" altLang="it-IT" sz="2000" i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1ACD6B5-EC03-4B5D-801A-5D7FF92D4ADB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it-IT" altLang="it-IT" sz="140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Se fosse possibile…</a:t>
            </a:r>
            <a:endParaRPr lang="en-US" altLang="it-IT"/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it-IT" altLang="it-IT" sz="2800" dirty="0"/>
              <a:t>…fare queste cose, i vantaggi sarebbero molti: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it-IT" altLang="it-IT" sz="2800" dirty="0"/>
              <a:t>Potendo riutilizzare facilmente le sequenze, aumenterebbe la produttività (potremmo scrivere più codice in meno tempo)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it-IT" altLang="it-IT" sz="2800" dirty="0"/>
              <a:t>Potremmo consentire ad altri di aumentare la loro produttività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it-IT" altLang="it-IT" sz="2800" dirty="0"/>
              <a:t>Potremmo rendere il codice più leggibile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it-IT" altLang="it-IT" sz="2800" dirty="0">
                <a:solidFill>
                  <a:srgbClr val="FF0000"/>
                </a:solidFill>
              </a:rPr>
              <a:t>Potremmo “spezzare” la risoluzione di un problema in </a:t>
            </a:r>
            <a:r>
              <a:rPr lang="it-IT" altLang="it-IT" sz="2800" dirty="0" err="1">
                <a:solidFill>
                  <a:srgbClr val="FF0000"/>
                </a:solidFill>
              </a:rPr>
              <a:t>sottoproblemi</a:t>
            </a:r>
            <a:endParaRPr lang="it-IT" altLang="it-IT" sz="2800" dirty="0">
              <a:solidFill>
                <a:srgbClr val="FF0000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it-IT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E400D5E-178A-4944-9245-11F788B6C407}" type="slidenum">
              <a:rPr lang="it-IT" altLang="it-IT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593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Esempio di codice</a:t>
            </a:r>
          </a:p>
        </p:txBody>
      </p:sp>
      <p:sp>
        <p:nvSpPr>
          <p:cNvPr id="59396" name="Rectangle 5"/>
          <p:cNvSpPr>
            <a:spLocks noChangeArrowheads="1"/>
          </p:cNvSpPr>
          <p:nvPr/>
        </p:nvSpPr>
        <p:spPr bwMode="auto">
          <a:xfrm>
            <a:off x="5168900" y="38354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59397" name="Group 10"/>
          <p:cNvGrpSpPr>
            <a:grpSpLocks/>
          </p:cNvGrpSpPr>
          <p:nvPr/>
        </p:nvGrpSpPr>
        <p:grpSpPr bwMode="auto">
          <a:xfrm>
            <a:off x="5511800" y="4048125"/>
            <a:ext cx="628650" cy="831850"/>
            <a:chOff x="5626100" y="2219535"/>
            <a:chExt cx="628650" cy="831432"/>
          </a:xfrm>
        </p:grpSpPr>
        <p:sp>
          <p:nvSpPr>
            <p:cNvPr id="59422" name="Rectangle 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C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C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9423" name="Rectangle 1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9398" name="Group 15"/>
          <p:cNvGrpSpPr>
            <a:grpSpLocks/>
          </p:cNvGrpSpPr>
          <p:nvPr/>
        </p:nvGrpSpPr>
        <p:grpSpPr bwMode="auto">
          <a:xfrm>
            <a:off x="6677025" y="4067175"/>
            <a:ext cx="628650" cy="831850"/>
            <a:chOff x="5626100" y="2219535"/>
            <a:chExt cx="628650" cy="831432"/>
          </a:xfrm>
        </p:grpSpPr>
        <p:sp>
          <p:nvSpPr>
            <p:cNvPr id="59420" name="Rectangle 1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C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C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9421" name="Rectangle 1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j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9399" name="Group 18"/>
          <p:cNvGrpSpPr>
            <a:grpSpLocks/>
          </p:cNvGrpSpPr>
          <p:nvPr/>
        </p:nvGrpSpPr>
        <p:grpSpPr bwMode="auto">
          <a:xfrm>
            <a:off x="7835900" y="4067175"/>
            <a:ext cx="628650" cy="831850"/>
            <a:chOff x="5626100" y="2219535"/>
            <a:chExt cx="628650" cy="831432"/>
          </a:xfrm>
        </p:grpSpPr>
        <p:sp>
          <p:nvSpPr>
            <p:cNvPr id="59418" name="Rectangle 1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?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9419" name="Rectangle 2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k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59400" name="Rectangle 32"/>
          <p:cNvSpPr>
            <a:spLocks noChangeArrowheads="1"/>
          </p:cNvSpPr>
          <p:nvPr/>
        </p:nvSpPr>
        <p:spPr bwMode="auto">
          <a:xfrm>
            <a:off x="4254500" y="4640263"/>
            <a:ext cx="1149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main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406900" y="2540000"/>
            <a:ext cx="4292600" cy="1295400"/>
            <a:chOff x="4406900" y="2540000"/>
            <a:chExt cx="4292600" cy="1295400"/>
          </a:xfrm>
        </p:grpSpPr>
        <p:sp>
          <p:nvSpPr>
            <p:cNvPr id="59407" name="Rectangle 21"/>
            <p:cNvSpPr>
              <a:spLocks noChangeArrowheads="1"/>
            </p:cNvSpPr>
            <p:nvPr/>
          </p:nvSpPr>
          <p:spPr bwMode="auto">
            <a:xfrm>
              <a:off x="5168900" y="2540000"/>
              <a:ext cx="3530600" cy="1295400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it-IT" sz="3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59408" name="Group 22"/>
            <p:cNvGrpSpPr>
              <a:grpSpLocks/>
            </p:cNvGrpSpPr>
            <p:nvPr/>
          </p:nvGrpSpPr>
          <p:grpSpPr bwMode="auto">
            <a:xfrm>
              <a:off x="5511800" y="2867234"/>
              <a:ext cx="628650" cy="831432"/>
              <a:chOff x="5626100" y="2219535"/>
              <a:chExt cx="628650" cy="831432"/>
            </a:xfrm>
          </p:grpSpPr>
          <p:sp>
            <p:nvSpPr>
              <p:cNvPr id="59416" name="Rectangle 23"/>
              <p:cNvSpPr>
                <a:spLocks noChangeArrowheads="1"/>
              </p:cNvSpPr>
              <p:nvPr/>
            </p:nvSpPr>
            <p:spPr bwMode="auto">
              <a:xfrm>
                <a:off x="5626100" y="2219535"/>
                <a:ext cx="628650" cy="43476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2400">
                    <a:solidFill>
                      <a:srgbClr val="3333CC"/>
                    </a:solidFill>
                    <a:latin typeface="Tahoma" panose="020B0604030504040204" pitchFamily="34" charset="0"/>
                  </a:rPr>
                  <a:t>?</a:t>
                </a:r>
                <a:endParaRPr lang="en-US" altLang="it-IT" sz="2400">
                  <a:solidFill>
                    <a:srgbClr val="3333C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9417" name="Rectangle 24"/>
              <p:cNvSpPr>
                <a:spLocks noChangeArrowheads="1"/>
              </p:cNvSpPr>
              <p:nvPr/>
            </p:nvSpPr>
            <p:spPr bwMode="auto">
              <a:xfrm>
                <a:off x="5626100" y="2616201"/>
                <a:ext cx="628650" cy="434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2000">
                    <a:solidFill>
                      <a:srgbClr val="3333CC"/>
                    </a:solidFill>
                    <a:latin typeface="Tahoma" panose="020B0604030504040204" pitchFamily="34" charset="0"/>
                  </a:rPr>
                  <a:t>x</a:t>
                </a:r>
                <a:endParaRPr lang="en-US" altLang="it-IT" sz="2000">
                  <a:solidFill>
                    <a:srgbClr val="3333CC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59409" name="Group 25"/>
            <p:cNvGrpSpPr>
              <a:grpSpLocks/>
            </p:cNvGrpSpPr>
            <p:nvPr/>
          </p:nvGrpSpPr>
          <p:grpSpPr bwMode="auto">
            <a:xfrm>
              <a:off x="6677025" y="2886285"/>
              <a:ext cx="628650" cy="831432"/>
              <a:chOff x="5626100" y="2219535"/>
              <a:chExt cx="628650" cy="831432"/>
            </a:xfrm>
          </p:grpSpPr>
          <p:sp>
            <p:nvSpPr>
              <p:cNvPr id="59414" name="Rectangle 26"/>
              <p:cNvSpPr>
                <a:spLocks noChangeArrowheads="1"/>
              </p:cNvSpPr>
              <p:nvPr/>
            </p:nvSpPr>
            <p:spPr bwMode="auto">
              <a:xfrm>
                <a:off x="5626100" y="2219535"/>
                <a:ext cx="628650" cy="434766"/>
              </a:xfrm>
              <a:prstGeom prst="rect">
                <a:avLst/>
              </a:prstGeom>
              <a:noFill/>
              <a:ln w="9525" algn="ctr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2400">
                    <a:solidFill>
                      <a:srgbClr val="3333CC"/>
                    </a:solidFill>
                    <a:latin typeface="Tahoma" panose="020B0604030504040204" pitchFamily="34" charset="0"/>
                  </a:rPr>
                  <a:t>?</a:t>
                </a:r>
                <a:endParaRPr lang="en-US" altLang="it-IT" sz="2400">
                  <a:solidFill>
                    <a:srgbClr val="3333CC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9415" name="Rectangle 27"/>
              <p:cNvSpPr>
                <a:spLocks noChangeArrowheads="1"/>
              </p:cNvSpPr>
              <p:nvPr/>
            </p:nvSpPr>
            <p:spPr bwMode="auto">
              <a:xfrm>
                <a:off x="5626100" y="2616201"/>
                <a:ext cx="628650" cy="434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2000">
                    <a:solidFill>
                      <a:srgbClr val="3333CC"/>
                    </a:solidFill>
                    <a:latin typeface="Tahoma" panose="020B0604030504040204" pitchFamily="34" charset="0"/>
                  </a:rPr>
                  <a:t>y</a:t>
                </a:r>
                <a:endParaRPr lang="en-US" altLang="it-IT" sz="2000">
                  <a:solidFill>
                    <a:srgbClr val="3333CC"/>
                  </a:solidFill>
                  <a:latin typeface="Tahoma" panose="020B0604030504040204" pitchFamily="34" charset="0"/>
                </a:endParaRPr>
              </a:p>
            </p:txBody>
          </p:sp>
        </p:grpSp>
        <p:grpSp>
          <p:nvGrpSpPr>
            <p:cNvPr id="59410" name="Group 28"/>
            <p:cNvGrpSpPr>
              <a:grpSpLocks/>
            </p:cNvGrpSpPr>
            <p:nvPr/>
          </p:nvGrpSpPr>
          <p:grpSpPr bwMode="auto">
            <a:xfrm>
              <a:off x="7835900" y="2886284"/>
              <a:ext cx="628650" cy="831432"/>
              <a:chOff x="5626100" y="2219535"/>
              <a:chExt cx="628650" cy="831432"/>
            </a:xfrm>
          </p:grpSpPr>
          <p:sp>
            <p:nvSpPr>
              <p:cNvPr id="59412" name="Rectangle 29"/>
              <p:cNvSpPr>
                <a:spLocks noChangeArrowheads="1"/>
              </p:cNvSpPr>
              <p:nvPr/>
            </p:nvSpPr>
            <p:spPr bwMode="auto">
              <a:xfrm>
                <a:off x="5626100" y="2219535"/>
                <a:ext cx="628650" cy="434766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20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?</a:t>
                </a:r>
                <a:endParaRPr lang="en-US" altLang="it-IT" sz="20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9413" name="Rectangle 30"/>
              <p:cNvSpPr>
                <a:spLocks noChangeArrowheads="1"/>
              </p:cNvSpPr>
              <p:nvPr/>
            </p:nvSpPr>
            <p:spPr bwMode="auto">
              <a:xfrm>
                <a:off x="5626100" y="2616201"/>
                <a:ext cx="628650" cy="434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it-IT" altLang="it-IT" sz="2000">
                    <a:solidFill>
                      <a:srgbClr val="000000"/>
                    </a:solidFill>
                    <a:latin typeface="Tahoma" panose="020B0604030504040204" pitchFamily="34" charset="0"/>
                  </a:rPr>
                  <a:t>r</a:t>
                </a:r>
                <a:endParaRPr lang="en-US" altLang="it-IT" sz="20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9411" name="Rectangle 35"/>
            <p:cNvSpPr>
              <a:spLocks noChangeArrowheads="1"/>
            </p:cNvSpPr>
            <p:nvPr/>
          </p:nvSpPr>
          <p:spPr bwMode="auto">
            <a:xfrm>
              <a:off x="4406900" y="3395768"/>
              <a:ext cx="8445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 i="1">
                  <a:solidFill>
                    <a:srgbClr val="000000"/>
                  </a:solidFill>
                  <a:latin typeface="Tahoma" panose="020B0604030504040204" pitchFamily="34" charset="0"/>
                </a:rPr>
                <a:t>molt</a:t>
              </a:r>
              <a:endParaRPr lang="en-US" altLang="it-IT" sz="2000" i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5646738" y="2890838"/>
            <a:ext cx="347662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solidFill>
                  <a:srgbClr val="3333CC"/>
                </a:solidFill>
                <a:latin typeface="Tahoma" panose="020B0604030504040204" pitchFamily="34" charset="0"/>
              </a:rPr>
              <a:t>2</a:t>
            </a:r>
            <a:endParaRPr lang="en-US" altLang="it-IT" sz="2000" b="1">
              <a:solidFill>
                <a:srgbClr val="3333CC"/>
              </a:solidFill>
              <a:latin typeface="Tahoma" panose="020B0604030504040204" pitchFamily="34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6823075" y="2906713"/>
            <a:ext cx="34766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solidFill>
                  <a:srgbClr val="3333CC"/>
                </a:solidFill>
                <a:latin typeface="Tahoma" panose="020B0604030504040204" pitchFamily="34" charset="0"/>
              </a:rPr>
              <a:t>3</a:t>
            </a:r>
            <a:endParaRPr lang="en-US" altLang="it-IT" sz="2000" b="1">
              <a:solidFill>
                <a:srgbClr val="3333CC"/>
              </a:solidFill>
              <a:latin typeface="Tahoma" panose="020B0604030504040204" pitchFamily="34" charset="0"/>
            </a:endParaRP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flipV="1">
            <a:off x="7188200" y="3068638"/>
            <a:ext cx="0" cy="1196975"/>
          </a:xfrm>
          <a:prstGeom prst="straightConnector1">
            <a:avLst/>
          </a:prstGeom>
          <a:noFill/>
          <a:ln w="57150" algn="ctr">
            <a:solidFill>
              <a:srgbClr val="CC33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flipV="1">
            <a:off x="5994400" y="3027363"/>
            <a:ext cx="0" cy="1196975"/>
          </a:xfrm>
          <a:prstGeom prst="straightConnector1">
            <a:avLst/>
          </a:prstGeom>
          <a:noFill/>
          <a:ln w="57150" algn="ctr">
            <a:solidFill>
              <a:srgbClr val="CC33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CasellaDiTesto 2"/>
          <p:cNvSpPr txBox="1">
            <a:spLocks noChangeArrowheads="1"/>
          </p:cNvSpPr>
          <p:nvPr/>
        </p:nvSpPr>
        <p:spPr bwMode="auto">
          <a:xfrm>
            <a:off x="111125" y="577850"/>
            <a:ext cx="347242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x,y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x*y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b,e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p=1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for i in </a:t>
            </a:r>
            <a:r>
              <a:rPr lang="it-IT" altLang="it-IT" sz="2400" b="1" dirty="0" err="1">
                <a:solidFill>
                  <a:srgbClr val="000000"/>
                </a:solidFill>
              </a:rPr>
              <a:t>range</a:t>
            </a:r>
            <a:r>
              <a:rPr lang="it-IT" altLang="it-IT" sz="2400" b="1" dirty="0">
                <a:solidFill>
                  <a:srgbClr val="000000"/>
                </a:solidFill>
              </a:rPr>
              <a:t>(1,e+1):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    p=moltiplica(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p,b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i=2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j=3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A02C1D-1B34-44C6-8E20-83116EC16799}" type="slidenum">
              <a:rPr lang="it-IT" altLang="it-IT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 di codice</a:t>
            </a:r>
          </a:p>
        </p:txBody>
      </p:sp>
      <p:sp>
        <p:nvSpPr>
          <p:cNvPr id="60420" name="Rectangle 5"/>
          <p:cNvSpPr>
            <a:spLocks noChangeArrowheads="1"/>
          </p:cNvSpPr>
          <p:nvPr/>
        </p:nvSpPr>
        <p:spPr bwMode="auto">
          <a:xfrm>
            <a:off x="5168900" y="38354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0421" name="Group 10"/>
          <p:cNvGrpSpPr>
            <a:grpSpLocks/>
          </p:cNvGrpSpPr>
          <p:nvPr/>
        </p:nvGrpSpPr>
        <p:grpSpPr bwMode="auto">
          <a:xfrm>
            <a:off x="5511800" y="4048125"/>
            <a:ext cx="628650" cy="831850"/>
            <a:chOff x="5626100" y="2219535"/>
            <a:chExt cx="628650" cy="831432"/>
          </a:xfrm>
        </p:grpSpPr>
        <p:sp>
          <p:nvSpPr>
            <p:cNvPr id="60444" name="Rectangle 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0445" name="Rectangle 1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0422" name="Group 15"/>
          <p:cNvGrpSpPr>
            <a:grpSpLocks/>
          </p:cNvGrpSpPr>
          <p:nvPr/>
        </p:nvGrpSpPr>
        <p:grpSpPr bwMode="auto">
          <a:xfrm>
            <a:off x="6677025" y="4067175"/>
            <a:ext cx="628650" cy="831850"/>
            <a:chOff x="5626100" y="2219535"/>
            <a:chExt cx="628650" cy="831432"/>
          </a:xfrm>
        </p:grpSpPr>
        <p:sp>
          <p:nvSpPr>
            <p:cNvPr id="60442" name="Rectangle 1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0443" name="Rectangle 1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j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0423" name="Group 18"/>
          <p:cNvGrpSpPr>
            <a:grpSpLocks/>
          </p:cNvGrpSpPr>
          <p:nvPr/>
        </p:nvGrpSpPr>
        <p:grpSpPr bwMode="auto">
          <a:xfrm>
            <a:off x="7835900" y="4067175"/>
            <a:ext cx="628650" cy="831850"/>
            <a:chOff x="5626100" y="2219535"/>
            <a:chExt cx="628650" cy="831432"/>
          </a:xfrm>
        </p:grpSpPr>
        <p:sp>
          <p:nvSpPr>
            <p:cNvPr id="60440" name="Rectangle 1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?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0441" name="Rectangle 2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k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0424" name="Rectangle 21"/>
          <p:cNvSpPr>
            <a:spLocks noChangeArrowheads="1"/>
          </p:cNvSpPr>
          <p:nvPr/>
        </p:nvSpPr>
        <p:spPr bwMode="auto">
          <a:xfrm>
            <a:off x="5168900" y="25400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0425" name="Group 22"/>
          <p:cNvGrpSpPr>
            <a:grpSpLocks/>
          </p:cNvGrpSpPr>
          <p:nvPr/>
        </p:nvGrpSpPr>
        <p:grpSpPr bwMode="auto">
          <a:xfrm>
            <a:off x="5511800" y="2867025"/>
            <a:ext cx="628650" cy="831850"/>
            <a:chOff x="5626100" y="2219535"/>
            <a:chExt cx="628650" cy="831432"/>
          </a:xfrm>
        </p:grpSpPr>
        <p:sp>
          <p:nvSpPr>
            <p:cNvPr id="60438" name="Rectangle 23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0439" name="Rectangle 24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x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0426" name="Group 25"/>
          <p:cNvGrpSpPr>
            <a:grpSpLocks/>
          </p:cNvGrpSpPr>
          <p:nvPr/>
        </p:nvGrpSpPr>
        <p:grpSpPr bwMode="auto">
          <a:xfrm>
            <a:off x="6677025" y="2886075"/>
            <a:ext cx="628650" cy="831850"/>
            <a:chOff x="5626100" y="2219535"/>
            <a:chExt cx="628650" cy="831432"/>
          </a:xfrm>
        </p:grpSpPr>
        <p:sp>
          <p:nvSpPr>
            <p:cNvPr id="60436" name="Rectangle 2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0437" name="Rectangle 2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y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0427" name="Group 28"/>
          <p:cNvGrpSpPr>
            <a:grpSpLocks/>
          </p:cNvGrpSpPr>
          <p:nvPr/>
        </p:nvGrpSpPr>
        <p:grpSpPr bwMode="auto">
          <a:xfrm>
            <a:off x="7835900" y="2886075"/>
            <a:ext cx="628650" cy="831850"/>
            <a:chOff x="5626100" y="2219535"/>
            <a:chExt cx="628650" cy="831432"/>
          </a:xfrm>
        </p:grpSpPr>
        <p:sp>
          <p:nvSpPr>
            <p:cNvPr id="60434" name="Rectangle 2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6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0435" name="Rectangle 3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r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0428" name="Rectangle 31"/>
          <p:cNvSpPr>
            <a:spLocks noChangeArrowheads="1"/>
          </p:cNvSpPr>
          <p:nvPr/>
        </p:nvSpPr>
        <p:spPr bwMode="auto">
          <a:xfrm>
            <a:off x="4254500" y="4640263"/>
            <a:ext cx="1149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main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cxnSp>
        <p:nvCxnSpPr>
          <p:cNvPr id="33" name="Straight Arrow Connector 32"/>
          <p:cNvCxnSpPr>
            <a:cxnSpLocks noChangeShapeType="1"/>
            <a:stCxn id="60438" idx="0"/>
            <a:endCxn id="60434" idx="0"/>
          </p:cNvCxnSpPr>
          <p:nvPr/>
        </p:nvCxnSpPr>
        <p:spPr bwMode="auto">
          <a:xfrm rot="16200000" flipH="1">
            <a:off x="6978650" y="1714500"/>
            <a:ext cx="19050" cy="2324100"/>
          </a:xfrm>
          <a:prstGeom prst="bentConnector3">
            <a:avLst>
              <a:gd name="adj1" fmla="val -3266667"/>
            </a:avLst>
          </a:prstGeom>
          <a:noFill/>
          <a:ln w="57150" algn="ctr">
            <a:solidFill>
              <a:srgbClr val="CC33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Arrow Connector 32"/>
          <p:cNvCxnSpPr>
            <a:cxnSpLocks noChangeShapeType="1"/>
            <a:stCxn id="60436" idx="0"/>
            <a:endCxn id="60434" idx="0"/>
          </p:cNvCxnSpPr>
          <p:nvPr/>
        </p:nvCxnSpPr>
        <p:spPr bwMode="auto">
          <a:xfrm rot="5400000" flipH="1" flipV="1">
            <a:off x="7570788" y="2306637"/>
            <a:ext cx="0" cy="1158875"/>
          </a:xfrm>
          <a:prstGeom prst="bentConnector3">
            <a:avLst>
              <a:gd name="adj1" fmla="val -2147483648"/>
            </a:avLst>
          </a:prstGeom>
          <a:noFill/>
          <a:ln w="57150" algn="ctr">
            <a:solidFill>
              <a:srgbClr val="CC33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31" name="Rectangle 44"/>
          <p:cNvSpPr>
            <a:spLocks noChangeArrowheads="1"/>
          </p:cNvSpPr>
          <p:nvPr/>
        </p:nvSpPr>
        <p:spPr bwMode="auto">
          <a:xfrm>
            <a:off x="4406900" y="33956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molt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996238" y="2908300"/>
            <a:ext cx="30797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>
                <a:solidFill>
                  <a:srgbClr val="000000"/>
                </a:solidFill>
                <a:latin typeface="Tahoma" panose="020B0604030504040204" pitchFamily="34" charset="0"/>
              </a:rPr>
              <a:t>?</a:t>
            </a:r>
            <a:endParaRPr lang="en-US" altLang="it-IT" sz="2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0" name="CasellaDiTesto 2"/>
          <p:cNvSpPr txBox="1">
            <a:spLocks noChangeArrowheads="1"/>
          </p:cNvSpPr>
          <p:nvPr/>
        </p:nvSpPr>
        <p:spPr bwMode="auto">
          <a:xfrm>
            <a:off x="111125" y="577850"/>
            <a:ext cx="347242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x,y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x*y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b,e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p=1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for i in </a:t>
            </a:r>
            <a:r>
              <a:rPr lang="it-IT" altLang="it-IT" sz="2400" b="1" dirty="0" err="1">
                <a:solidFill>
                  <a:srgbClr val="000000"/>
                </a:solidFill>
              </a:rPr>
              <a:t>range</a:t>
            </a:r>
            <a:r>
              <a:rPr lang="it-IT" altLang="it-IT" sz="2400" b="1" dirty="0">
                <a:solidFill>
                  <a:srgbClr val="000000"/>
                </a:solidFill>
              </a:rPr>
              <a:t>(1,e+1):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    p=moltiplica(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p,b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i=2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j=3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B57103-7163-4B2D-B2F9-295CB2D8C00F}" type="slidenum">
              <a:rPr lang="it-IT" altLang="it-IT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614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 di codice</a:t>
            </a:r>
          </a:p>
        </p:txBody>
      </p:sp>
      <p:sp>
        <p:nvSpPr>
          <p:cNvPr id="61444" name="Rectangle 5"/>
          <p:cNvSpPr>
            <a:spLocks noChangeArrowheads="1"/>
          </p:cNvSpPr>
          <p:nvPr/>
        </p:nvSpPr>
        <p:spPr bwMode="auto">
          <a:xfrm>
            <a:off x="5168900" y="38354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1445" name="Group 10"/>
          <p:cNvGrpSpPr>
            <a:grpSpLocks/>
          </p:cNvGrpSpPr>
          <p:nvPr/>
        </p:nvGrpSpPr>
        <p:grpSpPr bwMode="auto">
          <a:xfrm>
            <a:off x="5511800" y="4048125"/>
            <a:ext cx="628650" cy="831850"/>
            <a:chOff x="5626100" y="2219535"/>
            <a:chExt cx="628650" cy="831432"/>
          </a:xfrm>
        </p:grpSpPr>
        <p:sp>
          <p:nvSpPr>
            <p:cNvPr id="61467" name="Rectangle 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468" name="Rectangle 1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1446" name="Group 15"/>
          <p:cNvGrpSpPr>
            <a:grpSpLocks/>
          </p:cNvGrpSpPr>
          <p:nvPr/>
        </p:nvGrpSpPr>
        <p:grpSpPr bwMode="auto">
          <a:xfrm>
            <a:off x="6677025" y="4067175"/>
            <a:ext cx="628650" cy="831850"/>
            <a:chOff x="5626100" y="2219535"/>
            <a:chExt cx="628650" cy="831432"/>
          </a:xfrm>
        </p:grpSpPr>
        <p:sp>
          <p:nvSpPr>
            <p:cNvPr id="61465" name="Rectangle 1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466" name="Rectangle 1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j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1447" name="Group 18"/>
          <p:cNvGrpSpPr>
            <a:grpSpLocks/>
          </p:cNvGrpSpPr>
          <p:nvPr/>
        </p:nvGrpSpPr>
        <p:grpSpPr bwMode="auto">
          <a:xfrm>
            <a:off x="7835900" y="4067175"/>
            <a:ext cx="628650" cy="831850"/>
            <a:chOff x="5626100" y="2219535"/>
            <a:chExt cx="628650" cy="831432"/>
          </a:xfrm>
        </p:grpSpPr>
        <p:sp>
          <p:nvSpPr>
            <p:cNvPr id="61463" name="Rectangle 1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?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464" name="Rectangle 2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k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1448" name="Rectangle 21"/>
          <p:cNvSpPr>
            <a:spLocks noChangeArrowheads="1"/>
          </p:cNvSpPr>
          <p:nvPr/>
        </p:nvSpPr>
        <p:spPr bwMode="auto">
          <a:xfrm>
            <a:off x="5168900" y="25400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1449" name="Group 22"/>
          <p:cNvGrpSpPr>
            <a:grpSpLocks/>
          </p:cNvGrpSpPr>
          <p:nvPr/>
        </p:nvGrpSpPr>
        <p:grpSpPr bwMode="auto">
          <a:xfrm>
            <a:off x="5511800" y="2867025"/>
            <a:ext cx="628650" cy="831850"/>
            <a:chOff x="5626100" y="2219535"/>
            <a:chExt cx="628650" cy="831432"/>
          </a:xfrm>
        </p:grpSpPr>
        <p:sp>
          <p:nvSpPr>
            <p:cNvPr id="61461" name="Rectangle 23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462" name="Rectangle 24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x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1450" name="Group 25"/>
          <p:cNvGrpSpPr>
            <a:grpSpLocks/>
          </p:cNvGrpSpPr>
          <p:nvPr/>
        </p:nvGrpSpPr>
        <p:grpSpPr bwMode="auto">
          <a:xfrm>
            <a:off x="6677025" y="2886075"/>
            <a:ext cx="628650" cy="831850"/>
            <a:chOff x="5626100" y="2219535"/>
            <a:chExt cx="628650" cy="831432"/>
          </a:xfrm>
        </p:grpSpPr>
        <p:sp>
          <p:nvSpPr>
            <p:cNvPr id="61459" name="Rectangle 2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1460" name="Rectangle 2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y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1451" name="Rectangle 29"/>
          <p:cNvSpPr>
            <a:spLocks noChangeArrowheads="1"/>
          </p:cNvSpPr>
          <p:nvPr/>
        </p:nvSpPr>
        <p:spPr bwMode="auto">
          <a:xfrm>
            <a:off x="7835900" y="2886075"/>
            <a:ext cx="628650" cy="4349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400" b="1">
                <a:solidFill>
                  <a:srgbClr val="339933"/>
                </a:solidFill>
                <a:latin typeface="Tahoma" panose="020B0604030504040204" pitchFamily="34" charset="0"/>
              </a:rPr>
              <a:t>6</a:t>
            </a:r>
            <a:endParaRPr lang="en-US" altLang="it-IT" sz="2400" b="1">
              <a:solidFill>
                <a:srgbClr val="339933"/>
              </a:solidFill>
              <a:latin typeface="Tahoma" panose="020B0604030504040204" pitchFamily="34" charset="0"/>
            </a:endParaRPr>
          </a:p>
        </p:txBody>
      </p:sp>
      <p:sp>
        <p:nvSpPr>
          <p:cNvPr id="61452" name="Rectangle 30"/>
          <p:cNvSpPr>
            <a:spLocks noChangeArrowheads="1"/>
          </p:cNvSpPr>
          <p:nvPr/>
        </p:nvSpPr>
        <p:spPr bwMode="auto">
          <a:xfrm>
            <a:off x="7835900" y="3282950"/>
            <a:ext cx="6286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>
                <a:solidFill>
                  <a:srgbClr val="000000"/>
                </a:solidFill>
                <a:latin typeface="Tahoma" panose="020B0604030504040204" pitchFamily="34" charset="0"/>
              </a:rPr>
              <a:t>r</a:t>
            </a:r>
            <a:endParaRPr lang="en-US" altLang="it-IT" sz="2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1453" name="Rectangle 31"/>
          <p:cNvSpPr>
            <a:spLocks noChangeArrowheads="1"/>
          </p:cNvSpPr>
          <p:nvPr/>
        </p:nvSpPr>
        <p:spPr bwMode="auto">
          <a:xfrm>
            <a:off x="4254500" y="4640263"/>
            <a:ext cx="1149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main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36" name="Group 35"/>
          <p:cNvGrpSpPr>
            <a:grpSpLocks/>
          </p:cNvGrpSpPr>
          <p:nvPr/>
        </p:nvGrpSpPr>
        <p:grpSpPr bwMode="auto">
          <a:xfrm>
            <a:off x="4829175" y="2387600"/>
            <a:ext cx="3997325" cy="1447800"/>
            <a:chOff x="4829175" y="2387600"/>
            <a:chExt cx="3997325" cy="1447800"/>
          </a:xfrm>
        </p:grpSpPr>
        <p:cxnSp>
          <p:nvCxnSpPr>
            <p:cNvPr id="61457" name="Straight Connector 2"/>
            <p:cNvCxnSpPr>
              <a:cxnSpLocks noChangeShapeType="1"/>
            </p:cNvCxnSpPr>
            <p:nvPr/>
          </p:nvCxnSpPr>
          <p:spPr bwMode="auto">
            <a:xfrm flipV="1">
              <a:off x="4829175" y="2387600"/>
              <a:ext cx="3997325" cy="1447800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458" name="Straight Connector 33"/>
            <p:cNvCxnSpPr>
              <a:cxnSpLocks noChangeShapeType="1"/>
            </p:cNvCxnSpPr>
            <p:nvPr/>
          </p:nvCxnSpPr>
          <p:spPr bwMode="auto">
            <a:xfrm>
              <a:off x="4829175" y="2886286"/>
              <a:ext cx="3997325" cy="831431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1455" name="Rectangle 37"/>
          <p:cNvSpPr>
            <a:spLocks noChangeArrowheads="1"/>
          </p:cNvSpPr>
          <p:nvPr/>
        </p:nvSpPr>
        <p:spPr bwMode="auto">
          <a:xfrm>
            <a:off x="4406900" y="33956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molt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29" name="CasellaDiTesto 2"/>
          <p:cNvSpPr txBox="1">
            <a:spLocks noChangeArrowheads="1"/>
          </p:cNvSpPr>
          <p:nvPr/>
        </p:nvSpPr>
        <p:spPr bwMode="auto">
          <a:xfrm>
            <a:off x="111125" y="577850"/>
            <a:ext cx="347242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x,y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x*y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b,e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p=1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for i in </a:t>
            </a:r>
            <a:r>
              <a:rPr lang="it-IT" altLang="it-IT" sz="2400" b="1" dirty="0" err="1">
                <a:solidFill>
                  <a:srgbClr val="000000"/>
                </a:solidFill>
              </a:rPr>
              <a:t>range</a:t>
            </a:r>
            <a:r>
              <a:rPr lang="it-IT" altLang="it-IT" sz="2400" b="1" dirty="0">
                <a:solidFill>
                  <a:srgbClr val="000000"/>
                </a:solidFill>
              </a:rPr>
              <a:t>(1,e+1):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    p=moltiplica(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p,b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i=2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j=3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E995B2-7BA1-4179-987D-4C316C420A08}" type="slidenum">
              <a:rPr lang="it-IT" altLang="it-IT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624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 di codice</a:t>
            </a:r>
          </a:p>
        </p:txBody>
      </p:sp>
      <p:sp>
        <p:nvSpPr>
          <p:cNvPr id="62468" name="Rectangle 5"/>
          <p:cNvSpPr>
            <a:spLocks noChangeArrowheads="1"/>
          </p:cNvSpPr>
          <p:nvPr/>
        </p:nvSpPr>
        <p:spPr bwMode="auto">
          <a:xfrm>
            <a:off x="5168900" y="38354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2469" name="Group 10"/>
          <p:cNvGrpSpPr>
            <a:grpSpLocks/>
          </p:cNvGrpSpPr>
          <p:nvPr/>
        </p:nvGrpSpPr>
        <p:grpSpPr bwMode="auto">
          <a:xfrm>
            <a:off x="5511800" y="4048125"/>
            <a:ext cx="628650" cy="831850"/>
            <a:chOff x="5626100" y="2219535"/>
            <a:chExt cx="628650" cy="831432"/>
          </a:xfrm>
        </p:grpSpPr>
        <p:sp>
          <p:nvSpPr>
            <p:cNvPr id="62480" name="Rectangle 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481" name="Rectangle 1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2470" name="Group 15"/>
          <p:cNvGrpSpPr>
            <a:grpSpLocks/>
          </p:cNvGrpSpPr>
          <p:nvPr/>
        </p:nvGrpSpPr>
        <p:grpSpPr bwMode="auto">
          <a:xfrm>
            <a:off x="6677025" y="4067175"/>
            <a:ext cx="628650" cy="831850"/>
            <a:chOff x="5626100" y="2219535"/>
            <a:chExt cx="628650" cy="831432"/>
          </a:xfrm>
        </p:grpSpPr>
        <p:sp>
          <p:nvSpPr>
            <p:cNvPr id="62478" name="Rectangle 1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479" name="Rectangle 1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j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2471" name="Group 18"/>
          <p:cNvGrpSpPr>
            <a:grpSpLocks/>
          </p:cNvGrpSpPr>
          <p:nvPr/>
        </p:nvGrpSpPr>
        <p:grpSpPr bwMode="auto">
          <a:xfrm>
            <a:off x="7835900" y="4067175"/>
            <a:ext cx="628650" cy="831850"/>
            <a:chOff x="5626100" y="2219535"/>
            <a:chExt cx="628650" cy="831432"/>
          </a:xfrm>
        </p:grpSpPr>
        <p:sp>
          <p:nvSpPr>
            <p:cNvPr id="62476" name="Rectangle 1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?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2477" name="Rectangle 2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 b="1">
                  <a:solidFill>
                    <a:srgbClr val="0070C0"/>
                  </a:solidFill>
                  <a:latin typeface="Tahoma" panose="020B0604030504040204" pitchFamily="34" charset="0"/>
                </a:rPr>
                <a:t>k</a:t>
              </a:r>
              <a:endParaRPr lang="en-US" altLang="it-IT" sz="2000" b="1">
                <a:solidFill>
                  <a:srgbClr val="0070C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2472" name="Rectangle 29"/>
          <p:cNvSpPr>
            <a:spLocks noChangeArrowheads="1"/>
          </p:cNvSpPr>
          <p:nvPr/>
        </p:nvSpPr>
        <p:spPr bwMode="auto">
          <a:xfrm>
            <a:off x="7835900" y="2886075"/>
            <a:ext cx="628650" cy="4349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400" b="1">
                <a:solidFill>
                  <a:srgbClr val="339933"/>
                </a:solidFill>
                <a:latin typeface="Tahoma" panose="020B0604030504040204" pitchFamily="34" charset="0"/>
              </a:rPr>
              <a:t>6</a:t>
            </a:r>
            <a:endParaRPr lang="en-US" altLang="it-IT" sz="2400" b="1">
              <a:solidFill>
                <a:srgbClr val="339933"/>
              </a:solidFill>
              <a:latin typeface="Tahoma" panose="020B0604030504040204" pitchFamily="34" charset="0"/>
            </a:endParaRPr>
          </a:p>
        </p:txBody>
      </p:sp>
      <p:sp>
        <p:nvSpPr>
          <p:cNvPr id="62473" name="Rectangle 31"/>
          <p:cNvSpPr>
            <a:spLocks noChangeArrowheads="1"/>
          </p:cNvSpPr>
          <p:nvPr/>
        </p:nvSpPr>
        <p:spPr bwMode="auto">
          <a:xfrm>
            <a:off x="4254500" y="4640263"/>
            <a:ext cx="1149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main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cxnSp>
        <p:nvCxnSpPr>
          <p:cNvPr id="33" name="Straight Arrow Connector 32"/>
          <p:cNvCxnSpPr>
            <a:cxnSpLocks noChangeShapeType="1"/>
            <a:stCxn id="62472" idx="3"/>
            <a:endCxn id="62476" idx="3"/>
          </p:cNvCxnSpPr>
          <p:nvPr/>
        </p:nvCxnSpPr>
        <p:spPr bwMode="auto">
          <a:xfrm>
            <a:off x="8464550" y="3103563"/>
            <a:ext cx="12700" cy="1181100"/>
          </a:xfrm>
          <a:prstGeom prst="bentConnector3">
            <a:avLst>
              <a:gd name="adj1" fmla="val 4000000"/>
            </a:avLst>
          </a:prstGeom>
          <a:noFill/>
          <a:ln w="57150" algn="ctr">
            <a:solidFill>
              <a:srgbClr val="0070C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CasellaDiTesto 2"/>
          <p:cNvSpPr txBox="1">
            <a:spLocks noChangeArrowheads="1"/>
          </p:cNvSpPr>
          <p:nvPr/>
        </p:nvSpPr>
        <p:spPr bwMode="auto">
          <a:xfrm>
            <a:off x="111125" y="577850"/>
            <a:ext cx="347242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x,y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x*y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b,e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p=1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for i in </a:t>
            </a:r>
            <a:r>
              <a:rPr lang="it-IT" altLang="it-IT" sz="2400" b="1" dirty="0" err="1">
                <a:solidFill>
                  <a:srgbClr val="000000"/>
                </a:solidFill>
              </a:rPr>
              <a:t>range</a:t>
            </a:r>
            <a:r>
              <a:rPr lang="it-IT" altLang="it-IT" sz="2400" b="1" dirty="0">
                <a:solidFill>
                  <a:srgbClr val="000000"/>
                </a:solidFill>
              </a:rPr>
              <a:t>(1,e+1):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    p=moltiplica(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p,b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i=2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j=3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703E3BB-B671-41BE-B3AF-9A32F1930AF1}" type="slidenum">
              <a:rPr lang="it-IT" altLang="it-IT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634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 di codice</a:t>
            </a:r>
          </a:p>
        </p:txBody>
      </p:sp>
      <p:sp>
        <p:nvSpPr>
          <p:cNvPr id="63492" name="Rectangle 5"/>
          <p:cNvSpPr>
            <a:spLocks noChangeArrowheads="1"/>
          </p:cNvSpPr>
          <p:nvPr/>
        </p:nvSpPr>
        <p:spPr bwMode="auto">
          <a:xfrm>
            <a:off x="5168900" y="38354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3493" name="Group 10"/>
          <p:cNvGrpSpPr>
            <a:grpSpLocks/>
          </p:cNvGrpSpPr>
          <p:nvPr/>
        </p:nvGrpSpPr>
        <p:grpSpPr bwMode="auto">
          <a:xfrm>
            <a:off x="5511800" y="4048125"/>
            <a:ext cx="628650" cy="831850"/>
            <a:chOff x="5626100" y="2219535"/>
            <a:chExt cx="628650" cy="831432"/>
          </a:xfrm>
        </p:grpSpPr>
        <p:sp>
          <p:nvSpPr>
            <p:cNvPr id="63502" name="Rectangle 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3503" name="Rectangle 1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C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C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3494" name="Group 15"/>
          <p:cNvGrpSpPr>
            <a:grpSpLocks/>
          </p:cNvGrpSpPr>
          <p:nvPr/>
        </p:nvGrpSpPr>
        <p:grpSpPr bwMode="auto">
          <a:xfrm>
            <a:off x="6677025" y="4067175"/>
            <a:ext cx="628650" cy="831850"/>
            <a:chOff x="5626100" y="2219535"/>
            <a:chExt cx="628650" cy="831432"/>
          </a:xfrm>
        </p:grpSpPr>
        <p:sp>
          <p:nvSpPr>
            <p:cNvPr id="63500" name="Rectangle 1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3501" name="Rectangle 1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C00000"/>
                  </a:solidFill>
                  <a:latin typeface="Tahoma" panose="020B0604030504040204" pitchFamily="34" charset="0"/>
                </a:rPr>
                <a:t>j</a:t>
              </a:r>
              <a:endParaRPr lang="en-US" altLang="it-IT" sz="2000">
                <a:solidFill>
                  <a:srgbClr val="C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3495" name="Group 18"/>
          <p:cNvGrpSpPr>
            <a:grpSpLocks/>
          </p:cNvGrpSpPr>
          <p:nvPr/>
        </p:nvGrpSpPr>
        <p:grpSpPr bwMode="auto">
          <a:xfrm>
            <a:off x="7835900" y="4067175"/>
            <a:ext cx="628650" cy="831850"/>
            <a:chOff x="5626100" y="2219535"/>
            <a:chExt cx="628650" cy="831432"/>
          </a:xfrm>
        </p:grpSpPr>
        <p:sp>
          <p:nvSpPr>
            <p:cNvPr id="63498" name="Rectangle 1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6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3499" name="Rectangle 2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k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3496" name="Rectangle 31"/>
          <p:cNvSpPr>
            <a:spLocks noChangeArrowheads="1"/>
          </p:cNvSpPr>
          <p:nvPr/>
        </p:nvSpPr>
        <p:spPr bwMode="auto">
          <a:xfrm>
            <a:off x="4254500" y="4640263"/>
            <a:ext cx="1149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main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6" name="CasellaDiTesto 2"/>
          <p:cNvSpPr txBox="1">
            <a:spLocks noChangeArrowheads="1"/>
          </p:cNvSpPr>
          <p:nvPr/>
        </p:nvSpPr>
        <p:spPr bwMode="auto">
          <a:xfrm>
            <a:off x="111125" y="577850"/>
            <a:ext cx="347242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x,y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x*y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b,e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p=1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for i in </a:t>
            </a:r>
            <a:r>
              <a:rPr lang="it-IT" altLang="it-IT" sz="2400" b="1" dirty="0" err="1">
                <a:solidFill>
                  <a:srgbClr val="000000"/>
                </a:solidFill>
              </a:rPr>
              <a:t>range</a:t>
            </a:r>
            <a:r>
              <a:rPr lang="it-IT" altLang="it-IT" sz="2400" b="1" dirty="0">
                <a:solidFill>
                  <a:srgbClr val="000000"/>
                </a:solidFill>
              </a:rPr>
              <a:t>(1,e+1):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    p=moltiplica(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p,b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i=2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j=3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EBAC08-4017-44B2-8FBE-969A03ED8ACB}" type="slidenum">
              <a:rPr lang="it-IT" altLang="it-IT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645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 di codice</a:t>
            </a:r>
          </a:p>
        </p:txBody>
      </p:sp>
      <p:sp>
        <p:nvSpPr>
          <p:cNvPr id="64516" name="Rectangle 5"/>
          <p:cNvSpPr>
            <a:spLocks noChangeArrowheads="1"/>
          </p:cNvSpPr>
          <p:nvPr/>
        </p:nvSpPr>
        <p:spPr bwMode="auto">
          <a:xfrm>
            <a:off x="5168900" y="38354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4517" name="Group 10"/>
          <p:cNvGrpSpPr>
            <a:grpSpLocks/>
          </p:cNvGrpSpPr>
          <p:nvPr/>
        </p:nvGrpSpPr>
        <p:grpSpPr bwMode="auto">
          <a:xfrm>
            <a:off x="5511800" y="4048125"/>
            <a:ext cx="628650" cy="831850"/>
            <a:chOff x="5626100" y="2219535"/>
            <a:chExt cx="628650" cy="831432"/>
          </a:xfrm>
        </p:grpSpPr>
        <p:sp>
          <p:nvSpPr>
            <p:cNvPr id="64542" name="Rectangle 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C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C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4543" name="Rectangle 1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4518" name="Group 15"/>
          <p:cNvGrpSpPr>
            <a:grpSpLocks/>
          </p:cNvGrpSpPr>
          <p:nvPr/>
        </p:nvGrpSpPr>
        <p:grpSpPr bwMode="auto">
          <a:xfrm>
            <a:off x="6677025" y="4067175"/>
            <a:ext cx="628650" cy="831850"/>
            <a:chOff x="5626100" y="2219535"/>
            <a:chExt cx="628650" cy="831432"/>
          </a:xfrm>
        </p:grpSpPr>
        <p:sp>
          <p:nvSpPr>
            <p:cNvPr id="64540" name="Rectangle 1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C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C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4541" name="Rectangle 1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j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4519" name="Group 18"/>
          <p:cNvGrpSpPr>
            <a:grpSpLocks/>
          </p:cNvGrpSpPr>
          <p:nvPr/>
        </p:nvGrpSpPr>
        <p:grpSpPr bwMode="auto">
          <a:xfrm>
            <a:off x="7835900" y="4067175"/>
            <a:ext cx="628650" cy="831850"/>
            <a:chOff x="5626100" y="2219535"/>
            <a:chExt cx="628650" cy="831432"/>
          </a:xfrm>
        </p:grpSpPr>
        <p:sp>
          <p:nvSpPr>
            <p:cNvPr id="64538" name="Rectangle 1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6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4539" name="Rectangle 2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k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4520" name="Rectangle 31"/>
          <p:cNvSpPr>
            <a:spLocks noChangeArrowheads="1"/>
          </p:cNvSpPr>
          <p:nvPr/>
        </p:nvSpPr>
        <p:spPr bwMode="auto">
          <a:xfrm>
            <a:off x="4254500" y="4640263"/>
            <a:ext cx="1149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main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4521" name="Rectangle 21"/>
          <p:cNvSpPr>
            <a:spLocks noChangeArrowheads="1"/>
          </p:cNvSpPr>
          <p:nvPr/>
        </p:nvSpPr>
        <p:spPr bwMode="auto">
          <a:xfrm>
            <a:off x="5168900" y="25400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4522" name="Group 22"/>
          <p:cNvGrpSpPr>
            <a:grpSpLocks/>
          </p:cNvGrpSpPr>
          <p:nvPr/>
        </p:nvGrpSpPr>
        <p:grpSpPr bwMode="auto">
          <a:xfrm>
            <a:off x="5372100" y="2752725"/>
            <a:ext cx="628650" cy="831850"/>
            <a:chOff x="5626100" y="2219535"/>
            <a:chExt cx="628650" cy="831432"/>
          </a:xfrm>
        </p:grpSpPr>
        <p:sp>
          <p:nvSpPr>
            <p:cNvPr id="64536" name="Rectangle 23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3333CC"/>
                  </a:solidFill>
                  <a:latin typeface="Tahoma" panose="020B0604030504040204" pitchFamily="34" charset="0"/>
                </a:rPr>
                <a:t>?</a:t>
              </a:r>
              <a:endParaRPr lang="en-US" altLang="it-IT" sz="2400">
                <a:solidFill>
                  <a:srgbClr val="3333C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4537" name="Rectangle 24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3333CC"/>
                  </a:solidFill>
                  <a:latin typeface="Tahoma" panose="020B0604030504040204" pitchFamily="34" charset="0"/>
                </a:rPr>
                <a:t>b</a:t>
              </a:r>
              <a:endParaRPr lang="en-US" altLang="it-IT" sz="2000">
                <a:solidFill>
                  <a:srgbClr val="3333CC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4523" name="Group 25"/>
          <p:cNvGrpSpPr>
            <a:grpSpLocks/>
          </p:cNvGrpSpPr>
          <p:nvPr/>
        </p:nvGrpSpPr>
        <p:grpSpPr bwMode="auto">
          <a:xfrm>
            <a:off x="6181725" y="2771775"/>
            <a:ext cx="628650" cy="831850"/>
            <a:chOff x="5626100" y="2219535"/>
            <a:chExt cx="628650" cy="831432"/>
          </a:xfrm>
        </p:grpSpPr>
        <p:sp>
          <p:nvSpPr>
            <p:cNvPr id="64534" name="Rectangle 2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3333CC"/>
                  </a:solidFill>
                  <a:latin typeface="Tahoma" panose="020B0604030504040204" pitchFamily="34" charset="0"/>
                </a:rPr>
                <a:t>?</a:t>
              </a:r>
              <a:endParaRPr lang="en-US" altLang="it-IT" sz="2400">
                <a:solidFill>
                  <a:srgbClr val="3333C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4535" name="Rectangle 2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3333CC"/>
                  </a:solidFill>
                  <a:latin typeface="Tahoma" panose="020B0604030504040204" pitchFamily="34" charset="0"/>
                </a:rPr>
                <a:t>e</a:t>
              </a:r>
              <a:endParaRPr lang="en-US" altLang="it-IT" sz="2000">
                <a:solidFill>
                  <a:srgbClr val="3333CC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4524" name="Group 28"/>
          <p:cNvGrpSpPr>
            <a:grpSpLocks/>
          </p:cNvGrpSpPr>
          <p:nvPr/>
        </p:nvGrpSpPr>
        <p:grpSpPr bwMode="auto">
          <a:xfrm>
            <a:off x="7023100" y="2771775"/>
            <a:ext cx="628650" cy="831850"/>
            <a:chOff x="5626100" y="2219535"/>
            <a:chExt cx="628650" cy="831432"/>
          </a:xfrm>
        </p:grpSpPr>
        <p:sp>
          <p:nvSpPr>
            <p:cNvPr id="64532" name="Rectangle 2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?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4533" name="Rectangle 3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4525" name="Rectangle 32"/>
          <p:cNvSpPr>
            <a:spLocks noChangeArrowheads="1"/>
          </p:cNvSpPr>
          <p:nvPr/>
        </p:nvSpPr>
        <p:spPr bwMode="auto">
          <a:xfrm>
            <a:off x="4406900" y="33956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pow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4526" name="Group 33"/>
          <p:cNvGrpSpPr>
            <a:grpSpLocks/>
          </p:cNvGrpSpPr>
          <p:nvPr/>
        </p:nvGrpSpPr>
        <p:grpSpPr bwMode="auto">
          <a:xfrm>
            <a:off x="7835900" y="2752725"/>
            <a:ext cx="628650" cy="831850"/>
            <a:chOff x="5626100" y="2219535"/>
            <a:chExt cx="628650" cy="831432"/>
          </a:xfrm>
        </p:grpSpPr>
        <p:sp>
          <p:nvSpPr>
            <p:cNvPr id="64530" name="Rectangle 34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4531" name="Rectangle 35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p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cxnSp>
        <p:nvCxnSpPr>
          <p:cNvPr id="37" name="Straight Arrow Connector 36"/>
          <p:cNvCxnSpPr>
            <a:cxnSpLocks noChangeShapeType="1"/>
          </p:cNvCxnSpPr>
          <p:nvPr/>
        </p:nvCxnSpPr>
        <p:spPr bwMode="auto">
          <a:xfrm flipH="1" flipV="1">
            <a:off x="6677025" y="3068638"/>
            <a:ext cx="511175" cy="1196975"/>
          </a:xfrm>
          <a:prstGeom prst="straightConnector1">
            <a:avLst/>
          </a:prstGeom>
          <a:noFill/>
          <a:ln w="57150" algn="ctr">
            <a:solidFill>
              <a:srgbClr val="CC33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flipH="1" flipV="1">
            <a:off x="5867400" y="3068638"/>
            <a:ext cx="127000" cy="1155700"/>
          </a:xfrm>
          <a:prstGeom prst="straightConnector1">
            <a:avLst/>
          </a:prstGeom>
          <a:noFill/>
          <a:ln w="57150" algn="ctr">
            <a:solidFill>
              <a:srgbClr val="CC33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CasellaDiTesto 2"/>
          <p:cNvSpPr txBox="1">
            <a:spLocks noChangeArrowheads="1"/>
          </p:cNvSpPr>
          <p:nvPr/>
        </p:nvSpPr>
        <p:spPr bwMode="auto">
          <a:xfrm>
            <a:off x="111125" y="577850"/>
            <a:ext cx="347242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x,y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x*y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b,e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p=1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for i in </a:t>
            </a:r>
            <a:r>
              <a:rPr lang="it-IT" altLang="it-IT" sz="2400" b="1" dirty="0" err="1">
                <a:solidFill>
                  <a:srgbClr val="000000"/>
                </a:solidFill>
              </a:rPr>
              <a:t>range</a:t>
            </a:r>
            <a:r>
              <a:rPr lang="it-IT" altLang="it-IT" sz="2400" b="1" dirty="0">
                <a:solidFill>
                  <a:srgbClr val="000000"/>
                </a:solidFill>
              </a:rPr>
              <a:t>(1,e+1):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    p=moltiplica(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p,b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i=2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j=3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B8EDA6F-D89A-4476-A696-29EB114E93AB}" type="slidenum">
              <a:rPr lang="it-IT" altLang="it-IT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655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 di codice</a:t>
            </a:r>
          </a:p>
        </p:txBody>
      </p:sp>
      <p:sp>
        <p:nvSpPr>
          <p:cNvPr id="65540" name="Rectangle 5"/>
          <p:cNvSpPr>
            <a:spLocks noChangeArrowheads="1"/>
          </p:cNvSpPr>
          <p:nvPr/>
        </p:nvSpPr>
        <p:spPr bwMode="auto">
          <a:xfrm>
            <a:off x="5168900" y="38354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5541" name="Group 10"/>
          <p:cNvGrpSpPr>
            <a:grpSpLocks/>
          </p:cNvGrpSpPr>
          <p:nvPr/>
        </p:nvGrpSpPr>
        <p:grpSpPr bwMode="auto">
          <a:xfrm>
            <a:off x="5511800" y="4048125"/>
            <a:ext cx="628650" cy="831850"/>
            <a:chOff x="5626100" y="2219535"/>
            <a:chExt cx="628650" cy="831432"/>
          </a:xfrm>
        </p:grpSpPr>
        <p:sp>
          <p:nvSpPr>
            <p:cNvPr id="65564" name="Rectangle 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5565" name="Rectangle 1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5542" name="Group 15"/>
          <p:cNvGrpSpPr>
            <a:grpSpLocks/>
          </p:cNvGrpSpPr>
          <p:nvPr/>
        </p:nvGrpSpPr>
        <p:grpSpPr bwMode="auto">
          <a:xfrm>
            <a:off x="6677025" y="4067175"/>
            <a:ext cx="628650" cy="831850"/>
            <a:chOff x="5626100" y="2219535"/>
            <a:chExt cx="628650" cy="831432"/>
          </a:xfrm>
        </p:grpSpPr>
        <p:sp>
          <p:nvSpPr>
            <p:cNvPr id="65562" name="Rectangle 1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5563" name="Rectangle 1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j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5543" name="Group 18"/>
          <p:cNvGrpSpPr>
            <a:grpSpLocks/>
          </p:cNvGrpSpPr>
          <p:nvPr/>
        </p:nvGrpSpPr>
        <p:grpSpPr bwMode="auto">
          <a:xfrm>
            <a:off x="7835900" y="4067175"/>
            <a:ext cx="628650" cy="831850"/>
            <a:chOff x="5626100" y="2219535"/>
            <a:chExt cx="628650" cy="831432"/>
          </a:xfrm>
        </p:grpSpPr>
        <p:sp>
          <p:nvSpPr>
            <p:cNvPr id="65560" name="Rectangle 1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6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5561" name="Rectangle 2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k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5544" name="Rectangle 31"/>
          <p:cNvSpPr>
            <a:spLocks noChangeArrowheads="1"/>
          </p:cNvSpPr>
          <p:nvPr/>
        </p:nvSpPr>
        <p:spPr bwMode="auto">
          <a:xfrm>
            <a:off x="4254500" y="4640263"/>
            <a:ext cx="1149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main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5545" name="Rectangle 21"/>
          <p:cNvSpPr>
            <a:spLocks noChangeArrowheads="1"/>
          </p:cNvSpPr>
          <p:nvPr/>
        </p:nvSpPr>
        <p:spPr bwMode="auto">
          <a:xfrm>
            <a:off x="5168900" y="25400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5546" name="Group 22"/>
          <p:cNvGrpSpPr>
            <a:grpSpLocks/>
          </p:cNvGrpSpPr>
          <p:nvPr/>
        </p:nvGrpSpPr>
        <p:grpSpPr bwMode="auto">
          <a:xfrm>
            <a:off x="5372100" y="2752725"/>
            <a:ext cx="628650" cy="831850"/>
            <a:chOff x="5626100" y="2219535"/>
            <a:chExt cx="628650" cy="831432"/>
          </a:xfrm>
        </p:grpSpPr>
        <p:sp>
          <p:nvSpPr>
            <p:cNvPr id="65558" name="Rectangle 23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 b="1">
                  <a:solidFill>
                    <a:srgbClr val="3333CC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 b="1">
                <a:solidFill>
                  <a:srgbClr val="3333C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5559" name="Rectangle 24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5547" name="Group 25"/>
          <p:cNvGrpSpPr>
            <a:grpSpLocks/>
          </p:cNvGrpSpPr>
          <p:nvPr/>
        </p:nvGrpSpPr>
        <p:grpSpPr bwMode="auto">
          <a:xfrm>
            <a:off x="6181725" y="2771775"/>
            <a:ext cx="628650" cy="831850"/>
            <a:chOff x="5626100" y="2219535"/>
            <a:chExt cx="628650" cy="831432"/>
          </a:xfrm>
        </p:grpSpPr>
        <p:sp>
          <p:nvSpPr>
            <p:cNvPr id="65556" name="Rectangle 2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 b="1">
                  <a:solidFill>
                    <a:srgbClr val="3333CC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 b="1">
                <a:solidFill>
                  <a:srgbClr val="3333C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5557" name="Rectangle 2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e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5548" name="Group 28"/>
          <p:cNvGrpSpPr>
            <a:grpSpLocks/>
          </p:cNvGrpSpPr>
          <p:nvPr/>
        </p:nvGrpSpPr>
        <p:grpSpPr bwMode="auto">
          <a:xfrm>
            <a:off x="7023100" y="2771775"/>
            <a:ext cx="628650" cy="831850"/>
            <a:chOff x="5626100" y="2219535"/>
            <a:chExt cx="628650" cy="831432"/>
          </a:xfrm>
        </p:grpSpPr>
        <p:sp>
          <p:nvSpPr>
            <p:cNvPr id="65554" name="Rectangle 2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?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5555" name="Rectangle 3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5549" name="Rectangle 32"/>
          <p:cNvSpPr>
            <a:spLocks noChangeArrowheads="1"/>
          </p:cNvSpPr>
          <p:nvPr/>
        </p:nvSpPr>
        <p:spPr bwMode="auto">
          <a:xfrm>
            <a:off x="4406900" y="33956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pow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5550" name="Group 33"/>
          <p:cNvGrpSpPr>
            <a:grpSpLocks/>
          </p:cNvGrpSpPr>
          <p:nvPr/>
        </p:nvGrpSpPr>
        <p:grpSpPr bwMode="auto">
          <a:xfrm>
            <a:off x="7835900" y="2752725"/>
            <a:ext cx="628650" cy="831850"/>
            <a:chOff x="5626100" y="2219535"/>
            <a:chExt cx="628650" cy="831432"/>
          </a:xfrm>
        </p:grpSpPr>
        <p:sp>
          <p:nvSpPr>
            <p:cNvPr id="65552" name="Rectangle 34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5553" name="Rectangle 35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p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0" name="CasellaDiTesto 2"/>
          <p:cNvSpPr txBox="1">
            <a:spLocks noChangeArrowheads="1"/>
          </p:cNvSpPr>
          <p:nvPr/>
        </p:nvSpPr>
        <p:spPr bwMode="auto">
          <a:xfrm>
            <a:off x="111125" y="577850"/>
            <a:ext cx="347242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x,y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x*y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b,e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p=1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for i in </a:t>
            </a:r>
            <a:r>
              <a:rPr lang="it-IT" altLang="it-IT" sz="2400" b="1" dirty="0" err="1">
                <a:solidFill>
                  <a:srgbClr val="000000"/>
                </a:solidFill>
              </a:rPr>
              <a:t>range</a:t>
            </a:r>
            <a:r>
              <a:rPr lang="it-IT" altLang="it-IT" sz="2400" b="1" dirty="0">
                <a:solidFill>
                  <a:srgbClr val="000000"/>
                </a:solidFill>
              </a:rPr>
              <a:t>(1,e+1):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    p=moltiplica(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p,b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i=2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j=3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702D78-B985-4583-B488-E4323B39DFDB}" type="slidenum">
              <a:rPr lang="it-IT" altLang="it-IT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665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 di codice</a:t>
            </a:r>
          </a:p>
        </p:txBody>
      </p:sp>
      <p:sp>
        <p:nvSpPr>
          <p:cNvPr id="66564" name="Rectangle 5"/>
          <p:cNvSpPr>
            <a:spLocks noChangeArrowheads="1"/>
          </p:cNvSpPr>
          <p:nvPr/>
        </p:nvSpPr>
        <p:spPr bwMode="auto">
          <a:xfrm>
            <a:off x="5168900" y="38354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6565" name="Group 10"/>
          <p:cNvGrpSpPr>
            <a:grpSpLocks/>
          </p:cNvGrpSpPr>
          <p:nvPr/>
        </p:nvGrpSpPr>
        <p:grpSpPr bwMode="auto">
          <a:xfrm>
            <a:off x="5511800" y="4048125"/>
            <a:ext cx="628650" cy="831850"/>
            <a:chOff x="5626100" y="2219535"/>
            <a:chExt cx="628650" cy="831432"/>
          </a:xfrm>
        </p:grpSpPr>
        <p:sp>
          <p:nvSpPr>
            <p:cNvPr id="66588" name="Rectangle 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6589" name="Rectangle 1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6566" name="Group 15"/>
          <p:cNvGrpSpPr>
            <a:grpSpLocks/>
          </p:cNvGrpSpPr>
          <p:nvPr/>
        </p:nvGrpSpPr>
        <p:grpSpPr bwMode="auto">
          <a:xfrm>
            <a:off x="6677025" y="4067175"/>
            <a:ext cx="628650" cy="831850"/>
            <a:chOff x="5626100" y="2219535"/>
            <a:chExt cx="628650" cy="831432"/>
          </a:xfrm>
        </p:grpSpPr>
        <p:sp>
          <p:nvSpPr>
            <p:cNvPr id="66586" name="Rectangle 1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6587" name="Rectangle 1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j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6567" name="Group 18"/>
          <p:cNvGrpSpPr>
            <a:grpSpLocks/>
          </p:cNvGrpSpPr>
          <p:nvPr/>
        </p:nvGrpSpPr>
        <p:grpSpPr bwMode="auto">
          <a:xfrm>
            <a:off x="7835900" y="4067175"/>
            <a:ext cx="628650" cy="831850"/>
            <a:chOff x="5626100" y="2219535"/>
            <a:chExt cx="628650" cy="831432"/>
          </a:xfrm>
        </p:grpSpPr>
        <p:sp>
          <p:nvSpPr>
            <p:cNvPr id="66584" name="Rectangle 1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6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6585" name="Rectangle 2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k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6568" name="Rectangle 31"/>
          <p:cNvSpPr>
            <a:spLocks noChangeArrowheads="1"/>
          </p:cNvSpPr>
          <p:nvPr/>
        </p:nvSpPr>
        <p:spPr bwMode="auto">
          <a:xfrm>
            <a:off x="4254500" y="4640263"/>
            <a:ext cx="1149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main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6569" name="Rectangle 21"/>
          <p:cNvSpPr>
            <a:spLocks noChangeArrowheads="1"/>
          </p:cNvSpPr>
          <p:nvPr/>
        </p:nvSpPr>
        <p:spPr bwMode="auto">
          <a:xfrm>
            <a:off x="5168900" y="25400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6570" name="Group 22"/>
          <p:cNvGrpSpPr>
            <a:grpSpLocks/>
          </p:cNvGrpSpPr>
          <p:nvPr/>
        </p:nvGrpSpPr>
        <p:grpSpPr bwMode="auto">
          <a:xfrm>
            <a:off x="5372100" y="2752725"/>
            <a:ext cx="628650" cy="831850"/>
            <a:chOff x="5626100" y="2219535"/>
            <a:chExt cx="628650" cy="831432"/>
          </a:xfrm>
        </p:grpSpPr>
        <p:sp>
          <p:nvSpPr>
            <p:cNvPr id="66582" name="Rectangle 23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6583" name="Rectangle 24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6571" name="Group 25"/>
          <p:cNvGrpSpPr>
            <a:grpSpLocks/>
          </p:cNvGrpSpPr>
          <p:nvPr/>
        </p:nvGrpSpPr>
        <p:grpSpPr bwMode="auto">
          <a:xfrm>
            <a:off x="6181725" y="2771775"/>
            <a:ext cx="628650" cy="831850"/>
            <a:chOff x="5626100" y="2219535"/>
            <a:chExt cx="628650" cy="831432"/>
          </a:xfrm>
        </p:grpSpPr>
        <p:sp>
          <p:nvSpPr>
            <p:cNvPr id="66580" name="Rectangle 2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6581" name="Rectangle 2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e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6572" name="Group 28"/>
          <p:cNvGrpSpPr>
            <a:grpSpLocks/>
          </p:cNvGrpSpPr>
          <p:nvPr/>
        </p:nvGrpSpPr>
        <p:grpSpPr bwMode="auto">
          <a:xfrm>
            <a:off x="7023100" y="2771775"/>
            <a:ext cx="628650" cy="831850"/>
            <a:chOff x="5626100" y="2219535"/>
            <a:chExt cx="628650" cy="831432"/>
          </a:xfrm>
        </p:grpSpPr>
        <p:sp>
          <p:nvSpPr>
            <p:cNvPr id="66578" name="Rectangle 2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 b="1">
                  <a:solidFill>
                    <a:srgbClr val="33CC33"/>
                  </a:solidFill>
                  <a:latin typeface="Tahoma" panose="020B0604030504040204" pitchFamily="34" charset="0"/>
                </a:rPr>
                <a:t>1</a:t>
              </a:r>
              <a:endParaRPr lang="en-US" altLang="it-IT" sz="2400" b="1">
                <a:solidFill>
                  <a:srgbClr val="33CC33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6579" name="Rectangle 3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6573" name="Rectangle 32"/>
          <p:cNvSpPr>
            <a:spLocks noChangeArrowheads="1"/>
          </p:cNvSpPr>
          <p:nvPr/>
        </p:nvSpPr>
        <p:spPr bwMode="auto">
          <a:xfrm>
            <a:off x="4406900" y="33956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pow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6574" name="Group 33"/>
          <p:cNvGrpSpPr>
            <a:grpSpLocks/>
          </p:cNvGrpSpPr>
          <p:nvPr/>
        </p:nvGrpSpPr>
        <p:grpSpPr bwMode="auto">
          <a:xfrm>
            <a:off x="7835900" y="2752725"/>
            <a:ext cx="628650" cy="831850"/>
            <a:chOff x="5626100" y="2219535"/>
            <a:chExt cx="628650" cy="831432"/>
          </a:xfrm>
        </p:grpSpPr>
        <p:sp>
          <p:nvSpPr>
            <p:cNvPr id="66576" name="Rectangle 34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6577" name="Rectangle 35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p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0" name="CasellaDiTesto 2"/>
          <p:cNvSpPr txBox="1">
            <a:spLocks noChangeArrowheads="1"/>
          </p:cNvSpPr>
          <p:nvPr/>
        </p:nvSpPr>
        <p:spPr bwMode="auto">
          <a:xfrm>
            <a:off x="111125" y="577850"/>
            <a:ext cx="347242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x,y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x*y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b,e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p=1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for i in </a:t>
            </a:r>
            <a:r>
              <a:rPr lang="it-IT" altLang="it-IT" sz="2400" b="1" dirty="0" err="1">
                <a:solidFill>
                  <a:srgbClr val="000000"/>
                </a:solidFill>
              </a:rPr>
              <a:t>range</a:t>
            </a:r>
            <a:r>
              <a:rPr lang="it-IT" altLang="it-IT" sz="2400" b="1" dirty="0">
                <a:solidFill>
                  <a:srgbClr val="000000"/>
                </a:solidFill>
              </a:rPr>
              <a:t>(1,e+1):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    p=moltiplica(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p,b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i=2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j=3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5D8534-0DF3-4AF4-80E0-E40CEAF911B7}" type="slidenum">
              <a:rPr lang="it-IT" altLang="it-IT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675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 di codice</a:t>
            </a:r>
          </a:p>
        </p:txBody>
      </p:sp>
      <p:sp>
        <p:nvSpPr>
          <p:cNvPr id="67588" name="Rectangle 5"/>
          <p:cNvSpPr>
            <a:spLocks noChangeArrowheads="1"/>
          </p:cNvSpPr>
          <p:nvPr/>
        </p:nvSpPr>
        <p:spPr bwMode="auto">
          <a:xfrm>
            <a:off x="5168900" y="38354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7589" name="Group 10"/>
          <p:cNvGrpSpPr>
            <a:grpSpLocks/>
          </p:cNvGrpSpPr>
          <p:nvPr/>
        </p:nvGrpSpPr>
        <p:grpSpPr bwMode="auto">
          <a:xfrm>
            <a:off x="5511800" y="4048125"/>
            <a:ext cx="628650" cy="831850"/>
            <a:chOff x="5626100" y="2219535"/>
            <a:chExt cx="628650" cy="831432"/>
          </a:xfrm>
        </p:grpSpPr>
        <p:sp>
          <p:nvSpPr>
            <p:cNvPr id="67625" name="Rectangle 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7626" name="Rectangle 1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7590" name="Group 15"/>
          <p:cNvGrpSpPr>
            <a:grpSpLocks/>
          </p:cNvGrpSpPr>
          <p:nvPr/>
        </p:nvGrpSpPr>
        <p:grpSpPr bwMode="auto">
          <a:xfrm>
            <a:off x="6677025" y="4067175"/>
            <a:ext cx="628650" cy="831850"/>
            <a:chOff x="5626100" y="2219535"/>
            <a:chExt cx="628650" cy="831432"/>
          </a:xfrm>
        </p:grpSpPr>
        <p:sp>
          <p:nvSpPr>
            <p:cNvPr id="67623" name="Rectangle 1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7624" name="Rectangle 1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j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7591" name="Group 18"/>
          <p:cNvGrpSpPr>
            <a:grpSpLocks/>
          </p:cNvGrpSpPr>
          <p:nvPr/>
        </p:nvGrpSpPr>
        <p:grpSpPr bwMode="auto">
          <a:xfrm>
            <a:off x="7835900" y="4067175"/>
            <a:ext cx="628650" cy="831850"/>
            <a:chOff x="5626100" y="2219535"/>
            <a:chExt cx="628650" cy="831432"/>
          </a:xfrm>
        </p:grpSpPr>
        <p:sp>
          <p:nvSpPr>
            <p:cNvPr id="67621" name="Rectangle 1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6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7622" name="Rectangle 2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k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7592" name="Rectangle 31"/>
          <p:cNvSpPr>
            <a:spLocks noChangeArrowheads="1"/>
          </p:cNvSpPr>
          <p:nvPr/>
        </p:nvSpPr>
        <p:spPr bwMode="auto">
          <a:xfrm>
            <a:off x="4254500" y="4640263"/>
            <a:ext cx="1149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main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7593" name="Rectangle 21"/>
          <p:cNvSpPr>
            <a:spLocks noChangeArrowheads="1"/>
          </p:cNvSpPr>
          <p:nvPr/>
        </p:nvSpPr>
        <p:spPr bwMode="auto">
          <a:xfrm>
            <a:off x="5168900" y="25400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7594" name="Group 22"/>
          <p:cNvGrpSpPr>
            <a:grpSpLocks/>
          </p:cNvGrpSpPr>
          <p:nvPr/>
        </p:nvGrpSpPr>
        <p:grpSpPr bwMode="auto">
          <a:xfrm>
            <a:off x="5372100" y="2752725"/>
            <a:ext cx="628650" cy="831850"/>
            <a:chOff x="5626100" y="2219535"/>
            <a:chExt cx="628650" cy="831432"/>
          </a:xfrm>
        </p:grpSpPr>
        <p:sp>
          <p:nvSpPr>
            <p:cNvPr id="67619" name="Rectangle 23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C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C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7620" name="Rectangle 24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7595" name="Group 25"/>
          <p:cNvGrpSpPr>
            <a:grpSpLocks/>
          </p:cNvGrpSpPr>
          <p:nvPr/>
        </p:nvGrpSpPr>
        <p:grpSpPr bwMode="auto">
          <a:xfrm>
            <a:off x="6181725" y="2771775"/>
            <a:ext cx="628650" cy="831850"/>
            <a:chOff x="5626100" y="2219535"/>
            <a:chExt cx="628650" cy="831432"/>
          </a:xfrm>
        </p:grpSpPr>
        <p:sp>
          <p:nvSpPr>
            <p:cNvPr id="67617" name="Rectangle 2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7618" name="Rectangle 2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e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7596" name="Group 28"/>
          <p:cNvGrpSpPr>
            <a:grpSpLocks/>
          </p:cNvGrpSpPr>
          <p:nvPr/>
        </p:nvGrpSpPr>
        <p:grpSpPr bwMode="auto">
          <a:xfrm>
            <a:off x="7023100" y="2771775"/>
            <a:ext cx="628650" cy="831850"/>
            <a:chOff x="5626100" y="2219535"/>
            <a:chExt cx="628650" cy="831432"/>
          </a:xfrm>
        </p:grpSpPr>
        <p:sp>
          <p:nvSpPr>
            <p:cNvPr id="67615" name="Rectangle 2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7616" name="Rectangle 3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7597" name="Rectangle 32"/>
          <p:cNvSpPr>
            <a:spLocks noChangeArrowheads="1"/>
          </p:cNvSpPr>
          <p:nvPr/>
        </p:nvSpPr>
        <p:spPr bwMode="auto">
          <a:xfrm>
            <a:off x="4406900" y="33956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pow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7598" name="Group 33"/>
          <p:cNvGrpSpPr>
            <a:grpSpLocks/>
          </p:cNvGrpSpPr>
          <p:nvPr/>
        </p:nvGrpSpPr>
        <p:grpSpPr bwMode="auto">
          <a:xfrm>
            <a:off x="7835900" y="2752725"/>
            <a:ext cx="628650" cy="831850"/>
            <a:chOff x="5626100" y="2219535"/>
            <a:chExt cx="628650" cy="831432"/>
          </a:xfrm>
        </p:grpSpPr>
        <p:sp>
          <p:nvSpPr>
            <p:cNvPr id="67613" name="Rectangle 34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C00000"/>
                  </a:solidFill>
                  <a:latin typeface="Tahoma" panose="020B0604030504040204" pitchFamily="34" charset="0"/>
                </a:rPr>
                <a:t>1</a:t>
              </a:r>
              <a:endParaRPr lang="en-US" altLang="it-IT" sz="2400">
                <a:solidFill>
                  <a:srgbClr val="C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7614" name="Rectangle 35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p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7599" name="Rectangle 36"/>
          <p:cNvSpPr>
            <a:spLocks noChangeArrowheads="1"/>
          </p:cNvSpPr>
          <p:nvPr/>
        </p:nvSpPr>
        <p:spPr bwMode="auto">
          <a:xfrm>
            <a:off x="5156200" y="12319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7600" name="Group 37"/>
          <p:cNvGrpSpPr>
            <a:grpSpLocks/>
          </p:cNvGrpSpPr>
          <p:nvPr/>
        </p:nvGrpSpPr>
        <p:grpSpPr bwMode="auto">
          <a:xfrm>
            <a:off x="5499100" y="1444625"/>
            <a:ext cx="628650" cy="831850"/>
            <a:chOff x="5626100" y="2219535"/>
            <a:chExt cx="628650" cy="831432"/>
          </a:xfrm>
        </p:grpSpPr>
        <p:sp>
          <p:nvSpPr>
            <p:cNvPr id="67611" name="Rectangle 3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3333CC"/>
                  </a:solidFill>
                  <a:latin typeface="Tahoma" panose="020B0604030504040204" pitchFamily="34" charset="0"/>
                </a:rPr>
                <a:t>?</a:t>
              </a:r>
              <a:endParaRPr lang="en-US" altLang="it-IT" sz="2400">
                <a:solidFill>
                  <a:srgbClr val="3333C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7612" name="Rectangle 39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3333CC"/>
                  </a:solidFill>
                  <a:latin typeface="Tahoma" panose="020B0604030504040204" pitchFamily="34" charset="0"/>
                </a:rPr>
                <a:t>x</a:t>
              </a:r>
              <a:endParaRPr lang="en-US" altLang="it-IT" sz="2000">
                <a:solidFill>
                  <a:srgbClr val="3333CC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7601" name="Group 40"/>
          <p:cNvGrpSpPr>
            <a:grpSpLocks/>
          </p:cNvGrpSpPr>
          <p:nvPr/>
        </p:nvGrpSpPr>
        <p:grpSpPr bwMode="auto">
          <a:xfrm>
            <a:off x="6664325" y="1463675"/>
            <a:ext cx="628650" cy="831850"/>
            <a:chOff x="5626100" y="2219535"/>
            <a:chExt cx="628650" cy="831432"/>
          </a:xfrm>
        </p:grpSpPr>
        <p:sp>
          <p:nvSpPr>
            <p:cNvPr id="67609" name="Rectangle 41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3333CC"/>
                  </a:solidFill>
                  <a:latin typeface="Tahoma" panose="020B0604030504040204" pitchFamily="34" charset="0"/>
                </a:rPr>
                <a:t>?</a:t>
              </a:r>
              <a:endParaRPr lang="en-US" altLang="it-IT" sz="2400">
                <a:solidFill>
                  <a:srgbClr val="3333C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7610" name="Rectangle 4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3333CC"/>
                  </a:solidFill>
                  <a:latin typeface="Tahoma" panose="020B0604030504040204" pitchFamily="34" charset="0"/>
                </a:rPr>
                <a:t>y</a:t>
              </a:r>
              <a:endParaRPr lang="en-US" altLang="it-IT" sz="2000">
                <a:solidFill>
                  <a:srgbClr val="3333CC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7602" name="Group 43"/>
          <p:cNvGrpSpPr>
            <a:grpSpLocks/>
          </p:cNvGrpSpPr>
          <p:nvPr/>
        </p:nvGrpSpPr>
        <p:grpSpPr bwMode="auto">
          <a:xfrm>
            <a:off x="7823200" y="1463675"/>
            <a:ext cx="628650" cy="831850"/>
            <a:chOff x="5626100" y="2219535"/>
            <a:chExt cx="628650" cy="831432"/>
          </a:xfrm>
        </p:grpSpPr>
        <p:sp>
          <p:nvSpPr>
            <p:cNvPr id="67607" name="Rectangle 44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?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7608" name="Rectangle 45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r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cxnSp>
        <p:nvCxnSpPr>
          <p:cNvPr id="48" name="Straight Arrow Connector 47"/>
          <p:cNvCxnSpPr>
            <a:cxnSpLocks noChangeShapeType="1"/>
          </p:cNvCxnSpPr>
          <p:nvPr/>
        </p:nvCxnSpPr>
        <p:spPr bwMode="auto">
          <a:xfrm flipH="1" flipV="1">
            <a:off x="5981700" y="1719263"/>
            <a:ext cx="1955800" cy="1196975"/>
          </a:xfrm>
          <a:prstGeom prst="straightConnector1">
            <a:avLst/>
          </a:prstGeom>
          <a:noFill/>
          <a:ln w="57150" algn="ctr">
            <a:solidFill>
              <a:srgbClr val="CC33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604" name="Rectangle 48"/>
          <p:cNvSpPr>
            <a:spLocks noChangeArrowheads="1"/>
          </p:cNvSpPr>
          <p:nvPr/>
        </p:nvSpPr>
        <p:spPr bwMode="auto">
          <a:xfrm>
            <a:off x="4394200" y="20875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molt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cxnSp>
        <p:nvCxnSpPr>
          <p:cNvPr id="50" name="Straight Arrow Connector 49"/>
          <p:cNvCxnSpPr>
            <a:cxnSpLocks noChangeShapeType="1"/>
          </p:cNvCxnSpPr>
          <p:nvPr/>
        </p:nvCxnSpPr>
        <p:spPr bwMode="auto">
          <a:xfrm flipV="1">
            <a:off x="5826125" y="1673225"/>
            <a:ext cx="1060450" cy="1243013"/>
          </a:xfrm>
          <a:prstGeom prst="straightConnector1">
            <a:avLst/>
          </a:prstGeom>
          <a:noFill/>
          <a:ln w="57150" algn="ctr">
            <a:solidFill>
              <a:srgbClr val="CC33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CasellaDiTesto 2"/>
          <p:cNvSpPr txBox="1">
            <a:spLocks noChangeArrowheads="1"/>
          </p:cNvSpPr>
          <p:nvPr/>
        </p:nvSpPr>
        <p:spPr bwMode="auto">
          <a:xfrm>
            <a:off x="111125" y="577850"/>
            <a:ext cx="347242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x,y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x*y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b,e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p=1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for i in </a:t>
            </a:r>
            <a:r>
              <a:rPr lang="it-IT" altLang="it-IT" sz="2400" b="1" dirty="0" err="1">
                <a:solidFill>
                  <a:srgbClr val="000000"/>
                </a:solidFill>
              </a:rPr>
              <a:t>range</a:t>
            </a:r>
            <a:r>
              <a:rPr lang="it-IT" altLang="it-IT" sz="2400" b="1" dirty="0">
                <a:solidFill>
                  <a:srgbClr val="000000"/>
                </a:solidFill>
              </a:rPr>
              <a:t>(1,e+1):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    p=moltiplica(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p,b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i=2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j=3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34EB75-6AAD-4637-9C3A-FE33FD4A34DD}" type="slidenum">
              <a:rPr lang="it-IT" altLang="it-IT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6861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 di codice</a:t>
            </a:r>
          </a:p>
        </p:txBody>
      </p:sp>
      <p:sp>
        <p:nvSpPr>
          <p:cNvPr id="68612" name="Rectangle 5"/>
          <p:cNvSpPr>
            <a:spLocks noChangeArrowheads="1"/>
          </p:cNvSpPr>
          <p:nvPr/>
        </p:nvSpPr>
        <p:spPr bwMode="auto">
          <a:xfrm>
            <a:off x="5168900" y="38354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8613" name="Group 10"/>
          <p:cNvGrpSpPr>
            <a:grpSpLocks/>
          </p:cNvGrpSpPr>
          <p:nvPr/>
        </p:nvGrpSpPr>
        <p:grpSpPr bwMode="auto">
          <a:xfrm>
            <a:off x="5511800" y="4048125"/>
            <a:ext cx="628650" cy="831850"/>
            <a:chOff x="5626100" y="2219535"/>
            <a:chExt cx="628650" cy="831432"/>
          </a:xfrm>
        </p:grpSpPr>
        <p:sp>
          <p:nvSpPr>
            <p:cNvPr id="68647" name="Rectangle 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48" name="Rectangle 1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8614" name="Group 15"/>
          <p:cNvGrpSpPr>
            <a:grpSpLocks/>
          </p:cNvGrpSpPr>
          <p:nvPr/>
        </p:nvGrpSpPr>
        <p:grpSpPr bwMode="auto">
          <a:xfrm>
            <a:off x="6677025" y="4067175"/>
            <a:ext cx="628650" cy="831850"/>
            <a:chOff x="5626100" y="2219535"/>
            <a:chExt cx="628650" cy="831432"/>
          </a:xfrm>
        </p:grpSpPr>
        <p:sp>
          <p:nvSpPr>
            <p:cNvPr id="68645" name="Rectangle 1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46" name="Rectangle 1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j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8615" name="Group 18"/>
          <p:cNvGrpSpPr>
            <a:grpSpLocks/>
          </p:cNvGrpSpPr>
          <p:nvPr/>
        </p:nvGrpSpPr>
        <p:grpSpPr bwMode="auto">
          <a:xfrm>
            <a:off x="7835900" y="4067175"/>
            <a:ext cx="628650" cy="831850"/>
            <a:chOff x="5626100" y="2219535"/>
            <a:chExt cx="628650" cy="831432"/>
          </a:xfrm>
        </p:grpSpPr>
        <p:sp>
          <p:nvSpPr>
            <p:cNvPr id="68643" name="Rectangle 1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6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44" name="Rectangle 2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k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8616" name="Rectangle 31"/>
          <p:cNvSpPr>
            <a:spLocks noChangeArrowheads="1"/>
          </p:cNvSpPr>
          <p:nvPr/>
        </p:nvSpPr>
        <p:spPr bwMode="auto">
          <a:xfrm>
            <a:off x="4254500" y="4640263"/>
            <a:ext cx="1149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main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8617" name="Rectangle 21"/>
          <p:cNvSpPr>
            <a:spLocks noChangeArrowheads="1"/>
          </p:cNvSpPr>
          <p:nvPr/>
        </p:nvSpPr>
        <p:spPr bwMode="auto">
          <a:xfrm>
            <a:off x="5168900" y="25400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8618" name="Group 22"/>
          <p:cNvGrpSpPr>
            <a:grpSpLocks/>
          </p:cNvGrpSpPr>
          <p:nvPr/>
        </p:nvGrpSpPr>
        <p:grpSpPr bwMode="auto">
          <a:xfrm>
            <a:off x="5372100" y="2752725"/>
            <a:ext cx="628650" cy="831850"/>
            <a:chOff x="5626100" y="2219535"/>
            <a:chExt cx="628650" cy="831432"/>
          </a:xfrm>
        </p:grpSpPr>
        <p:sp>
          <p:nvSpPr>
            <p:cNvPr id="68641" name="Rectangle 23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42" name="Rectangle 24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8619" name="Group 25"/>
          <p:cNvGrpSpPr>
            <a:grpSpLocks/>
          </p:cNvGrpSpPr>
          <p:nvPr/>
        </p:nvGrpSpPr>
        <p:grpSpPr bwMode="auto">
          <a:xfrm>
            <a:off x="6181725" y="2771775"/>
            <a:ext cx="628650" cy="831850"/>
            <a:chOff x="5626100" y="2219535"/>
            <a:chExt cx="628650" cy="831432"/>
          </a:xfrm>
        </p:grpSpPr>
        <p:sp>
          <p:nvSpPr>
            <p:cNvPr id="68639" name="Rectangle 2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40" name="Rectangle 2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e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8620" name="Group 28"/>
          <p:cNvGrpSpPr>
            <a:grpSpLocks/>
          </p:cNvGrpSpPr>
          <p:nvPr/>
        </p:nvGrpSpPr>
        <p:grpSpPr bwMode="auto">
          <a:xfrm>
            <a:off x="7023100" y="2771775"/>
            <a:ext cx="628650" cy="831850"/>
            <a:chOff x="5626100" y="2219535"/>
            <a:chExt cx="628650" cy="831432"/>
          </a:xfrm>
        </p:grpSpPr>
        <p:sp>
          <p:nvSpPr>
            <p:cNvPr id="68637" name="Rectangle 2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38" name="Rectangle 3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8621" name="Rectangle 32"/>
          <p:cNvSpPr>
            <a:spLocks noChangeArrowheads="1"/>
          </p:cNvSpPr>
          <p:nvPr/>
        </p:nvSpPr>
        <p:spPr bwMode="auto">
          <a:xfrm>
            <a:off x="4406900" y="33956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pow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8622" name="Group 33"/>
          <p:cNvGrpSpPr>
            <a:grpSpLocks/>
          </p:cNvGrpSpPr>
          <p:nvPr/>
        </p:nvGrpSpPr>
        <p:grpSpPr bwMode="auto">
          <a:xfrm>
            <a:off x="7835900" y="2752725"/>
            <a:ext cx="628650" cy="831850"/>
            <a:chOff x="5626100" y="2219535"/>
            <a:chExt cx="628650" cy="831432"/>
          </a:xfrm>
        </p:grpSpPr>
        <p:sp>
          <p:nvSpPr>
            <p:cNvPr id="68635" name="Rectangle 34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36" name="Rectangle 35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p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8623" name="Rectangle 36"/>
          <p:cNvSpPr>
            <a:spLocks noChangeArrowheads="1"/>
          </p:cNvSpPr>
          <p:nvPr/>
        </p:nvSpPr>
        <p:spPr bwMode="auto">
          <a:xfrm>
            <a:off x="5156200" y="12319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8624" name="Group 37"/>
          <p:cNvGrpSpPr>
            <a:grpSpLocks/>
          </p:cNvGrpSpPr>
          <p:nvPr/>
        </p:nvGrpSpPr>
        <p:grpSpPr bwMode="auto">
          <a:xfrm>
            <a:off x="5499100" y="1444625"/>
            <a:ext cx="628650" cy="831850"/>
            <a:chOff x="5626100" y="2219535"/>
            <a:chExt cx="628650" cy="831432"/>
          </a:xfrm>
        </p:grpSpPr>
        <p:sp>
          <p:nvSpPr>
            <p:cNvPr id="68633" name="Rectangle 3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3333CC"/>
                  </a:solidFill>
                  <a:latin typeface="Tahoma" panose="020B0604030504040204" pitchFamily="34" charset="0"/>
                </a:rPr>
                <a:t>1</a:t>
              </a:r>
              <a:endParaRPr lang="en-US" altLang="it-IT" sz="2400">
                <a:solidFill>
                  <a:srgbClr val="3333C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34" name="Rectangle 39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x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8625" name="Group 40"/>
          <p:cNvGrpSpPr>
            <a:grpSpLocks/>
          </p:cNvGrpSpPr>
          <p:nvPr/>
        </p:nvGrpSpPr>
        <p:grpSpPr bwMode="auto">
          <a:xfrm>
            <a:off x="6664325" y="1463675"/>
            <a:ext cx="628650" cy="831850"/>
            <a:chOff x="5626100" y="2219535"/>
            <a:chExt cx="628650" cy="831432"/>
          </a:xfrm>
        </p:grpSpPr>
        <p:sp>
          <p:nvSpPr>
            <p:cNvPr id="68631" name="Rectangle 41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3333CC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3333C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32" name="Rectangle 4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y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8626" name="Group 43"/>
          <p:cNvGrpSpPr>
            <a:grpSpLocks/>
          </p:cNvGrpSpPr>
          <p:nvPr/>
        </p:nvGrpSpPr>
        <p:grpSpPr bwMode="auto">
          <a:xfrm>
            <a:off x="7823200" y="1463675"/>
            <a:ext cx="628650" cy="831850"/>
            <a:chOff x="5626100" y="2219535"/>
            <a:chExt cx="628650" cy="831432"/>
          </a:xfrm>
        </p:grpSpPr>
        <p:sp>
          <p:nvSpPr>
            <p:cNvPr id="68629" name="Rectangle 44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?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8630" name="Rectangle 45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r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8627" name="Rectangle 48"/>
          <p:cNvSpPr>
            <a:spLocks noChangeArrowheads="1"/>
          </p:cNvSpPr>
          <p:nvPr/>
        </p:nvSpPr>
        <p:spPr bwMode="auto">
          <a:xfrm>
            <a:off x="4394200" y="20875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molt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1" name="CasellaDiTesto 2"/>
          <p:cNvSpPr txBox="1">
            <a:spLocks noChangeArrowheads="1"/>
          </p:cNvSpPr>
          <p:nvPr/>
        </p:nvSpPr>
        <p:spPr bwMode="auto">
          <a:xfrm>
            <a:off x="111125" y="577850"/>
            <a:ext cx="347242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x,y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x*y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b,e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p=1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for i in </a:t>
            </a:r>
            <a:r>
              <a:rPr lang="it-IT" altLang="it-IT" sz="2400" b="1" dirty="0" err="1">
                <a:solidFill>
                  <a:srgbClr val="000000"/>
                </a:solidFill>
              </a:rPr>
              <a:t>range</a:t>
            </a:r>
            <a:r>
              <a:rPr lang="it-IT" altLang="it-IT" sz="2400" b="1" dirty="0">
                <a:solidFill>
                  <a:srgbClr val="000000"/>
                </a:solidFill>
              </a:rPr>
              <a:t>(1,e+1):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    p=moltiplica(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p,b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i=2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j=3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048DCD-8E48-4008-A29F-C0202E58A76E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it-IT" altLang="it-IT" sz="140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Le funzioni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1600200"/>
            <a:ext cx="8010525" cy="4525963"/>
          </a:xfrm>
        </p:spPr>
        <p:txBody>
          <a:bodyPr/>
          <a:lstStyle/>
          <a:p>
            <a:pPr eaLnBrk="1" hangingPunct="1"/>
            <a:r>
              <a:rPr lang="it-IT" altLang="it-IT" sz="2400" dirty="0" err="1"/>
              <a:t>Python</a:t>
            </a:r>
            <a:r>
              <a:rPr lang="it-IT" altLang="it-IT" sz="2400" dirty="0"/>
              <a:t> offre, in risposta a queste esigenze, lo strumento delle </a:t>
            </a:r>
            <a:r>
              <a:rPr lang="it-IT" altLang="it-IT" sz="2400" i="1" dirty="0"/>
              <a:t>funzioni</a:t>
            </a:r>
          </a:p>
          <a:p>
            <a:pPr eaLnBrk="1" hangingPunct="1"/>
            <a:r>
              <a:rPr lang="it-IT" altLang="it-IT" sz="2400" dirty="0"/>
              <a:t>Una funzione è una sequenza di comandi che:</a:t>
            </a:r>
          </a:p>
          <a:p>
            <a:pPr lvl="1" eaLnBrk="1" hangingPunct="1"/>
            <a:r>
              <a:rPr lang="it-IT" altLang="it-IT" sz="2000" dirty="0"/>
              <a:t>ha un nome</a:t>
            </a:r>
          </a:p>
          <a:p>
            <a:pPr lvl="1" eaLnBrk="1" hangingPunct="1"/>
            <a:r>
              <a:rPr lang="it-IT" altLang="it-IT" sz="2000" dirty="0"/>
              <a:t>può essere </a:t>
            </a:r>
            <a:r>
              <a:rPr lang="it-IT" altLang="it-IT" sz="2000" i="1" dirty="0"/>
              <a:t>invocata </a:t>
            </a:r>
            <a:r>
              <a:rPr lang="it-IT" altLang="it-IT" sz="2000" dirty="0"/>
              <a:t>(cioè può esserne richiesta l’</a:t>
            </a:r>
            <a:r>
              <a:rPr lang="it-IT" altLang="it-IT" sz="2000" i="1" dirty="0"/>
              <a:t>esecuzione</a:t>
            </a:r>
            <a:r>
              <a:rPr lang="it-IT" altLang="it-IT" sz="2000" dirty="0"/>
              <a:t>)</a:t>
            </a:r>
          </a:p>
          <a:p>
            <a:pPr lvl="1" eaLnBrk="1" hangingPunct="1"/>
            <a:r>
              <a:rPr lang="it-IT" altLang="it-IT" sz="2000" dirty="0"/>
              <a:t>può ricevere dei </a:t>
            </a:r>
            <a:r>
              <a:rPr lang="it-IT" altLang="it-IT" sz="2000" i="1" dirty="0"/>
              <a:t>parametri</a:t>
            </a:r>
            <a:r>
              <a:rPr lang="it-IT" altLang="it-IT" sz="2000" dirty="0"/>
              <a:t> che ne influenzano l’esecuzione</a:t>
            </a:r>
          </a:p>
          <a:p>
            <a:pPr lvl="1" eaLnBrk="1" hangingPunct="1"/>
            <a:r>
              <a:rPr lang="it-IT" altLang="it-IT" sz="2000" dirty="0"/>
              <a:t>produce un valore </a:t>
            </a:r>
            <a:r>
              <a:rPr lang="it-IT" altLang="it-IT" sz="2000" i="1" dirty="0"/>
              <a:t>risultato</a:t>
            </a:r>
          </a:p>
          <a:p>
            <a:pPr eaLnBrk="1" hangingPunct="1"/>
            <a:endParaRPr lang="it-IT" altLang="it-IT" sz="2400" dirty="0"/>
          </a:p>
          <a:p>
            <a:pPr eaLnBrk="1" hangingPunct="1"/>
            <a:endParaRPr lang="en-US" altLang="it-IT" sz="2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4EAB26-786F-40CB-B68B-3D1897555D2C}" type="slidenum">
              <a:rPr lang="it-IT" altLang="it-IT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696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 di codice</a:t>
            </a:r>
          </a:p>
        </p:txBody>
      </p:sp>
      <p:sp>
        <p:nvSpPr>
          <p:cNvPr id="69636" name="Rectangle 5"/>
          <p:cNvSpPr>
            <a:spLocks noChangeArrowheads="1"/>
          </p:cNvSpPr>
          <p:nvPr/>
        </p:nvSpPr>
        <p:spPr bwMode="auto">
          <a:xfrm>
            <a:off x="5168900" y="38354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9637" name="Group 10"/>
          <p:cNvGrpSpPr>
            <a:grpSpLocks/>
          </p:cNvGrpSpPr>
          <p:nvPr/>
        </p:nvGrpSpPr>
        <p:grpSpPr bwMode="auto">
          <a:xfrm>
            <a:off x="5511800" y="4048125"/>
            <a:ext cx="628650" cy="831850"/>
            <a:chOff x="5626100" y="2219535"/>
            <a:chExt cx="628650" cy="831432"/>
          </a:xfrm>
        </p:grpSpPr>
        <p:sp>
          <p:nvSpPr>
            <p:cNvPr id="69674" name="Rectangle 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9675" name="Rectangle 1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9638" name="Group 15"/>
          <p:cNvGrpSpPr>
            <a:grpSpLocks/>
          </p:cNvGrpSpPr>
          <p:nvPr/>
        </p:nvGrpSpPr>
        <p:grpSpPr bwMode="auto">
          <a:xfrm>
            <a:off x="6677025" y="4067175"/>
            <a:ext cx="628650" cy="831850"/>
            <a:chOff x="5626100" y="2219535"/>
            <a:chExt cx="628650" cy="831432"/>
          </a:xfrm>
        </p:grpSpPr>
        <p:sp>
          <p:nvSpPr>
            <p:cNvPr id="69672" name="Rectangle 1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9673" name="Rectangle 1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j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9639" name="Group 18"/>
          <p:cNvGrpSpPr>
            <a:grpSpLocks/>
          </p:cNvGrpSpPr>
          <p:nvPr/>
        </p:nvGrpSpPr>
        <p:grpSpPr bwMode="auto">
          <a:xfrm>
            <a:off x="7835900" y="4067175"/>
            <a:ext cx="628650" cy="831850"/>
            <a:chOff x="5626100" y="2219535"/>
            <a:chExt cx="628650" cy="831432"/>
          </a:xfrm>
        </p:grpSpPr>
        <p:sp>
          <p:nvSpPr>
            <p:cNvPr id="69670" name="Rectangle 1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6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9671" name="Rectangle 2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k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9640" name="Rectangle 31"/>
          <p:cNvSpPr>
            <a:spLocks noChangeArrowheads="1"/>
          </p:cNvSpPr>
          <p:nvPr/>
        </p:nvSpPr>
        <p:spPr bwMode="auto">
          <a:xfrm>
            <a:off x="4254500" y="4640263"/>
            <a:ext cx="1149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main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9641" name="Rectangle 21"/>
          <p:cNvSpPr>
            <a:spLocks noChangeArrowheads="1"/>
          </p:cNvSpPr>
          <p:nvPr/>
        </p:nvSpPr>
        <p:spPr bwMode="auto">
          <a:xfrm>
            <a:off x="5168900" y="25400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9642" name="Group 22"/>
          <p:cNvGrpSpPr>
            <a:grpSpLocks/>
          </p:cNvGrpSpPr>
          <p:nvPr/>
        </p:nvGrpSpPr>
        <p:grpSpPr bwMode="auto">
          <a:xfrm>
            <a:off x="5372100" y="2752725"/>
            <a:ext cx="628650" cy="831850"/>
            <a:chOff x="5626100" y="2219535"/>
            <a:chExt cx="628650" cy="831432"/>
          </a:xfrm>
        </p:grpSpPr>
        <p:sp>
          <p:nvSpPr>
            <p:cNvPr id="69668" name="Rectangle 23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9669" name="Rectangle 24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9643" name="Group 25"/>
          <p:cNvGrpSpPr>
            <a:grpSpLocks/>
          </p:cNvGrpSpPr>
          <p:nvPr/>
        </p:nvGrpSpPr>
        <p:grpSpPr bwMode="auto">
          <a:xfrm>
            <a:off x="6181725" y="2771775"/>
            <a:ext cx="628650" cy="831850"/>
            <a:chOff x="5626100" y="2219535"/>
            <a:chExt cx="628650" cy="831432"/>
          </a:xfrm>
        </p:grpSpPr>
        <p:sp>
          <p:nvSpPr>
            <p:cNvPr id="69666" name="Rectangle 2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9667" name="Rectangle 2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e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9644" name="Group 28"/>
          <p:cNvGrpSpPr>
            <a:grpSpLocks/>
          </p:cNvGrpSpPr>
          <p:nvPr/>
        </p:nvGrpSpPr>
        <p:grpSpPr bwMode="auto">
          <a:xfrm>
            <a:off x="7023100" y="2771775"/>
            <a:ext cx="628650" cy="831850"/>
            <a:chOff x="5626100" y="2219535"/>
            <a:chExt cx="628650" cy="831432"/>
          </a:xfrm>
        </p:grpSpPr>
        <p:sp>
          <p:nvSpPr>
            <p:cNvPr id="69664" name="Rectangle 2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9665" name="Rectangle 3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9645" name="Rectangle 32"/>
          <p:cNvSpPr>
            <a:spLocks noChangeArrowheads="1"/>
          </p:cNvSpPr>
          <p:nvPr/>
        </p:nvSpPr>
        <p:spPr bwMode="auto">
          <a:xfrm>
            <a:off x="4406900" y="33956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pow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9646" name="Group 33"/>
          <p:cNvGrpSpPr>
            <a:grpSpLocks/>
          </p:cNvGrpSpPr>
          <p:nvPr/>
        </p:nvGrpSpPr>
        <p:grpSpPr bwMode="auto">
          <a:xfrm>
            <a:off x="7835900" y="2752725"/>
            <a:ext cx="628650" cy="831850"/>
            <a:chOff x="5626100" y="2219535"/>
            <a:chExt cx="628650" cy="831432"/>
          </a:xfrm>
        </p:grpSpPr>
        <p:sp>
          <p:nvSpPr>
            <p:cNvPr id="69662" name="Rectangle 34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9663" name="Rectangle 35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p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9647" name="Rectangle 36"/>
          <p:cNvSpPr>
            <a:spLocks noChangeArrowheads="1"/>
          </p:cNvSpPr>
          <p:nvPr/>
        </p:nvSpPr>
        <p:spPr bwMode="auto">
          <a:xfrm>
            <a:off x="5156200" y="12319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69648" name="Group 37"/>
          <p:cNvGrpSpPr>
            <a:grpSpLocks/>
          </p:cNvGrpSpPr>
          <p:nvPr/>
        </p:nvGrpSpPr>
        <p:grpSpPr bwMode="auto">
          <a:xfrm>
            <a:off x="5499100" y="1444625"/>
            <a:ext cx="628650" cy="831850"/>
            <a:chOff x="5626100" y="2219535"/>
            <a:chExt cx="628650" cy="831432"/>
          </a:xfrm>
        </p:grpSpPr>
        <p:sp>
          <p:nvSpPr>
            <p:cNvPr id="69660" name="Rectangle 3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9661" name="Rectangle 39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x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9649" name="Group 40"/>
          <p:cNvGrpSpPr>
            <a:grpSpLocks/>
          </p:cNvGrpSpPr>
          <p:nvPr/>
        </p:nvGrpSpPr>
        <p:grpSpPr bwMode="auto">
          <a:xfrm>
            <a:off x="6664325" y="1463675"/>
            <a:ext cx="628650" cy="831850"/>
            <a:chOff x="5626100" y="2219535"/>
            <a:chExt cx="628650" cy="831432"/>
          </a:xfrm>
        </p:grpSpPr>
        <p:sp>
          <p:nvSpPr>
            <p:cNvPr id="69658" name="Rectangle 41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9659" name="Rectangle 4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y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69650" name="Group 43"/>
          <p:cNvGrpSpPr>
            <a:grpSpLocks/>
          </p:cNvGrpSpPr>
          <p:nvPr/>
        </p:nvGrpSpPr>
        <p:grpSpPr bwMode="auto">
          <a:xfrm>
            <a:off x="7823200" y="1463675"/>
            <a:ext cx="628650" cy="831850"/>
            <a:chOff x="5626100" y="2219535"/>
            <a:chExt cx="628650" cy="831432"/>
          </a:xfrm>
        </p:grpSpPr>
        <p:sp>
          <p:nvSpPr>
            <p:cNvPr id="69656" name="Rectangle 44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 b="1">
                  <a:solidFill>
                    <a:srgbClr val="339933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 b="1">
                <a:solidFill>
                  <a:srgbClr val="339933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9657" name="Rectangle 45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r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9651" name="Rectangle 48"/>
          <p:cNvSpPr>
            <a:spLocks noChangeArrowheads="1"/>
          </p:cNvSpPr>
          <p:nvPr/>
        </p:nvSpPr>
        <p:spPr bwMode="auto">
          <a:xfrm>
            <a:off x="4394200" y="20875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molt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cxnSp>
        <p:nvCxnSpPr>
          <p:cNvPr id="47" name="Straight Arrow Connector 32"/>
          <p:cNvCxnSpPr>
            <a:cxnSpLocks noChangeShapeType="1"/>
          </p:cNvCxnSpPr>
          <p:nvPr/>
        </p:nvCxnSpPr>
        <p:spPr bwMode="auto">
          <a:xfrm rot="16200000" flipH="1">
            <a:off x="6978650" y="323850"/>
            <a:ext cx="19050" cy="2324100"/>
          </a:xfrm>
          <a:prstGeom prst="bentConnector3">
            <a:avLst>
              <a:gd name="adj1" fmla="val -3266667"/>
            </a:avLst>
          </a:prstGeom>
          <a:noFill/>
          <a:ln w="57150" algn="ctr">
            <a:solidFill>
              <a:srgbClr val="CC33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Arrow Connector 32"/>
          <p:cNvCxnSpPr>
            <a:cxnSpLocks noChangeShapeType="1"/>
            <a:stCxn id="69658" idx="0"/>
          </p:cNvCxnSpPr>
          <p:nvPr/>
        </p:nvCxnSpPr>
        <p:spPr bwMode="auto">
          <a:xfrm rot="16200000" flipH="1">
            <a:off x="7548563" y="893762"/>
            <a:ext cx="31750" cy="1171575"/>
          </a:xfrm>
          <a:prstGeom prst="bentConnector4">
            <a:avLst>
              <a:gd name="adj1" fmla="val -1271958"/>
              <a:gd name="adj2" fmla="val 99838"/>
            </a:avLst>
          </a:prstGeom>
          <a:noFill/>
          <a:ln w="57150" algn="ctr">
            <a:solidFill>
              <a:srgbClr val="CC33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996238" y="1489075"/>
            <a:ext cx="30797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>
                <a:solidFill>
                  <a:srgbClr val="000000"/>
                </a:solidFill>
                <a:latin typeface="Tahoma" panose="020B0604030504040204" pitchFamily="34" charset="0"/>
              </a:rPr>
              <a:t>?</a:t>
            </a:r>
            <a:endParaRPr lang="en-US" altLang="it-IT" sz="2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4" name="CasellaDiTesto 2"/>
          <p:cNvSpPr txBox="1">
            <a:spLocks noChangeArrowheads="1"/>
          </p:cNvSpPr>
          <p:nvPr/>
        </p:nvSpPr>
        <p:spPr bwMode="auto">
          <a:xfrm>
            <a:off x="111125" y="577850"/>
            <a:ext cx="347242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x,y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x*y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b,e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p=1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for i in </a:t>
            </a:r>
            <a:r>
              <a:rPr lang="it-IT" altLang="it-IT" sz="2400" b="1" dirty="0" err="1">
                <a:solidFill>
                  <a:srgbClr val="000000"/>
                </a:solidFill>
              </a:rPr>
              <a:t>range</a:t>
            </a:r>
            <a:r>
              <a:rPr lang="it-IT" altLang="it-IT" sz="2400" b="1" dirty="0">
                <a:solidFill>
                  <a:srgbClr val="000000"/>
                </a:solidFill>
              </a:rPr>
              <a:t>(1,e+1):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    p=moltiplica(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p,b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i=2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j=3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8593F79-4857-4714-94F8-892B4B15046D}" type="slidenum">
              <a:rPr lang="it-IT" altLang="it-IT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706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 di codice</a:t>
            </a:r>
          </a:p>
        </p:txBody>
      </p:sp>
      <p:sp>
        <p:nvSpPr>
          <p:cNvPr id="70660" name="Rectangle 5"/>
          <p:cNvSpPr>
            <a:spLocks noChangeArrowheads="1"/>
          </p:cNvSpPr>
          <p:nvPr/>
        </p:nvSpPr>
        <p:spPr bwMode="auto">
          <a:xfrm>
            <a:off x="5168900" y="38354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0661" name="Group 10"/>
          <p:cNvGrpSpPr>
            <a:grpSpLocks/>
          </p:cNvGrpSpPr>
          <p:nvPr/>
        </p:nvGrpSpPr>
        <p:grpSpPr bwMode="auto">
          <a:xfrm>
            <a:off x="5511800" y="4048125"/>
            <a:ext cx="628650" cy="831850"/>
            <a:chOff x="5626100" y="2219535"/>
            <a:chExt cx="628650" cy="831432"/>
          </a:xfrm>
        </p:grpSpPr>
        <p:sp>
          <p:nvSpPr>
            <p:cNvPr id="70698" name="Rectangle 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0699" name="Rectangle 1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0662" name="Group 15"/>
          <p:cNvGrpSpPr>
            <a:grpSpLocks/>
          </p:cNvGrpSpPr>
          <p:nvPr/>
        </p:nvGrpSpPr>
        <p:grpSpPr bwMode="auto">
          <a:xfrm>
            <a:off x="6677025" y="4067175"/>
            <a:ext cx="628650" cy="831850"/>
            <a:chOff x="5626100" y="2219535"/>
            <a:chExt cx="628650" cy="831432"/>
          </a:xfrm>
        </p:grpSpPr>
        <p:sp>
          <p:nvSpPr>
            <p:cNvPr id="70696" name="Rectangle 1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0697" name="Rectangle 1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j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0663" name="Group 18"/>
          <p:cNvGrpSpPr>
            <a:grpSpLocks/>
          </p:cNvGrpSpPr>
          <p:nvPr/>
        </p:nvGrpSpPr>
        <p:grpSpPr bwMode="auto">
          <a:xfrm>
            <a:off x="7835900" y="4067175"/>
            <a:ext cx="628650" cy="831850"/>
            <a:chOff x="5626100" y="2219535"/>
            <a:chExt cx="628650" cy="831432"/>
          </a:xfrm>
        </p:grpSpPr>
        <p:sp>
          <p:nvSpPr>
            <p:cNvPr id="70694" name="Rectangle 1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6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0695" name="Rectangle 2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k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0664" name="Rectangle 31"/>
          <p:cNvSpPr>
            <a:spLocks noChangeArrowheads="1"/>
          </p:cNvSpPr>
          <p:nvPr/>
        </p:nvSpPr>
        <p:spPr bwMode="auto">
          <a:xfrm>
            <a:off x="4254500" y="4640263"/>
            <a:ext cx="1149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main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0665" name="Rectangle 21"/>
          <p:cNvSpPr>
            <a:spLocks noChangeArrowheads="1"/>
          </p:cNvSpPr>
          <p:nvPr/>
        </p:nvSpPr>
        <p:spPr bwMode="auto">
          <a:xfrm>
            <a:off x="5168900" y="25400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0666" name="Group 22"/>
          <p:cNvGrpSpPr>
            <a:grpSpLocks/>
          </p:cNvGrpSpPr>
          <p:nvPr/>
        </p:nvGrpSpPr>
        <p:grpSpPr bwMode="auto">
          <a:xfrm>
            <a:off x="5372100" y="2752725"/>
            <a:ext cx="628650" cy="831850"/>
            <a:chOff x="5626100" y="2219535"/>
            <a:chExt cx="628650" cy="831432"/>
          </a:xfrm>
        </p:grpSpPr>
        <p:sp>
          <p:nvSpPr>
            <p:cNvPr id="70692" name="Rectangle 23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0693" name="Rectangle 24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0667" name="Group 25"/>
          <p:cNvGrpSpPr>
            <a:grpSpLocks/>
          </p:cNvGrpSpPr>
          <p:nvPr/>
        </p:nvGrpSpPr>
        <p:grpSpPr bwMode="auto">
          <a:xfrm>
            <a:off x="6181725" y="2771775"/>
            <a:ext cx="628650" cy="831850"/>
            <a:chOff x="5626100" y="2219535"/>
            <a:chExt cx="628650" cy="831432"/>
          </a:xfrm>
        </p:grpSpPr>
        <p:sp>
          <p:nvSpPr>
            <p:cNvPr id="70690" name="Rectangle 2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0691" name="Rectangle 2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e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0668" name="Group 28"/>
          <p:cNvGrpSpPr>
            <a:grpSpLocks/>
          </p:cNvGrpSpPr>
          <p:nvPr/>
        </p:nvGrpSpPr>
        <p:grpSpPr bwMode="auto">
          <a:xfrm>
            <a:off x="7023100" y="2771775"/>
            <a:ext cx="628650" cy="831850"/>
            <a:chOff x="5626100" y="2219535"/>
            <a:chExt cx="628650" cy="831432"/>
          </a:xfrm>
        </p:grpSpPr>
        <p:sp>
          <p:nvSpPr>
            <p:cNvPr id="70688" name="Rectangle 2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0689" name="Rectangle 3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0669" name="Rectangle 32"/>
          <p:cNvSpPr>
            <a:spLocks noChangeArrowheads="1"/>
          </p:cNvSpPr>
          <p:nvPr/>
        </p:nvSpPr>
        <p:spPr bwMode="auto">
          <a:xfrm>
            <a:off x="4406900" y="33956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pow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0670" name="Group 33"/>
          <p:cNvGrpSpPr>
            <a:grpSpLocks/>
          </p:cNvGrpSpPr>
          <p:nvPr/>
        </p:nvGrpSpPr>
        <p:grpSpPr bwMode="auto">
          <a:xfrm>
            <a:off x="7835900" y="2752725"/>
            <a:ext cx="628650" cy="831850"/>
            <a:chOff x="5626100" y="2219535"/>
            <a:chExt cx="628650" cy="831432"/>
          </a:xfrm>
        </p:grpSpPr>
        <p:sp>
          <p:nvSpPr>
            <p:cNvPr id="70686" name="Rectangle 34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0687" name="Rectangle 35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p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0671" name="Rectangle 36"/>
          <p:cNvSpPr>
            <a:spLocks noChangeArrowheads="1"/>
          </p:cNvSpPr>
          <p:nvPr/>
        </p:nvSpPr>
        <p:spPr bwMode="auto">
          <a:xfrm>
            <a:off x="5156200" y="12319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0672" name="Group 37"/>
          <p:cNvGrpSpPr>
            <a:grpSpLocks/>
          </p:cNvGrpSpPr>
          <p:nvPr/>
        </p:nvGrpSpPr>
        <p:grpSpPr bwMode="auto">
          <a:xfrm>
            <a:off x="5499100" y="1444625"/>
            <a:ext cx="628650" cy="831850"/>
            <a:chOff x="5626100" y="2219535"/>
            <a:chExt cx="628650" cy="831432"/>
          </a:xfrm>
        </p:grpSpPr>
        <p:sp>
          <p:nvSpPr>
            <p:cNvPr id="70684" name="Rectangle 3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0685" name="Rectangle 39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x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0673" name="Group 40"/>
          <p:cNvGrpSpPr>
            <a:grpSpLocks/>
          </p:cNvGrpSpPr>
          <p:nvPr/>
        </p:nvGrpSpPr>
        <p:grpSpPr bwMode="auto">
          <a:xfrm>
            <a:off x="6664325" y="1463675"/>
            <a:ext cx="628650" cy="831850"/>
            <a:chOff x="5626100" y="2219535"/>
            <a:chExt cx="628650" cy="831432"/>
          </a:xfrm>
        </p:grpSpPr>
        <p:sp>
          <p:nvSpPr>
            <p:cNvPr id="70682" name="Rectangle 41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0683" name="Rectangle 4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y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0674" name="Group 43"/>
          <p:cNvGrpSpPr>
            <a:grpSpLocks/>
          </p:cNvGrpSpPr>
          <p:nvPr/>
        </p:nvGrpSpPr>
        <p:grpSpPr bwMode="auto">
          <a:xfrm>
            <a:off x="7823200" y="1463675"/>
            <a:ext cx="628650" cy="831850"/>
            <a:chOff x="5626100" y="2219535"/>
            <a:chExt cx="628650" cy="831432"/>
          </a:xfrm>
        </p:grpSpPr>
        <p:sp>
          <p:nvSpPr>
            <p:cNvPr id="70680" name="Rectangle 44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 b="1">
                  <a:solidFill>
                    <a:srgbClr val="339933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 b="1">
                <a:solidFill>
                  <a:srgbClr val="339933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0681" name="Rectangle 45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r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0675" name="Rectangle 48"/>
          <p:cNvSpPr>
            <a:spLocks noChangeArrowheads="1"/>
          </p:cNvSpPr>
          <p:nvPr/>
        </p:nvSpPr>
        <p:spPr bwMode="auto">
          <a:xfrm>
            <a:off x="4394200" y="20875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molt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922838" y="990600"/>
            <a:ext cx="3997325" cy="1447800"/>
            <a:chOff x="4829175" y="2387600"/>
            <a:chExt cx="3997325" cy="1447800"/>
          </a:xfrm>
        </p:grpSpPr>
        <p:cxnSp>
          <p:nvCxnSpPr>
            <p:cNvPr id="70678" name="Straight Connector 49"/>
            <p:cNvCxnSpPr>
              <a:cxnSpLocks noChangeShapeType="1"/>
            </p:cNvCxnSpPr>
            <p:nvPr/>
          </p:nvCxnSpPr>
          <p:spPr bwMode="auto">
            <a:xfrm flipV="1">
              <a:off x="4829175" y="2387600"/>
              <a:ext cx="3997325" cy="1447800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0679" name="Straight Connector 50"/>
            <p:cNvCxnSpPr>
              <a:cxnSpLocks noChangeShapeType="1"/>
            </p:cNvCxnSpPr>
            <p:nvPr/>
          </p:nvCxnSpPr>
          <p:spPr bwMode="auto">
            <a:xfrm>
              <a:off x="4829175" y="2886286"/>
              <a:ext cx="3925888" cy="949114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" name="CasellaDiTesto 2"/>
          <p:cNvSpPr txBox="1">
            <a:spLocks noChangeArrowheads="1"/>
          </p:cNvSpPr>
          <p:nvPr/>
        </p:nvSpPr>
        <p:spPr bwMode="auto">
          <a:xfrm>
            <a:off x="111125" y="577850"/>
            <a:ext cx="347242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x,y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x*y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b,e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p=1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for i in </a:t>
            </a:r>
            <a:r>
              <a:rPr lang="it-IT" altLang="it-IT" sz="2400" b="1" dirty="0" err="1">
                <a:solidFill>
                  <a:srgbClr val="000000"/>
                </a:solidFill>
              </a:rPr>
              <a:t>range</a:t>
            </a:r>
            <a:r>
              <a:rPr lang="it-IT" altLang="it-IT" sz="2400" b="1" dirty="0">
                <a:solidFill>
                  <a:srgbClr val="000000"/>
                </a:solidFill>
              </a:rPr>
              <a:t>(1,e+1):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    p=moltiplica(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p,b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i=2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j=3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D47672-A0C2-46A8-93B4-40B7A1409082}" type="slidenum">
              <a:rPr lang="it-IT" altLang="it-IT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716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 di codice</a:t>
            </a:r>
          </a:p>
        </p:txBody>
      </p:sp>
      <p:sp>
        <p:nvSpPr>
          <p:cNvPr id="71684" name="Rectangle 5"/>
          <p:cNvSpPr>
            <a:spLocks noChangeArrowheads="1"/>
          </p:cNvSpPr>
          <p:nvPr/>
        </p:nvSpPr>
        <p:spPr bwMode="auto">
          <a:xfrm>
            <a:off x="5168900" y="38354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1685" name="Group 10"/>
          <p:cNvGrpSpPr>
            <a:grpSpLocks/>
          </p:cNvGrpSpPr>
          <p:nvPr/>
        </p:nvGrpSpPr>
        <p:grpSpPr bwMode="auto">
          <a:xfrm>
            <a:off x="5511800" y="4048125"/>
            <a:ext cx="628650" cy="831850"/>
            <a:chOff x="5626100" y="2219535"/>
            <a:chExt cx="628650" cy="831432"/>
          </a:xfrm>
        </p:grpSpPr>
        <p:sp>
          <p:nvSpPr>
            <p:cNvPr id="71711" name="Rectangle 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12" name="Rectangle 1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1686" name="Group 15"/>
          <p:cNvGrpSpPr>
            <a:grpSpLocks/>
          </p:cNvGrpSpPr>
          <p:nvPr/>
        </p:nvGrpSpPr>
        <p:grpSpPr bwMode="auto">
          <a:xfrm>
            <a:off x="6677025" y="4067175"/>
            <a:ext cx="628650" cy="831850"/>
            <a:chOff x="5626100" y="2219535"/>
            <a:chExt cx="628650" cy="831432"/>
          </a:xfrm>
        </p:grpSpPr>
        <p:sp>
          <p:nvSpPr>
            <p:cNvPr id="71709" name="Rectangle 1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10" name="Rectangle 1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j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1687" name="Group 18"/>
          <p:cNvGrpSpPr>
            <a:grpSpLocks/>
          </p:cNvGrpSpPr>
          <p:nvPr/>
        </p:nvGrpSpPr>
        <p:grpSpPr bwMode="auto">
          <a:xfrm>
            <a:off x="7835900" y="4067175"/>
            <a:ext cx="628650" cy="831850"/>
            <a:chOff x="5626100" y="2219535"/>
            <a:chExt cx="628650" cy="831432"/>
          </a:xfrm>
        </p:grpSpPr>
        <p:sp>
          <p:nvSpPr>
            <p:cNvPr id="71707" name="Rectangle 1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6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08" name="Rectangle 2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k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1688" name="Rectangle 31"/>
          <p:cNvSpPr>
            <a:spLocks noChangeArrowheads="1"/>
          </p:cNvSpPr>
          <p:nvPr/>
        </p:nvSpPr>
        <p:spPr bwMode="auto">
          <a:xfrm>
            <a:off x="4254500" y="4640263"/>
            <a:ext cx="1149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main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1689" name="Rectangle 21"/>
          <p:cNvSpPr>
            <a:spLocks noChangeArrowheads="1"/>
          </p:cNvSpPr>
          <p:nvPr/>
        </p:nvSpPr>
        <p:spPr bwMode="auto">
          <a:xfrm>
            <a:off x="5168900" y="25400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1690" name="Group 22"/>
          <p:cNvGrpSpPr>
            <a:grpSpLocks/>
          </p:cNvGrpSpPr>
          <p:nvPr/>
        </p:nvGrpSpPr>
        <p:grpSpPr bwMode="auto">
          <a:xfrm>
            <a:off x="5372100" y="2752725"/>
            <a:ext cx="628650" cy="831850"/>
            <a:chOff x="5626100" y="2219535"/>
            <a:chExt cx="628650" cy="831432"/>
          </a:xfrm>
        </p:grpSpPr>
        <p:sp>
          <p:nvSpPr>
            <p:cNvPr id="71705" name="Rectangle 23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06" name="Rectangle 24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1691" name="Group 25"/>
          <p:cNvGrpSpPr>
            <a:grpSpLocks/>
          </p:cNvGrpSpPr>
          <p:nvPr/>
        </p:nvGrpSpPr>
        <p:grpSpPr bwMode="auto">
          <a:xfrm>
            <a:off x="6181725" y="2771775"/>
            <a:ext cx="628650" cy="831850"/>
            <a:chOff x="5626100" y="2219535"/>
            <a:chExt cx="628650" cy="831432"/>
          </a:xfrm>
        </p:grpSpPr>
        <p:sp>
          <p:nvSpPr>
            <p:cNvPr id="71703" name="Rectangle 2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04" name="Rectangle 2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e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1692" name="Group 28"/>
          <p:cNvGrpSpPr>
            <a:grpSpLocks/>
          </p:cNvGrpSpPr>
          <p:nvPr/>
        </p:nvGrpSpPr>
        <p:grpSpPr bwMode="auto">
          <a:xfrm>
            <a:off x="7023100" y="2771775"/>
            <a:ext cx="628650" cy="831850"/>
            <a:chOff x="5626100" y="2219535"/>
            <a:chExt cx="628650" cy="831432"/>
          </a:xfrm>
        </p:grpSpPr>
        <p:sp>
          <p:nvSpPr>
            <p:cNvPr id="71701" name="Rectangle 2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1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02" name="Rectangle 3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1693" name="Rectangle 32"/>
          <p:cNvSpPr>
            <a:spLocks noChangeArrowheads="1"/>
          </p:cNvSpPr>
          <p:nvPr/>
        </p:nvSpPr>
        <p:spPr bwMode="auto">
          <a:xfrm>
            <a:off x="4406900" y="33956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pow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1694" name="Group 33"/>
          <p:cNvGrpSpPr>
            <a:grpSpLocks/>
          </p:cNvGrpSpPr>
          <p:nvPr/>
        </p:nvGrpSpPr>
        <p:grpSpPr bwMode="auto">
          <a:xfrm>
            <a:off x="7835900" y="2752725"/>
            <a:ext cx="628650" cy="831850"/>
            <a:chOff x="5626100" y="2219535"/>
            <a:chExt cx="628650" cy="831432"/>
          </a:xfrm>
        </p:grpSpPr>
        <p:sp>
          <p:nvSpPr>
            <p:cNvPr id="71699" name="Rectangle 34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 b="1">
                  <a:solidFill>
                    <a:srgbClr val="0070C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800" b="1">
                <a:solidFill>
                  <a:srgbClr val="0070C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1700" name="Rectangle 35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 b="1">
                  <a:solidFill>
                    <a:srgbClr val="0070C0"/>
                  </a:solidFill>
                  <a:latin typeface="Tahoma" panose="020B0604030504040204" pitchFamily="34" charset="0"/>
                </a:rPr>
                <a:t>p</a:t>
              </a:r>
              <a:endParaRPr lang="en-US" altLang="it-IT" sz="2000" b="1">
                <a:solidFill>
                  <a:srgbClr val="0070C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1695" name="Rectangle 44"/>
          <p:cNvSpPr>
            <a:spLocks noChangeArrowheads="1"/>
          </p:cNvSpPr>
          <p:nvPr/>
        </p:nvSpPr>
        <p:spPr bwMode="auto">
          <a:xfrm>
            <a:off x="7823200" y="1463675"/>
            <a:ext cx="628650" cy="43497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400" b="1">
                <a:solidFill>
                  <a:srgbClr val="339933"/>
                </a:solidFill>
                <a:latin typeface="Tahoma" panose="020B0604030504040204" pitchFamily="34" charset="0"/>
              </a:rPr>
              <a:t>2</a:t>
            </a:r>
            <a:endParaRPr lang="en-US" altLang="it-IT" sz="2400" b="1">
              <a:solidFill>
                <a:srgbClr val="339933"/>
              </a:solidFill>
              <a:latin typeface="Tahoma" panose="020B0604030504040204" pitchFamily="34" charset="0"/>
            </a:endParaRPr>
          </a:p>
        </p:txBody>
      </p:sp>
      <p:cxnSp>
        <p:nvCxnSpPr>
          <p:cNvPr id="47" name="Straight Arrow Connector 32"/>
          <p:cNvCxnSpPr>
            <a:cxnSpLocks noChangeShapeType="1"/>
          </p:cNvCxnSpPr>
          <p:nvPr/>
        </p:nvCxnSpPr>
        <p:spPr bwMode="auto">
          <a:xfrm>
            <a:off x="8439150" y="1714500"/>
            <a:ext cx="12700" cy="1181100"/>
          </a:xfrm>
          <a:prstGeom prst="bentConnector3">
            <a:avLst>
              <a:gd name="adj1" fmla="val 4000000"/>
            </a:avLst>
          </a:prstGeom>
          <a:noFill/>
          <a:ln w="57150" algn="ctr">
            <a:solidFill>
              <a:srgbClr val="0070C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8013700" y="2778125"/>
            <a:ext cx="323850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>
                <a:solidFill>
                  <a:srgbClr val="000000"/>
                </a:solidFill>
                <a:latin typeface="Tahoma" panose="020B0604030504040204" pitchFamily="34" charset="0"/>
              </a:rPr>
              <a:t>1</a:t>
            </a:r>
            <a:endParaRPr lang="en-US" altLang="it-IT" sz="20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33" name="CasellaDiTesto 2"/>
          <p:cNvSpPr txBox="1">
            <a:spLocks noChangeArrowheads="1"/>
          </p:cNvSpPr>
          <p:nvPr/>
        </p:nvSpPr>
        <p:spPr bwMode="auto">
          <a:xfrm>
            <a:off x="111125" y="577850"/>
            <a:ext cx="347242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x,y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x*y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b,e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p=1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for i in </a:t>
            </a:r>
            <a:r>
              <a:rPr lang="it-IT" altLang="it-IT" sz="2400" b="1" dirty="0" err="1">
                <a:solidFill>
                  <a:srgbClr val="000000"/>
                </a:solidFill>
              </a:rPr>
              <a:t>range</a:t>
            </a:r>
            <a:r>
              <a:rPr lang="it-IT" altLang="it-IT" sz="2400" b="1" dirty="0">
                <a:solidFill>
                  <a:srgbClr val="000000"/>
                </a:solidFill>
              </a:rPr>
              <a:t>(1,e+1):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    p=moltiplica(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p,b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i=2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j=3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8DADE1-D42A-4B07-B3AC-F14876784754}" type="slidenum">
              <a:rPr lang="it-IT" altLang="it-IT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727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 di codice</a:t>
            </a:r>
          </a:p>
        </p:txBody>
      </p:sp>
      <p:sp>
        <p:nvSpPr>
          <p:cNvPr id="72708" name="Rectangle 5"/>
          <p:cNvSpPr>
            <a:spLocks noChangeArrowheads="1"/>
          </p:cNvSpPr>
          <p:nvPr/>
        </p:nvSpPr>
        <p:spPr bwMode="auto">
          <a:xfrm>
            <a:off x="5168900" y="38354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2709" name="Group 10"/>
          <p:cNvGrpSpPr>
            <a:grpSpLocks/>
          </p:cNvGrpSpPr>
          <p:nvPr/>
        </p:nvGrpSpPr>
        <p:grpSpPr bwMode="auto">
          <a:xfrm>
            <a:off x="5511800" y="4048125"/>
            <a:ext cx="628650" cy="831850"/>
            <a:chOff x="5626100" y="2219535"/>
            <a:chExt cx="628650" cy="831432"/>
          </a:xfrm>
        </p:grpSpPr>
        <p:sp>
          <p:nvSpPr>
            <p:cNvPr id="72732" name="Rectangle 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2733" name="Rectangle 1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2710" name="Group 15"/>
          <p:cNvGrpSpPr>
            <a:grpSpLocks/>
          </p:cNvGrpSpPr>
          <p:nvPr/>
        </p:nvGrpSpPr>
        <p:grpSpPr bwMode="auto">
          <a:xfrm>
            <a:off x="6677025" y="4067175"/>
            <a:ext cx="628650" cy="831850"/>
            <a:chOff x="5626100" y="2219535"/>
            <a:chExt cx="628650" cy="831432"/>
          </a:xfrm>
        </p:grpSpPr>
        <p:sp>
          <p:nvSpPr>
            <p:cNvPr id="72730" name="Rectangle 1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2731" name="Rectangle 1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j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2711" name="Group 18"/>
          <p:cNvGrpSpPr>
            <a:grpSpLocks/>
          </p:cNvGrpSpPr>
          <p:nvPr/>
        </p:nvGrpSpPr>
        <p:grpSpPr bwMode="auto">
          <a:xfrm>
            <a:off x="7835900" y="4067175"/>
            <a:ext cx="628650" cy="831850"/>
            <a:chOff x="5626100" y="2219535"/>
            <a:chExt cx="628650" cy="831432"/>
          </a:xfrm>
        </p:grpSpPr>
        <p:sp>
          <p:nvSpPr>
            <p:cNvPr id="72728" name="Rectangle 1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6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2729" name="Rectangle 2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k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2712" name="Rectangle 31"/>
          <p:cNvSpPr>
            <a:spLocks noChangeArrowheads="1"/>
          </p:cNvSpPr>
          <p:nvPr/>
        </p:nvSpPr>
        <p:spPr bwMode="auto">
          <a:xfrm>
            <a:off x="4254500" y="4640263"/>
            <a:ext cx="1149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main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2713" name="Rectangle 21"/>
          <p:cNvSpPr>
            <a:spLocks noChangeArrowheads="1"/>
          </p:cNvSpPr>
          <p:nvPr/>
        </p:nvSpPr>
        <p:spPr bwMode="auto">
          <a:xfrm>
            <a:off x="5168900" y="25400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2714" name="Group 22"/>
          <p:cNvGrpSpPr>
            <a:grpSpLocks/>
          </p:cNvGrpSpPr>
          <p:nvPr/>
        </p:nvGrpSpPr>
        <p:grpSpPr bwMode="auto">
          <a:xfrm>
            <a:off x="5372100" y="2752725"/>
            <a:ext cx="628650" cy="831850"/>
            <a:chOff x="5626100" y="2219535"/>
            <a:chExt cx="628650" cy="831432"/>
          </a:xfrm>
        </p:grpSpPr>
        <p:sp>
          <p:nvSpPr>
            <p:cNvPr id="72726" name="Rectangle 23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2727" name="Rectangle 24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2715" name="Group 25"/>
          <p:cNvGrpSpPr>
            <a:grpSpLocks/>
          </p:cNvGrpSpPr>
          <p:nvPr/>
        </p:nvGrpSpPr>
        <p:grpSpPr bwMode="auto">
          <a:xfrm>
            <a:off x="6181725" y="2771775"/>
            <a:ext cx="628650" cy="831850"/>
            <a:chOff x="5626100" y="2219535"/>
            <a:chExt cx="628650" cy="831432"/>
          </a:xfrm>
        </p:grpSpPr>
        <p:sp>
          <p:nvSpPr>
            <p:cNvPr id="72724" name="Rectangle 2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2725" name="Rectangle 2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e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2716" name="Group 28"/>
          <p:cNvGrpSpPr>
            <a:grpSpLocks/>
          </p:cNvGrpSpPr>
          <p:nvPr/>
        </p:nvGrpSpPr>
        <p:grpSpPr bwMode="auto">
          <a:xfrm>
            <a:off x="7023100" y="2771775"/>
            <a:ext cx="628650" cy="831850"/>
            <a:chOff x="5626100" y="2219535"/>
            <a:chExt cx="628650" cy="831432"/>
          </a:xfrm>
        </p:grpSpPr>
        <p:sp>
          <p:nvSpPr>
            <p:cNvPr id="72722" name="Rectangle 2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 b="1" dirty="0">
                  <a:solidFill>
                    <a:srgbClr val="33CC33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 b="1" dirty="0">
                <a:solidFill>
                  <a:srgbClr val="33CC33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2723" name="Rectangle 3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2717" name="Rectangle 32"/>
          <p:cNvSpPr>
            <a:spLocks noChangeArrowheads="1"/>
          </p:cNvSpPr>
          <p:nvPr/>
        </p:nvSpPr>
        <p:spPr bwMode="auto">
          <a:xfrm>
            <a:off x="4406900" y="33956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pow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2718" name="Group 33"/>
          <p:cNvGrpSpPr>
            <a:grpSpLocks/>
          </p:cNvGrpSpPr>
          <p:nvPr/>
        </p:nvGrpSpPr>
        <p:grpSpPr bwMode="auto">
          <a:xfrm>
            <a:off x="7835900" y="2752725"/>
            <a:ext cx="628650" cy="831850"/>
            <a:chOff x="5626100" y="2219535"/>
            <a:chExt cx="628650" cy="831432"/>
          </a:xfrm>
        </p:grpSpPr>
        <p:sp>
          <p:nvSpPr>
            <p:cNvPr id="72720" name="Rectangle 34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2721" name="Rectangle 35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p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0" name="CasellaDiTesto 2"/>
          <p:cNvSpPr txBox="1">
            <a:spLocks noChangeArrowheads="1"/>
          </p:cNvSpPr>
          <p:nvPr/>
        </p:nvSpPr>
        <p:spPr bwMode="auto">
          <a:xfrm>
            <a:off x="111125" y="577850"/>
            <a:ext cx="347242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x,y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x*y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b,e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p=1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for i in </a:t>
            </a:r>
            <a:r>
              <a:rPr lang="it-IT" altLang="it-IT" sz="2400" b="1" dirty="0" err="1">
                <a:solidFill>
                  <a:srgbClr val="000000"/>
                </a:solidFill>
              </a:rPr>
              <a:t>range</a:t>
            </a:r>
            <a:r>
              <a:rPr lang="it-IT" altLang="it-IT" sz="2400" b="1" dirty="0">
                <a:solidFill>
                  <a:srgbClr val="000000"/>
                </a:solidFill>
              </a:rPr>
              <a:t>(1,e+1):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    p=moltiplica(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p,b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i=2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j=3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CDED5E-7939-49A4-B89E-8543138F3803}" type="slidenum">
              <a:rPr lang="it-IT" altLang="it-IT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737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 di codice</a:t>
            </a:r>
          </a:p>
        </p:txBody>
      </p:sp>
      <p:sp>
        <p:nvSpPr>
          <p:cNvPr id="73732" name="Rectangle 5"/>
          <p:cNvSpPr>
            <a:spLocks noChangeArrowheads="1"/>
          </p:cNvSpPr>
          <p:nvPr/>
        </p:nvSpPr>
        <p:spPr bwMode="auto">
          <a:xfrm>
            <a:off x="5168900" y="38354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3733" name="Group 10"/>
          <p:cNvGrpSpPr>
            <a:grpSpLocks/>
          </p:cNvGrpSpPr>
          <p:nvPr/>
        </p:nvGrpSpPr>
        <p:grpSpPr bwMode="auto">
          <a:xfrm>
            <a:off x="5511800" y="4048125"/>
            <a:ext cx="628650" cy="831850"/>
            <a:chOff x="5626100" y="2219535"/>
            <a:chExt cx="628650" cy="831432"/>
          </a:xfrm>
        </p:grpSpPr>
        <p:sp>
          <p:nvSpPr>
            <p:cNvPr id="73769" name="Rectangle 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3770" name="Rectangle 1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3734" name="Group 15"/>
          <p:cNvGrpSpPr>
            <a:grpSpLocks/>
          </p:cNvGrpSpPr>
          <p:nvPr/>
        </p:nvGrpSpPr>
        <p:grpSpPr bwMode="auto">
          <a:xfrm>
            <a:off x="6677025" y="4067175"/>
            <a:ext cx="628650" cy="831850"/>
            <a:chOff x="5626100" y="2219535"/>
            <a:chExt cx="628650" cy="831432"/>
          </a:xfrm>
        </p:grpSpPr>
        <p:sp>
          <p:nvSpPr>
            <p:cNvPr id="73767" name="Rectangle 1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3768" name="Rectangle 1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j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3735" name="Group 18"/>
          <p:cNvGrpSpPr>
            <a:grpSpLocks/>
          </p:cNvGrpSpPr>
          <p:nvPr/>
        </p:nvGrpSpPr>
        <p:grpSpPr bwMode="auto">
          <a:xfrm>
            <a:off x="7835900" y="4067175"/>
            <a:ext cx="628650" cy="831850"/>
            <a:chOff x="5626100" y="2219535"/>
            <a:chExt cx="628650" cy="831432"/>
          </a:xfrm>
        </p:grpSpPr>
        <p:sp>
          <p:nvSpPr>
            <p:cNvPr id="73765" name="Rectangle 1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6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3766" name="Rectangle 2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k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3736" name="Rectangle 31"/>
          <p:cNvSpPr>
            <a:spLocks noChangeArrowheads="1"/>
          </p:cNvSpPr>
          <p:nvPr/>
        </p:nvSpPr>
        <p:spPr bwMode="auto">
          <a:xfrm>
            <a:off x="4254500" y="4640263"/>
            <a:ext cx="1149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main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3737" name="Rectangle 21"/>
          <p:cNvSpPr>
            <a:spLocks noChangeArrowheads="1"/>
          </p:cNvSpPr>
          <p:nvPr/>
        </p:nvSpPr>
        <p:spPr bwMode="auto">
          <a:xfrm>
            <a:off x="5168900" y="25400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3738" name="Group 22"/>
          <p:cNvGrpSpPr>
            <a:grpSpLocks/>
          </p:cNvGrpSpPr>
          <p:nvPr/>
        </p:nvGrpSpPr>
        <p:grpSpPr bwMode="auto">
          <a:xfrm>
            <a:off x="5372100" y="2752725"/>
            <a:ext cx="628650" cy="831850"/>
            <a:chOff x="5626100" y="2219535"/>
            <a:chExt cx="628650" cy="831432"/>
          </a:xfrm>
        </p:grpSpPr>
        <p:sp>
          <p:nvSpPr>
            <p:cNvPr id="73763" name="Rectangle 23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C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C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3764" name="Rectangle 24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3739" name="Group 25"/>
          <p:cNvGrpSpPr>
            <a:grpSpLocks/>
          </p:cNvGrpSpPr>
          <p:nvPr/>
        </p:nvGrpSpPr>
        <p:grpSpPr bwMode="auto">
          <a:xfrm>
            <a:off x="6181725" y="2771775"/>
            <a:ext cx="628650" cy="831850"/>
            <a:chOff x="5626100" y="2219535"/>
            <a:chExt cx="628650" cy="831432"/>
          </a:xfrm>
        </p:grpSpPr>
        <p:sp>
          <p:nvSpPr>
            <p:cNvPr id="73761" name="Rectangle 2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3762" name="Rectangle 2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e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3740" name="Group 28"/>
          <p:cNvGrpSpPr>
            <a:grpSpLocks/>
          </p:cNvGrpSpPr>
          <p:nvPr/>
        </p:nvGrpSpPr>
        <p:grpSpPr bwMode="auto">
          <a:xfrm>
            <a:off x="7023100" y="2771775"/>
            <a:ext cx="628650" cy="831850"/>
            <a:chOff x="5626100" y="2219535"/>
            <a:chExt cx="628650" cy="831432"/>
          </a:xfrm>
        </p:grpSpPr>
        <p:sp>
          <p:nvSpPr>
            <p:cNvPr id="73759" name="Rectangle 2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3760" name="Rectangle 3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3741" name="Rectangle 32"/>
          <p:cNvSpPr>
            <a:spLocks noChangeArrowheads="1"/>
          </p:cNvSpPr>
          <p:nvPr/>
        </p:nvSpPr>
        <p:spPr bwMode="auto">
          <a:xfrm>
            <a:off x="4406900" y="33956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pow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3742" name="Group 33"/>
          <p:cNvGrpSpPr>
            <a:grpSpLocks/>
          </p:cNvGrpSpPr>
          <p:nvPr/>
        </p:nvGrpSpPr>
        <p:grpSpPr bwMode="auto">
          <a:xfrm>
            <a:off x="7835900" y="2752725"/>
            <a:ext cx="628650" cy="831850"/>
            <a:chOff x="5626100" y="2219535"/>
            <a:chExt cx="628650" cy="831432"/>
          </a:xfrm>
        </p:grpSpPr>
        <p:sp>
          <p:nvSpPr>
            <p:cNvPr id="73757" name="Rectangle 34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C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C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3758" name="Rectangle 35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p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3743" name="Rectangle 36"/>
          <p:cNvSpPr>
            <a:spLocks noChangeArrowheads="1"/>
          </p:cNvSpPr>
          <p:nvPr/>
        </p:nvSpPr>
        <p:spPr bwMode="auto">
          <a:xfrm>
            <a:off x="5156200" y="12319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3744" name="Group 37"/>
          <p:cNvGrpSpPr>
            <a:grpSpLocks/>
          </p:cNvGrpSpPr>
          <p:nvPr/>
        </p:nvGrpSpPr>
        <p:grpSpPr bwMode="auto">
          <a:xfrm>
            <a:off x="5499100" y="1444625"/>
            <a:ext cx="628650" cy="831850"/>
            <a:chOff x="5626100" y="2219535"/>
            <a:chExt cx="628650" cy="831432"/>
          </a:xfrm>
        </p:grpSpPr>
        <p:sp>
          <p:nvSpPr>
            <p:cNvPr id="73755" name="Rectangle 3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3756" name="Rectangle 39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x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3745" name="Group 40"/>
          <p:cNvGrpSpPr>
            <a:grpSpLocks/>
          </p:cNvGrpSpPr>
          <p:nvPr/>
        </p:nvGrpSpPr>
        <p:grpSpPr bwMode="auto">
          <a:xfrm>
            <a:off x="6664325" y="1463675"/>
            <a:ext cx="628650" cy="831850"/>
            <a:chOff x="5626100" y="2219535"/>
            <a:chExt cx="628650" cy="831432"/>
          </a:xfrm>
        </p:grpSpPr>
        <p:sp>
          <p:nvSpPr>
            <p:cNvPr id="73753" name="Rectangle 41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3754" name="Rectangle 4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y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3746" name="Group 43"/>
          <p:cNvGrpSpPr>
            <a:grpSpLocks/>
          </p:cNvGrpSpPr>
          <p:nvPr/>
        </p:nvGrpSpPr>
        <p:grpSpPr bwMode="auto">
          <a:xfrm>
            <a:off x="7823200" y="1463675"/>
            <a:ext cx="628650" cy="831850"/>
            <a:chOff x="5626100" y="2219535"/>
            <a:chExt cx="628650" cy="831432"/>
          </a:xfrm>
        </p:grpSpPr>
        <p:sp>
          <p:nvSpPr>
            <p:cNvPr id="73751" name="Rectangle 44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?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3752" name="Rectangle 45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r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cxnSp>
        <p:nvCxnSpPr>
          <p:cNvPr id="73747" name="Straight Arrow Connector 46"/>
          <p:cNvCxnSpPr>
            <a:cxnSpLocks noChangeShapeType="1"/>
          </p:cNvCxnSpPr>
          <p:nvPr/>
        </p:nvCxnSpPr>
        <p:spPr bwMode="auto">
          <a:xfrm flipV="1">
            <a:off x="5826125" y="1673225"/>
            <a:ext cx="1060450" cy="1243013"/>
          </a:xfrm>
          <a:prstGeom prst="straightConnector1">
            <a:avLst/>
          </a:prstGeom>
          <a:noFill/>
          <a:ln w="57150" algn="ctr">
            <a:solidFill>
              <a:srgbClr val="CC33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8" name="Straight Arrow Connector 47"/>
          <p:cNvCxnSpPr>
            <a:cxnSpLocks noChangeShapeType="1"/>
          </p:cNvCxnSpPr>
          <p:nvPr/>
        </p:nvCxnSpPr>
        <p:spPr bwMode="auto">
          <a:xfrm flipH="1" flipV="1">
            <a:off x="5981700" y="1719263"/>
            <a:ext cx="1955800" cy="1196975"/>
          </a:xfrm>
          <a:prstGeom prst="straightConnector1">
            <a:avLst/>
          </a:prstGeom>
          <a:noFill/>
          <a:ln w="57150" algn="ctr">
            <a:solidFill>
              <a:srgbClr val="CC33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9" name="Rectangle 48"/>
          <p:cNvSpPr>
            <a:spLocks noChangeArrowheads="1"/>
          </p:cNvSpPr>
          <p:nvPr/>
        </p:nvSpPr>
        <p:spPr bwMode="auto">
          <a:xfrm>
            <a:off x="4394200" y="20875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molt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3" name="CasellaDiTesto 2"/>
          <p:cNvSpPr txBox="1">
            <a:spLocks noChangeArrowheads="1"/>
          </p:cNvSpPr>
          <p:nvPr/>
        </p:nvSpPr>
        <p:spPr bwMode="auto">
          <a:xfrm>
            <a:off x="111125" y="577850"/>
            <a:ext cx="347242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x,y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x*y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b,e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p=1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for i in </a:t>
            </a:r>
            <a:r>
              <a:rPr lang="it-IT" altLang="it-IT" sz="2400" b="1" dirty="0" err="1">
                <a:solidFill>
                  <a:srgbClr val="000000"/>
                </a:solidFill>
              </a:rPr>
              <a:t>range</a:t>
            </a:r>
            <a:r>
              <a:rPr lang="it-IT" altLang="it-IT" sz="2400" b="1" dirty="0">
                <a:solidFill>
                  <a:srgbClr val="000000"/>
                </a:solidFill>
              </a:rPr>
              <a:t>(1,e+1):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    p=moltiplica(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p,b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i=2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j=3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866BE3-46EA-4A50-B736-3F3E3F098E68}" type="slidenum">
              <a:rPr lang="it-IT" altLang="it-IT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747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 di codice</a:t>
            </a: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5168900" y="38354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4757" name="Group 10"/>
          <p:cNvGrpSpPr>
            <a:grpSpLocks/>
          </p:cNvGrpSpPr>
          <p:nvPr/>
        </p:nvGrpSpPr>
        <p:grpSpPr bwMode="auto">
          <a:xfrm>
            <a:off x="5511800" y="4048125"/>
            <a:ext cx="628650" cy="831850"/>
            <a:chOff x="5626100" y="2219535"/>
            <a:chExt cx="628650" cy="831432"/>
          </a:xfrm>
        </p:grpSpPr>
        <p:sp>
          <p:nvSpPr>
            <p:cNvPr id="74799" name="Rectangle 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4800" name="Rectangle 1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4758" name="Group 15"/>
          <p:cNvGrpSpPr>
            <a:grpSpLocks/>
          </p:cNvGrpSpPr>
          <p:nvPr/>
        </p:nvGrpSpPr>
        <p:grpSpPr bwMode="auto">
          <a:xfrm>
            <a:off x="6677025" y="4067175"/>
            <a:ext cx="628650" cy="831850"/>
            <a:chOff x="5626100" y="2219535"/>
            <a:chExt cx="628650" cy="831432"/>
          </a:xfrm>
        </p:grpSpPr>
        <p:sp>
          <p:nvSpPr>
            <p:cNvPr id="74797" name="Rectangle 1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4798" name="Rectangle 1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j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4759" name="Group 18"/>
          <p:cNvGrpSpPr>
            <a:grpSpLocks/>
          </p:cNvGrpSpPr>
          <p:nvPr/>
        </p:nvGrpSpPr>
        <p:grpSpPr bwMode="auto">
          <a:xfrm>
            <a:off x="7835900" y="4067175"/>
            <a:ext cx="628650" cy="831850"/>
            <a:chOff x="5626100" y="2219535"/>
            <a:chExt cx="628650" cy="831432"/>
          </a:xfrm>
        </p:grpSpPr>
        <p:sp>
          <p:nvSpPr>
            <p:cNvPr id="74795" name="Rectangle 1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6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4796" name="Rectangle 2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k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4760" name="Rectangle 31"/>
          <p:cNvSpPr>
            <a:spLocks noChangeArrowheads="1"/>
          </p:cNvSpPr>
          <p:nvPr/>
        </p:nvSpPr>
        <p:spPr bwMode="auto">
          <a:xfrm>
            <a:off x="4254500" y="4640263"/>
            <a:ext cx="1149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main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4761" name="Rectangle 21"/>
          <p:cNvSpPr>
            <a:spLocks noChangeArrowheads="1"/>
          </p:cNvSpPr>
          <p:nvPr/>
        </p:nvSpPr>
        <p:spPr bwMode="auto">
          <a:xfrm>
            <a:off x="5168900" y="25400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4762" name="Group 22"/>
          <p:cNvGrpSpPr>
            <a:grpSpLocks/>
          </p:cNvGrpSpPr>
          <p:nvPr/>
        </p:nvGrpSpPr>
        <p:grpSpPr bwMode="auto">
          <a:xfrm>
            <a:off x="5372100" y="2752725"/>
            <a:ext cx="628650" cy="831850"/>
            <a:chOff x="5626100" y="2219535"/>
            <a:chExt cx="628650" cy="831432"/>
          </a:xfrm>
        </p:grpSpPr>
        <p:sp>
          <p:nvSpPr>
            <p:cNvPr id="74793" name="Rectangle 23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4794" name="Rectangle 24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4763" name="Group 25"/>
          <p:cNvGrpSpPr>
            <a:grpSpLocks/>
          </p:cNvGrpSpPr>
          <p:nvPr/>
        </p:nvGrpSpPr>
        <p:grpSpPr bwMode="auto">
          <a:xfrm>
            <a:off x="6181725" y="2771775"/>
            <a:ext cx="628650" cy="831850"/>
            <a:chOff x="5626100" y="2219535"/>
            <a:chExt cx="628650" cy="831432"/>
          </a:xfrm>
        </p:grpSpPr>
        <p:sp>
          <p:nvSpPr>
            <p:cNvPr id="74791" name="Rectangle 2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4792" name="Rectangle 2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e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4764" name="Group 28"/>
          <p:cNvGrpSpPr>
            <a:grpSpLocks/>
          </p:cNvGrpSpPr>
          <p:nvPr/>
        </p:nvGrpSpPr>
        <p:grpSpPr bwMode="auto">
          <a:xfrm>
            <a:off x="7023100" y="2771775"/>
            <a:ext cx="628650" cy="831850"/>
            <a:chOff x="5626100" y="2219535"/>
            <a:chExt cx="628650" cy="831432"/>
          </a:xfrm>
        </p:grpSpPr>
        <p:sp>
          <p:nvSpPr>
            <p:cNvPr id="74789" name="Rectangle 2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4790" name="Rectangle 3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4765" name="Rectangle 32"/>
          <p:cNvSpPr>
            <a:spLocks noChangeArrowheads="1"/>
          </p:cNvSpPr>
          <p:nvPr/>
        </p:nvSpPr>
        <p:spPr bwMode="auto">
          <a:xfrm>
            <a:off x="4406900" y="33956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pow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4766" name="Group 33"/>
          <p:cNvGrpSpPr>
            <a:grpSpLocks/>
          </p:cNvGrpSpPr>
          <p:nvPr/>
        </p:nvGrpSpPr>
        <p:grpSpPr bwMode="auto">
          <a:xfrm>
            <a:off x="7835900" y="2752725"/>
            <a:ext cx="628650" cy="831850"/>
            <a:chOff x="5626100" y="2219535"/>
            <a:chExt cx="628650" cy="831432"/>
          </a:xfrm>
        </p:grpSpPr>
        <p:sp>
          <p:nvSpPr>
            <p:cNvPr id="74787" name="Rectangle 34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</a:p>
          </p:txBody>
        </p:sp>
        <p:sp>
          <p:nvSpPr>
            <p:cNvPr id="74788" name="Rectangle 35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p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4767" name="Rectangle 36"/>
          <p:cNvSpPr>
            <a:spLocks noChangeArrowheads="1"/>
          </p:cNvSpPr>
          <p:nvPr/>
        </p:nvSpPr>
        <p:spPr bwMode="auto">
          <a:xfrm>
            <a:off x="5156200" y="12319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4768" name="Group 37"/>
          <p:cNvGrpSpPr>
            <a:grpSpLocks/>
          </p:cNvGrpSpPr>
          <p:nvPr/>
        </p:nvGrpSpPr>
        <p:grpSpPr bwMode="auto">
          <a:xfrm>
            <a:off x="5499100" y="1444625"/>
            <a:ext cx="628650" cy="831850"/>
            <a:chOff x="5626100" y="2219535"/>
            <a:chExt cx="628650" cy="831432"/>
          </a:xfrm>
        </p:grpSpPr>
        <p:sp>
          <p:nvSpPr>
            <p:cNvPr id="74785" name="Rectangle 3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3333CC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3333C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4786" name="Rectangle 39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x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4769" name="Group 40"/>
          <p:cNvGrpSpPr>
            <a:grpSpLocks/>
          </p:cNvGrpSpPr>
          <p:nvPr/>
        </p:nvGrpSpPr>
        <p:grpSpPr bwMode="auto">
          <a:xfrm>
            <a:off x="6664325" y="1463675"/>
            <a:ext cx="628650" cy="831850"/>
            <a:chOff x="5626100" y="2219535"/>
            <a:chExt cx="628650" cy="831432"/>
          </a:xfrm>
        </p:grpSpPr>
        <p:sp>
          <p:nvSpPr>
            <p:cNvPr id="74783" name="Rectangle 41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3333CC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3333C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4784" name="Rectangle 4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y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4770" name="Group 43"/>
          <p:cNvGrpSpPr>
            <a:grpSpLocks/>
          </p:cNvGrpSpPr>
          <p:nvPr/>
        </p:nvGrpSpPr>
        <p:grpSpPr bwMode="auto">
          <a:xfrm>
            <a:off x="7823200" y="1463675"/>
            <a:ext cx="628650" cy="831850"/>
            <a:chOff x="5626100" y="2219535"/>
            <a:chExt cx="628650" cy="831432"/>
          </a:xfrm>
        </p:grpSpPr>
        <p:sp>
          <p:nvSpPr>
            <p:cNvPr id="74781" name="Rectangle 44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?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4782" name="Rectangle 45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r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4771" name="Rectangle 48"/>
          <p:cNvSpPr>
            <a:spLocks noChangeArrowheads="1"/>
          </p:cNvSpPr>
          <p:nvPr/>
        </p:nvSpPr>
        <p:spPr bwMode="auto">
          <a:xfrm>
            <a:off x="4394200" y="20875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molt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cxnSp>
        <p:nvCxnSpPr>
          <p:cNvPr id="47" name="Straight Arrow Connector 32"/>
          <p:cNvCxnSpPr>
            <a:cxnSpLocks noChangeShapeType="1"/>
          </p:cNvCxnSpPr>
          <p:nvPr/>
        </p:nvCxnSpPr>
        <p:spPr bwMode="auto">
          <a:xfrm>
            <a:off x="8439150" y="1714500"/>
            <a:ext cx="12700" cy="1181100"/>
          </a:xfrm>
          <a:prstGeom prst="bentConnector3">
            <a:avLst>
              <a:gd name="adj1" fmla="val 4000000"/>
            </a:avLst>
          </a:prstGeom>
          <a:noFill/>
          <a:ln w="57150" algn="ctr">
            <a:solidFill>
              <a:srgbClr val="0070C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922838" y="990600"/>
            <a:ext cx="3997325" cy="1447800"/>
            <a:chOff x="4829175" y="2387600"/>
            <a:chExt cx="3997325" cy="1447800"/>
          </a:xfrm>
        </p:grpSpPr>
        <p:cxnSp>
          <p:nvCxnSpPr>
            <p:cNvPr id="74779" name="Straight Connector 49"/>
            <p:cNvCxnSpPr>
              <a:cxnSpLocks noChangeShapeType="1"/>
            </p:cNvCxnSpPr>
            <p:nvPr/>
          </p:nvCxnSpPr>
          <p:spPr bwMode="auto">
            <a:xfrm flipV="1">
              <a:off x="4829175" y="2387600"/>
              <a:ext cx="3997325" cy="1447800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780" name="Straight Connector 50"/>
            <p:cNvCxnSpPr>
              <a:cxnSpLocks noChangeShapeType="1"/>
            </p:cNvCxnSpPr>
            <p:nvPr/>
          </p:nvCxnSpPr>
          <p:spPr bwMode="auto">
            <a:xfrm>
              <a:off x="4829175" y="2886286"/>
              <a:ext cx="3997325" cy="831431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74774" name="Straight Arrow Connector 32"/>
          <p:cNvCxnSpPr>
            <a:cxnSpLocks noChangeShapeType="1"/>
          </p:cNvCxnSpPr>
          <p:nvPr/>
        </p:nvCxnSpPr>
        <p:spPr bwMode="auto">
          <a:xfrm rot="16200000" flipH="1">
            <a:off x="6978650" y="323850"/>
            <a:ext cx="19050" cy="2324100"/>
          </a:xfrm>
          <a:prstGeom prst="bentConnector3">
            <a:avLst>
              <a:gd name="adj1" fmla="val -3266667"/>
            </a:avLst>
          </a:prstGeom>
          <a:noFill/>
          <a:ln w="57150" algn="ctr">
            <a:solidFill>
              <a:srgbClr val="CC33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75" name="Straight Arrow Connector 32"/>
          <p:cNvCxnSpPr>
            <a:cxnSpLocks noChangeShapeType="1"/>
          </p:cNvCxnSpPr>
          <p:nvPr/>
        </p:nvCxnSpPr>
        <p:spPr bwMode="auto">
          <a:xfrm rot="16200000" flipH="1">
            <a:off x="7548563" y="893762"/>
            <a:ext cx="31750" cy="1171575"/>
          </a:xfrm>
          <a:prstGeom prst="bentConnector4">
            <a:avLst>
              <a:gd name="adj1" fmla="val -1271958"/>
              <a:gd name="adj2" fmla="val 99838"/>
            </a:avLst>
          </a:prstGeom>
          <a:noFill/>
          <a:ln w="57150" algn="ctr">
            <a:solidFill>
              <a:srgbClr val="CC33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950200" y="2827338"/>
            <a:ext cx="381000" cy="350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it-IT" altLang="it-IT" sz="2400" b="1">
                <a:solidFill>
                  <a:srgbClr val="0070C0"/>
                </a:solidFill>
                <a:latin typeface="Tahoma" panose="020B0604030504040204" pitchFamily="34" charset="0"/>
              </a:rPr>
              <a:t>4</a:t>
            </a:r>
            <a:endParaRPr lang="en-US" altLang="it-IT" sz="2800" b="1">
              <a:solidFill>
                <a:srgbClr val="0070C0"/>
              </a:solidFill>
              <a:latin typeface="Tahoma" panose="020B0604030504040204" pitchFamily="34" charset="0"/>
            </a:endParaRPr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7940675" y="1539875"/>
            <a:ext cx="381000" cy="350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it-IT" altLang="it-IT" sz="2400" b="1">
                <a:solidFill>
                  <a:srgbClr val="339933"/>
                </a:solidFill>
                <a:latin typeface="Tahoma" panose="020B0604030504040204" pitchFamily="34" charset="0"/>
              </a:rPr>
              <a:t>4</a:t>
            </a:r>
            <a:endParaRPr lang="en-US" altLang="it-IT" sz="2800" b="1">
              <a:solidFill>
                <a:srgbClr val="339933"/>
              </a:solidFill>
              <a:latin typeface="Tahoma" panose="020B0604030504040204" pitchFamily="34" charset="0"/>
            </a:endParaRPr>
          </a:p>
        </p:txBody>
      </p:sp>
      <p:sp>
        <p:nvSpPr>
          <p:cNvPr id="49" name="CasellaDiTesto 2"/>
          <p:cNvSpPr txBox="1">
            <a:spLocks noChangeArrowheads="1"/>
          </p:cNvSpPr>
          <p:nvPr/>
        </p:nvSpPr>
        <p:spPr bwMode="auto">
          <a:xfrm>
            <a:off x="111125" y="577850"/>
            <a:ext cx="347242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x,y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x*y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b,e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p=1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for i in </a:t>
            </a:r>
            <a:r>
              <a:rPr lang="it-IT" altLang="it-IT" sz="2400" b="1" dirty="0" err="1">
                <a:solidFill>
                  <a:srgbClr val="000000"/>
                </a:solidFill>
              </a:rPr>
              <a:t>range</a:t>
            </a:r>
            <a:r>
              <a:rPr lang="it-IT" altLang="it-IT" sz="2400" b="1" dirty="0">
                <a:solidFill>
                  <a:srgbClr val="000000"/>
                </a:solidFill>
              </a:rPr>
              <a:t>(1,e+1):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    p=moltiplica(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p,b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i=2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j=3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CC1B5F-841C-4BC7-973F-4F816586EA70}" type="slidenum">
              <a:rPr lang="it-IT" altLang="it-IT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757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 di codice</a:t>
            </a:r>
          </a:p>
        </p:txBody>
      </p:sp>
      <p:sp>
        <p:nvSpPr>
          <p:cNvPr id="75780" name="Rectangle 5"/>
          <p:cNvSpPr>
            <a:spLocks noChangeArrowheads="1"/>
          </p:cNvSpPr>
          <p:nvPr/>
        </p:nvSpPr>
        <p:spPr bwMode="auto">
          <a:xfrm>
            <a:off x="5168900" y="38354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5781" name="Group 10"/>
          <p:cNvGrpSpPr>
            <a:grpSpLocks/>
          </p:cNvGrpSpPr>
          <p:nvPr/>
        </p:nvGrpSpPr>
        <p:grpSpPr bwMode="auto">
          <a:xfrm>
            <a:off x="5511800" y="4048125"/>
            <a:ext cx="628650" cy="831850"/>
            <a:chOff x="5626100" y="2219535"/>
            <a:chExt cx="628650" cy="831432"/>
          </a:xfrm>
        </p:grpSpPr>
        <p:sp>
          <p:nvSpPr>
            <p:cNvPr id="75804" name="Rectangle 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5805" name="Rectangle 1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5782" name="Group 15"/>
          <p:cNvGrpSpPr>
            <a:grpSpLocks/>
          </p:cNvGrpSpPr>
          <p:nvPr/>
        </p:nvGrpSpPr>
        <p:grpSpPr bwMode="auto">
          <a:xfrm>
            <a:off x="6677025" y="4067175"/>
            <a:ext cx="628650" cy="831850"/>
            <a:chOff x="5626100" y="2219535"/>
            <a:chExt cx="628650" cy="831432"/>
          </a:xfrm>
        </p:grpSpPr>
        <p:sp>
          <p:nvSpPr>
            <p:cNvPr id="75802" name="Rectangle 1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5803" name="Rectangle 1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j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5783" name="Group 18"/>
          <p:cNvGrpSpPr>
            <a:grpSpLocks/>
          </p:cNvGrpSpPr>
          <p:nvPr/>
        </p:nvGrpSpPr>
        <p:grpSpPr bwMode="auto">
          <a:xfrm>
            <a:off x="7835900" y="4067175"/>
            <a:ext cx="628650" cy="831850"/>
            <a:chOff x="5626100" y="2219535"/>
            <a:chExt cx="628650" cy="831432"/>
          </a:xfrm>
        </p:grpSpPr>
        <p:sp>
          <p:nvSpPr>
            <p:cNvPr id="75800" name="Rectangle 1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6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5801" name="Rectangle 2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k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5784" name="Rectangle 31"/>
          <p:cNvSpPr>
            <a:spLocks noChangeArrowheads="1"/>
          </p:cNvSpPr>
          <p:nvPr/>
        </p:nvSpPr>
        <p:spPr bwMode="auto">
          <a:xfrm>
            <a:off x="4254500" y="4640263"/>
            <a:ext cx="1149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main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5785" name="Rectangle 21"/>
          <p:cNvSpPr>
            <a:spLocks noChangeArrowheads="1"/>
          </p:cNvSpPr>
          <p:nvPr/>
        </p:nvSpPr>
        <p:spPr bwMode="auto">
          <a:xfrm>
            <a:off x="5168900" y="25400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5786" name="Group 22"/>
          <p:cNvGrpSpPr>
            <a:grpSpLocks/>
          </p:cNvGrpSpPr>
          <p:nvPr/>
        </p:nvGrpSpPr>
        <p:grpSpPr bwMode="auto">
          <a:xfrm>
            <a:off x="5372100" y="2752725"/>
            <a:ext cx="628650" cy="831850"/>
            <a:chOff x="5626100" y="2219535"/>
            <a:chExt cx="628650" cy="831432"/>
          </a:xfrm>
        </p:grpSpPr>
        <p:sp>
          <p:nvSpPr>
            <p:cNvPr id="75798" name="Rectangle 23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5799" name="Rectangle 24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5787" name="Group 25"/>
          <p:cNvGrpSpPr>
            <a:grpSpLocks/>
          </p:cNvGrpSpPr>
          <p:nvPr/>
        </p:nvGrpSpPr>
        <p:grpSpPr bwMode="auto">
          <a:xfrm>
            <a:off x="6181725" y="2771775"/>
            <a:ext cx="628650" cy="831850"/>
            <a:chOff x="5626100" y="2219535"/>
            <a:chExt cx="628650" cy="831432"/>
          </a:xfrm>
        </p:grpSpPr>
        <p:sp>
          <p:nvSpPr>
            <p:cNvPr id="75796" name="Rectangle 2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5797" name="Rectangle 2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e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5788" name="Group 28"/>
          <p:cNvGrpSpPr>
            <a:grpSpLocks/>
          </p:cNvGrpSpPr>
          <p:nvPr/>
        </p:nvGrpSpPr>
        <p:grpSpPr bwMode="auto">
          <a:xfrm>
            <a:off x="7023100" y="2771775"/>
            <a:ext cx="628650" cy="831850"/>
            <a:chOff x="5626100" y="2219535"/>
            <a:chExt cx="628650" cy="831432"/>
          </a:xfrm>
        </p:grpSpPr>
        <p:sp>
          <p:nvSpPr>
            <p:cNvPr id="75794" name="Rectangle 2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 b="1">
                  <a:solidFill>
                    <a:srgbClr val="33CC33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 b="1">
                <a:solidFill>
                  <a:srgbClr val="33CC33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5795" name="Rectangle 3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5789" name="Rectangle 32"/>
          <p:cNvSpPr>
            <a:spLocks noChangeArrowheads="1"/>
          </p:cNvSpPr>
          <p:nvPr/>
        </p:nvSpPr>
        <p:spPr bwMode="auto">
          <a:xfrm>
            <a:off x="4406900" y="33956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pow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5790" name="Group 33"/>
          <p:cNvGrpSpPr>
            <a:grpSpLocks/>
          </p:cNvGrpSpPr>
          <p:nvPr/>
        </p:nvGrpSpPr>
        <p:grpSpPr bwMode="auto">
          <a:xfrm>
            <a:off x="7835900" y="2752725"/>
            <a:ext cx="628650" cy="831850"/>
            <a:chOff x="5626100" y="2219535"/>
            <a:chExt cx="628650" cy="831432"/>
          </a:xfrm>
        </p:grpSpPr>
        <p:sp>
          <p:nvSpPr>
            <p:cNvPr id="75792" name="Rectangle 34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4</a:t>
              </a:r>
              <a:endParaRPr lang="en-US" altLang="it-IT" sz="28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5793" name="Rectangle 35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p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30" name="CasellaDiTesto 2"/>
          <p:cNvSpPr txBox="1">
            <a:spLocks noChangeArrowheads="1"/>
          </p:cNvSpPr>
          <p:nvPr/>
        </p:nvSpPr>
        <p:spPr bwMode="auto">
          <a:xfrm>
            <a:off x="111125" y="577850"/>
            <a:ext cx="347242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x,y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x*y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b,e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p=1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for i in </a:t>
            </a:r>
            <a:r>
              <a:rPr lang="it-IT" altLang="it-IT" sz="2400" b="1" dirty="0" err="1">
                <a:solidFill>
                  <a:srgbClr val="000000"/>
                </a:solidFill>
              </a:rPr>
              <a:t>range</a:t>
            </a:r>
            <a:r>
              <a:rPr lang="it-IT" altLang="it-IT" sz="2400" b="1" dirty="0">
                <a:solidFill>
                  <a:srgbClr val="000000"/>
                </a:solidFill>
              </a:rPr>
              <a:t>(1,e+1):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    p=moltiplica(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p,b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i=2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j=3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3FDC47-1D7F-494F-9236-8B7A96BB857D}" type="slidenum">
              <a:rPr lang="it-IT" altLang="it-IT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768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 di codice</a:t>
            </a:r>
          </a:p>
        </p:txBody>
      </p:sp>
      <p:sp>
        <p:nvSpPr>
          <p:cNvPr id="76804" name="Rectangle 5"/>
          <p:cNvSpPr>
            <a:spLocks noChangeArrowheads="1"/>
          </p:cNvSpPr>
          <p:nvPr/>
        </p:nvSpPr>
        <p:spPr bwMode="auto">
          <a:xfrm>
            <a:off x="5168900" y="38354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6805" name="Group 10"/>
          <p:cNvGrpSpPr>
            <a:grpSpLocks/>
          </p:cNvGrpSpPr>
          <p:nvPr/>
        </p:nvGrpSpPr>
        <p:grpSpPr bwMode="auto">
          <a:xfrm>
            <a:off x="5511800" y="4048125"/>
            <a:ext cx="628650" cy="831850"/>
            <a:chOff x="5626100" y="2219535"/>
            <a:chExt cx="628650" cy="831432"/>
          </a:xfrm>
        </p:grpSpPr>
        <p:sp>
          <p:nvSpPr>
            <p:cNvPr id="76841" name="Rectangle 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6842" name="Rectangle 1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6806" name="Group 15"/>
          <p:cNvGrpSpPr>
            <a:grpSpLocks/>
          </p:cNvGrpSpPr>
          <p:nvPr/>
        </p:nvGrpSpPr>
        <p:grpSpPr bwMode="auto">
          <a:xfrm>
            <a:off x="6677025" y="4067175"/>
            <a:ext cx="628650" cy="831850"/>
            <a:chOff x="5626100" y="2219535"/>
            <a:chExt cx="628650" cy="831432"/>
          </a:xfrm>
        </p:grpSpPr>
        <p:sp>
          <p:nvSpPr>
            <p:cNvPr id="76839" name="Rectangle 1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6840" name="Rectangle 1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j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6807" name="Group 18"/>
          <p:cNvGrpSpPr>
            <a:grpSpLocks/>
          </p:cNvGrpSpPr>
          <p:nvPr/>
        </p:nvGrpSpPr>
        <p:grpSpPr bwMode="auto">
          <a:xfrm>
            <a:off x="7835900" y="4067175"/>
            <a:ext cx="628650" cy="831850"/>
            <a:chOff x="5626100" y="2219535"/>
            <a:chExt cx="628650" cy="831432"/>
          </a:xfrm>
        </p:grpSpPr>
        <p:sp>
          <p:nvSpPr>
            <p:cNvPr id="76837" name="Rectangle 1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6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6838" name="Rectangle 2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k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6808" name="Rectangle 31"/>
          <p:cNvSpPr>
            <a:spLocks noChangeArrowheads="1"/>
          </p:cNvSpPr>
          <p:nvPr/>
        </p:nvSpPr>
        <p:spPr bwMode="auto">
          <a:xfrm>
            <a:off x="4254500" y="4640263"/>
            <a:ext cx="1149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main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6809" name="Rectangle 21"/>
          <p:cNvSpPr>
            <a:spLocks noChangeArrowheads="1"/>
          </p:cNvSpPr>
          <p:nvPr/>
        </p:nvSpPr>
        <p:spPr bwMode="auto">
          <a:xfrm>
            <a:off x="5168900" y="25400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6810" name="Group 22"/>
          <p:cNvGrpSpPr>
            <a:grpSpLocks/>
          </p:cNvGrpSpPr>
          <p:nvPr/>
        </p:nvGrpSpPr>
        <p:grpSpPr bwMode="auto">
          <a:xfrm>
            <a:off x="5372100" y="2752725"/>
            <a:ext cx="628650" cy="831850"/>
            <a:chOff x="5626100" y="2219535"/>
            <a:chExt cx="628650" cy="831432"/>
          </a:xfrm>
        </p:grpSpPr>
        <p:sp>
          <p:nvSpPr>
            <p:cNvPr id="76835" name="Rectangle 23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C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C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6836" name="Rectangle 24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6811" name="Group 25"/>
          <p:cNvGrpSpPr>
            <a:grpSpLocks/>
          </p:cNvGrpSpPr>
          <p:nvPr/>
        </p:nvGrpSpPr>
        <p:grpSpPr bwMode="auto">
          <a:xfrm>
            <a:off x="6181725" y="2771775"/>
            <a:ext cx="628650" cy="831850"/>
            <a:chOff x="5626100" y="2219535"/>
            <a:chExt cx="628650" cy="831432"/>
          </a:xfrm>
        </p:grpSpPr>
        <p:sp>
          <p:nvSpPr>
            <p:cNvPr id="76833" name="Rectangle 2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6834" name="Rectangle 2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e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6812" name="Group 28"/>
          <p:cNvGrpSpPr>
            <a:grpSpLocks/>
          </p:cNvGrpSpPr>
          <p:nvPr/>
        </p:nvGrpSpPr>
        <p:grpSpPr bwMode="auto">
          <a:xfrm>
            <a:off x="7023100" y="2771775"/>
            <a:ext cx="628650" cy="831850"/>
            <a:chOff x="5626100" y="2219535"/>
            <a:chExt cx="628650" cy="831432"/>
          </a:xfrm>
        </p:grpSpPr>
        <p:sp>
          <p:nvSpPr>
            <p:cNvPr id="76831" name="Rectangle 2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6832" name="Rectangle 3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6813" name="Rectangle 32"/>
          <p:cNvSpPr>
            <a:spLocks noChangeArrowheads="1"/>
          </p:cNvSpPr>
          <p:nvPr/>
        </p:nvSpPr>
        <p:spPr bwMode="auto">
          <a:xfrm>
            <a:off x="4406900" y="33956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pow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6814" name="Group 33"/>
          <p:cNvGrpSpPr>
            <a:grpSpLocks/>
          </p:cNvGrpSpPr>
          <p:nvPr/>
        </p:nvGrpSpPr>
        <p:grpSpPr bwMode="auto">
          <a:xfrm>
            <a:off x="7835900" y="2752725"/>
            <a:ext cx="628650" cy="831850"/>
            <a:chOff x="5626100" y="2219535"/>
            <a:chExt cx="628650" cy="831432"/>
          </a:xfrm>
        </p:grpSpPr>
        <p:sp>
          <p:nvSpPr>
            <p:cNvPr id="76829" name="Rectangle 34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C00000"/>
                  </a:solidFill>
                  <a:latin typeface="Tahoma" panose="020B0604030504040204" pitchFamily="34" charset="0"/>
                </a:rPr>
                <a:t>4</a:t>
              </a:r>
              <a:endParaRPr lang="en-US" altLang="it-IT" sz="2800">
                <a:solidFill>
                  <a:srgbClr val="C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6830" name="Rectangle 35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p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6815" name="Rectangle 36"/>
          <p:cNvSpPr>
            <a:spLocks noChangeArrowheads="1"/>
          </p:cNvSpPr>
          <p:nvPr/>
        </p:nvSpPr>
        <p:spPr bwMode="auto">
          <a:xfrm>
            <a:off x="5156200" y="12319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6816" name="Group 37"/>
          <p:cNvGrpSpPr>
            <a:grpSpLocks/>
          </p:cNvGrpSpPr>
          <p:nvPr/>
        </p:nvGrpSpPr>
        <p:grpSpPr bwMode="auto">
          <a:xfrm>
            <a:off x="5499100" y="1444625"/>
            <a:ext cx="628650" cy="831850"/>
            <a:chOff x="5626100" y="2219535"/>
            <a:chExt cx="628650" cy="831432"/>
          </a:xfrm>
        </p:grpSpPr>
        <p:sp>
          <p:nvSpPr>
            <p:cNvPr id="76827" name="Rectangle 3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3333CC"/>
                  </a:solidFill>
                  <a:latin typeface="Tahoma" panose="020B0604030504040204" pitchFamily="34" charset="0"/>
                </a:rPr>
                <a:t>4</a:t>
              </a:r>
              <a:endParaRPr lang="en-US" altLang="it-IT" sz="2400">
                <a:solidFill>
                  <a:srgbClr val="3333C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6828" name="Rectangle 39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x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6817" name="Group 40"/>
          <p:cNvGrpSpPr>
            <a:grpSpLocks/>
          </p:cNvGrpSpPr>
          <p:nvPr/>
        </p:nvGrpSpPr>
        <p:grpSpPr bwMode="auto">
          <a:xfrm>
            <a:off x="6664325" y="1463675"/>
            <a:ext cx="628650" cy="831850"/>
            <a:chOff x="5626100" y="2219535"/>
            <a:chExt cx="628650" cy="831432"/>
          </a:xfrm>
        </p:grpSpPr>
        <p:sp>
          <p:nvSpPr>
            <p:cNvPr id="76825" name="Rectangle 41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3333CC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3333CC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6826" name="Rectangle 4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y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6818" name="Group 43"/>
          <p:cNvGrpSpPr>
            <a:grpSpLocks/>
          </p:cNvGrpSpPr>
          <p:nvPr/>
        </p:nvGrpSpPr>
        <p:grpSpPr bwMode="auto">
          <a:xfrm>
            <a:off x="7823200" y="1463675"/>
            <a:ext cx="628650" cy="831850"/>
            <a:chOff x="5626100" y="2219535"/>
            <a:chExt cx="628650" cy="831432"/>
          </a:xfrm>
        </p:grpSpPr>
        <p:sp>
          <p:nvSpPr>
            <p:cNvPr id="76823" name="Rectangle 44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?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6824" name="Rectangle 45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r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6819" name="Rectangle 48"/>
          <p:cNvSpPr>
            <a:spLocks noChangeArrowheads="1"/>
          </p:cNvSpPr>
          <p:nvPr/>
        </p:nvSpPr>
        <p:spPr bwMode="auto">
          <a:xfrm>
            <a:off x="4394200" y="20875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molt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cxnSp>
        <p:nvCxnSpPr>
          <p:cNvPr id="76820" name="Straight Arrow Connector 53"/>
          <p:cNvCxnSpPr>
            <a:cxnSpLocks noChangeShapeType="1"/>
          </p:cNvCxnSpPr>
          <p:nvPr/>
        </p:nvCxnSpPr>
        <p:spPr bwMode="auto">
          <a:xfrm flipV="1">
            <a:off x="5826125" y="1673225"/>
            <a:ext cx="1060450" cy="1243013"/>
          </a:xfrm>
          <a:prstGeom prst="straightConnector1">
            <a:avLst/>
          </a:prstGeom>
          <a:noFill/>
          <a:ln w="57150" algn="ctr">
            <a:solidFill>
              <a:srgbClr val="CC33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821" name="Straight Arrow Connector 54"/>
          <p:cNvCxnSpPr>
            <a:cxnSpLocks noChangeShapeType="1"/>
          </p:cNvCxnSpPr>
          <p:nvPr/>
        </p:nvCxnSpPr>
        <p:spPr bwMode="auto">
          <a:xfrm flipH="1" flipV="1">
            <a:off x="5981700" y="1719263"/>
            <a:ext cx="1955800" cy="1196975"/>
          </a:xfrm>
          <a:prstGeom prst="straightConnector1">
            <a:avLst/>
          </a:prstGeom>
          <a:noFill/>
          <a:ln w="57150" algn="ctr">
            <a:solidFill>
              <a:srgbClr val="CC33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CasellaDiTesto 2"/>
          <p:cNvSpPr txBox="1">
            <a:spLocks noChangeArrowheads="1"/>
          </p:cNvSpPr>
          <p:nvPr/>
        </p:nvSpPr>
        <p:spPr bwMode="auto">
          <a:xfrm>
            <a:off x="111125" y="577850"/>
            <a:ext cx="347242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x,y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x*y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b,e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p=1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for i in </a:t>
            </a:r>
            <a:r>
              <a:rPr lang="it-IT" altLang="it-IT" sz="2400" b="1" dirty="0" err="1">
                <a:solidFill>
                  <a:srgbClr val="000000"/>
                </a:solidFill>
              </a:rPr>
              <a:t>range</a:t>
            </a:r>
            <a:r>
              <a:rPr lang="it-IT" altLang="it-IT" sz="2400" b="1" dirty="0">
                <a:solidFill>
                  <a:srgbClr val="000000"/>
                </a:solidFill>
              </a:rPr>
              <a:t>(1,e+1):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    p=moltiplica(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p,b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i=2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j=3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F88CED4-E8F7-44A1-B000-A6B946B09E26}" type="slidenum">
              <a:rPr lang="it-IT" altLang="it-IT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778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 di codice</a:t>
            </a:r>
          </a:p>
        </p:txBody>
      </p:sp>
      <p:sp>
        <p:nvSpPr>
          <p:cNvPr id="77828" name="Rectangle 5"/>
          <p:cNvSpPr>
            <a:spLocks noChangeArrowheads="1"/>
          </p:cNvSpPr>
          <p:nvPr/>
        </p:nvSpPr>
        <p:spPr bwMode="auto">
          <a:xfrm>
            <a:off x="5168900" y="38354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7829" name="Group 10"/>
          <p:cNvGrpSpPr>
            <a:grpSpLocks/>
          </p:cNvGrpSpPr>
          <p:nvPr/>
        </p:nvGrpSpPr>
        <p:grpSpPr bwMode="auto">
          <a:xfrm>
            <a:off x="5511800" y="4048125"/>
            <a:ext cx="628650" cy="831850"/>
            <a:chOff x="5626100" y="2219535"/>
            <a:chExt cx="628650" cy="831432"/>
          </a:xfrm>
        </p:grpSpPr>
        <p:sp>
          <p:nvSpPr>
            <p:cNvPr id="77871" name="Rectangle 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7872" name="Rectangle 1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7830" name="Group 15"/>
          <p:cNvGrpSpPr>
            <a:grpSpLocks/>
          </p:cNvGrpSpPr>
          <p:nvPr/>
        </p:nvGrpSpPr>
        <p:grpSpPr bwMode="auto">
          <a:xfrm>
            <a:off x="6677025" y="4067175"/>
            <a:ext cx="628650" cy="831850"/>
            <a:chOff x="5626100" y="2219535"/>
            <a:chExt cx="628650" cy="831432"/>
          </a:xfrm>
        </p:grpSpPr>
        <p:sp>
          <p:nvSpPr>
            <p:cNvPr id="77869" name="Rectangle 1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7870" name="Rectangle 1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j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7831" name="Group 18"/>
          <p:cNvGrpSpPr>
            <a:grpSpLocks/>
          </p:cNvGrpSpPr>
          <p:nvPr/>
        </p:nvGrpSpPr>
        <p:grpSpPr bwMode="auto">
          <a:xfrm>
            <a:off x="7835900" y="4067175"/>
            <a:ext cx="628650" cy="831850"/>
            <a:chOff x="5626100" y="2219535"/>
            <a:chExt cx="628650" cy="831432"/>
          </a:xfrm>
        </p:grpSpPr>
        <p:sp>
          <p:nvSpPr>
            <p:cNvPr id="77867" name="Rectangle 1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6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7868" name="Rectangle 2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k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7832" name="Rectangle 31"/>
          <p:cNvSpPr>
            <a:spLocks noChangeArrowheads="1"/>
          </p:cNvSpPr>
          <p:nvPr/>
        </p:nvSpPr>
        <p:spPr bwMode="auto">
          <a:xfrm>
            <a:off x="4254500" y="4640263"/>
            <a:ext cx="1149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main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7833" name="Rectangle 21"/>
          <p:cNvSpPr>
            <a:spLocks noChangeArrowheads="1"/>
          </p:cNvSpPr>
          <p:nvPr/>
        </p:nvSpPr>
        <p:spPr bwMode="auto">
          <a:xfrm>
            <a:off x="5168900" y="25400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7834" name="Group 22"/>
          <p:cNvGrpSpPr>
            <a:grpSpLocks/>
          </p:cNvGrpSpPr>
          <p:nvPr/>
        </p:nvGrpSpPr>
        <p:grpSpPr bwMode="auto">
          <a:xfrm>
            <a:off x="5372100" y="2752725"/>
            <a:ext cx="628650" cy="831850"/>
            <a:chOff x="5626100" y="2219535"/>
            <a:chExt cx="628650" cy="831432"/>
          </a:xfrm>
        </p:grpSpPr>
        <p:sp>
          <p:nvSpPr>
            <p:cNvPr id="77865" name="Rectangle 23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7866" name="Rectangle 24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7835" name="Group 25"/>
          <p:cNvGrpSpPr>
            <a:grpSpLocks/>
          </p:cNvGrpSpPr>
          <p:nvPr/>
        </p:nvGrpSpPr>
        <p:grpSpPr bwMode="auto">
          <a:xfrm>
            <a:off x="6181725" y="2771775"/>
            <a:ext cx="628650" cy="831850"/>
            <a:chOff x="5626100" y="2219535"/>
            <a:chExt cx="628650" cy="831432"/>
          </a:xfrm>
        </p:grpSpPr>
        <p:sp>
          <p:nvSpPr>
            <p:cNvPr id="77863" name="Rectangle 2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7864" name="Rectangle 2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e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7836" name="Group 28"/>
          <p:cNvGrpSpPr>
            <a:grpSpLocks/>
          </p:cNvGrpSpPr>
          <p:nvPr/>
        </p:nvGrpSpPr>
        <p:grpSpPr bwMode="auto">
          <a:xfrm>
            <a:off x="7023100" y="2771775"/>
            <a:ext cx="628650" cy="831850"/>
            <a:chOff x="5626100" y="2219535"/>
            <a:chExt cx="628650" cy="831432"/>
          </a:xfrm>
        </p:grpSpPr>
        <p:sp>
          <p:nvSpPr>
            <p:cNvPr id="77861" name="Rectangle 2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7862" name="Rectangle 3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7837" name="Rectangle 32"/>
          <p:cNvSpPr>
            <a:spLocks noChangeArrowheads="1"/>
          </p:cNvSpPr>
          <p:nvPr/>
        </p:nvSpPr>
        <p:spPr bwMode="auto">
          <a:xfrm>
            <a:off x="4406900" y="33956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pow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7838" name="Group 33"/>
          <p:cNvGrpSpPr>
            <a:grpSpLocks/>
          </p:cNvGrpSpPr>
          <p:nvPr/>
        </p:nvGrpSpPr>
        <p:grpSpPr bwMode="auto">
          <a:xfrm>
            <a:off x="7835900" y="2752725"/>
            <a:ext cx="628650" cy="831850"/>
            <a:chOff x="5626100" y="2219535"/>
            <a:chExt cx="628650" cy="831432"/>
          </a:xfrm>
        </p:grpSpPr>
        <p:sp>
          <p:nvSpPr>
            <p:cNvPr id="77859" name="Rectangle 34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4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7860" name="Rectangle 35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 b="1">
                  <a:solidFill>
                    <a:srgbClr val="0070C0"/>
                  </a:solidFill>
                  <a:latin typeface="Tahoma" panose="020B0604030504040204" pitchFamily="34" charset="0"/>
                </a:rPr>
                <a:t>p</a:t>
              </a:r>
              <a:endParaRPr lang="en-US" altLang="it-IT" sz="2000" b="1">
                <a:solidFill>
                  <a:srgbClr val="0070C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7839" name="Rectangle 36"/>
          <p:cNvSpPr>
            <a:spLocks noChangeArrowheads="1"/>
          </p:cNvSpPr>
          <p:nvPr/>
        </p:nvSpPr>
        <p:spPr bwMode="auto">
          <a:xfrm>
            <a:off x="5156200" y="12319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7840" name="Group 37"/>
          <p:cNvGrpSpPr>
            <a:grpSpLocks/>
          </p:cNvGrpSpPr>
          <p:nvPr/>
        </p:nvGrpSpPr>
        <p:grpSpPr bwMode="auto">
          <a:xfrm>
            <a:off x="5499100" y="1444625"/>
            <a:ext cx="628650" cy="831850"/>
            <a:chOff x="5626100" y="2219535"/>
            <a:chExt cx="628650" cy="831432"/>
          </a:xfrm>
        </p:grpSpPr>
        <p:sp>
          <p:nvSpPr>
            <p:cNvPr id="77857" name="Rectangle 3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4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7858" name="Rectangle 39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x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7841" name="Group 40"/>
          <p:cNvGrpSpPr>
            <a:grpSpLocks/>
          </p:cNvGrpSpPr>
          <p:nvPr/>
        </p:nvGrpSpPr>
        <p:grpSpPr bwMode="auto">
          <a:xfrm>
            <a:off x="6664325" y="1463675"/>
            <a:ext cx="628650" cy="831850"/>
            <a:chOff x="5626100" y="2219535"/>
            <a:chExt cx="628650" cy="831432"/>
          </a:xfrm>
        </p:grpSpPr>
        <p:sp>
          <p:nvSpPr>
            <p:cNvPr id="77855" name="Rectangle 41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7856" name="Rectangle 4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y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7842" name="Group 43"/>
          <p:cNvGrpSpPr>
            <a:grpSpLocks/>
          </p:cNvGrpSpPr>
          <p:nvPr/>
        </p:nvGrpSpPr>
        <p:grpSpPr bwMode="auto">
          <a:xfrm>
            <a:off x="7823200" y="1463675"/>
            <a:ext cx="628650" cy="831850"/>
            <a:chOff x="5626100" y="2219535"/>
            <a:chExt cx="628650" cy="831432"/>
          </a:xfrm>
        </p:grpSpPr>
        <p:sp>
          <p:nvSpPr>
            <p:cNvPr id="77853" name="Rectangle 44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?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7854" name="Rectangle 45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r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7843" name="Rectangle 48"/>
          <p:cNvSpPr>
            <a:spLocks noChangeArrowheads="1"/>
          </p:cNvSpPr>
          <p:nvPr/>
        </p:nvSpPr>
        <p:spPr bwMode="auto">
          <a:xfrm>
            <a:off x="4394200" y="20875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molt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cxnSp>
        <p:nvCxnSpPr>
          <p:cNvPr id="47" name="Straight Arrow Connector 32"/>
          <p:cNvCxnSpPr>
            <a:cxnSpLocks noChangeShapeType="1"/>
          </p:cNvCxnSpPr>
          <p:nvPr/>
        </p:nvCxnSpPr>
        <p:spPr bwMode="auto">
          <a:xfrm>
            <a:off x="8439150" y="1714500"/>
            <a:ext cx="12700" cy="1181100"/>
          </a:xfrm>
          <a:prstGeom prst="bentConnector3">
            <a:avLst>
              <a:gd name="adj1" fmla="val 4000000"/>
            </a:avLst>
          </a:prstGeom>
          <a:noFill/>
          <a:ln w="57150" algn="ctr">
            <a:solidFill>
              <a:srgbClr val="0070C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4922838" y="990600"/>
            <a:ext cx="3997325" cy="1447800"/>
            <a:chOff x="4829175" y="2387600"/>
            <a:chExt cx="3997325" cy="1447800"/>
          </a:xfrm>
        </p:grpSpPr>
        <p:cxnSp>
          <p:nvCxnSpPr>
            <p:cNvPr id="77851" name="Straight Connector 52"/>
            <p:cNvCxnSpPr>
              <a:cxnSpLocks noChangeShapeType="1"/>
            </p:cNvCxnSpPr>
            <p:nvPr/>
          </p:nvCxnSpPr>
          <p:spPr bwMode="auto">
            <a:xfrm flipV="1">
              <a:off x="4829175" y="2387600"/>
              <a:ext cx="3997325" cy="1447800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7852" name="Straight Connector 53"/>
            <p:cNvCxnSpPr>
              <a:cxnSpLocks noChangeShapeType="1"/>
            </p:cNvCxnSpPr>
            <p:nvPr/>
          </p:nvCxnSpPr>
          <p:spPr bwMode="auto">
            <a:xfrm>
              <a:off x="4829175" y="2886286"/>
              <a:ext cx="3997325" cy="831431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77846" name="Straight Arrow Connector 32"/>
          <p:cNvCxnSpPr>
            <a:cxnSpLocks noChangeShapeType="1"/>
          </p:cNvCxnSpPr>
          <p:nvPr/>
        </p:nvCxnSpPr>
        <p:spPr bwMode="auto">
          <a:xfrm rot="16200000" flipH="1">
            <a:off x="6978650" y="323850"/>
            <a:ext cx="19050" cy="2324100"/>
          </a:xfrm>
          <a:prstGeom prst="bentConnector3">
            <a:avLst>
              <a:gd name="adj1" fmla="val -3266667"/>
            </a:avLst>
          </a:prstGeom>
          <a:noFill/>
          <a:ln w="57150" algn="ctr">
            <a:solidFill>
              <a:srgbClr val="CC33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7847" name="Straight Arrow Connector 32"/>
          <p:cNvCxnSpPr>
            <a:cxnSpLocks noChangeShapeType="1"/>
          </p:cNvCxnSpPr>
          <p:nvPr/>
        </p:nvCxnSpPr>
        <p:spPr bwMode="auto">
          <a:xfrm rot="16200000" flipH="1">
            <a:off x="7548563" y="893762"/>
            <a:ext cx="31750" cy="1171575"/>
          </a:xfrm>
          <a:prstGeom prst="bentConnector4">
            <a:avLst>
              <a:gd name="adj1" fmla="val -1271958"/>
              <a:gd name="adj2" fmla="val 99838"/>
            </a:avLst>
          </a:prstGeom>
          <a:noFill/>
          <a:ln w="57150" algn="ctr">
            <a:solidFill>
              <a:srgbClr val="CC330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56"/>
          <p:cNvSpPr>
            <a:spLocks noChangeArrowheads="1"/>
          </p:cNvSpPr>
          <p:nvPr/>
        </p:nvSpPr>
        <p:spPr bwMode="auto">
          <a:xfrm>
            <a:off x="7950200" y="2827338"/>
            <a:ext cx="381000" cy="350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it-IT" altLang="it-IT" sz="2400" b="1">
                <a:solidFill>
                  <a:srgbClr val="0070C0"/>
                </a:solidFill>
                <a:latin typeface="Tahoma" panose="020B0604030504040204" pitchFamily="34" charset="0"/>
              </a:rPr>
              <a:t>8</a:t>
            </a:r>
            <a:endParaRPr lang="en-US" altLang="it-IT" sz="2800" b="1">
              <a:solidFill>
                <a:srgbClr val="0070C0"/>
              </a:solidFill>
              <a:latin typeface="Tahoma" panose="020B0604030504040204" pitchFamily="34" charset="0"/>
            </a:endParaRPr>
          </a:p>
        </p:txBody>
      </p: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940675" y="1539875"/>
            <a:ext cx="381000" cy="3508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it-IT" altLang="it-IT" sz="2400" b="1">
                <a:solidFill>
                  <a:srgbClr val="339933"/>
                </a:solidFill>
                <a:latin typeface="Tahoma" panose="020B0604030504040204" pitchFamily="34" charset="0"/>
              </a:rPr>
              <a:t>8</a:t>
            </a:r>
            <a:endParaRPr lang="en-US" altLang="it-IT" sz="2800" b="1">
              <a:solidFill>
                <a:srgbClr val="339933"/>
              </a:solidFill>
              <a:latin typeface="Tahoma" panose="020B0604030504040204" pitchFamily="34" charset="0"/>
            </a:endParaRPr>
          </a:p>
        </p:txBody>
      </p:sp>
      <p:sp>
        <p:nvSpPr>
          <p:cNvPr id="49" name="CasellaDiTesto 2"/>
          <p:cNvSpPr txBox="1">
            <a:spLocks noChangeArrowheads="1"/>
          </p:cNvSpPr>
          <p:nvPr/>
        </p:nvSpPr>
        <p:spPr bwMode="auto">
          <a:xfrm>
            <a:off x="111125" y="577850"/>
            <a:ext cx="347242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x,y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x*y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b,e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p=1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for i in </a:t>
            </a:r>
            <a:r>
              <a:rPr lang="it-IT" altLang="it-IT" sz="2400" b="1" dirty="0" err="1">
                <a:solidFill>
                  <a:srgbClr val="000000"/>
                </a:solidFill>
              </a:rPr>
              <a:t>range</a:t>
            </a:r>
            <a:r>
              <a:rPr lang="it-IT" altLang="it-IT" sz="2400" b="1" dirty="0">
                <a:solidFill>
                  <a:srgbClr val="000000"/>
                </a:solidFill>
              </a:rPr>
              <a:t>(1,e+1):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    p=moltiplica(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p,b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i=2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j=3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19933B-79D1-4E30-A3A5-2988499A1E0C}" type="slidenum">
              <a:rPr lang="it-IT" altLang="it-IT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7885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 di codice</a:t>
            </a:r>
          </a:p>
        </p:txBody>
      </p:sp>
      <p:sp>
        <p:nvSpPr>
          <p:cNvPr id="78852" name="Rectangle 5"/>
          <p:cNvSpPr>
            <a:spLocks noChangeArrowheads="1"/>
          </p:cNvSpPr>
          <p:nvPr/>
        </p:nvSpPr>
        <p:spPr bwMode="auto">
          <a:xfrm>
            <a:off x="5168900" y="38354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8853" name="Group 10"/>
          <p:cNvGrpSpPr>
            <a:grpSpLocks/>
          </p:cNvGrpSpPr>
          <p:nvPr/>
        </p:nvGrpSpPr>
        <p:grpSpPr bwMode="auto">
          <a:xfrm>
            <a:off x="5511800" y="4048125"/>
            <a:ext cx="628650" cy="831850"/>
            <a:chOff x="5626100" y="2219535"/>
            <a:chExt cx="628650" cy="831432"/>
          </a:xfrm>
        </p:grpSpPr>
        <p:sp>
          <p:nvSpPr>
            <p:cNvPr id="78879" name="Rectangle 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8880" name="Rectangle 1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8854" name="Group 15"/>
          <p:cNvGrpSpPr>
            <a:grpSpLocks/>
          </p:cNvGrpSpPr>
          <p:nvPr/>
        </p:nvGrpSpPr>
        <p:grpSpPr bwMode="auto">
          <a:xfrm>
            <a:off x="6677025" y="4067175"/>
            <a:ext cx="628650" cy="831850"/>
            <a:chOff x="5626100" y="2219535"/>
            <a:chExt cx="628650" cy="831432"/>
          </a:xfrm>
        </p:grpSpPr>
        <p:sp>
          <p:nvSpPr>
            <p:cNvPr id="78877" name="Rectangle 1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8878" name="Rectangle 1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j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8855" name="Group 18"/>
          <p:cNvGrpSpPr>
            <a:grpSpLocks/>
          </p:cNvGrpSpPr>
          <p:nvPr/>
        </p:nvGrpSpPr>
        <p:grpSpPr bwMode="auto">
          <a:xfrm>
            <a:off x="7835900" y="4067175"/>
            <a:ext cx="628650" cy="831850"/>
            <a:chOff x="5626100" y="2219535"/>
            <a:chExt cx="628650" cy="831432"/>
          </a:xfrm>
        </p:grpSpPr>
        <p:sp>
          <p:nvSpPr>
            <p:cNvPr id="78875" name="Rectangle 1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6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8876" name="Rectangle 2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k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8856" name="Rectangle 31"/>
          <p:cNvSpPr>
            <a:spLocks noChangeArrowheads="1"/>
          </p:cNvSpPr>
          <p:nvPr/>
        </p:nvSpPr>
        <p:spPr bwMode="auto">
          <a:xfrm>
            <a:off x="4254500" y="4640263"/>
            <a:ext cx="1149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main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78857" name="Rectangle 21"/>
          <p:cNvSpPr>
            <a:spLocks noChangeArrowheads="1"/>
          </p:cNvSpPr>
          <p:nvPr/>
        </p:nvSpPr>
        <p:spPr bwMode="auto">
          <a:xfrm>
            <a:off x="5168900" y="25400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8858" name="Group 22"/>
          <p:cNvGrpSpPr>
            <a:grpSpLocks/>
          </p:cNvGrpSpPr>
          <p:nvPr/>
        </p:nvGrpSpPr>
        <p:grpSpPr bwMode="auto">
          <a:xfrm>
            <a:off x="5372100" y="2752725"/>
            <a:ext cx="628650" cy="831850"/>
            <a:chOff x="5626100" y="2219535"/>
            <a:chExt cx="628650" cy="831432"/>
          </a:xfrm>
        </p:grpSpPr>
        <p:sp>
          <p:nvSpPr>
            <p:cNvPr id="78873" name="Rectangle 23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8874" name="Rectangle 24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8859" name="Group 25"/>
          <p:cNvGrpSpPr>
            <a:grpSpLocks/>
          </p:cNvGrpSpPr>
          <p:nvPr/>
        </p:nvGrpSpPr>
        <p:grpSpPr bwMode="auto">
          <a:xfrm>
            <a:off x="6181725" y="2771775"/>
            <a:ext cx="628650" cy="831850"/>
            <a:chOff x="5626100" y="2219535"/>
            <a:chExt cx="628650" cy="831432"/>
          </a:xfrm>
        </p:grpSpPr>
        <p:sp>
          <p:nvSpPr>
            <p:cNvPr id="78871" name="Rectangle 2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8872" name="Rectangle 2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e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8860" name="Group 28"/>
          <p:cNvGrpSpPr>
            <a:grpSpLocks/>
          </p:cNvGrpSpPr>
          <p:nvPr/>
        </p:nvGrpSpPr>
        <p:grpSpPr bwMode="auto">
          <a:xfrm>
            <a:off x="7023100" y="2771775"/>
            <a:ext cx="628650" cy="831850"/>
            <a:chOff x="5626100" y="2219535"/>
            <a:chExt cx="628650" cy="831432"/>
          </a:xfrm>
        </p:grpSpPr>
        <p:sp>
          <p:nvSpPr>
            <p:cNvPr id="78869" name="Rectangle 2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 b="1">
                  <a:solidFill>
                    <a:srgbClr val="33CC33"/>
                  </a:solidFill>
                  <a:latin typeface="Tahoma" panose="020B0604030504040204" pitchFamily="34" charset="0"/>
                </a:rPr>
                <a:t>4</a:t>
              </a:r>
              <a:endParaRPr lang="en-US" altLang="it-IT" sz="2400" b="1">
                <a:solidFill>
                  <a:srgbClr val="33CC33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8870" name="Rectangle 3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8861" name="Rectangle 32"/>
          <p:cNvSpPr>
            <a:spLocks noChangeArrowheads="1"/>
          </p:cNvSpPr>
          <p:nvPr/>
        </p:nvSpPr>
        <p:spPr bwMode="auto">
          <a:xfrm>
            <a:off x="4406900" y="3395663"/>
            <a:ext cx="8445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pow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8862" name="Group 33"/>
          <p:cNvGrpSpPr>
            <a:grpSpLocks/>
          </p:cNvGrpSpPr>
          <p:nvPr/>
        </p:nvGrpSpPr>
        <p:grpSpPr bwMode="auto">
          <a:xfrm>
            <a:off x="7835900" y="2752725"/>
            <a:ext cx="628650" cy="831850"/>
            <a:chOff x="5626100" y="2219535"/>
            <a:chExt cx="628650" cy="831432"/>
          </a:xfrm>
        </p:grpSpPr>
        <p:sp>
          <p:nvSpPr>
            <p:cNvPr id="78867" name="Rectangle 34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8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8868" name="Rectangle 35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p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4992688" y="2246313"/>
            <a:ext cx="3997325" cy="1447800"/>
            <a:chOff x="4829175" y="2387600"/>
            <a:chExt cx="3997325" cy="1447800"/>
          </a:xfrm>
        </p:grpSpPr>
        <p:cxnSp>
          <p:nvCxnSpPr>
            <p:cNvPr id="78865" name="Straight Connector 49"/>
            <p:cNvCxnSpPr>
              <a:cxnSpLocks noChangeShapeType="1"/>
            </p:cNvCxnSpPr>
            <p:nvPr/>
          </p:nvCxnSpPr>
          <p:spPr bwMode="auto">
            <a:xfrm flipV="1">
              <a:off x="4829175" y="2387600"/>
              <a:ext cx="3997325" cy="1447800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8866" name="Straight Connector 50"/>
            <p:cNvCxnSpPr>
              <a:cxnSpLocks noChangeShapeType="1"/>
            </p:cNvCxnSpPr>
            <p:nvPr/>
          </p:nvCxnSpPr>
          <p:spPr bwMode="auto">
            <a:xfrm>
              <a:off x="4829175" y="2886286"/>
              <a:ext cx="3997325" cy="831431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" name="CasellaDiTesto 2"/>
          <p:cNvSpPr txBox="1">
            <a:spLocks noChangeArrowheads="1"/>
          </p:cNvSpPr>
          <p:nvPr/>
        </p:nvSpPr>
        <p:spPr bwMode="auto">
          <a:xfrm>
            <a:off x="111125" y="577850"/>
            <a:ext cx="347242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x,y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x*y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b,e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p=1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for i in </a:t>
            </a:r>
            <a:r>
              <a:rPr lang="it-IT" altLang="it-IT" sz="2400" b="1" dirty="0" err="1">
                <a:solidFill>
                  <a:srgbClr val="000000"/>
                </a:solidFill>
              </a:rPr>
              <a:t>range</a:t>
            </a:r>
            <a:r>
              <a:rPr lang="it-IT" altLang="it-IT" sz="2400" b="1" dirty="0">
                <a:solidFill>
                  <a:srgbClr val="000000"/>
                </a:solidFill>
              </a:rPr>
              <a:t>(1,e+1):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    p=moltiplica(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p,b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i=2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j=3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F5C603-DFF0-4E07-B4E8-03F4177ADC4F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it-IT" altLang="it-IT" sz="1400" dirty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Motivazioni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it-IT" sz="2800" b="1" i="1" dirty="0"/>
              <a:t>Modularità </a:t>
            </a:r>
            <a:r>
              <a:rPr lang="it-IT" altLang="it-IT" sz="2800" dirty="0"/>
              <a:t>nello sviluppo del codice</a:t>
            </a:r>
            <a:endParaRPr lang="it-IT" altLang="it-IT" sz="2800" b="1" i="1" dirty="0"/>
          </a:p>
          <a:p>
            <a:pPr lvl="1" eaLnBrk="1" hangingPunct="1"/>
            <a:r>
              <a:rPr lang="it-IT" altLang="it-IT" sz="2400" dirty="0"/>
              <a:t>Affrontare il problema per</a:t>
            </a:r>
            <a:r>
              <a:rPr lang="it-IT" altLang="it-IT" sz="2400" b="1" i="1" dirty="0"/>
              <a:t> raffinamenti successivi</a:t>
            </a:r>
          </a:p>
          <a:p>
            <a:pPr eaLnBrk="1" hangingPunct="1"/>
            <a:r>
              <a:rPr lang="it-IT" altLang="it-IT" sz="2800" b="1" i="1" dirty="0">
                <a:cs typeface="Times New Roman" panose="02020603050405020304" pitchFamily="18" charset="0"/>
              </a:rPr>
              <a:t>Riusabilità</a:t>
            </a:r>
          </a:p>
          <a:p>
            <a:pPr lvl="1" eaLnBrk="1" hangingPunct="1"/>
            <a:r>
              <a:rPr lang="it-IT" altLang="it-IT" sz="2400" dirty="0">
                <a:cs typeface="Times New Roman" panose="02020603050405020304" pitchFamily="18" charset="0"/>
              </a:rPr>
              <a:t>Scrivere </a:t>
            </a:r>
            <a:r>
              <a:rPr lang="it-IT" altLang="it-IT" sz="2400" dirty="0">
                <a:solidFill>
                  <a:srgbClr val="FF0000"/>
                </a:solidFill>
                <a:cs typeface="Times New Roman" panose="02020603050405020304" pitchFamily="18" charset="0"/>
              </a:rPr>
              <a:t>una sola volta</a:t>
            </a:r>
            <a:r>
              <a:rPr lang="it-IT" altLang="it-IT" sz="2400" dirty="0">
                <a:cs typeface="Times New Roman" panose="02020603050405020304" pitchFamily="18" charset="0"/>
              </a:rPr>
              <a:t> il codice e usarlo più volte</a:t>
            </a:r>
          </a:p>
          <a:p>
            <a:pPr lvl="1" eaLnBrk="1" hangingPunct="1"/>
            <a:r>
              <a:rPr lang="it-IT" altLang="it-IT" sz="2400" dirty="0"/>
              <a:t>Esempio: un algoritmo di ordinamento</a:t>
            </a:r>
          </a:p>
          <a:p>
            <a:pPr eaLnBrk="1" hangingPunct="1"/>
            <a:r>
              <a:rPr lang="it-IT" altLang="it-IT" sz="2800" b="1" i="1" dirty="0">
                <a:cs typeface="Times New Roman" panose="02020603050405020304" pitchFamily="18" charset="0"/>
              </a:rPr>
              <a:t>Astrazione</a:t>
            </a:r>
          </a:p>
          <a:p>
            <a:pPr lvl="1" eaLnBrk="1" hangingPunct="1"/>
            <a:r>
              <a:rPr lang="it-IT" altLang="it-IT" sz="2400" dirty="0">
                <a:cs typeface="Times New Roman" panose="02020603050405020304" pitchFamily="18" charset="0"/>
              </a:rPr>
              <a:t>Esprimere in modo sintetico operazioni complesse</a:t>
            </a:r>
          </a:p>
          <a:p>
            <a:pPr lvl="1" eaLnBrk="1" hangingPunct="1"/>
            <a:r>
              <a:rPr lang="it-IT" altLang="it-IT" sz="2400" dirty="0"/>
              <a:t>Definire </a:t>
            </a:r>
            <a:r>
              <a:rPr lang="it-IT" altLang="it-IT" sz="2400" dirty="0">
                <a:solidFill>
                  <a:srgbClr val="FF3300"/>
                </a:solidFill>
              </a:rPr>
              <a:t>operazioni</a:t>
            </a:r>
            <a:r>
              <a:rPr lang="it-IT" altLang="it-IT" sz="2400" dirty="0"/>
              <a:t> specifiche dei tipi di dato definiti dal programmatore </a:t>
            </a:r>
          </a:p>
          <a:p>
            <a:pPr lvl="2" eaLnBrk="1" hangingPunct="1"/>
            <a:r>
              <a:rPr lang="it-IT" altLang="it-IT" sz="2000" dirty="0"/>
              <a:t>Esempio: calcolo “</a:t>
            </a:r>
            <a:r>
              <a:rPr lang="it-IT" altLang="it-IT" sz="2000" i="1" dirty="0"/>
              <a:t>totale + iva” </a:t>
            </a:r>
            <a:r>
              <a:rPr lang="it-IT" altLang="it-IT" sz="2000" dirty="0"/>
              <a:t>di</a:t>
            </a:r>
            <a:r>
              <a:rPr lang="it-IT" altLang="it-IT" sz="2000" i="1" dirty="0"/>
              <a:t> </a:t>
            </a:r>
            <a:r>
              <a:rPr lang="it-IT" altLang="it-IT" sz="2000" dirty="0"/>
              <a:t>un ordine</a:t>
            </a:r>
          </a:p>
          <a:p>
            <a:pPr lvl="2" eaLnBrk="1" hangingPunct="1"/>
            <a:r>
              <a:rPr lang="it-IT" altLang="it-IT" sz="2000" b="1" dirty="0">
                <a:solidFill>
                  <a:schemeClr val="accent2"/>
                </a:solidFill>
              </a:rPr>
              <a:t>punti, segmenti, poligoni, numeri complessi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EC328D0-C896-4EA8-8CCC-7788CAF9DE1F}" type="slidenum">
              <a:rPr lang="it-IT" altLang="it-IT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798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 di codice</a:t>
            </a:r>
          </a:p>
        </p:txBody>
      </p:sp>
      <p:sp>
        <p:nvSpPr>
          <p:cNvPr id="79876" name="Rectangle 5"/>
          <p:cNvSpPr>
            <a:spLocks noChangeArrowheads="1"/>
          </p:cNvSpPr>
          <p:nvPr/>
        </p:nvSpPr>
        <p:spPr bwMode="auto">
          <a:xfrm>
            <a:off x="5168900" y="38354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9877" name="Group 10"/>
          <p:cNvGrpSpPr>
            <a:grpSpLocks/>
          </p:cNvGrpSpPr>
          <p:nvPr/>
        </p:nvGrpSpPr>
        <p:grpSpPr bwMode="auto">
          <a:xfrm>
            <a:off x="5511800" y="4048125"/>
            <a:ext cx="628650" cy="831850"/>
            <a:chOff x="5626100" y="2219535"/>
            <a:chExt cx="628650" cy="831432"/>
          </a:xfrm>
        </p:grpSpPr>
        <p:sp>
          <p:nvSpPr>
            <p:cNvPr id="79891" name="Rectangle 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9892" name="Rectangle 1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9878" name="Group 15"/>
          <p:cNvGrpSpPr>
            <a:grpSpLocks/>
          </p:cNvGrpSpPr>
          <p:nvPr/>
        </p:nvGrpSpPr>
        <p:grpSpPr bwMode="auto">
          <a:xfrm>
            <a:off x="6677025" y="4067175"/>
            <a:ext cx="628650" cy="831850"/>
            <a:chOff x="5626100" y="2219535"/>
            <a:chExt cx="628650" cy="831432"/>
          </a:xfrm>
        </p:grpSpPr>
        <p:sp>
          <p:nvSpPr>
            <p:cNvPr id="79889" name="Rectangle 1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9890" name="Rectangle 1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j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79879" name="Group 18"/>
          <p:cNvGrpSpPr>
            <a:grpSpLocks/>
          </p:cNvGrpSpPr>
          <p:nvPr/>
        </p:nvGrpSpPr>
        <p:grpSpPr bwMode="auto">
          <a:xfrm>
            <a:off x="7835900" y="4067175"/>
            <a:ext cx="628650" cy="831850"/>
            <a:chOff x="5626100" y="2219535"/>
            <a:chExt cx="628650" cy="831432"/>
          </a:xfrm>
        </p:grpSpPr>
        <p:sp>
          <p:nvSpPr>
            <p:cNvPr id="79887" name="Rectangle 1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6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9888" name="Rectangle 2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  <a:latin typeface="Tahoma" panose="020B0604030504040204" pitchFamily="34" charset="0"/>
                </a:rPr>
                <a:t>k</a:t>
              </a:r>
              <a:endParaRPr lang="en-US" altLang="it-IT" sz="20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79880" name="Rectangle 31"/>
          <p:cNvSpPr>
            <a:spLocks noChangeArrowheads="1"/>
          </p:cNvSpPr>
          <p:nvPr/>
        </p:nvSpPr>
        <p:spPr bwMode="auto">
          <a:xfrm>
            <a:off x="4254500" y="4640263"/>
            <a:ext cx="1149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main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79881" name="Group 33"/>
          <p:cNvGrpSpPr>
            <a:grpSpLocks/>
          </p:cNvGrpSpPr>
          <p:nvPr/>
        </p:nvGrpSpPr>
        <p:grpSpPr bwMode="auto">
          <a:xfrm>
            <a:off x="7835900" y="2752725"/>
            <a:ext cx="628650" cy="831850"/>
            <a:chOff x="5626100" y="2219535"/>
            <a:chExt cx="628650" cy="831432"/>
          </a:xfrm>
        </p:grpSpPr>
        <p:sp>
          <p:nvSpPr>
            <p:cNvPr id="79885" name="Rectangle 34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 b="1">
                  <a:solidFill>
                    <a:srgbClr val="339933"/>
                  </a:solidFill>
                  <a:latin typeface="Tahoma" panose="020B0604030504040204" pitchFamily="34" charset="0"/>
                </a:rPr>
                <a:t>8</a:t>
              </a:r>
              <a:endParaRPr lang="en-US" altLang="it-IT" sz="2400" b="1">
                <a:solidFill>
                  <a:srgbClr val="339933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9886" name="Rectangle 35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p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cxnSp>
        <p:nvCxnSpPr>
          <p:cNvPr id="47" name="Straight Arrow Connector 32"/>
          <p:cNvCxnSpPr>
            <a:cxnSpLocks noChangeShapeType="1"/>
          </p:cNvCxnSpPr>
          <p:nvPr/>
        </p:nvCxnSpPr>
        <p:spPr bwMode="auto">
          <a:xfrm>
            <a:off x="8497888" y="3084513"/>
            <a:ext cx="12700" cy="1181100"/>
          </a:xfrm>
          <a:prstGeom prst="bentConnector3">
            <a:avLst>
              <a:gd name="adj1" fmla="val 4000000"/>
            </a:avLst>
          </a:prstGeom>
          <a:noFill/>
          <a:ln w="57150" algn="ctr">
            <a:solidFill>
              <a:srgbClr val="0070C0"/>
            </a:solidFill>
            <a:round/>
            <a:headEnd/>
            <a:tailEnd type="arrow" w="sm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988300" y="4132263"/>
            <a:ext cx="381000" cy="350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0000"/>
              </a:lnSpc>
              <a:spcBef>
                <a:spcPct val="0"/>
              </a:spcBef>
              <a:buFontTx/>
              <a:buNone/>
            </a:pPr>
            <a:r>
              <a:rPr lang="it-IT" altLang="it-IT" sz="2400" b="1">
                <a:solidFill>
                  <a:srgbClr val="0070C0"/>
                </a:solidFill>
                <a:latin typeface="Tahoma" panose="020B0604030504040204" pitchFamily="34" charset="0"/>
              </a:rPr>
              <a:t>8</a:t>
            </a:r>
            <a:endParaRPr lang="en-US" altLang="it-IT" sz="2800" b="1">
              <a:solidFill>
                <a:srgbClr val="0070C0"/>
              </a:solidFill>
              <a:latin typeface="Tahoma" panose="020B0604030504040204" pitchFamily="34" charset="0"/>
            </a:endParaRPr>
          </a:p>
        </p:txBody>
      </p:sp>
      <p:sp>
        <p:nvSpPr>
          <p:cNvPr id="21" name="CasellaDiTesto 2"/>
          <p:cNvSpPr txBox="1">
            <a:spLocks noChangeArrowheads="1"/>
          </p:cNvSpPr>
          <p:nvPr/>
        </p:nvSpPr>
        <p:spPr bwMode="auto">
          <a:xfrm>
            <a:off x="111125" y="577850"/>
            <a:ext cx="347242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x,y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x*y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b,e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p=1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for i in </a:t>
            </a:r>
            <a:r>
              <a:rPr lang="it-IT" altLang="it-IT" sz="2400" b="1" dirty="0" err="1">
                <a:solidFill>
                  <a:srgbClr val="000000"/>
                </a:solidFill>
              </a:rPr>
              <a:t>range</a:t>
            </a:r>
            <a:r>
              <a:rPr lang="it-IT" altLang="it-IT" sz="2400" b="1" dirty="0">
                <a:solidFill>
                  <a:srgbClr val="000000"/>
                </a:solidFill>
              </a:rPr>
              <a:t>(1,e+1):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    p=moltiplica(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p,b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i=2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j=3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0EBD6A6-AF7E-4810-9EB5-9B3F9116F25A}" type="slidenum">
              <a:rPr lang="it-IT" altLang="it-IT" sz="140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it-IT" altLang="it-IT" sz="1400">
              <a:solidFill>
                <a:srgbClr val="000000"/>
              </a:solidFill>
            </a:endParaRPr>
          </a:p>
        </p:txBody>
      </p:sp>
      <p:sp>
        <p:nvSpPr>
          <p:cNvPr id="808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Esempio di codice</a:t>
            </a:r>
          </a:p>
        </p:txBody>
      </p:sp>
      <p:sp>
        <p:nvSpPr>
          <p:cNvPr id="80900" name="Rectangle 5"/>
          <p:cNvSpPr>
            <a:spLocks noChangeArrowheads="1"/>
          </p:cNvSpPr>
          <p:nvPr/>
        </p:nvSpPr>
        <p:spPr bwMode="auto">
          <a:xfrm>
            <a:off x="5168900" y="3835400"/>
            <a:ext cx="3530600" cy="1295400"/>
          </a:xfrm>
          <a:prstGeom prst="rect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it-IT" sz="3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80901" name="Group 10"/>
          <p:cNvGrpSpPr>
            <a:grpSpLocks/>
          </p:cNvGrpSpPr>
          <p:nvPr/>
        </p:nvGrpSpPr>
        <p:grpSpPr bwMode="auto">
          <a:xfrm>
            <a:off x="5511800" y="4048125"/>
            <a:ext cx="628650" cy="831850"/>
            <a:chOff x="5626100" y="2219535"/>
            <a:chExt cx="628650" cy="831432"/>
          </a:xfrm>
        </p:grpSpPr>
        <p:sp>
          <p:nvSpPr>
            <p:cNvPr id="80913" name="Rectangle 8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2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0914" name="Rectangle 12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i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80902" name="Group 15"/>
          <p:cNvGrpSpPr>
            <a:grpSpLocks/>
          </p:cNvGrpSpPr>
          <p:nvPr/>
        </p:nvGrpSpPr>
        <p:grpSpPr bwMode="auto">
          <a:xfrm>
            <a:off x="6677025" y="4067175"/>
            <a:ext cx="628650" cy="831850"/>
            <a:chOff x="5626100" y="2219535"/>
            <a:chExt cx="628650" cy="831432"/>
          </a:xfrm>
        </p:grpSpPr>
        <p:sp>
          <p:nvSpPr>
            <p:cNvPr id="80911" name="Rectangle 16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3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0912" name="Rectangle 17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>
                  <a:solidFill>
                    <a:srgbClr val="000000"/>
                  </a:solidFill>
                  <a:latin typeface="Tahoma" panose="020B0604030504040204" pitchFamily="34" charset="0"/>
                </a:rPr>
                <a:t>j</a:t>
              </a:r>
              <a:endParaRPr lang="en-US" altLang="it-IT" sz="20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80903" name="Group 18"/>
          <p:cNvGrpSpPr>
            <a:grpSpLocks/>
          </p:cNvGrpSpPr>
          <p:nvPr/>
        </p:nvGrpSpPr>
        <p:grpSpPr bwMode="auto">
          <a:xfrm>
            <a:off x="7835900" y="4067175"/>
            <a:ext cx="628650" cy="831850"/>
            <a:chOff x="5626100" y="2219535"/>
            <a:chExt cx="628650" cy="831432"/>
          </a:xfrm>
        </p:grpSpPr>
        <p:sp>
          <p:nvSpPr>
            <p:cNvPr id="80909" name="Rectangle 19"/>
            <p:cNvSpPr>
              <a:spLocks noChangeArrowheads="1"/>
            </p:cNvSpPr>
            <p:nvPr/>
          </p:nvSpPr>
          <p:spPr bwMode="auto">
            <a:xfrm>
              <a:off x="5626100" y="2219535"/>
              <a:ext cx="628650" cy="434766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400">
                  <a:solidFill>
                    <a:srgbClr val="000000"/>
                  </a:solidFill>
                  <a:latin typeface="Tahoma" panose="020B0604030504040204" pitchFamily="34" charset="0"/>
                </a:rPr>
                <a:t>8</a:t>
              </a:r>
              <a:endParaRPr lang="en-US" altLang="it-IT" sz="24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0910" name="Rectangle 20"/>
            <p:cNvSpPr>
              <a:spLocks noChangeArrowheads="1"/>
            </p:cNvSpPr>
            <p:nvPr/>
          </p:nvSpPr>
          <p:spPr bwMode="auto">
            <a:xfrm>
              <a:off x="5626100" y="2616201"/>
              <a:ext cx="628650" cy="434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it-IT" altLang="it-IT" sz="2000" b="1">
                  <a:solidFill>
                    <a:srgbClr val="000000"/>
                  </a:solidFill>
                  <a:latin typeface="Tahoma" panose="020B0604030504040204" pitchFamily="34" charset="0"/>
                </a:rPr>
                <a:t>k</a:t>
              </a:r>
              <a:endParaRPr lang="en-US" altLang="it-IT" sz="2000" b="1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80904" name="Rectangle 31"/>
          <p:cNvSpPr>
            <a:spLocks noChangeArrowheads="1"/>
          </p:cNvSpPr>
          <p:nvPr/>
        </p:nvSpPr>
        <p:spPr bwMode="auto">
          <a:xfrm>
            <a:off x="4254500" y="4640263"/>
            <a:ext cx="1149350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i="1">
                <a:solidFill>
                  <a:srgbClr val="000000"/>
                </a:solidFill>
                <a:latin typeface="Tahoma" panose="020B0604030504040204" pitchFamily="34" charset="0"/>
              </a:rPr>
              <a:t>main</a:t>
            </a:r>
            <a:endParaRPr lang="en-US" altLang="it-IT" sz="2000" i="1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4992688" y="3652838"/>
            <a:ext cx="3997325" cy="1447800"/>
            <a:chOff x="4829175" y="2387600"/>
            <a:chExt cx="3997325" cy="1447800"/>
          </a:xfrm>
        </p:grpSpPr>
        <p:cxnSp>
          <p:nvCxnSpPr>
            <p:cNvPr id="80907" name="Straight Connector 23"/>
            <p:cNvCxnSpPr>
              <a:cxnSpLocks noChangeShapeType="1"/>
            </p:cNvCxnSpPr>
            <p:nvPr/>
          </p:nvCxnSpPr>
          <p:spPr bwMode="auto">
            <a:xfrm flipV="1">
              <a:off x="4829175" y="2387600"/>
              <a:ext cx="3997325" cy="1447800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0908" name="Straight Connector 24"/>
            <p:cNvCxnSpPr>
              <a:cxnSpLocks noChangeShapeType="1"/>
            </p:cNvCxnSpPr>
            <p:nvPr/>
          </p:nvCxnSpPr>
          <p:spPr bwMode="auto">
            <a:xfrm>
              <a:off x="4829175" y="2886286"/>
              <a:ext cx="3997325" cy="831431"/>
            </a:xfrm>
            <a:prstGeom prst="line">
              <a:avLst/>
            </a:prstGeom>
            <a:noFill/>
            <a:ln w="762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" name="CasellaDiTesto 2"/>
          <p:cNvSpPr txBox="1">
            <a:spLocks noChangeArrowheads="1"/>
          </p:cNvSpPr>
          <p:nvPr/>
        </p:nvSpPr>
        <p:spPr bwMode="auto">
          <a:xfrm>
            <a:off x="111125" y="577850"/>
            <a:ext cx="3472425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x,y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x*y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def</a:t>
            </a:r>
            <a:r>
              <a:rPr lang="it-IT" altLang="it-IT" sz="2400" b="1" dirty="0">
                <a:solidFill>
                  <a:srgbClr val="000000"/>
                </a:solidFill>
              </a:rPr>
              <a:t> 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b,e</a:t>
            </a:r>
            <a:r>
              <a:rPr lang="it-IT" altLang="it-IT" sz="2400" b="1" dirty="0">
                <a:solidFill>
                  <a:srgbClr val="000000"/>
                </a:solidFill>
              </a:rPr>
              <a:t>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p=1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for i in </a:t>
            </a:r>
            <a:r>
              <a:rPr lang="it-IT" altLang="it-IT" sz="2400" b="1" dirty="0" err="1">
                <a:solidFill>
                  <a:srgbClr val="000000"/>
                </a:solidFill>
              </a:rPr>
              <a:t>range</a:t>
            </a:r>
            <a:r>
              <a:rPr lang="it-IT" altLang="it-IT" sz="2400" b="1" dirty="0">
                <a:solidFill>
                  <a:srgbClr val="000000"/>
                </a:solidFill>
              </a:rPr>
              <a:t>(1,e+1):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    p=moltiplica(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p,b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    </a:t>
            </a:r>
            <a:r>
              <a:rPr lang="it-IT" altLang="it-IT" sz="2400" b="1" dirty="0" err="1">
                <a:solidFill>
                  <a:srgbClr val="000000"/>
                </a:solidFill>
              </a:rPr>
              <a:t>return</a:t>
            </a:r>
            <a:r>
              <a:rPr lang="it-IT" altLang="it-IT" sz="2400" b="1" dirty="0">
                <a:solidFill>
                  <a:srgbClr val="000000"/>
                </a:solidFill>
              </a:rPr>
              <a:t> p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i=2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j=3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k=moltiplica(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>
                <a:solidFill>
                  <a:srgbClr val="000000"/>
                </a:solidFill>
              </a:rPr>
              <a:t>k=</a:t>
            </a:r>
            <a:r>
              <a:rPr lang="it-IT" altLang="it-IT" sz="2400" b="1" dirty="0" err="1">
                <a:solidFill>
                  <a:srgbClr val="000000"/>
                </a:solidFill>
              </a:rPr>
              <a:t>power</a:t>
            </a:r>
            <a:r>
              <a:rPr lang="it-IT" altLang="it-IT" sz="2400" b="1" dirty="0">
                <a:solidFill>
                  <a:srgbClr val="000000"/>
                </a:solidFill>
              </a:rPr>
              <a:t>(</a:t>
            </a:r>
            <a:r>
              <a:rPr lang="it-IT" altLang="it-IT" sz="2400" b="1" dirty="0" err="1">
                <a:solidFill>
                  <a:srgbClr val="000000"/>
                </a:solidFill>
              </a:rPr>
              <a:t>i,j</a:t>
            </a:r>
            <a:r>
              <a:rPr lang="it-IT" altLang="it-IT" sz="2400" b="1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 b="1" dirty="0" err="1">
                <a:solidFill>
                  <a:srgbClr val="000000"/>
                </a:solidFill>
              </a:rPr>
              <a:t>print</a:t>
            </a:r>
            <a:r>
              <a:rPr lang="it-IT" altLang="it-IT" sz="2400" b="1" dirty="0">
                <a:solidFill>
                  <a:srgbClr val="000000"/>
                </a:solidFill>
              </a:rPr>
              <a:t>(k)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21561584-AFAC-4442-AE8D-B34B482B7C12}" type="slidenum">
              <a:rPr lang="it-IT" altLang="it-IT" sz="1400" smtClean="0"/>
              <a:pPr algn="l">
                <a:spcBef>
                  <a:spcPct val="0"/>
                </a:spcBef>
                <a:buFontTx/>
                <a:buNone/>
              </a:pPr>
              <a:t>52</a:t>
            </a:fld>
            <a:endParaRPr lang="it-IT" altLang="it-IT" sz="1400"/>
          </a:p>
        </p:txBody>
      </p:sp>
      <p:sp>
        <p:nvSpPr>
          <p:cNvPr id="81923" name="Rectangle 4"/>
          <p:cNvSpPr>
            <a:spLocks noGrp="1" noChangeArrowheads="1"/>
          </p:cNvSpPr>
          <p:nvPr>
            <p:ph type="title"/>
          </p:nvPr>
        </p:nvSpPr>
        <p:spPr>
          <a:xfrm>
            <a:off x="441325" y="0"/>
            <a:ext cx="8229600" cy="1143000"/>
          </a:xfrm>
        </p:spPr>
        <p:txBody>
          <a:bodyPr/>
          <a:lstStyle/>
          <a:p>
            <a:pPr eaLnBrk="1" hangingPunct="1"/>
            <a:r>
              <a:rPr lang="it-IT" altLang="it-IT"/>
              <a:t>Record di attivazione</a:t>
            </a:r>
          </a:p>
        </p:txBody>
      </p:sp>
      <p:sp>
        <p:nvSpPr>
          <p:cNvPr id="8192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41325" y="1577975"/>
            <a:ext cx="8229600" cy="4937125"/>
          </a:xfrm>
        </p:spPr>
        <p:txBody>
          <a:bodyPr/>
          <a:lstStyle/>
          <a:p>
            <a:pPr eaLnBrk="1" hangingPunct="1"/>
            <a:r>
              <a:rPr lang="it-IT" altLang="it-IT" sz="2800" dirty="0"/>
              <a:t>Ogni sottoprogramma (incluso il </a:t>
            </a:r>
            <a:r>
              <a:rPr lang="it-IT" altLang="it-IT" sz="2800" dirty="0" err="1"/>
              <a:t>main</a:t>
            </a:r>
            <a:r>
              <a:rPr lang="it-IT" altLang="it-IT" sz="2800" dirty="0"/>
              <a:t>) ha associato un </a:t>
            </a:r>
            <a:r>
              <a:rPr lang="it-IT" altLang="it-IT" sz="2800" b="1" dirty="0">
                <a:solidFill>
                  <a:srgbClr val="FF3300"/>
                </a:solidFill>
              </a:rPr>
              <a:t>record di attivazione</a:t>
            </a:r>
            <a:r>
              <a:rPr lang="it-IT" altLang="it-IT" sz="2800" dirty="0">
                <a:solidFill>
                  <a:srgbClr val="FF3300"/>
                </a:solidFill>
              </a:rPr>
              <a:t>. </a:t>
            </a:r>
            <a:r>
              <a:rPr lang="it-IT" altLang="it-IT" sz="2800" dirty="0"/>
              <a:t>Contiene:</a:t>
            </a:r>
            <a:endParaRPr lang="it-IT" altLang="it-IT" sz="2800" dirty="0">
              <a:solidFill>
                <a:srgbClr val="FF3300"/>
              </a:solidFill>
            </a:endParaRPr>
          </a:p>
          <a:p>
            <a:pPr lvl="1" eaLnBrk="1" hangingPunct="1"/>
            <a:r>
              <a:rPr lang="it-IT" altLang="it-IT" sz="2400" dirty="0"/>
              <a:t>tutti i dati relativi</a:t>
            </a:r>
            <a:r>
              <a:rPr lang="it-IT" altLang="it-IT" sz="2400" dirty="0">
                <a:solidFill>
                  <a:srgbClr val="FF3300"/>
                </a:solidFill>
              </a:rPr>
              <a:t> all’ambiente locale del sottoprogramma</a:t>
            </a:r>
          </a:p>
          <a:p>
            <a:pPr lvl="1" eaLnBrk="1" hangingPunct="1"/>
            <a:r>
              <a:rPr lang="it-IT" altLang="it-IT" sz="2400" dirty="0">
                <a:solidFill>
                  <a:srgbClr val="FF3300"/>
                </a:solidFill>
              </a:rPr>
              <a:t>l’indirizzo di ritorno </a:t>
            </a:r>
            <a:r>
              <a:rPr lang="it-IT" altLang="it-IT" sz="2400" dirty="0"/>
              <a:t>nel programma chiamante</a:t>
            </a:r>
          </a:p>
          <a:p>
            <a:pPr lvl="1" eaLnBrk="1" hangingPunct="1"/>
            <a:r>
              <a:rPr lang="it-IT" altLang="it-IT" sz="2400" dirty="0"/>
              <a:t>altri dati utili</a:t>
            </a:r>
          </a:p>
          <a:p>
            <a:pPr eaLnBrk="1" hangingPunct="1"/>
            <a:r>
              <a:rPr lang="it-IT" altLang="it-IT" sz="2800" b="1" dirty="0"/>
              <a:t>Per ogni attivazione di sottoprogramma si crea un nuovo record di attivazione</a:t>
            </a:r>
            <a:endParaRPr lang="it-IT" altLang="it-IT" sz="28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1C01CE59-7B44-4916-B2DC-68B1EC5A09B4}" type="slidenum">
              <a:rPr lang="it-IT" altLang="it-IT" sz="1400" smtClean="0"/>
              <a:pPr algn="l">
                <a:spcBef>
                  <a:spcPct val="0"/>
                </a:spcBef>
                <a:buFontTx/>
                <a:buNone/>
              </a:pPr>
              <a:t>53</a:t>
            </a:fld>
            <a:endParaRPr lang="it-IT" altLang="it-IT" sz="1400"/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0" y="1365250"/>
            <a:ext cx="7924800" cy="49863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400" dirty="0"/>
              <a:t>In generale, una funzione può essere chiamata un numero imprecisato di volte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 dirty="0"/>
              <a:t>Ogni chiamata a procedura richiede allocazione di spazio di memoria per le sue variabili locali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000" dirty="0"/>
              <a:t>Il compilatore potrebbe “preparare” un ambiente per ogni funzione definita? In generale no...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 b="1" dirty="0"/>
              <a:t>Vi sono procedure che richiamano se stesse</a:t>
            </a:r>
            <a:r>
              <a:rPr lang="it-IT" altLang="it-IT" sz="2400" dirty="0"/>
              <a:t> </a:t>
            </a:r>
            <a:r>
              <a:rPr lang="it-IT" altLang="it-IT" sz="2400" dirty="0">
                <a:solidFill>
                  <a:srgbClr val="FF3300"/>
                </a:solidFill>
              </a:rPr>
              <a:t>(vedremo: </a:t>
            </a:r>
            <a:r>
              <a:rPr lang="it-IT" altLang="it-IT" sz="2400" dirty="0" err="1">
                <a:solidFill>
                  <a:srgbClr val="FF3300"/>
                </a:solidFill>
              </a:rPr>
              <a:t>ricorsione</a:t>
            </a:r>
            <a:r>
              <a:rPr lang="it-IT" altLang="it-IT" sz="2400" dirty="0">
                <a:solidFill>
                  <a:srgbClr val="FF3300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000" b="1" dirty="0">
                <a:solidFill>
                  <a:schemeClr val="accent2"/>
                </a:solidFill>
              </a:rPr>
              <a:t>Possono esistere più “istanze” di una funzione, “addormentate” in attesa della terminazione di una “gemella” per riprendere l’esecuzione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 dirty="0"/>
              <a:t>In questo ultimo caso</a:t>
            </a:r>
            <a:r>
              <a:rPr lang="it-IT" altLang="it-IT" sz="2400" dirty="0">
                <a:solidFill>
                  <a:srgbClr val="FF3300"/>
                </a:solidFill>
              </a:rPr>
              <a:t> il compilatore non può sapere </a:t>
            </a:r>
            <a:r>
              <a:rPr lang="it-IT" altLang="it-IT" sz="2400" dirty="0"/>
              <a:t>quanto spazio allocare per le variabili del programma (nei vari ambienti)</a:t>
            </a:r>
            <a:endParaRPr lang="it-IT" altLang="it-IT" sz="2800" dirty="0"/>
          </a:p>
        </p:txBody>
      </p:sp>
      <p:sp>
        <p:nvSpPr>
          <p:cNvPr id="83972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it-IT" altLang="it-IT" dirty="0"/>
              <a:t>Perché è necessario?</a:t>
            </a:r>
            <a:endParaRPr lang="en-US" altLang="it-IT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939A709E-5961-4C3C-AF21-F083B939F8DD}" type="slidenum">
              <a:rPr lang="it-IT" altLang="it-IT" sz="1400" smtClean="0"/>
              <a:pPr algn="l">
                <a:spcBef>
                  <a:spcPct val="0"/>
                </a:spcBef>
                <a:buFontTx/>
                <a:buNone/>
              </a:pPr>
              <a:t>54</a:t>
            </a:fld>
            <a:endParaRPr lang="it-IT" altLang="it-IT" sz="1400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206500"/>
            <a:ext cx="8545513" cy="5105400"/>
          </a:xfrm>
        </p:spPr>
        <p:txBody>
          <a:bodyPr/>
          <a:lstStyle/>
          <a:p>
            <a:pPr eaLnBrk="1" hangingPunct="1"/>
            <a:r>
              <a:rPr lang="it-IT" altLang="it-IT" sz="2200"/>
              <a:t>Una porzione della memoria di lavoro, chiamata </a:t>
            </a:r>
            <a:r>
              <a:rPr lang="it-IT" altLang="it-IT" sz="2200" b="1">
                <a:solidFill>
                  <a:srgbClr val="FF3300"/>
                </a:solidFill>
              </a:rPr>
              <a:t>stack</a:t>
            </a:r>
            <a:r>
              <a:rPr lang="it-IT" altLang="it-IT" sz="2200"/>
              <a:t> (</a:t>
            </a:r>
            <a:r>
              <a:rPr lang="it-IT" altLang="it-IT" sz="2200" b="1" i="1"/>
              <a:t>pila</a:t>
            </a:r>
            <a:r>
              <a:rPr lang="it-IT" altLang="it-IT" sz="2200"/>
              <a:t>)</a:t>
            </a:r>
            <a:r>
              <a:rPr lang="it-IT" altLang="it-IT" sz="2200" b="1" i="1"/>
              <a:t>:</a:t>
            </a:r>
            <a:r>
              <a:rPr lang="it-IT" altLang="it-IT" sz="2200"/>
              <a:t> modalità </a:t>
            </a:r>
            <a:r>
              <a:rPr lang="it-IT" altLang="it-IT" sz="2200" b="1"/>
              <a:t>LIFO</a:t>
            </a:r>
            <a:r>
              <a:rPr lang="it-IT" altLang="it-IT" sz="2200"/>
              <a:t> (Last in First Out) permette al sistema operativo di gestire i processi e di eseguire le chiamate a sottoprogramma</a:t>
            </a:r>
          </a:p>
          <a:p>
            <a:pPr eaLnBrk="1" hangingPunct="1"/>
            <a:r>
              <a:rPr lang="it-IT" altLang="it-IT" sz="2200" b="1" u="sng"/>
              <a:t>Lo </a:t>
            </a:r>
            <a:r>
              <a:rPr lang="it-IT" altLang="it-IT" sz="2200" b="1" u="sng">
                <a:solidFill>
                  <a:srgbClr val="FF3300"/>
                </a:solidFill>
              </a:rPr>
              <a:t>Stack Pointer</a:t>
            </a:r>
            <a:r>
              <a:rPr lang="it-IT" altLang="it-IT" sz="2200" b="1" u="sng"/>
              <a:t> (puntat. alla pila)</a:t>
            </a:r>
            <a:r>
              <a:rPr lang="it-IT" altLang="it-IT" sz="2200" b="1"/>
              <a:t> </a:t>
            </a:r>
            <a:r>
              <a:rPr lang="it-IT" altLang="it-IT" sz="2200"/>
              <a:t>è un registro che contiene </a:t>
            </a:r>
            <a:r>
              <a:rPr lang="it-IT" altLang="it-IT" sz="2200" b="1"/>
              <a:t>l’indirizzo della parola di memoria da leggere nello stack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5438775" y="3303588"/>
            <a:ext cx="1447800" cy="2514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/>
          </a:p>
        </p:txBody>
      </p:sp>
      <p:sp>
        <p:nvSpPr>
          <p:cNvPr id="86021" name="Line 5"/>
          <p:cNvSpPr>
            <a:spLocks noChangeShapeType="1"/>
          </p:cNvSpPr>
          <p:nvPr/>
        </p:nvSpPr>
        <p:spPr bwMode="auto">
          <a:xfrm>
            <a:off x="5438775" y="36083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>
            <a:off x="5438775" y="39893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6023" name="Line 7"/>
          <p:cNvSpPr>
            <a:spLocks noChangeShapeType="1"/>
          </p:cNvSpPr>
          <p:nvPr/>
        </p:nvSpPr>
        <p:spPr bwMode="auto">
          <a:xfrm>
            <a:off x="5438775" y="43703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>
            <a:off x="5438775" y="47513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6025" name="Line 9"/>
          <p:cNvSpPr>
            <a:spLocks noChangeShapeType="1"/>
          </p:cNvSpPr>
          <p:nvPr/>
        </p:nvSpPr>
        <p:spPr bwMode="auto">
          <a:xfrm>
            <a:off x="5438775" y="51323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>
            <a:off x="5438775" y="5513388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6027" name="AutoShape 11"/>
          <p:cNvSpPr>
            <a:spLocks noChangeArrowheads="1"/>
          </p:cNvSpPr>
          <p:nvPr/>
        </p:nvSpPr>
        <p:spPr bwMode="auto">
          <a:xfrm>
            <a:off x="6962775" y="3348038"/>
            <a:ext cx="990600" cy="228600"/>
          </a:xfrm>
          <a:prstGeom prst="leftArrow">
            <a:avLst>
              <a:gd name="adj1" fmla="val 50000"/>
              <a:gd name="adj2" fmla="val 108333"/>
            </a:avLst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800"/>
          </a:p>
        </p:txBody>
      </p:sp>
      <p:sp>
        <p:nvSpPr>
          <p:cNvPr id="86028" name="Text Box 12"/>
          <p:cNvSpPr txBox="1">
            <a:spLocks noChangeArrowheads="1"/>
          </p:cNvSpPr>
          <p:nvPr/>
        </p:nvSpPr>
        <p:spPr bwMode="auto">
          <a:xfrm>
            <a:off x="7005638" y="3608388"/>
            <a:ext cx="202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600"/>
              <a:t>Stack pointer = 312</a:t>
            </a:r>
            <a:endParaRPr lang="it-IT" altLang="it-IT" sz="1800"/>
          </a:p>
        </p:txBody>
      </p:sp>
      <p:sp>
        <p:nvSpPr>
          <p:cNvPr id="86029" name="Rectangle 13"/>
          <p:cNvSpPr>
            <a:spLocks noChangeArrowheads="1"/>
          </p:cNvSpPr>
          <p:nvPr/>
        </p:nvSpPr>
        <p:spPr bwMode="auto">
          <a:xfrm>
            <a:off x="1052513" y="3419475"/>
            <a:ext cx="19050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>
                <a:latin typeface="Times New Roman" panose="02020603050405020304" pitchFamily="18" charset="0"/>
              </a:rPr>
              <a:t>312</a:t>
            </a:r>
          </a:p>
        </p:txBody>
      </p:sp>
      <p:sp>
        <p:nvSpPr>
          <p:cNvPr id="86030" name="Text Box 14"/>
          <p:cNvSpPr txBox="1">
            <a:spLocks noChangeArrowheads="1"/>
          </p:cNvSpPr>
          <p:nvPr/>
        </p:nvSpPr>
        <p:spPr bwMode="auto">
          <a:xfrm>
            <a:off x="4829175" y="3303588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000">
                <a:latin typeface="Times New Roman" panose="02020603050405020304" pitchFamily="18" charset="0"/>
              </a:rPr>
              <a:t>312</a:t>
            </a:r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4829175" y="3608388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000">
                <a:latin typeface="Times New Roman" panose="02020603050405020304" pitchFamily="18" charset="0"/>
              </a:rPr>
              <a:t>311</a:t>
            </a:r>
          </a:p>
        </p:txBody>
      </p:sp>
      <p:sp>
        <p:nvSpPr>
          <p:cNvPr id="86032" name="Text Box 16"/>
          <p:cNvSpPr txBox="1">
            <a:spLocks noChangeArrowheads="1"/>
          </p:cNvSpPr>
          <p:nvPr/>
        </p:nvSpPr>
        <p:spPr bwMode="auto">
          <a:xfrm>
            <a:off x="4829175" y="3989388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000">
                <a:latin typeface="Times New Roman" panose="02020603050405020304" pitchFamily="18" charset="0"/>
              </a:rPr>
              <a:t>310</a:t>
            </a:r>
          </a:p>
        </p:txBody>
      </p:sp>
      <p:sp>
        <p:nvSpPr>
          <p:cNvPr id="86033" name="Text Box 17"/>
          <p:cNvSpPr txBox="1">
            <a:spLocks noChangeArrowheads="1"/>
          </p:cNvSpPr>
          <p:nvPr/>
        </p:nvSpPr>
        <p:spPr bwMode="auto">
          <a:xfrm>
            <a:off x="4829175" y="5437188"/>
            <a:ext cx="56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000">
                <a:latin typeface="Times New Roman" panose="02020603050405020304" pitchFamily="18" charset="0"/>
              </a:rPr>
              <a:t>303</a:t>
            </a:r>
          </a:p>
        </p:txBody>
      </p:sp>
      <p:sp>
        <p:nvSpPr>
          <p:cNvPr id="86034" name="Text Box 18"/>
          <p:cNvSpPr txBox="1">
            <a:spLocks noChangeArrowheads="1"/>
          </p:cNvSpPr>
          <p:nvPr/>
        </p:nvSpPr>
        <p:spPr bwMode="auto">
          <a:xfrm>
            <a:off x="4981575" y="4370388"/>
            <a:ext cx="374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000">
                <a:latin typeface="Times New Roman" panose="02020603050405020304" pitchFamily="18" charset="0"/>
              </a:rPr>
              <a:t>...</a:t>
            </a:r>
          </a:p>
        </p:txBody>
      </p:sp>
      <p:sp>
        <p:nvSpPr>
          <p:cNvPr id="86035" name="Text Box 19"/>
          <p:cNvSpPr txBox="1">
            <a:spLocks noChangeArrowheads="1"/>
          </p:cNvSpPr>
          <p:nvPr/>
        </p:nvSpPr>
        <p:spPr bwMode="auto">
          <a:xfrm>
            <a:off x="258763" y="4052888"/>
            <a:ext cx="46101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182563" indent="-18256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it-IT" altLang="it-IT" sz="2000"/>
              <a:t>Operazione di</a:t>
            </a:r>
            <a:r>
              <a:rPr lang="it-IT" altLang="it-IT" sz="2000" b="1" i="1"/>
              <a:t> inserimento:</a:t>
            </a:r>
            <a:endParaRPr lang="it-IT" altLang="it-IT" sz="20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/>
              <a:t>     - incremento SP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/>
              <a:t>     - scrittura in parola indirizzata da SP</a:t>
            </a:r>
          </a:p>
          <a:p>
            <a:pPr>
              <a:spcBef>
                <a:spcPct val="0"/>
              </a:spcBef>
            </a:pPr>
            <a:r>
              <a:rPr lang="it-IT" altLang="it-IT" sz="2000"/>
              <a:t>Operazione di </a:t>
            </a:r>
            <a:r>
              <a:rPr lang="it-IT" altLang="it-IT" sz="2000" b="1" i="1"/>
              <a:t>estrazione:</a:t>
            </a:r>
            <a:endParaRPr lang="it-IT" altLang="it-IT" sz="200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/>
              <a:t>     - lettura da parola indirizzata da SP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/>
              <a:t>     - decremento SP</a:t>
            </a:r>
          </a:p>
        </p:txBody>
      </p:sp>
      <p:sp>
        <p:nvSpPr>
          <p:cNvPr id="86036" name="Rectangle 20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it-IT" altLang="it-IT"/>
              <a:t>La pila (stack) di sistema</a:t>
            </a:r>
            <a:endParaRPr lang="en-US" altLang="it-IT"/>
          </a:p>
        </p:txBody>
      </p:sp>
      <p:sp>
        <p:nvSpPr>
          <p:cNvPr id="86037" name="Text Box 21"/>
          <p:cNvSpPr txBox="1">
            <a:spLocks noChangeArrowheads="1"/>
          </p:cNvSpPr>
          <p:nvPr/>
        </p:nvSpPr>
        <p:spPr bwMode="auto">
          <a:xfrm>
            <a:off x="620713" y="3457575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600"/>
              <a:t>SP</a:t>
            </a:r>
            <a:endParaRPr lang="it-IT" altLang="it-IT" sz="18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ttangolo 1"/>
          <p:cNvSpPr>
            <a:spLocks noChangeArrowheads="1"/>
          </p:cNvSpPr>
          <p:nvPr/>
        </p:nvSpPr>
        <p:spPr bwMode="auto">
          <a:xfrm>
            <a:off x="481013" y="1681163"/>
            <a:ext cx="82296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800" dirty="0"/>
              <a:t>In </a:t>
            </a:r>
            <a:r>
              <a:rPr lang="it-IT" altLang="it-IT" sz="2800" dirty="0" err="1"/>
              <a:t>Python</a:t>
            </a:r>
            <a:r>
              <a:rPr lang="it-IT" altLang="it-IT" sz="2800" dirty="0"/>
              <a:t> ci sono 2 funzioni </a:t>
            </a:r>
            <a:r>
              <a:rPr lang="it-IT" altLang="it-IT" sz="2800" dirty="0" err="1"/>
              <a:t>bultin</a:t>
            </a:r>
            <a:r>
              <a:rPr lang="it-IT" altLang="it-IT" sz="2800" dirty="0"/>
              <a:t> che sono in grado di svolgere un ruolo simile alle </a:t>
            </a:r>
            <a:r>
              <a:rPr lang="it-IT" altLang="it-IT" sz="2800" dirty="0" err="1"/>
              <a:t>comprehension</a:t>
            </a:r>
            <a:r>
              <a:rPr lang="it-IT" altLang="it-IT" sz="2800" dirty="0"/>
              <a:t>: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800" dirty="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 dirty="0" err="1"/>
              <a:t>map</a:t>
            </a:r>
            <a:r>
              <a:rPr lang="it-IT" altLang="it-IT" sz="2800" dirty="0"/>
              <a:t>(</a:t>
            </a:r>
            <a:r>
              <a:rPr lang="it-IT" altLang="it-IT" sz="2800" dirty="0" err="1"/>
              <a:t>func</a:t>
            </a:r>
            <a:r>
              <a:rPr lang="it-IT" altLang="it-IT" sz="2800" dirty="0"/>
              <a:t>, </a:t>
            </a:r>
            <a:r>
              <a:rPr lang="it-IT" altLang="it-IT" sz="2800" dirty="0" err="1"/>
              <a:t>seq</a:t>
            </a:r>
            <a:r>
              <a:rPr lang="it-IT" altLang="it-IT" sz="2800" dirty="0"/>
              <a:t>): applica la funzione </a:t>
            </a:r>
            <a:r>
              <a:rPr lang="it-IT" altLang="it-IT" sz="2800" dirty="0" err="1"/>
              <a:t>func</a:t>
            </a:r>
            <a:r>
              <a:rPr lang="it-IT" altLang="it-IT" sz="2800" dirty="0"/>
              <a:t> a tutti gli elementi di </a:t>
            </a:r>
            <a:r>
              <a:rPr lang="it-IT" altLang="it-IT" sz="2800" dirty="0" err="1"/>
              <a:t>seq</a:t>
            </a:r>
            <a:r>
              <a:rPr lang="it-IT" altLang="it-IT" sz="2800" dirty="0"/>
              <a:t> e restituisce un nuovo iterabile;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800" dirty="0" err="1"/>
              <a:t>filter</a:t>
            </a:r>
            <a:r>
              <a:rPr lang="it-IT" altLang="it-IT" sz="2800" dirty="0"/>
              <a:t>(</a:t>
            </a:r>
            <a:r>
              <a:rPr lang="it-IT" altLang="it-IT" sz="2800" dirty="0" err="1"/>
              <a:t>func</a:t>
            </a:r>
            <a:r>
              <a:rPr lang="it-IT" altLang="it-IT" sz="2800" dirty="0"/>
              <a:t>, </a:t>
            </a:r>
            <a:r>
              <a:rPr lang="it-IT" altLang="it-IT" sz="2800" dirty="0" err="1"/>
              <a:t>seq</a:t>
            </a:r>
            <a:r>
              <a:rPr lang="it-IT" altLang="it-IT" sz="2800" dirty="0"/>
              <a:t>): restituisce un iterabile che contiene tutti gli elementi di </a:t>
            </a:r>
            <a:r>
              <a:rPr lang="it-IT" altLang="it-IT" sz="2800" dirty="0" err="1"/>
              <a:t>seq</a:t>
            </a:r>
            <a:r>
              <a:rPr lang="it-IT" altLang="it-IT" sz="2800" dirty="0"/>
              <a:t> per cui </a:t>
            </a:r>
            <a:r>
              <a:rPr lang="it-IT" altLang="it-IT" sz="2800" dirty="0" err="1"/>
              <a:t>func</a:t>
            </a:r>
            <a:r>
              <a:rPr lang="it-IT" altLang="it-IT" sz="2800" dirty="0"/>
              <a:t>(</a:t>
            </a:r>
            <a:r>
              <a:rPr lang="it-IT" altLang="it-IT" sz="2800" dirty="0" err="1"/>
              <a:t>elem</a:t>
            </a:r>
            <a:r>
              <a:rPr lang="it-IT" altLang="it-IT" sz="2800" dirty="0"/>
              <a:t>) è </a:t>
            </a:r>
            <a:r>
              <a:rPr lang="it-IT" altLang="it-IT" sz="2800" dirty="0" err="1"/>
              <a:t>true</a:t>
            </a:r>
            <a:r>
              <a:rPr lang="it-IT" altLang="it-IT" sz="2800" dirty="0"/>
              <a:t>.</a:t>
            </a:r>
          </a:p>
        </p:txBody>
      </p:sp>
      <p:sp>
        <p:nvSpPr>
          <p:cNvPr id="88067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err="1"/>
              <a:t>Map</a:t>
            </a:r>
            <a:r>
              <a:rPr lang="it-IT" altLang="it-IT" dirty="0"/>
              <a:t> e </a:t>
            </a:r>
            <a:r>
              <a:rPr lang="it-IT" altLang="it-IT" dirty="0" err="1"/>
              <a:t>filter</a:t>
            </a:r>
            <a:endParaRPr lang="it-IT" altLang="it-IT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ttangolo 1"/>
          <p:cNvSpPr>
            <a:spLocks noChangeArrowheads="1"/>
          </p:cNvSpPr>
          <p:nvPr/>
        </p:nvSpPr>
        <p:spPr bwMode="auto">
          <a:xfrm>
            <a:off x="0" y="0"/>
            <a:ext cx="91440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000" dirty="0" err="1"/>
              <a:t>map</a:t>
            </a:r>
            <a:r>
              <a:rPr lang="it-IT" altLang="it-IT" sz="2000" dirty="0"/>
              <a:t>(</a:t>
            </a:r>
            <a:r>
              <a:rPr lang="it-IT" altLang="it-IT" sz="2000" dirty="0" err="1"/>
              <a:t>func</a:t>
            </a:r>
            <a:r>
              <a:rPr lang="it-IT" altLang="it-IT" sz="2000" dirty="0"/>
              <a:t>, </a:t>
            </a:r>
            <a:r>
              <a:rPr lang="it-IT" altLang="it-IT" sz="2000" dirty="0" err="1"/>
              <a:t>seq</a:t>
            </a:r>
            <a:r>
              <a:rPr lang="it-IT" altLang="it-IT" sz="2000" dirty="0"/>
              <a:t>) è simile a [</a:t>
            </a:r>
            <a:r>
              <a:rPr lang="it-IT" altLang="it-IT" sz="2000" dirty="0" err="1"/>
              <a:t>func</a:t>
            </a:r>
            <a:r>
              <a:rPr lang="it-IT" altLang="it-IT" sz="2000" dirty="0"/>
              <a:t>(</a:t>
            </a:r>
            <a:r>
              <a:rPr lang="it-IT" altLang="it-IT" sz="2000" dirty="0" err="1"/>
              <a:t>elem</a:t>
            </a:r>
            <a:r>
              <a:rPr lang="it-IT" altLang="it-IT" sz="2000" dirty="0"/>
              <a:t>) for </a:t>
            </a:r>
            <a:r>
              <a:rPr lang="it-IT" altLang="it-IT" sz="2000" dirty="0" err="1"/>
              <a:t>elem</a:t>
            </a:r>
            <a:r>
              <a:rPr lang="it-IT" altLang="it-IT" sz="2000" dirty="0"/>
              <a:t> in </a:t>
            </a:r>
            <a:r>
              <a:rPr lang="it-IT" altLang="it-IT" sz="2000" dirty="0" err="1"/>
              <a:t>seq</a:t>
            </a:r>
            <a:r>
              <a:rPr lang="it-IT" altLang="it-IT" sz="2000" dirty="0"/>
              <a:t>]: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000" dirty="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 dirty="0"/>
              <a:t>&gt;&gt;&gt; # definisco una funzione che restituisce il quadrato di un numero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 dirty="0"/>
              <a:t>&gt;&gt;&gt; </a:t>
            </a:r>
            <a:r>
              <a:rPr lang="it-IT" altLang="it-IT" sz="2000" dirty="0" err="1"/>
              <a:t>def</a:t>
            </a:r>
            <a:r>
              <a:rPr lang="it-IT" altLang="it-IT" sz="2000" dirty="0"/>
              <a:t> </a:t>
            </a:r>
            <a:r>
              <a:rPr lang="it-IT" altLang="it-IT" sz="2000" dirty="0" err="1"/>
              <a:t>square</a:t>
            </a:r>
            <a:r>
              <a:rPr lang="it-IT" altLang="it-IT" sz="2000" dirty="0"/>
              <a:t>(n):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 dirty="0"/>
              <a:t>...     </a:t>
            </a:r>
            <a:r>
              <a:rPr lang="it-IT" altLang="it-IT" sz="2000" dirty="0" err="1"/>
              <a:t>return</a:t>
            </a:r>
            <a:r>
              <a:rPr lang="it-IT" altLang="it-IT" sz="2000" dirty="0"/>
              <a:t> n**2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 dirty="0"/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 dirty="0"/>
              <a:t>&gt;&gt;&gt; </a:t>
            </a:r>
            <a:r>
              <a:rPr lang="it-IT" altLang="it-IT" sz="2000" dirty="0" err="1"/>
              <a:t>squares</a:t>
            </a:r>
            <a:r>
              <a:rPr lang="it-IT" altLang="it-IT" sz="2000" dirty="0"/>
              <a:t> = </a:t>
            </a:r>
            <a:r>
              <a:rPr lang="it-IT" altLang="it-IT" sz="2000" dirty="0" err="1"/>
              <a:t>map</a:t>
            </a:r>
            <a:r>
              <a:rPr lang="it-IT" altLang="it-IT" sz="2000" dirty="0"/>
              <a:t>(</a:t>
            </a:r>
            <a:r>
              <a:rPr lang="it-IT" altLang="it-IT" sz="2000" dirty="0" err="1"/>
              <a:t>square</a:t>
            </a:r>
            <a:r>
              <a:rPr lang="it-IT" altLang="it-IT" sz="2000" dirty="0"/>
              <a:t>, </a:t>
            </a:r>
            <a:r>
              <a:rPr lang="it-IT" altLang="it-IT" sz="2000" dirty="0" err="1"/>
              <a:t>range</a:t>
            </a:r>
            <a:r>
              <a:rPr lang="it-IT" altLang="it-IT" sz="2000" dirty="0"/>
              <a:t>(10))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 dirty="0"/>
              <a:t>&gt;&gt;&gt; </a:t>
            </a:r>
            <a:r>
              <a:rPr lang="it-IT" altLang="it-IT" sz="2000" dirty="0" err="1"/>
              <a:t>squares</a:t>
            </a:r>
            <a:r>
              <a:rPr lang="it-IT" altLang="it-IT" sz="2000" dirty="0"/>
              <a:t>  # </a:t>
            </a:r>
            <a:r>
              <a:rPr lang="it-IT" altLang="it-IT" sz="2000" dirty="0" err="1"/>
              <a:t>map</a:t>
            </a:r>
            <a:r>
              <a:rPr lang="it-IT" altLang="it-IT" sz="2000" dirty="0"/>
              <a:t> restituisce un oggetto iterabile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 dirty="0"/>
              <a:t>&lt;</a:t>
            </a:r>
            <a:r>
              <a:rPr lang="it-IT" altLang="it-IT" sz="2000" dirty="0" err="1"/>
              <a:t>map</a:t>
            </a:r>
            <a:r>
              <a:rPr lang="it-IT" altLang="it-IT" sz="2000" dirty="0"/>
              <a:t> </a:t>
            </a:r>
            <a:r>
              <a:rPr lang="it-IT" altLang="it-IT" sz="2000" dirty="0" err="1"/>
              <a:t>object</a:t>
            </a:r>
            <a:r>
              <a:rPr lang="it-IT" altLang="it-IT" sz="2000" dirty="0"/>
              <a:t> </a:t>
            </a:r>
            <a:r>
              <a:rPr lang="it-IT" altLang="it-IT" sz="2000" dirty="0" err="1"/>
              <a:t>at</a:t>
            </a:r>
            <a:r>
              <a:rPr lang="it-IT" altLang="it-IT" sz="2000" dirty="0"/>
              <a:t> 0xb6730d8c&gt;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 dirty="0"/>
              <a:t>&gt;&gt;&gt; list(</a:t>
            </a:r>
            <a:r>
              <a:rPr lang="it-IT" altLang="it-IT" sz="2000" dirty="0" err="1"/>
              <a:t>squares</a:t>
            </a:r>
            <a:r>
              <a:rPr lang="it-IT" altLang="it-IT" sz="2000" dirty="0"/>
              <a:t>)  # convertendolo in lista si possono vedere gli elementi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 dirty="0"/>
              <a:t>[0, 1, 4, 9, 16, 25, 36, 49, 64, 81]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 dirty="0"/>
              <a:t>&gt;&gt;&gt; # la seguente </a:t>
            </a:r>
            <a:r>
              <a:rPr lang="it-IT" altLang="it-IT" sz="2000" dirty="0" err="1"/>
              <a:t>listcomp</a:t>
            </a:r>
            <a:r>
              <a:rPr lang="it-IT" altLang="it-IT" sz="2000" dirty="0"/>
              <a:t> è equivalente a usare list(</a:t>
            </a:r>
            <a:r>
              <a:rPr lang="it-IT" altLang="it-IT" sz="2000" dirty="0" err="1"/>
              <a:t>map</a:t>
            </a:r>
            <a:r>
              <a:rPr lang="it-IT" altLang="it-IT" sz="2000" dirty="0"/>
              <a:t>(</a:t>
            </a:r>
            <a:r>
              <a:rPr lang="it-IT" altLang="it-IT" sz="2000" dirty="0" err="1"/>
              <a:t>func</a:t>
            </a:r>
            <a:r>
              <a:rPr lang="it-IT" altLang="it-IT" sz="2000" dirty="0"/>
              <a:t>, </a:t>
            </a:r>
            <a:r>
              <a:rPr lang="it-IT" altLang="it-IT" sz="2000" dirty="0" err="1"/>
              <a:t>seq</a:t>
            </a:r>
            <a:r>
              <a:rPr lang="it-IT" altLang="it-IT" sz="2000" dirty="0"/>
              <a:t>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 dirty="0"/>
              <a:t>&gt;&gt;&gt; [</a:t>
            </a:r>
            <a:r>
              <a:rPr lang="it-IT" altLang="it-IT" sz="2000" dirty="0" err="1"/>
              <a:t>square</a:t>
            </a:r>
            <a:r>
              <a:rPr lang="it-IT" altLang="it-IT" sz="2000" dirty="0"/>
              <a:t>(x) for x in </a:t>
            </a:r>
            <a:r>
              <a:rPr lang="it-IT" altLang="it-IT" sz="2000" dirty="0" err="1"/>
              <a:t>range</a:t>
            </a:r>
            <a:r>
              <a:rPr lang="it-IT" altLang="it-IT" sz="2000" dirty="0"/>
              <a:t>(10)]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000" dirty="0"/>
              <a:t>[0, 1, 4, 9, 16, 25, 36, 49, 64, 81]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ttangolo 1"/>
          <p:cNvSpPr>
            <a:spLocks noChangeArrowheads="1"/>
          </p:cNvSpPr>
          <p:nvPr/>
        </p:nvSpPr>
        <p:spPr bwMode="auto">
          <a:xfrm>
            <a:off x="98425" y="157163"/>
            <a:ext cx="8915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 err="1"/>
              <a:t>filter</a:t>
            </a:r>
            <a:r>
              <a:rPr lang="it-IT" altLang="it-IT" sz="1800" dirty="0"/>
              <a:t>(</a:t>
            </a:r>
            <a:r>
              <a:rPr lang="it-IT" altLang="it-IT" sz="1800" dirty="0" err="1"/>
              <a:t>func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seq</a:t>
            </a:r>
            <a:r>
              <a:rPr lang="it-IT" altLang="it-IT" sz="1800" dirty="0"/>
              <a:t>) è simile a [</a:t>
            </a:r>
            <a:r>
              <a:rPr lang="it-IT" altLang="it-IT" sz="1800" dirty="0" err="1"/>
              <a:t>elem</a:t>
            </a:r>
            <a:r>
              <a:rPr lang="it-IT" altLang="it-IT" sz="1800" dirty="0"/>
              <a:t> for </a:t>
            </a:r>
            <a:r>
              <a:rPr lang="it-IT" altLang="it-IT" sz="1800" dirty="0" err="1"/>
              <a:t>elem</a:t>
            </a:r>
            <a:r>
              <a:rPr lang="it-IT" altLang="it-IT" sz="1800" dirty="0"/>
              <a:t> in </a:t>
            </a:r>
            <a:r>
              <a:rPr lang="it-IT" altLang="it-IT" sz="1800" dirty="0" err="1"/>
              <a:t>seq</a:t>
            </a:r>
            <a:r>
              <a:rPr lang="it-IT" altLang="it-IT" sz="1800" dirty="0"/>
              <a:t> </a:t>
            </a:r>
            <a:r>
              <a:rPr lang="it-IT" altLang="it-IT" sz="1800" dirty="0" err="1"/>
              <a:t>if</a:t>
            </a:r>
            <a:r>
              <a:rPr lang="it-IT" altLang="it-IT" sz="1800" dirty="0"/>
              <a:t> </a:t>
            </a:r>
            <a:r>
              <a:rPr lang="it-IT" altLang="it-IT" sz="1800" dirty="0" err="1"/>
              <a:t>func</a:t>
            </a:r>
            <a:r>
              <a:rPr lang="it-IT" altLang="it-IT" sz="1800" dirty="0"/>
              <a:t>(</a:t>
            </a:r>
            <a:r>
              <a:rPr lang="it-IT" altLang="it-IT" sz="1800" dirty="0" err="1"/>
              <a:t>elem</a:t>
            </a:r>
            <a:r>
              <a:rPr lang="it-IT" altLang="it-IT" sz="1800" dirty="0"/>
              <a:t>)]: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&gt;&gt;&gt; # definisco una funzione che restituisce True se il numero è pari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&gt;&gt;&gt; </a:t>
            </a:r>
            <a:r>
              <a:rPr lang="it-IT" altLang="it-IT" sz="1800" dirty="0" err="1"/>
              <a:t>def</a:t>
            </a:r>
            <a:r>
              <a:rPr lang="it-IT" altLang="it-IT" sz="1800" dirty="0"/>
              <a:t> </a:t>
            </a:r>
            <a:r>
              <a:rPr lang="it-IT" altLang="it-IT" sz="1800" dirty="0" err="1"/>
              <a:t>is_even</a:t>
            </a:r>
            <a:r>
              <a:rPr lang="it-IT" altLang="it-IT" sz="1800" dirty="0"/>
              <a:t>(n):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...     </a:t>
            </a:r>
            <a:r>
              <a:rPr lang="it-IT" altLang="it-IT" sz="1800" dirty="0" err="1"/>
              <a:t>if</a:t>
            </a:r>
            <a:r>
              <a:rPr lang="it-IT" altLang="it-IT" sz="1800" dirty="0"/>
              <a:t> n%2 == 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...         </a:t>
            </a:r>
            <a:r>
              <a:rPr lang="it-IT" altLang="it-IT" sz="1800" dirty="0" err="1"/>
              <a:t>return</a:t>
            </a:r>
            <a:r>
              <a:rPr lang="it-IT" altLang="it-IT" sz="1800" dirty="0"/>
              <a:t> 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...     else: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...         </a:t>
            </a:r>
            <a:r>
              <a:rPr lang="it-IT" altLang="it-IT" sz="1800" dirty="0" err="1"/>
              <a:t>return</a:t>
            </a:r>
            <a:r>
              <a:rPr lang="it-IT" altLang="it-IT" sz="1800" dirty="0"/>
              <a:t> False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&gt;&gt;&gt; </a:t>
            </a:r>
            <a:r>
              <a:rPr lang="it-IT" altLang="it-IT" sz="1800" dirty="0" err="1"/>
              <a:t>even</a:t>
            </a:r>
            <a:r>
              <a:rPr lang="it-IT" altLang="it-IT" sz="1800" dirty="0"/>
              <a:t> = </a:t>
            </a:r>
            <a:r>
              <a:rPr lang="it-IT" altLang="it-IT" sz="1800" dirty="0" err="1"/>
              <a:t>filter</a:t>
            </a:r>
            <a:r>
              <a:rPr lang="it-IT" altLang="it-IT" sz="1800" dirty="0"/>
              <a:t>(</a:t>
            </a:r>
            <a:r>
              <a:rPr lang="it-IT" altLang="it-IT" sz="1800" dirty="0" err="1"/>
              <a:t>is_even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range</a:t>
            </a:r>
            <a:r>
              <a:rPr lang="it-IT" altLang="it-IT" sz="1800" dirty="0"/>
              <a:t>(10))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&gt;&gt;&gt; </a:t>
            </a:r>
            <a:r>
              <a:rPr lang="it-IT" altLang="it-IT" sz="1800" dirty="0" err="1"/>
              <a:t>even</a:t>
            </a:r>
            <a:r>
              <a:rPr lang="it-IT" altLang="it-IT" sz="1800" dirty="0"/>
              <a:t>  # </a:t>
            </a:r>
            <a:r>
              <a:rPr lang="it-IT" altLang="it-IT" sz="1800" dirty="0" err="1"/>
              <a:t>filter</a:t>
            </a:r>
            <a:r>
              <a:rPr lang="it-IT" altLang="it-IT" sz="1800" dirty="0"/>
              <a:t> restituisce un oggetto iterabile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&lt;</a:t>
            </a:r>
            <a:r>
              <a:rPr lang="it-IT" altLang="it-IT" sz="1800" dirty="0" err="1"/>
              <a:t>filter</a:t>
            </a:r>
            <a:r>
              <a:rPr lang="it-IT" altLang="it-IT" sz="1800" dirty="0"/>
              <a:t> </a:t>
            </a:r>
            <a:r>
              <a:rPr lang="it-IT" altLang="it-IT" sz="1800" dirty="0" err="1"/>
              <a:t>object</a:t>
            </a:r>
            <a:r>
              <a:rPr lang="it-IT" altLang="it-IT" sz="1800" dirty="0"/>
              <a:t> </a:t>
            </a:r>
            <a:r>
              <a:rPr lang="it-IT" altLang="it-IT" sz="1800" dirty="0" err="1"/>
              <a:t>at</a:t>
            </a:r>
            <a:r>
              <a:rPr lang="it-IT" altLang="it-IT" sz="1800" dirty="0"/>
              <a:t> 0xb717b92c&gt;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&gt;&gt;&gt; list(</a:t>
            </a:r>
            <a:r>
              <a:rPr lang="it-IT" altLang="it-IT" sz="1800" dirty="0" err="1"/>
              <a:t>even</a:t>
            </a:r>
            <a:r>
              <a:rPr lang="it-IT" altLang="it-IT" sz="1800" dirty="0"/>
              <a:t>)  # convertendolo in lista si possono vedere gli elementi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[0, 2, 4, 6, 8]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&gt;&gt;&gt; # la seguente </a:t>
            </a:r>
            <a:r>
              <a:rPr lang="it-IT" altLang="it-IT" sz="1800" dirty="0" err="1"/>
              <a:t>listcomp</a:t>
            </a:r>
            <a:r>
              <a:rPr lang="it-IT" altLang="it-IT" sz="1800" dirty="0"/>
              <a:t> è equivalente a usare list(</a:t>
            </a:r>
            <a:r>
              <a:rPr lang="it-IT" altLang="it-IT" sz="1800" dirty="0" err="1"/>
              <a:t>filter</a:t>
            </a:r>
            <a:r>
              <a:rPr lang="it-IT" altLang="it-IT" sz="1800" dirty="0"/>
              <a:t>(</a:t>
            </a:r>
            <a:r>
              <a:rPr lang="it-IT" altLang="it-IT" sz="1800" dirty="0" err="1"/>
              <a:t>func</a:t>
            </a:r>
            <a:r>
              <a:rPr lang="it-IT" altLang="it-IT" sz="1800" dirty="0"/>
              <a:t>, </a:t>
            </a:r>
            <a:r>
              <a:rPr lang="it-IT" altLang="it-IT" sz="1800" dirty="0" err="1"/>
              <a:t>seq</a:t>
            </a:r>
            <a:r>
              <a:rPr lang="it-IT" altLang="it-IT" sz="1800" dirty="0"/>
              <a:t>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&gt;&gt;&gt; [x for x in </a:t>
            </a:r>
            <a:r>
              <a:rPr lang="it-IT" altLang="it-IT" sz="1800" dirty="0" err="1"/>
              <a:t>range</a:t>
            </a:r>
            <a:r>
              <a:rPr lang="it-IT" altLang="it-IT" sz="1800" dirty="0"/>
              <a:t>(10) </a:t>
            </a:r>
            <a:r>
              <a:rPr lang="it-IT" altLang="it-IT" sz="1800" dirty="0" err="1"/>
              <a:t>if</a:t>
            </a:r>
            <a:r>
              <a:rPr lang="it-IT" altLang="it-IT" sz="1800" dirty="0"/>
              <a:t> </a:t>
            </a:r>
            <a:r>
              <a:rPr lang="it-IT" altLang="it-IT" sz="1800" dirty="0" err="1"/>
              <a:t>is_even</a:t>
            </a:r>
            <a:r>
              <a:rPr lang="it-IT" altLang="it-IT" sz="1800" dirty="0"/>
              <a:t>(x)]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/>
              <a:t>[0, 2, 4, 6, 8]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4CBED14-DC20-4B37-A10F-DA2173420DFA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1200" y="1797050"/>
            <a:ext cx="7772400" cy="1143000"/>
          </a:xfrm>
        </p:spPr>
        <p:txBody>
          <a:bodyPr/>
          <a:lstStyle/>
          <a:p>
            <a:pPr eaLnBrk="1" hangingPunct="1"/>
            <a:r>
              <a:rPr lang="it-IT" altLang="it-IT"/>
              <a:t>Ricorsione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9700" y="2828925"/>
            <a:ext cx="6400800" cy="2344738"/>
          </a:xfrm>
        </p:spPr>
        <p:txBody>
          <a:bodyPr/>
          <a:lstStyle/>
          <a:p>
            <a:pPr eaLnBrk="1" hangingPunct="1"/>
            <a:endParaRPr lang="it-IT" altLang="it-IT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C2E69AC-DD26-4638-AA99-C61099B8E2B5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4937125"/>
          </a:xfrm>
        </p:spPr>
        <p:txBody>
          <a:bodyPr/>
          <a:lstStyle/>
          <a:p>
            <a:pPr eaLnBrk="1" hangingPunct="1"/>
            <a:r>
              <a:rPr lang="it-IT" altLang="it-IT" sz="2800" dirty="0"/>
              <a:t>Sono comuni in matematica</a:t>
            </a:r>
          </a:p>
          <a:p>
            <a:pPr eaLnBrk="1" hangingPunct="1"/>
            <a:r>
              <a:rPr lang="it-IT" altLang="it-IT" sz="2800" dirty="0"/>
              <a:t>Esempio: il fattoriale di un naturale N (N!)</a:t>
            </a:r>
          </a:p>
          <a:p>
            <a:pPr lvl="1" eaLnBrk="1" hangingPunct="1"/>
            <a:r>
              <a:rPr lang="it-IT" altLang="it-IT" sz="2400" dirty="0"/>
              <a:t>se N=0 il fattoriale N! è 1</a:t>
            </a:r>
          </a:p>
          <a:p>
            <a:pPr lvl="1" eaLnBrk="1" hangingPunct="1"/>
            <a:r>
              <a:rPr lang="it-IT" altLang="it-IT" sz="2400" dirty="0"/>
              <a:t>se N&gt;0 il fattoriale N! è N * (N-1)!</a:t>
            </a:r>
          </a:p>
          <a:p>
            <a:pPr eaLnBrk="1" hangingPunct="1"/>
            <a:r>
              <a:rPr lang="it-IT" altLang="it-IT" sz="2800" dirty="0"/>
              <a:t>Esempio: numeri pari</a:t>
            </a:r>
            <a:endParaRPr lang="it-IT" altLang="it-IT" sz="2800" dirty="0">
              <a:solidFill>
                <a:srgbClr val="FF3300"/>
              </a:solidFill>
            </a:endParaRPr>
          </a:p>
          <a:p>
            <a:pPr lvl="1" eaLnBrk="1" hangingPunct="1"/>
            <a:r>
              <a:rPr lang="it-IT" altLang="it-IT" sz="2400" b="1" dirty="0"/>
              <a:t> 0</a:t>
            </a:r>
            <a:r>
              <a:rPr lang="it-IT" altLang="it-IT" sz="2400" dirty="0"/>
              <a:t> </a:t>
            </a:r>
            <a:r>
              <a:rPr lang="it-IT" altLang="it-IT" sz="2400" b="1" dirty="0">
                <a:solidFill>
                  <a:srgbClr val="FF3300"/>
                </a:solidFill>
              </a:rPr>
              <a:t>è</a:t>
            </a:r>
            <a:r>
              <a:rPr lang="it-IT" altLang="it-IT" sz="2400" dirty="0"/>
              <a:t> un numero pari</a:t>
            </a:r>
          </a:p>
          <a:p>
            <a:pPr lvl="1" eaLnBrk="1" hangingPunct="1"/>
            <a:r>
              <a:rPr lang="it-IT" altLang="it-IT" sz="2400" dirty="0"/>
              <a:t> </a:t>
            </a:r>
            <a:r>
              <a:rPr lang="it-IT" altLang="it-IT" sz="2400" b="1" dirty="0">
                <a:solidFill>
                  <a:srgbClr val="FF3300"/>
                </a:solidFill>
              </a:rPr>
              <a:t>se</a:t>
            </a:r>
            <a:r>
              <a:rPr lang="it-IT" altLang="it-IT" sz="2400" dirty="0"/>
              <a:t> </a:t>
            </a:r>
            <a:r>
              <a:rPr lang="it-IT" altLang="it-IT" sz="2400" b="1" dirty="0"/>
              <a:t>n</a:t>
            </a:r>
            <a:r>
              <a:rPr lang="it-IT" altLang="it-IT" sz="2400" dirty="0"/>
              <a:t> è un numero pari anche </a:t>
            </a:r>
            <a:r>
              <a:rPr lang="it-IT" altLang="it-IT" sz="2400" b="1" dirty="0"/>
              <a:t>n+2</a:t>
            </a:r>
            <a:r>
              <a:rPr lang="it-IT" altLang="it-IT" sz="2400" dirty="0"/>
              <a:t> è un numero pari</a:t>
            </a:r>
          </a:p>
          <a:p>
            <a:pPr eaLnBrk="1" hangingPunct="1"/>
            <a:endParaRPr lang="it-IT" altLang="it-IT" sz="2800" dirty="0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 dirty="0"/>
              <a:t>Definizioni induttive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52C8C0-B4D4-4C7E-A795-3C4FBB57BC73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it-IT" altLang="it-IT" sz="1400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60350" y="1027113"/>
            <a:ext cx="8505825" cy="478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Times New Roman" panose="02020603050405020304" pitchFamily="18" charset="0"/>
              </a:rPr>
              <a:t>I </a:t>
            </a:r>
            <a:r>
              <a:rPr lang="en-US" altLang="it-IT" sz="2800" dirty="0" err="1">
                <a:latin typeface="Times New Roman" panose="02020603050405020304" pitchFamily="18" charset="0"/>
              </a:rPr>
              <a:t>sottoprogrammi</a:t>
            </a:r>
            <a:r>
              <a:rPr lang="en-US" altLang="it-IT" sz="2800" dirty="0">
                <a:latin typeface="Times New Roman" panose="02020603050405020304" pitchFamily="18" charset="0"/>
              </a:rPr>
              <a:t> </a:t>
            </a:r>
            <a:r>
              <a:rPr lang="en-US" altLang="it-IT" sz="2800" dirty="0" err="1">
                <a:latin typeface="Times New Roman" panose="02020603050405020304" pitchFamily="18" charset="0"/>
              </a:rPr>
              <a:t>consentono</a:t>
            </a:r>
            <a:r>
              <a:rPr lang="en-US" altLang="it-IT" sz="2800" dirty="0">
                <a:latin typeface="Times New Roman" panose="02020603050405020304" pitchFamily="18" charset="0"/>
              </a:rPr>
              <a:t> di </a:t>
            </a:r>
            <a:r>
              <a:rPr lang="en-US" altLang="it-IT" sz="2800" b="1" i="1" dirty="0" err="1">
                <a:latin typeface="Times New Roman" panose="02020603050405020304" pitchFamily="18" charset="0"/>
              </a:rPr>
              <a:t>scomporre</a:t>
            </a:r>
            <a:r>
              <a:rPr lang="en-US" altLang="it-IT" sz="2800" dirty="0">
                <a:latin typeface="Times New Roman" panose="02020603050405020304" pitchFamily="18" charset="0"/>
              </a:rPr>
              <a:t> </a:t>
            </a:r>
            <a:r>
              <a:rPr lang="en-US" altLang="it-IT" sz="2800" dirty="0" err="1">
                <a:latin typeface="Times New Roman" panose="02020603050405020304" pitchFamily="18" charset="0"/>
              </a:rPr>
              <a:t>problemi</a:t>
            </a:r>
            <a:r>
              <a:rPr lang="en-US" altLang="it-IT" sz="2800" dirty="0">
                <a:latin typeface="Times New Roman" panose="02020603050405020304" pitchFamily="18" charset="0"/>
              </a:rPr>
              <a:t> </a:t>
            </a:r>
            <a:r>
              <a:rPr lang="en-US" altLang="it-IT" sz="2800" dirty="0" err="1">
                <a:latin typeface="Times New Roman" panose="02020603050405020304" pitchFamily="18" charset="0"/>
              </a:rPr>
              <a:t>complessi</a:t>
            </a:r>
            <a:r>
              <a:rPr lang="en-US" altLang="it-IT" sz="2800" dirty="0">
                <a:latin typeface="Times New Roman" panose="02020603050405020304" pitchFamily="18" charset="0"/>
              </a:rPr>
              <a:t> in moduli </a:t>
            </a:r>
            <a:r>
              <a:rPr lang="en-US" altLang="it-IT" sz="2800" dirty="0" err="1">
                <a:latin typeface="Times New Roman" panose="02020603050405020304" pitchFamily="18" charset="0"/>
              </a:rPr>
              <a:t>più</a:t>
            </a:r>
            <a:r>
              <a:rPr lang="en-US" altLang="it-IT" sz="2800" dirty="0">
                <a:latin typeface="Times New Roman" panose="02020603050405020304" pitchFamily="18" charset="0"/>
              </a:rPr>
              <a:t> </a:t>
            </a:r>
            <a:r>
              <a:rPr lang="en-US" altLang="it-IT" sz="2800" dirty="0" err="1">
                <a:latin typeface="Times New Roman" panose="02020603050405020304" pitchFamily="18" charset="0"/>
              </a:rPr>
              <a:t>semplici</a:t>
            </a:r>
            <a:r>
              <a:rPr lang="en-US" altLang="it-IT" sz="2800" dirty="0">
                <a:latin typeface="Times New Roman" panose="02020603050405020304" pitchFamily="18" charset="0"/>
              </a:rPr>
              <a:t>, </a:t>
            </a:r>
            <a:r>
              <a:rPr lang="en-US" altLang="it-IT" sz="2800" dirty="0" err="1">
                <a:latin typeface="Times New Roman" panose="02020603050405020304" pitchFamily="18" charset="0"/>
              </a:rPr>
              <a:t>sfruttabili</a:t>
            </a:r>
            <a:r>
              <a:rPr lang="en-US" altLang="it-IT" sz="2800" dirty="0">
                <a:latin typeface="Times New Roman" panose="02020603050405020304" pitchFamily="18" charset="0"/>
              </a:rPr>
              <a:t> poi, </a:t>
            </a:r>
            <a:r>
              <a:rPr lang="en-US" altLang="it-IT" sz="2800" dirty="0" err="1">
                <a:latin typeface="Times New Roman" panose="02020603050405020304" pitchFamily="18" charset="0"/>
              </a:rPr>
              <a:t>anche</a:t>
            </a:r>
            <a:r>
              <a:rPr lang="en-US" altLang="it-IT" sz="2800" dirty="0">
                <a:latin typeface="Times New Roman" panose="02020603050405020304" pitchFamily="18" charset="0"/>
              </a:rPr>
              <a:t> </a:t>
            </a:r>
            <a:r>
              <a:rPr lang="en-US" altLang="it-IT" sz="2800" dirty="0" err="1">
                <a:latin typeface="Times New Roman" panose="02020603050405020304" pitchFamily="18" charset="0"/>
              </a:rPr>
              <a:t>singolarmente</a:t>
            </a:r>
            <a:r>
              <a:rPr lang="en-US" altLang="it-IT" sz="2800" dirty="0">
                <a:latin typeface="Times New Roman" panose="02020603050405020304" pitchFamily="18" charset="0"/>
              </a:rPr>
              <a:t>, per la </a:t>
            </a:r>
            <a:r>
              <a:rPr lang="en-US" altLang="it-IT" sz="2800" dirty="0" err="1">
                <a:latin typeface="Times New Roman" panose="02020603050405020304" pitchFamily="18" charset="0"/>
              </a:rPr>
              <a:t>risoluzione</a:t>
            </a:r>
            <a:r>
              <a:rPr lang="en-US" altLang="it-IT" sz="2800" dirty="0">
                <a:latin typeface="Times New Roman" panose="02020603050405020304" pitchFamily="18" charset="0"/>
              </a:rPr>
              <a:t> di </a:t>
            </a:r>
            <a:r>
              <a:rPr lang="en-US" altLang="it-IT" sz="2800" b="1" i="1" dirty="0" err="1">
                <a:latin typeface="Times New Roman" panose="02020603050405020304" pitchFamily="18" charset="0"/>
              </a:rPr>
              <a:t>problemi</a:t>
            </a:r>
            <a:r>
              <a:rPr lang="en-US" altLang="it-IT" sz="2800" b="1" i="1" dirty="0">
                <a:latin typeface="Times New Roman" panose="02020603050405020304" pitchFamily="18" charset="0"/>
              </a:rPr>
              <a:t> </a:t>
            </a:r>
            <a:r>
              <a:rPr lang="en-US" altLang="it-IT" sz="2800" b="1" i="1" dirty="0" err="1">
                <a:latin typeface="Times New Roman" panose="02020603050405020304" pitchFamily="18" charset="0"/>
              </a:rPr>
              <a:t>diversi</a:t>
            </a:r>
            <a:r>
              <a:rPr lang="en-US" altLang="it-IT" sz="2800" dirty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Times New Roman" panose="02020603050405020304" pitchFamily="18" charset="0"/>
              </a:rPr>
              <a:t>Se </a:t>
            </a:r>
            <a:r>
              <a:rPr lang="en-US" altLang="it-IT" sz="2800" dirty="0" err="1">
                <a:latin typeface="Times New Roman" panose="02020603050405020304" pitchFamily="18" charset="0"/>
              </a:rPr>
              <a:t>strutturati</a:t>
            </a:r>
            <a:r>
              <a:rPr lang="en-US" altLang="it-IT" sz="2800" dirty="0">
                <a:latin typeface="Times New Roman" panose="02020603050405020304" pitchFamily="18" charset="0"/>
              </a:rPr>
              <a:t> </a:t>
            </a:r>
            <a:r>
              <a:rPr lang="en-US" altLang="it-IT" sz="2800" dirty="0" err="1">
                <a:latin typeface="Times New Roman" panose="02020603050405020304" pitchFamily="18" charset="0"/>
              </a:rPr>
              <a:t>nel</a:t>
            </a:r>
            <a:r>
              <a:rPr lang="en-US" altLang="it-IT" sz="2800" dirty="0">
                <a:latin typeface="Times New Roman" panose="02020603050405020304" pitchFamily="18" charset="0"/>
              </a:rPr>
              <a:t> </a:t>
            </a:r>
            <a:r>
              <a:rPr lang="en-US" altLang="it-IT" sz="2800" dirty="0" err="1">
                <a:latin typeface="Times New Roman" panose="02020603050405020304" pitchFamily="18" charset="0"/>
              </a:rPr>
              <a:t>modo</a:t>
            </a:r>
            <a:r>
              <a:rPr lang="en-US" altLang="it-IT" sz="2800" dirty="0">
                <a:latin typeface="Times New Roman" panose="02020603050405020304" pitchFamily="18" charset="0"/>
              </a:rPr>
              <a:t> </a:t>
            </a:r>
            <a:r>
              <a:rPr lang="en-US" altLang="it-IT" sz="2800" dirty="0" err="1">
                <a:latin typeface="Times New Roman" panose="02020603050405020304" pitchFamily="18" charset="0"/>
              </a:rPr>
              <a:t>corretto</a:t>
            </a:r>
            <a:r>
              <a:rPr lang="en-US" altLang="it-IT" sz="2800" dirty="0">
                <a:latin typeface="Times New Roman" panose="02020603050405020304" pitchFamily="18" charset="0"/>
              </a:rPr>
              <a:t>, </a:t>
            </a:r>
            <a:r>
              <a:rPr lang="en-US" altLang="it-IT" sz="2800" b="1" i="1" dirty="0" err="1">
                <a:latin typeface="Times New Roman" panose="02020603050405020304" pitchFamily="18" charset="0"/>
              </a:rPr>
              <a:t>nascondono</a:t>
            </a:r>
            <a:r>
              <a:rPr lang="en-US" altLang="it-IT" sz="2800" dirty="0">
                <a:latin typeface="Times New Roman" panose="02020603050405020304" pitchFamily="18" charset="0"/>
              </a:rPr>
              <a:t> al resto del </a:t>
            </a:r>
            <a:r>
              <a:rPr lang="en-US" altLang="it-IT" sz="2800" dirty="0" err="1">
                <a:latin typeface="Times New Roman" panose="02020603050405020304" pitchFamily="18" charset="0"/>
              </a:rPr>
              <a:t>programma</a:t>
            </a:r>
            <a:r>
              <a:rPr lang="en-US" altLang="it-IT" sz="2800" dirty="0">
                <a:latin typeface="Times New Roman" panose="02020603050405020304" pitchFamily="18" charset="0"/>
              </a:rPr>
              <a:t> </a:t>
            </a:r>
            <a:r>
              <a:rPr lang="en-US" altLang="it-IT" sz="2800" dirty="0" err="1">
                <a:latin typeface="Times New Roman" panose="02020603050405020304" pitchFamily="18" charset="0"/>
              </a:rPr>
              <a:t>dettagli</a:t>
            </a:r>
            <a:r>
              <a:rPr lang="en-US" altLang="it-IT" sz="2800" dirty="0">
                <a:latin typeface="Times New Roman" panose="02020603050405020304" pitchFamily="18" charset="0"/>
              </a:rPr>
              <a:t> </a:t>
            </a:r>
            <a:r>
              <a:rPr lang="en-US" altLang="it-IT" sz="2800" dirty="0" err="1">
                <a:latin typeface="Times New Roman" panose="02020603050405020304" pitchFamily="18" charset="0"/>
              </a:rPr>
              <a:t>implementativi</a:t>
            </a:r>
            <a:r>
              <a:rPr lang="en-US" altLang="it-IT" sz="2800" dirty="0">
                <a:latin typeface="Times New Roman" panose="02020603050405020304" pitchFamily="18" charset="0"/>
              </a:rPr>
              <a:t> </a:t>
            </a:r>
            <a:r>
              <a:rPr lang="en-US" altLang="it-IT" sz="2800" dirty="0" err="1">
                <a:latin typeface="Times New Roman" panose="02020603050405020304" pitchFamily="18" charset="0"/>
              </a:rPr>
              <a:t>che</a:t>
            </a:r>
            <a:r>
              <a:rPr lang="en-US" altLang="it-IT" sz="2800" dirty="0">
                <a:latin typeface="Times New Roman" panose="02020603050405020304" pitchFamily="18" charset="0"/>
              </a:rPr>
              <a:t> non è </a:t>
            </a:r>
            <a:r>
              <a:rPr lang="en-US" altLang="it-IT" sz="2800" dirty="0" err="1">
                <a:latin typeface="Times New Roman" panose="02020603050405020304" pitchFamily="18" charset="0"/>
              </a:rPr>
              <a:t>necessario</a:t>
            </a:r>
            <a:r>
              <a:rPr lang="en-US" altLang="it-IT" sz="2800" dirty="0">
                <a:latin typeface="Times New Roman" panose="02020603050405020304" pitchFamily="18" charset="0"/>
              </a:rPr>
              <a:t> </a:t>
            </a:r>
            <a:r>
              <a:rPr lang="en-US" altLang="it-IT" sz="2800" dirty="0" err="1">
                <a:latin typeface="Times New Roman" panose="02020603050405020304" pitchFamily="18" charset="0"/>
              </a:rPr>
              <a:t>che</a:t>
            </a:r>
            <a:r>
              <a:rPr lang="en-US" altLang="it-IT" sz="2800" dirty="0">
                <a:latin typeface="Times New Roman" panose="02020603050405020304" pitchFamily="18" charset="0"/>
              </a:rPr>
              <a:t> </a:t>
            </a:r>
            <a:r>
              <a:rPr lang="en-US" altLang="it-IT" sz="2800" dirty="0" err="1">
                <a:latin typeface="Times New Roman" panose="02020603050405020304" pitchFamily="18" charset="0"/>
              </a:rPr>
              <a:t>esso</a:t>
            </a:r>
            <a:r>
              <a:rPr lang="en-US" altLang="it-IT" sz="2800" dirty="0">
                <a:latin typeface="Times New Roman" panose="02020603050405020304" pitchFamily="18" charset="0"/>
              </a:rPr>
              <a:t> </a:t>
            </a:r>
            <a:r>
              <a:rPr lang="en-US" altLang="it-IT" sz="2800" dirty="0" err="1">
                <a:latin typeface="Times New Roman" panose="02020603050405020304" pitchFamily="18" charset="0"/>
              </a:rPr>
              <a:t>conosca</a:t>
            </a:r>
            <a:r>
              <a:rPr lang="en-US" altLang="it-IT" sz="2800" dirty="0">
                <a:latin typeface="Times New Roman" panose="02020603050405020304" pitchFamily="18" charset="0"/>
              </a:rPr>
              <a:t>; in </a:t>
            </a:r>
            <a:r>
              <a:rPr lang="en-US" altLang="it-IT" sz="2800" dirty="0" err="1">
                <a:latin typeface="Times New Roman" panose="02020603050405020304" pitchFamily="18" charset="0"/>
              </a:rPr>
              <a:t>tal</a:t>
            </a:r>
            <a:r>
              <a:rPr lang="en-US" altLang="it-IT" sz="2800" dirty="0">
                <a:latin typeface="Times New Roman" panose="02020603050405020304" pitchFamily="18" charset="0"/>
              </a:rPr>
              <a:t> </a:t>
            </a:r>
            <a:r>
              <a:rPr lang="en-US" altLang="it-IT" sz="2800" dirty="0" err="1">
                <a:latin typeface="Times New Roman" panose="02020603050405020304" pitchFamily="18" charset="0"/>
              </a:rPr>
              <a:t>modo</a:t>
            </a:r>
            <a:r>
              <a:rPr lang="en-US" altLang="it-IT" sz="2800" dirty="0">
                <a:latin typeface="Times New Roman" panose="02020603050405020304" pitchFamily="18" charset="0"/>
              </a:rPr>
              <a:t> </a:t>
            </a:r>
            <a:r>
              <a:rPr lang="en-US" altLang="it-IT" sz="2800" dirty="0" err="1">
                <a:latin typeface="Times New Roman" panose="02020603050405020304" pitchFamily="18" charset="0"/>
              </a:rPr>
              <a:t>rendono</a:t>
            </a:r>
            <a:r>
              <a:rPr lang="en-US" altLang="it-IT" sz="2800" dirty="0">
                <a:latin typeface="Times New Roman" panose="02020603050405020304" pitchFamily="18" charset="0"/>
              </a:rPr>
              <a:t> </a:t>
            </a:r>
            <a:r>
              <a:rPr lang="en-US" altLang="it-IT" sz="2800" b="1" i="1" dirty="0" err="1">
                <a:latin typeface="Times New Roman" panose="02020603050405020304" pitchFamily="18" charset="0"/>
              </a:rPr>
              <a:t>più</a:t>
            </a:r>
            <a:r>
              <a:rPr lang="en-US" altLang="it-IT" sz="2800" b="1" i="1" dirty="0">
                <a:latin typeface="Times New Roman" panose="02020603050405020304" pitchFamily="18" charset="0"/>
              </a:rPr>
              <a:t> </a:t>
            </a:r>
            <a:r>
              <a:rPr lang="en-US" altLang="it-IT" sz="2800" b="1" i="1" dirty="0" err="1">
                <a:latin typeface="Times New Roman" panose="02020603050405020304" pitchFamily="18" charset="0"/>
              </a:rPr>
              <a:t>chiaro</a:t>
            </a:r>
            <a:r>
              <a:rPr lang="en-US" altLang="it-IT" sz="2800" dirty="0">
                <a:latin typeface="Times New Roman" panose="02020603050405020304" pitchFamily="18" charset="0"/>
              </a:rPr>
              <a:t> </a:t>
            </a:r>
            <a:r>
              <a:rPr lang="en-US" altLang="it-IT" sz="2800" dirty="0" err="1">
                <a:latin typeface="Times New Roman" panose="02020603050405020304" pitchFamily="18" charset="0"/>
              </a:rPr>
              <a:t>il</a:t>
            </a:r>
            <a:r>
              <a:rPr lang="en-US" altLang="it-IT" sz="2800" dirty="0">
                <a:latin typeface="Times New Roman" panose="02020603050405020304" pitchFamily="18" charset="0"/>
              </a:rPr>
              <a:t> </a:t>
            </a:r>
            <a:r>
              <a:rPr lang="en-US" altLang="it-IT" sz="2800" dirty="0" err="1">
                <a:latin typeface="Times New Roman" panose="02020603050405020304" pitchFamily="18" charset="0"/>
              </a:rPr>
              <a:t>programma</a:t>
            </a:r>
            <a:r>
              <a:rPr lang="en-US" altLang="it-IT" sz="2800" dirty="0">
                <a:latin typeface="Times New Roman" panose="02020603050405020304" pitchFamily="18" charset="0"/>
              </a:rPr>
              <a:t> </a:t>
            </a:r>
            <a:r>
              <a:rPr lang="en-US" altLang="it-IT" sz="2800" dirty="0" err="1">
                <a:latin typeface="Times New Roman" panose="02020603050405020304" pitchFamily="18" charset="0"/>
              </a:rPr>
              <a:t>nel</a:t>
            </a:r>
            <a:r>
              <a:rPr lang="en-US" altLang="it-IT" sz="2800" dirty="0">
                <a:latin typeface="Times New Roman" panose="02020603050405020304" pitchFamily="18" charset="0"/>
              </a:rPr>
              <a:t> </a:t>
            </a:r>
            <a:r>
              <a:rPr lang="en-US" altLang="it-IT" sz="2800" dirty="0" err="1">
                <a:latin typeface="Times New Roman" panose="02020603050405020304" pitchFamily="18" charset="0"/>
              </a:rPr>
              <a:t>suo</a:t>
            </a:r>
            <a:r>
              <a:rPr lang="en-US" altLang="it-IT" sz="2800" dirty="0">
                <a:latin typeface="Times New Roman" panose="02020603050405020304" pitchFamily="18" charset="0"/>
              </a:rPr>
              <a:t> </a:t>
            </a:r>
            <a:r>
              <a:rPr lang="en-US" altLang="it-IT" sz="2800" dirty="0" err="1">
                <a:latin typeface="Times New Roman" panose="02020603050405020304" pitchFamily="18" charset="0"/>
              </a:rPr>
              <a:t>complesso</a:t>
            </a:r>
            <a:r>
              <a:rPr lang="en-US" altLang="it-IT" sz="2800" dirty="0">
                <a:latin typeface="Times New Roman" panose="02020603050405020304" pitchFamily="18" charset="0"/>
              </a:rPr>
              <a:t>, e assai </a:t>
            </a:r>
            <a:r>
              <a:rPr lang="en-US" altLang="it-IT" sz="2800" b="1" i="1" dirty="0" err="1">
                <a:latin typeface="Times New Roman" panose="02020603050405020304" pitchFamily="18" charset="0"/>
              </a:rPr>
              <a:t>più</a:t>
            </a:r>
            <a:r>
              <a:rPr lang="en-US" altLang="it-IT" sz="2800" b="1" i="1" dirty="0">
                <a:latin typeface="Times New Roman" panose="02020603050405020304" pitchFamily="18" charset="0"/>
              </a:rPr>
              <a:t> facile</a:t>
            </a:r>
            <a:r>
              <a:rPr lang="en-US" altLang="it-IT" sz="2800" dirty="0">
                <a:latin typeface="Times New Roman" panose="02020603050405020304" pitchFamily="18" charset="0"/>
              </a:rPr>
              <a:t> la </a:t>
            </a:r>
            <a:r>
              <a:rPr lang="en-US" altLang="it-IT" sz="2800" dirty="0" err="1">
                <a:latin typeface="Times New Roman" panose="02020603050405020304" pitchFamily="18" charset="0"/>
              </a:rPr>
              <a:t>sua</a:t>
            </a:r>
            <a:r>
              <a:rPr lang="en-US" altLang="it-IT" sz="2800" dirty="0">
                <a:latin typeface="Times New Roman" panose="02020603050405020304" pitchFamily="18" charset="0"/>
              </a:rPr>
              <a:t> </a:t>
            </a:r>
            <a:r>
              <a:rPr lang="en-US" altLang="it-IT" sz="2800" dirty="0" err="1">
                <a:latin typeface="Times New Roman" panose="02020603050405020304" pitchFamily="18" charset="0"/>
              </a:rPr>
              <a:t>manutenzione</a:t>
            </a:r>
            <a:r>
              <a:rPr lang="en-US" altLang="it-IT" sz="2800" dirty="0">
                <a:latin typeface="Times New Roman" panose="02020603050405020304" pitchFamily="18" charset="0"/>
              </a:rPr>
              <a:t> </a:t>
            </a:r>
            <a:r>
              <a:rPr lang="en-US" altLang="it-IT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[… o la </a:t>
            </a:r>
            <a:r>
              <a:rPr lang="en-US" altLang="it-IT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sua</a:t>
            </a:r>
            <a:r>
              <a:rPr lang="en-US" altLang="it-IT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8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scrittura</a:t>
            </a:r>
            <a:r>
              <a:rPr lang="en-US" altLang="it-IT" sz="2800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it-IT" sz="2800" i="1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corretta</a:t>
            </a:r>
            <a:r>
              <a:rPr lang="en-US" altLang="it-IT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! </a:t>
            </a:r>
            <a:r>
              <a:rPr lang="en-US" altLang="it-IT" sz="2800" dirty="0" err="1">
                <a:solidFill>
                  <a:schemeClr val="accent2"/>
                </a:solidFill>
                <a:latin typeface="Times New Roman" panose="02020603050405020304" pitchFamily="18" charset="0"/>
              </a:rPr>
              <a:t>NdA</a:t>
            </a:r>
            <a:r>
              <a:rPr lang="en-US" altLang="it-IT" sz="2800" dirty="0">
                <a:solidFill>
                  <a:schemeClr val="accent2"/>
                </a:solidFill>
                <a:latin typeface="Times New Roman" panose="02020603050405020304" pitchFamily="18" charset="0"/>
              </a:rPr>
              <a:t>]</a:t>
            </a:r>
            <a:r>
              <a:rPr lang="en-US" altLang="it-IT" sz="2800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2800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Times New Roman" panose="02020603050405020304" pitchFamily="18" charset="0"/>
              </a:rPr>
              <a:t>						B. W. Kernighan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800" dirty="0">
                <a:latin typeface="Times New Roman" panose="02020603050405020304" pitchFamily="18" charset="0"/>
              </a:rPr>
              <a:t>						D. M. Ritchie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title"/>
          </p:nvPr>
        </p:nvSpPr>
        <p:spPr>
          <a:xfrm>
            <a:off x="217488" y="190500"/>
            <a:ext cx="8709025" cy="739775"/>
          </a:xfrm>
        </p:spPr>
        <p:txBody>
          <a:bodyPr/>
          <a:lstStyle/>
          <a:p>
            <a:pPr eaLnBrk="1" hangingPunct="1"/>
            <a:r>
              <a:rPr lang="en-US" altLang="it-IT" sz="4000"/>
              <a:t>Sulla </a:t>
            </a:r>
            <a:r>
              <a:rPr lang="en-US" altLang="it-IT" sz="4000" b="1"/>
              <a:t>necessità</a:t>
            </a:r>
            <a:r>
              <a:rPr lang="en-US" altLang="it-IT" sz="4000"/>
              <a:t> dei sottoprogrammi</a:t>
            </a:r>
            <a:endParaRPr lang="it-IT" altLang="it-IT" sz="4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4350D4-626D-48F8-A63C-1CA92A363C78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Dimostrazioni induttive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9963"/>
            <a:ext cx="8229600" cy="4937125"/>
          </a:xfrm>
        </p:spPr>
        <p:txBody>
          <a:bodyPr/>
          <a:lstStyle/>
          <a:p>
            <a:pPr eaLnBrk="1" hangingPunct="1"/>
            <a:r>
              <a:rPr lang="it-IT" altLang="it-IT" sz="2800" dirty="0">
                <a:solidFill>
                  <a:srgbClr val="000000"/>
                </a:solidFill>
              </a:rPr>
              <a:t>Dimostriamo che (2n)</a:t>
            </a:r>
            <a:r>
              <a:rPr lang="it-IT" altLang="it-IT" sz="2800" baseline="30000" dirty="0">
                <a:solidFill>
                  <a:srgbClr val="000000"/>
                </a:solidFill>
              </a:rPr>
              <a:t>2 </a:t>
            </a:r>
            <a:r>
              <a:rPr lang="it-IT" altLang="it-IT" sz="2800" dirty="0">
                <a:solidFill>
                  <a:srgbClr val="000000"/>
                </a:solidFill>
              </a:rPr>
              <a:t>= 4n</a:t>
            </a:r>
            <a:r>
              <a:rPr lang="it-IT" altLang="it-IT" sz="2800" baseline="30000" dirty="0">
                <a:solidFill>
                  <a:srgbClr val="000000"/>
                </a:solidFill>
              </a:rPr>
              <a:t>2</a:t>
            </a:r>
          </a:p>
          <a:p>
            <a:pPr eaLnBrk="1" hangingPunct="1">
              <a:buFontTx/>
              <a:buNone/>
            </a:pPr>
            <a:r>
              <a:rPr lang="it-IT" altLang="it-IT" sz="2400" dirty="0">
                <a:solidFill>
                  <a:srgbClr val="000000"/>
                </a:solidFill>
              </a:rPr>
              <a:t>	(distributività del quadrato rispetto alla moltiplicazione)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it-IT" altLang="it-IT" sz="2800" dirty="0">
                <a:solidFill>
                  <a:srgbClr val="000000"/>
                </a:solidFill>
              </a:rPr>
              <a:t>	1) se n=1 : vero (per verifica diretta)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it-IT" altLang="it-IT" sz="2800" dirty="0">
                <a:solidFill>
                  <a:srgbClr val="000000"/>
                </a:solidFill>
              </a:rPr>
              <a:t>	2) </a:t>
            </a:r>
            <a:r>
              <a:rPr lang="it-IT" altLang="it-IT" sz="2800" b="1" dirty="0">
                <a:solidFill>
                  <a:srgbClr val="000000"/>
                </a:solidFill>
              </a:rPr>
              <a:t>suppongo</a:t>
            </a:r>
            <a:r>
              <a:rPr lang="it-IT" altLang="it-IT" sz="2800" dirty="0">
                <a:solidFill>
                  <a:srgbClr val="000000"/>
                </a:solidFill>
              </a:rPr>
              <a:t> sia vero per n'=k (</a:t>
            </a:r>
            <a:r>
              <a:rPr lang="it-IT" altLang="it-IT" sz="2800" dirty="0" err="1">
                <a:solidFill>
                  <a:srgbClr val="000000"/>
                </a:solidFill>
              </a:rPr>
              <a:t>ip</a:t>
            </a:r>
            <a:r>
              <a:rPr lang="it-IT" altLang="it-IT" sz="2800" dirty="0">
                <a:solidFill>
                  <a:srgbClr val="000000"/>
                </a:solidFill>
              </a:rPr>
              <a:t>. di </a:t>
            </a:r>
            <a:r>
              <a:rPr lang="it-IT" altLang="it-IT" sz="2800" dirty="0" err="1">
                <a:solidFill>
                  <a:srgbClr val="000000"/>
                </a:solidFill>
              </a:rPr>
              <a:t>induz</a:t>
            </a:r>
            <a:r>
              <a:rPr lang="it-IT" altLang="it-IT" sz="2800" dirty="0">
                <a:solidFill>
                  <a:srgbClr val="000000"/>
                </a:solidFill>
              </a:rPr>
              <a:t>.) e</a:t>
            </a:r>
          </a:p>
          <a:p>
            <a:pPr eaLnBrk="1" hangingPunct="1">
              <a:buFontTx/>
              <a:buNone/>
            </a:pPr>
            <a:r>
              <a:rPr lang="it-IT" altLang="it-IT" sz="2800" dirty="0">
                <a:solidFill>
                  <a:srgbClr val="000000"/>
                </a:solidFill>
              </a:rPr>
              <a:t>	    lo </a:t>
            </a:r>
            <a:r>
              <a:rPr lang="it-IT" altLang="it-IT" sz="2800" b="1" dirty="0">
                <a:solidFill>
                  <a:srgbClr val="000000"/>
                </a:solidFill>
              </a:rPr>
              <a:t>dimostro</a:t>
            </a:r>
            <a:r>
              <a:rPr lang="it-IT" altLang="it-IT" sz="2800" dirty="0">
                <a:solidFill>
                  <a:srgbClr val="000000"/>
                </a:solidFill>
              </a:rPr>
              <a:t> per n=k+1:</a:t>
            </a:r>
          </a:p>
          <a:p>
            <a:pPr eaLnBrk="1" hangingPunct="1">
              <a:buFontTx/>
              <a:buNone/>
            </a:pPr>
            <a:r>
              <a:rPr lang="it-IT" altLang="it-IT" sz="2800" dirty="0">
                <a:solidFill>
                  <a:srgbClr val="000000"/>
                </a:solidFill>
              </a:rPr>
              <a:t>	</a:t>
            </a:r>
            <a:r>
              <a:rPr lang="it-IT" altLang="it-IT" sz="2800" dirty="0">
                <a:solidFill>
                  <a:schemeClr val="accent2"/>
                </a:solidFill>
              </a:rPr>
              <a:t>(2n)</a:t>
            </a:r>
            <a:r>
              <a:rPr lang="it-IT" altLang="it-IT" sz="2800" baseline="30000" dirty="0">
                <a:solidFill>
                  <a:schemeClr val="accent2"/>
                </a:solidFill>
              </a:rPr>
              <a:t>2</a:t>
            </a:r>
            <a:r>
              <a:rPr lang="it-IT" altLang="it-IT" sz="2800" baseline="30000" dirty="0">
                <a:solidFill>
                  <a:srgbClr val="000000"/>
                </a:solidFill>
              </a:rPr>
              <a:t> </a:t>
            </a:r>
            <a:r>
              <a:rPr lang="it-IT" altLang="it-IT" sz="2800" dirty="0">
                <a:solidFill>
                  <a:srgbClr val="000000"/>
                </a:solidFill>
              </a:rPr>
              <a:t>= (2(k+1))</a:t>
            </a:r>
            <a:r>
              <a:rPr lang="it-IT" altLang="it-IT" sz="2800" baseline="30000" dirty="0">
                <a:solidFill>
                  <a:srgbClr val="000000"/>
                </a:solidFill>
              </a:rPr>
              <a:t>2</a:t>
            </a:r>
            <a:r>
              <a:rPr lang="it-IT" altLang="it-IT" sz="2800" dirty="0">
                <a:solidFill>
                  <a:srgbClr val="000000"/>
                </a:solidFill>
              </a:rPr>
              <a:t> = (2k+2)</a:t>
            </a:r>
            <a:r>
              <a:rPr lang="it-IT" altLang="it-IT" sz="2800" baseline="30000" dirty="0">
                <a:solidFill>
                  <a:srgbClr val="000000"/>
                </a:solidFill>
              </a:rPr>
              <a:t>2</a:t>
            </a:r>
            <a:r>
              <a:rPr lang="it-IT" altLang="it-IT" sz="2800" dirty="0">
                <a:solidFill>
                  <a:srgbClr val="000000"/>
                </a:solidFill>
              </a:rPr>
              <a:t> = </a:t>
            </a:r>
            <a:r>
              <a:rPr lang="it-IT" altLang="it-IT" sz="2800" b="1" dirty="0">
                <a:solidFill>
                  <a:srgbClr val="000000"/>
                </a:solidFill>
              </a:rPr>
              <a:t>(2k)</a:t>
            </a:r>
            <a:r>
              <a:rPr lang="it-IT" altLang="it-IT" sz="2800" b="1" baseline="30000" dirty="0">
                <a:solidFill>
                  <a:srgbClr val="000000"/>
                </a:solidFill>
              </a:rPr>
              <a:t>2</a:t>
            </a:r>
            <a:r>
              <a:rPr lang="it-IT" altLang="it-IT" sz="2800" baseline="30000" dirty="0">
                <a:solidFill>
                  <a:srgbClr val="000000"/>
                </a:solidFill>
              </a:rPr>
              <a:t> </a:t>
            </a:r>
            <a:r>
              <a:rPr lang="it-IT" altLang="it-IT" sz="2800" dirty="0">
                <a:solidFill>
                  <a:srgbClr val="000000"/>
                </a:solidFill>
              </a:rPr>
              <a:t>+ 8k + 4 =</a:t>
            </a:r>
          </a:p>
          <a:p>
            <a:pPr eaLnBrk="1" hangingPunct="1">
              <a:buFontTx/>
              <a:buNone/>
            </a:pPr>
            <a:r>
              <a:rPr lang="it-IT" altLang="it-IT" sz="2800" dirty="0">
                <a:solidFill>
                  <a:srgbClr val="000000"/>
                </a:solidFill>
              </a:rPr>
              <a:t>	(</a:t>
            </a:r>
            <a:r>
              <a:rPr lang="it-IT" altLang="it-IT" sz="2800" i="1" dirty="0">
                <a:solidFill>
                  <a:srgbClr val="000000"/>
                </a:solidFill>
              </a:rPr>
              <a:t>per ipotesi di induzione</a:t>
            </a:r>
            <a:r>
              <a:rPr lang="it-IT" altLang="it-IT" sz="2800" dirty="0">
                <a:solidFill>
                  <a:srgbClr val="000000"/>
                </a:solidFill>
              </a:rPr>
              <a:t>) </a:t>
            </a:r>
            <a:r>
              <a:rPr lang="it-IT" altLang="it-IT" sz="2800" b="1" dirty="0">
                <a:solidFill>
                  <a:srgbClr val="000000"/>
                </a:solidFill>
              </a:rPr>
              <a:t>4k</a:t>
            </a:r>
            <a:r>
              <a:rPr lang="it-IT" altLang="it-IT" sz="2800" b="1" baseline="30000" dirty="0">
                <a:solidFill>
                  <a:srgbClr val="000000"/>
                </a:solidFill>
              </a:rPr>
              <a:t>2</a:t>
            </a:r>
            <a:r>
              <a:rPr lang="it-IT" altLang="it-IT" sz="2800" dirty="0">
                <a:solidFill>
                  <a:srgbClr val="000000"/>
                </a:solidFill>
              </a:rPr>
              <a:t> + 8k + 4 =</a:t>
            </a:r>
          </a:p>
          <a:p>
            <a:pPr eaLnBrk="1" hangingPunct="1">
              <a:buFontTx/>
              <a:buNone/>
            </a:pPr>
            <a:r>
              <a:rPr lang="it-IT" altLang="it-IT" sz="2800" dirty="0">
                <a:solidFill>
                  <a:srgbClr val="000000"/>
                </a:solidFill>
              </a:rPr>
              <a:t>	4(k</a:t>
            </a:r>
            <a:r>
              <a:rPr lang="it-IT" altLang="it-IT" sz="2800" baseline="30000" dirty="0">
                <a:solidFill>
                  <a:srgbClr val="000000"/>
                </a:solidFill>
              </a:rPr>
              <a:t>2</a:t>
            </a:r>
            <a:r>
              <a:rPr lang="it-IT" altLang="it-IT" sz="2800" dirty="0">
                <a:solidFill>
                  <a:srgbClr val="000000"/>
                </a:solidFill>
              </a:rPr>
              <a:t> + 2k + 1) = 4(k+1)</a:t>
            </a:r>
            <a:r>
              <a:rPr lang="it-IT" altLang="it-IT" sz="2800" baseline="30000" dirty="0">
                <a:solidFill>
                  <a:srgbClr val="000000"/>
                </a:solidFill>
              </a:rPr>
              <a:t>2 </a:t>
            </a:r>
            <a:r>
              <a:rPr lang="it-IT" altLang="it-IT" sz="2800" dirty="0">
                <a:solidFill>
                  <a:srgbClr val="000000"/>
                </a:solidFill>
              </a:rPr>
              <a:t>= </a:t>
            </a:r>
            <a:r>
              <a:rPr lang="it-IT" altLang="it-IT" sz="2800" dirty="0">
                <a:solidFill>
                  <a:schemeClr val="accent2"/>
                </a:solidFill>
              </a:rPr>
              <a:t>4n</a:t>
            </a:r>
            <a:r>
              <a:rPr lang="it-IT" altLang="it-IT" sz="2800" baseline="30000" dirty="0">
                <a:solidFill>
                  <a:schemeClr val="accent2"/>
                </a:solidFill>
              </a:rPr>
              <a:t>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it-IT" altLang="it-IT" sz="2800" dirty="0">
                <a:solidFill>
                  <a:srgbClr val="000000"/>
                </a:solidFill>
              </a:rPr>
              <a:t>1) è il </a:t>
            </a:r>
            <a:r>
              <a:rPr lang="it-IT" altLang="it-IT" sz="2800" dirty="0">
                <a:solidFill>
                  <a:srgbClr val="FF3200"/>
                </a:solidFill>
              </a:rPr>
              <a:t>caso base</a:t>
            </a:r>
            <a:r>
              <a:rPr lang="it-IT" altLang="it-IT" sz="2800" dirty="0">
                <a:solidFill>
                  <a:srgbClr val="000000"/>
                </a:solidFill>
              </a:rPr>
              <a:t>, 2) è il </a:t>
            </a:r>
            <a:r>
              <a:rPr lang="it-IT" altLang="it-IT" sz="2800" dirty="0">
                <a:solidFill>
                  <a:srgbClr val="FF3200"/>
                </a:solidFill>
              </a:rPr>
              <a:t>passo induttivo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EF216C-6A5E-4684-AF9F-F4930E8F005A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Iterazione e ricorsione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4937125"/>
          </a:xfrm>
        </p:spPr>
        <p:txBody>
          <a:bodyPr/>
          <a:lstStyle/>
          <a:p>
            <a:pPr eaLnBrk="1" hangingPunct="1"/>
            <a:r>
              <a:rPr lang="it-IT" altLang="it-IT" dirty="0"/>
              <a:t>Sono i due concetti informatici che nascono dal concetto di induzione</a:t>
            </a:r>
          </a:p>
          <a:p>
            <a:pPr eaLnBrk="1" hangingPunct="1"/>
            <a:r>
              <a:rPr lang="it-IT" altLang="it-IT" dirty="0"/>
              <a:t>L'iterazione si realizza mediante la tecnica del ciclo</a:t>
            </a:r>
          </a:p>
          <a:p>
            <a:pPr eaLnBrk="1" hangingPunct="1"/>
            <a:r>
              <a:rPr lang="it-IT" altLang="it-IT" dirty="0"/>
              <a:t>Per il calcolo del fattoriale:</a:t>
            </a:r>
          </a:p>
          <a:p>
            <a:pPr lvl="1" eaLnBrk="1" hangingPunct="1"/>
            <a:r>
              <a:rPr lang="it-IT" altLang="it-IT" dirty="0"/>
              <a:t>0! = 1</a:t>
            </a:r>
          </a:p>
          <a:p>
            <a:pPr lvl="1" eaLnBrk="1" hangingPunct="1"/>
            <a:r>
              <a:rPr lang="it-IT" altLang="it-IT" dirty="0"/>
              <a:t>n! = n (n - 1)(n - 2)…. 1 (realizzo un ciclo)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16F511-C131-4863-9DEB-16BCEB5985C3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Fattoriale – versione iterativa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712913" y="1036638"/>
            <a:ext cx="5932487" cy="49371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pt-BR" altLang="it-IT" dirty="0">
                <a:latin typeface="Tahoma" panose="020B0604030504040204" pitchFamily="34" charset="0"/>
              </a:rPr>
              <a:t>def fatt(n):</a:t>
            </a:r>
          </a:p>
          <a:p>
            <a:pPr eaLnBrk="1" hangingPunct="1">
              <a:buFontTx/>
              <a:buNone/>
            </a:pPr>
            <a:r>
              <a:rPr lang="pt-BR" altLang="it-IT" dirty="0">
                <a:latin typeface="Tahoma" panose="020B0604030504040204" pitchFamily="34" charset="0"/>
              </a:rPr>
              <a:t>    f=1</a:t>
            </a:r>
          </a:p>
          <a:p>
            <a:pPr eaLnBrk="1" hangingPunct="1">
              <a:buFontTx/>
              <a:buNone/>
            </a:pPr>
            <a:r>
              <a:rPr lang="pt-BR" altLang="it-IT" dirty="0">
                <a:latin typeface="Tahoma" panose="020B0604030504040204" pitchFamily="34" charset="0"/>
              </a:rPr>
              <a:t>    while n&gt;0:</a:t>
            </a:r>
          </a:p>
          <a:p>
            <a:pPr eaLnBrk="1" hangingPunct="1">
              <a:buFontTx/>
              <a:buNone/>
            </a:pPr>
            <a:r>
              <a:rPr lang="pt-BR" altLang="it-IT" dirty="0">
                <a:latin typeface="Tahoma" panose="020B0604030504040204" pitchFamily="34" charset="0"/>
              </a:rPr>
              <a:t>       f=f*n</a:t>
            </a:r>
          </a:p>
          <a:p>
            <a:pPr eaLnBrk="1" hangingPunct="1">
              <a:buFontTx/>
              <a:buNone/>
            </a:pPr>
            <a:r>
              <a:rPr lang="pt-BR" altLang="it-IT" dirty="0">
                <a:latin typeface="Tahoma" panose="020B0604030504040204" pitchFamily="34" charset="0"/>
              </a:rPr>
              <a:t>       n=n-1</a:t>
            </a:r>
          </a:p>
          <a:p>
            <a:pPr eaLnBrk="1" hangingPunct="1">
              <a:buFontTx/>
              <a:buNone/>
            </a:pPr>
            <a:r>
              <a:rPr lang="pt-BR" altLang="it-IT" dirty="0">
                <a:latin typeface="Tahoma" panose="020B0604030504040204" pitchFamily="34" charset="0"/>
              </a:rPr>
              <a:t>    return f</a:t>
            </a:r>
          </a:p>
          <a:p>
            <a:pPr eaLnBrk="1" hangingPunct="1">
              <a:buFontTx/>
              <a:buNone/>
            </a:pPr>
            <a:endParaRPr lang="pt-BR" altLang="it-IT" dirty="0">
              <a:latin typeface="Tahoma" panose="020B0604030504040204" pitchFamily="34" charset="0"/>
            </a:endParaRPr>
          </a:p>
          <a:p>
            <a:pPr eaLnBrk="1" hangingPunct="1">
              <a:buFontTx/>
              <a:buNone/>
            </a:pPr>
            <a:r>
              <a:rPr lang="pt-BR" altLang="it-IT" dirty="0">
                <a:latin typeface="Tahoma" panose="020B0604030504040204" pitchFamily="34" charset="0"/>
              </a:rPr>
              <a:t>print(fatt(5))</a:t>
            </a:r>
            <a:endParaRPr lang="it-IT" altLang="it-IT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C3057B-96CD-43B7-9D2C-8D71E566B11C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 dirty="0"/>
              <a:t>Lo "spirito" del metodo ricorsivo</a:t>
            </a:r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958850"/>
            <a:ext cx="8229600" cy="5238750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it-IT" altLang="it-IT" sz="2800" dirty="0"/>
              <a:t>Esiste un </a:t>
            </a:r>
            <a:r>
              <a:rPr lang="it-IT" altLang="it-IT" sz="2800" b="1" i="1" dirty="0">
                <a:solidFill>
                  <a:schemeClr val="accent2"/>
                </a:solidFill>
              </a:rPr>
              <a:t>CASO BASE</a:t>
            </a:r>
            <a:r>
              <a:rPr lang="it-IT" altLang="it-IT" sz="2800" dirty="0"/>
              <a:t>, che rappresenta un sotto-problema facilmente risolvibile</a:t>
            </a:r>
          </a:p>
          <a:p>
            <a:pPr lvl="2" eaLnBrk="1" hangingPunct="1">
              <a:lnSpc>
                <a:spcPct val="95000"/>
              </a:lnSpc>
            </a:pPr>
            <a:r>
              <a:rPr lang="it-IT" altLang="it-IT" sz="2000" dirty="0"/>
              <a:t>Esempio: se </a:t>
            </a:r>
            <a:r>
              <a:rPr lang="it-IT" altLang="it-IT" sz="2000" b="1" dirty="0"/>
              <a:t>N=0</a:t>
            </a:r>
            <a:r>
              <a:rPr lang="it-IT" altLang="it-IT" sz="2000" dirty="0"/>
              <a:t>, so N! in modo "</a:t>
            </a:r>
            <a:r>
              <a:rPr lang="it-IT" altLang="it-IT" sz="2000" b="1" dirty="0"/>
              <a:t>immediato</a:t>
            </a:r>
            <a:r>
              <a:rPr lang="it-IT" altLang="it-IT" sz="2000" dirty="0"/>
              <a:t>" (vale 1)</a:t>
            </a:r>
          </a:p>
          <a:p>
            <a:pPr eaLnBrk="1" hangingPunct="1">
              <a:lnSpc>
                <a:spcPct val="95000"/>
              </a:lnSpc>
            </a:pPr>
            <a:r>
              <a:rPr lang="it-IT" altLang="it-IT" sz="2800" dirty="0"/>
              <a:t>Esiste un </a:t>
            </a:r>
            <a:r>
              <a:rPr lang="it-IT" altLang="it-IT" sz="2800" b="1" i="1" dirty="0">
                <a:solidFill>
                  <a:schemeClr val="accent2"/>
                </a:solidFill>
              </a:rPr>
              <a:t>PASSO INDUTTIVO</a:t>
            </a:r>
            <a:r>
              <a:rPr lang="it-IT" altLang="it-IT" sz="2800" dirty="0"/>
              <a:t> che ci riconduce (prima o poi) al caso base</a:t>
            </a:r>
          </a:p>
          <a:p>
            <a:pPr lvl="1" eaLnBrk="1" hangingPunct="1">
              <a:lnSpc>
                <a:spcPct val="95000"/>
              </a:lnSpc>
            </a:pPr>
            <a:r>
              <a:rPr lang="it-IT" altLang="it-IT" sz="2400" dirty="0"/>
              <a:t>Consiste nell'esprimere la soluzione al problema (su dati di una "dimensione" generica) in termini di </a:t>
            </a:r>
            <a:r>
              <a:rPr lang="it-IT" altLang="it-IT" sz="2400" b="1" dirty="0">
                <a:solidFill>
                  <a:srgbClr val="0070C0"/>
                </a:solidFill>
              </a:rPr>
              <a:t>operazioni semplici </a:t>
            </a:r>
            <a:r>
              <a:rPr lang="it-IT" altLang="it-IT" sz="2400" dirty="0"/>
              <a:t>e </a:t>
            </a:r>
            <a:r>
              <a:rPr lang="it-IT" altLang="it-IT" sz="2400" u="sng" dirty="0"/>
              <a:t>della </a:t>
            </a:r>
            <a:r>
              <a:rPr lang="it-IT" altLang="it-IT" sz="2400" u="sng" dirty="0">
                <a:solidFill>
                  <a:srgbClr val="FF0000"/>
                </a:solidFill>
              </a:rPr>
              <a:t>soluzione allo </a:t>
            </a:r>
            <a:r>
              <a:rPr lang="it-IT" altLang="it-IT" sz="2400" b="1" u="sng" dirty="0">
                <a:solidFill>
                  <a:srgbClr val="FF0000"/>
                </a:solidFill>
              </a:rPr>
              <a:t>stesso</a:t>
            </a:r>
            <a:r>
              <a:rPr lang="it-IT" altLang="it-IT" sz="2400" u="sng" dirty="0">
                <a:solidFill>
                  <a:srgbClr val="FF0000"/>
                </a:solidFill>
              </a:rPr>
              <a:t> problema</a:t>
            </a:r>
            <a:r>
              <a:rPr lang="it-IT" altLang="it-IT" sz="2400" dirty="0"/>
              <a:t> su dati "più piccoli" (che, per tali dati, </a:t>
            </a:r>
            <a:r>
              <a:rPr lang="it-IT" altLang="it-IT" sz="2400" b="1" dirty="0">
                <a:solidFill>
                  <a:schemeClr val="accent2"/>
                </a:solidFill>
              </a:rPr>
              <a:t>si suppone risolto</a:t>
            </a:r>
            <a:r>
              <a:rPr lang="it-IT" altLang="it-IT" sz="2400" dirty="0"/>
              <a:t> </a:t>
            </a:r>
            <a:r>
              <a:rPr lang="it-IT" altLang="it-IT" sz="2400" b="1" i="1" u="sng" dirty="0">
                <a:solidFill>
                  <a:schemeClr val="accent2"/>
                </a:solidFill>
              </a:rPr>
              <a:t>per ipotesi</a:t>
            </a:r>
            <a:r>
              <a:rPr lang="it-IT" altLang="it-IT" sz="2400" dirty="0"/>
              <a:t>)</a:t>
            </a:r>
          </a:p>
          <a:p>
            <a:pPr lvl="2" eaLnBrk="1" hangingPunct="1">
              <a:lnSpc>
                <a:spcPct val="95000"/>
              </a:lnSpc>
            </a:pPr>
            <a:r>
              <a:rPr lang="it-IT" altLang="it-IT" sz="2000" dirty="0"/>
              <a:t>Esempio: per </a:t>
            </a:r>
            <a:r>
              <a:rPr lang="it-IT" altLang="it-IT" sz="2000" b="1" dirty="0"/>
              <a:t>N </a:t>
            </a:r>
            <a:r>
              <a:rPr lang="it-IT" altLang="it-IT" sz="2000" b="1" i="1" dirty="0"/>
              <a:t>generico</a:t>
            </a:r>
            <a:r>
              <a:rPr lang="it-IT" altLang="it-IT" sz="2000" i="1" dirty="0"/>
              <a:t> </a:t>
            </a:r>
            <a:r>
              <a:rPr lang="it-IT" altLang="it-IT" sz="2000" dirty="0"/>
              <a:t>esprimo N! in termini di </a:t>
            </a:r>
            <a:r>
              <a:rPr lang="it-IT" altLang="it-IT" sz="2000" b="1" dirty="0"/>
              <a:t>N</a:t>
            </a:r>
            <a:r>
              <a:rPr lang="it-IT" altLang="it-IT" sz="2000" dirty="0"/>
              <a:t> (che è un dato direttamente accessibile) </a:t>
            </a:r>
            <a:r>
              <a:rPr lang="it-IT" altLang="it-IT" sz="2000" b="1" dirty="0">
                <a:solidFill>
                  <a:srgbClr val="0070C0"/>
                </a:solidFill>
              </a:rPr>
              <a:t>moltiplicato</a:t>
            </a:r>
            <a:r>
              <a:rPr lang="it-IT" altLang="it-IT" sz="2000" b="1" dirty="0"/>
              <a:t> per</a:t>
            </a:r>
            <a:r>
              <a:rPr lang="it-IT" altLang="it-IT" sz="2000" dirty="0"/>
              <a:t> (è una operazione semplice) il valore di </a:t>
            </a:r>
            <a:r>
              <a:rPr lang="it-IT" altLang="it-IT" sz="2000" b="1" dirty="0">
                <a:solidFill>
                  <a:srgbClr val="FF0000"/>
                </a:solidFill>
              </a:rPr>
              <a:t>(N-1)!</a:t>
            </a:r>
            <a:r>
              <a:rPr lang="it-IT" altLang="it-IT" sz="2000" dirty="0">
                <a:solidFill>
                  <a:srgbClr val="FF0000"/>
                </a:solidFill>
              </a:rPr>
              <a:t> </a:t>
            </a:r>
            <a:r>
              <a:rPr lang="it-IT" altLang="it-IT" sz="2000" dirty="0"/>
              <a:t>(che so calcolare </a:t>
            </a:r>
            <a:r>
              <a:rPr lang="it-IT" altLang="it-IT" sz="2000" b="1" dirty="0"/>
              <a:t>per ipotesi induttiva</a:t>
            </a:r>
            <a:r>
              <a:rPr lang="it-IT" altLang="it-IT" sz="2000" dirty="0"/>
              <a:t>)</a:t>
            </a:r>
            <a:endParaRPr lang="it-IT" altLang="it-IT" sz="2000" i="1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D719A24-5123-40DE-950A-6FD971445A64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Fattoriale – versione ricorsiva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6625"/>
            <a:ext cx="8229600" cy="4937125"/>
          </a:xfrm>
        </p:spPr>
        <p:txBody>
          <a:bodyPr/>
          <a:lstStyle/>
          <a:p>
            <a:pPr eaLnBrk="1" hangingPunct="1"/>
            <a:r>
              <a:rPr lang="it-IT" altLang="it-IT" dirty="0"/>
              <a:t>1) n! = 1 se n = 0</a:t>
            </a:r>
          </a:p>
          <a:p>
            <a:pPr eaLnBrk="1" hangingPunct="1"/>
            <a:r>
              <a:rPr lang="it-IT" altLang="it-IT" dirty="0"/>
              <a:t>2) n! = n * (n - 1)! se n &gt; 0</a:t>
            </a:r>
          </a:p>
          <a:p>
            <a:pPr lvl="1" eaLnBrk="1" hangingPunct="1"/>
            <a:r>
              <a:rPr lang="it-IT" altLang="it-IT" dirty="0"/>
              <a:t>riduce il calcolo a un calcolo più semplice</a:t>
            </a:r>
          </a:p>
          <a:p>
            <a:pPr lvl="1" eaLnBrk="1" hangingPunct="1"/>
            <a:r>
              <a:rPr lang="it-IT" altLang="it-IT" dirty="0"/>
              <a:t>ha senso perché si basa sempre sul fattoriale del numero più piccolo, che io conosco</a:t>
            </a:r>
          </a:p>
          <a:p>
            <a:pPr lvl="1" eaLnBrk="1" hangingPunct="1"/>
            <a:r>
              <a:rPr lang="it-IT" altLang="it-IT" dirty="0"/>
              <a:t>ha senso perché si arriva a un punto in cui non è più necessario riusare la definizione 2) e invece si usa la 1)</a:t>
            </a:r>
          </a:p>
          <a:p>
            <a:pPr lvl="1" eaLnBrk="1" hangingPunct="1"/>
            <a:r>
              <a:rPr lang="it-IT" altLang="it-IT" dirty="0"/>
              <a:t>1) è il caso base, 2) è il passo induttivo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03766C-B05A-43D0-87EA-29541BB5BDE8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Ricorsione nei sottoprogrammi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69963"/>
            <a:ext cx="8229600" cy="4937125"/>
          </a:xfrm>
        </p:spPr>
        <p:txBody>
          <a:bodyPr/>
          <a:lstStyle/>
          <a:p>
            <a:pPr eaLnBrk="1" hangingPunct="1"/>
            <a:r>
              <a:rPr lang="it-IT" altLang="it-IT"/>
              <a:t>Dal latino </a:t>
            </a:r>
            <a:r>
              <a:rPr lang="it-IT" altLang="it-IT">
                <a:solidFill>
                  <a:srgbClr val="FF3300"/>
                </a:solidFill>
              </a:rPr>
              <a:t>re-currere</a:t>
            </a:r>
            <a:endParaRPr lang="it-IT" altLang="it-IT"/>
          </a:p>
          <a:p>
            <a:pPr lvl="1" eaLnBrk="1" hangingPunct="1"/>
            <a:r>
              <a:rPr lang="it-IT" altLang="it-IT"/>
              <a:t>ricorrere, fare ripetutamente la stessa azione</a:t>
            </a:r>
            <a:endParaRPr lang="it-IT" altLang="it-IT">
              <a:cs typeface="Times New Roman" panose="02020603050405020304" pitchFamily="18" charset="0"/>
            </a:endParaRPr>
          </a:p>
          <a:p>
            <a:pPr eaLnBrk="1" hangingPunct="1"/>
            <a:r>
              <a:rPr lang="it-IT" altLang="it-IT"/>
              <a:t>U</a:t>
            </a:r>
            <a:r>
              <a:rPr lang="it-IT" altLang="it-IT">
                <a:cs typeface="Times New Roman" panose="02020603050405020304" pitchFamily="18" charset="0"/>
              </a:rPr>
              <a:t>n sottoprogramma P </a:t>
            </a:r>
            <a:r>
              <a:rPr lang="it-IT" altLang="it-IT" b="1">
                <a:cs typeface="Times New Roman" panose="02020603050405020304" pitchFamily="18" charset="0"/>
              </a:rPr>
              <a:t>invoca se stesso</a:t>
            </a:r>
          </a:p>
          <a:p>
            <a:pPr lvl="1" eaLnBrk="1" hangingPunct="1"/>
            <a:endParaRPr lang="it-IT" altLang="it-IT" sz="2000">
              <a:cs typeface="Times New Roman" panose="02020603050405020304" pitchFamily="18" charset="0"/>
            </a:endParaRPr>
          </a:p>
          <a:p>
            <a:pPr lvl="1" eaLnBrk="1" hangingPunct="1"/>
            <a:r>
              <a:rPr lang="it-IT" altLang="it-IT">
                <a:cs typeface="Times New Roman" panose="02020603050405020304" pitchFamily="18" charset="0"/>
              </a:rPr>
              <a:t>Direttamente</a:t>
            </a:r>
          </a:p>
          <a:p>
            <a:pPr lvl="2" eaLnBrk="1" hangingPunct="1"/>
            <a:r>
              <a:rPr lang="it-IT" altLang="it-IT">
                <a:cs typeface="Times New Roman" panose="02020603050405020304" pitchFamily="18" charset="0"/>
              </a:rPr>
              <a:t>P invoca P</a:t>
            </a:r>
          </a:p>
          <a:p>
            <a:pPr lvl="1" eaLnBrk="1" hangingPunct="1">
              <a:spcBef>
                <a:spcPct val="60000"/>
              </a:spcBef>
              <a:buFontTx/>
              <a:buNone/>
            </a:pPr>
            <a:r>
              <a:rPr lang="it-IT" altLang="it-IT" sz="2400">
                <a:cs typeface="Times New Roman" panose="02020603050405020304" pitchFamily="18" charset="0"/>
              </a:rPr>
              <a:t>oppure</a:t>
            </a:r>
          </a:p>
          <a:p>
            <a:pPr lvl="1" eaLnBrk="1" hangingPunct="1"/>
            <a:endParaRPr lang="it-IT" altLang="it-IT" sz="1200">
              <a:cs typeface="Times New Roman" panose="02020603050405020304" pitchFamily="18" charset="0"/>
            </a:endParaRPr>
          </a:p>
          <a:p>
            <a:pPr lvl="1" eaLnBrk="1" hangingPunct="1"/>
            <a:r>
              <a:rPr lang="it-IT" altLang="it-IT">
                <a:cs typeface="Times New Roman" panose="02020603050405020304" pitchFamily="18" charset="0"/>
              </a:rPr>
              <a:t>Indirettamente</a:t>
            </a:r>
          </a:p>
          <a:p>
            <a:pPr lvl="2" eaLnBrk="1" hangingPunct="1"/>
            <a:r>
              <a:rPr lang="it-IT" altLang="it-IT">
                <a:cs typeface="Times New Roman" panose="02020603050405020304" pitchFamily="18" charset="0"/>
              </a:rPr>
              <a:t>P invoca Q che invoca P</a:t>
            </a:r>
          </a:p>
        </p:txBody>
      </p:sp>
      <p:sp>
        <p:nvSpPr>
          <p:cNvPr id="20485" name="Oval 4"/>
          <p:cNvSpPr>
            <a:spLocks noChangeArrowheads="1"/>
          </p:cNvSpPr>
          <p:nvPr/>
        </p:nvSpPr>
        <p:spPr bwMode="auto">
          <a:xfrm>
            <a:off x="4090988" y="3251200"/>
            <a:ext cx="652462" cy="638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P</a:t>
            </a:r>
          </a:p>
        </p:txBody>
      </p:sp>
      <p:sp>
        <p:nvSpPr>
          <p:cNvPr id="20486" name="Oval 5"/>
          <p:cNvSpPr>
            <a:spLocks noChangeArrowheads="1"/>
          </p:cNvSpPr>
          <p:nvPr/>
        </p:nvSpPr>
        <p:spPr bwMode="auto">
          <a:xfrm>
            <a:off x="6076950" y="4267200"/>
            <a:ext cx="652463" cy="638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P</a:t>
            </a:r>
          </a:p>
        </p:txBody>
      </p:sp>
      <p:sp>
        <p:nvSpPr>
          <p:cNvPr id="20487" name="Oval 6"/>
          <p:cNvSpPr>
            <a:spLocks noChangeArrowheads="1"/>
          </p:cNvSpPr>
          <p:nvPr/>
        </p:nvSpPr>
        <p:spPr bwMode="auto">
          <a:xfrm>
            <a:off x="7008813" y="5313363"/>
            <a:ext cx="652462" cy="6381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Q</a:t>
            </a:r>
          </a:p>
        </p:txBody>
      </p:sp>
      <p:cxnSp>
        <p:nvCxnSpPr>
          <p:cNvPr id="20488" name="AutoShape 7"/>
          <p:cNvCxnSpPr>
            <a:cxnSpLocks noChangeShapeType="1"/>
            <a:stCxn id="20485" idx="7"/>
            <a:endCxn id="20485" idx="5"/>
          </p:cNvCxnSpPr>
          <p:nvPr/>
        </p:nvCxnSpPr>
        <p:spPr bwMode="auto">
          <a:xfrm rot="5400000" flipV="1">
            <a:off x="4423569" y="3569494"/>
            <a:ext cx="450850" cy="1588"/>
          </a:xfrm>
          <a:prstGeom prst="curvedConnector5">
            <a:avLst>
              <a:gd name="adj1" fmla="val -71477"/>
              <a:gd name="adj2" fmla="val 49500014"/>
              <a:gd name="adj3" fmla="val 171477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9" name="AutoShape 8"/>
          <p:cNvCxnSpPr>
            <a:cxnSpLocks noChangeShapeType="1"/>
            <a:stCxn id="20487" idx="0"/>
            <a:endCxn id="20486" idx="6"/>
          </p:cNvCxnSpPr>
          <p:nvPr/>
        </p:nvCxnSpPr>
        <p:spPr bwMode="auto">
          <a:xfrm rot="5400000" flipH="1">
            <a:off x="6669088" y="4646613"/>
            <a:ext cx="727075" cy="606425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0" name="AutoShape 9"/>
          <p:cNvCxnSpPr>
            <a:cxnSpLocks noChangeShapeType="1"/>
            <a:stCxn id="20486" idx="4"/>
            <a:endCxn id="20487" idx="2"/>
          </p:cNvCxnSpPr>
          <p:nvPr/>
        </p:nvCxnSpPr>
        <p:spPr bwMode="auto">
          <a:xfrm rot="16200000" flipH="1">
            <a:off x="6342856" y="4966494"/>
            <a:ext cx="727075" cy="60483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numero diapositiva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0B60706-48E6-4B93-A4AE-A83A06E38C34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Formulazione ricorsiva</a:t>
            </a:r>
            <a:endParaRPr lang="it-IT" altLang="it-IT" sz="4000" dirty="0"/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1479550" y="1436688"/>
            <a:ext cx="391636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def fatt(n):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   if n==0: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       return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   return n*fatt(n-1)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print(fatt(5))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egnaposto numero diapositiva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9D63CF-185D-4EA2-AF61-43567FA3F791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it-IT" altLang="it-IT" sz="4000"/>
              <a:t>Simulazione del calcolo </a:t>
            </a:r>
            <a:r>
              <a:rPr lang="it-IT" altLang="it-IT" sz="3200"/>
              <a:t>Invocazione di: FattRic(3)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425450" y="1379538"/>
            <a:ext cx="830421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3 = 0? No 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calcola fattoriale di 2 e moltiplica per 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 </a:t>
            </a: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2 = 0? No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calcola fattoriale di 1 e moltiplica per 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1 = 0? No 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calcola fattoriale di 0 e moltiplica per 1</a:t>
            </a:r>
            <a:endParaRPr kumimoji="0" lang="it-IT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      0 = 0? Si 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fattoriale di 0 è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fattoriale di 1 è 1 per fattoriale di 0, cioè 1 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1 =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fattoriale di 2 è 2 per fattoriale di 1, cioè 2 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1 = 2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fattoriale di 3 è 3 per fattoriale di 2, cioè 3 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2 = 6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AAE6FA-4DB2-4C87-BA98-0FAAD5C84108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00138"/>
            <a:ext cx="8229600" cy="4937125"/>
          </a:xfrm>
        </p:spPr>
        <p:txBody>
          <a:bodyPr/>
          <a:lstStyle/>
          <a:p>
            <a:pPr eaLnBrk="1" hangingPunct="1"/>
            <a:r>
              <a:rPr lang="it-IT" altLang="it-IT" dirty="0"/>
              <a:t>In un certo istante possono essere in corso </a:t>
            </a:r>
            <a:r>
              <a:rPr lang="it-IT" altLang="it-IT" b="1" i="1" dirty="0"/>
              <a:t>diverse</a:t>
            </a:r>
            <a:r>
              <a:rPr lang="it-IT" altLang="it-IT" dirty="0"/>
              <a:t> </a:t>
            </a:r>
            <a:r>
              <a:rPr lang="it-IT" altLang="it-IT" b="1" i="1" dirty="0"/>
              <a:t>attivazioni</a:t>
            </a:r>
            <a:r>
              <a:rPr lang="it-IT" altLang="it-IT" dirty="0"/>
              <a:t> dello </a:t>
            </a:r>
            <a:r>
              <a:rPr lang="it-IT" altLang="it-IT" b="1" dirty="0"/>
              <a:t>stesso</a:t>
            </a:r>
            <a:r>
              <a:rPr lang="it-IT" altLang="it-IT" dirty="0"/>
              <a:t> sottoprogramma</a:t>
            </a:r>
          </a:p>
          <a:p>
            <a:pPr lvl="1" eaLnBrk="1" hangingPunct="1"/>
            <a:r>
              <a:rPr lang="it-IT" altLang="it-IT" sz="2000" dirty="0"/>
              <a:t>Ovviamente sono tutte sospese tranne una, l'ultima invocata, all'interno della quale si sta svolgendo il flusso di esecuzione</a:t>
            </a:r>
          </a:p>
          <a:p>
            <a:pPr eaLnBrk="1" hangingPunct="1"/>
            <a:r>
              <a:rPr lang="it-IT" altLang="it-IT" dirty="0"/>
              <a:t>Ogni attivazione esegue</a:t>
            </a:r>
            <a:r>
              <a:rPr lang="it-IT" altLang="it-IT" b="1" dirty="0"/>
              <a:t> </a:t>
            </a:r>
            <a:r>
              <a:rPr lang="it-IT" altLang="it-IT" b="1" u="sng" dirty="0"/>
              <a:t>lo stesso codice</a:t>
            </a:r>
            <a:r>
              <a:rPr lang="it-IT" altLang="it-IT" b="1" dirty="0"/>
              <a:t> </a:t>
            </a:r>
            <a:r>
              <a:rPr lang="it-IT" altLang="it-IT" dirty="0"/>
              <a:t>ma opera su</a:t>
            </a:r>
            <a:r>
              <a:rPr lang="it-IT" altLang="it-IT" b="1" dirty="0"/>
              <a:t> </a:t>
            </a:r>
            <a:r>
              <a:rPr lang="it-IT" altLang="it-IT" b="1" u="sng" dirty="0"/>
              <a:t>copie distinte</a:t>
            </a:r>
            <a:r>
              <a:rPr lang="it-IT" altLang="it-IT" b="1" dirty="0"/>
              <a:t> </a:t>
            </a:r>
            <a:r>
              <a:rPr lang="it-IT" altLang="it-IT" dirty="0"/>
              <a:t>dei parametri e delle variabili locali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Esecuzione di funzioni ricorsive</a:t>
            </a:r>
            <a:endParaRPr lang="en-US" altLang="it-IT" sz="4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egnaposto numero diapositiva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0F682E-8707-4F16-B1BE-758370AA4A25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2954338" y="157163"/>
            <a:ext cx="6029325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4000"/>
              <a:t>Il modello a runtime:</a:t>
            </a:r>
            <a:br>
              <a:rPr lang="it-IT" altLang="it-IT" sz="4000"/>
            </a:br>
            <a:r>
              <a:rPr lang="it-IT" altLang="it-IT" sz="4000"/>
              <a:t>   esempio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1588" y="719138"/>
            <a:ext cx="5135562" cy="415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-Narrow" pitchFamily="34" charset="0"/>
                <a:ea typeface="+mn-ea"/>
                <a:cs typeface="Times New Roman" panose="02020603050405020304" pitchFamily="18" charset="0"/>
              </a:rPr>
              <a:t>def fatt(n):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-Narrow" pitchFamily="34" charset="0"/>
                <a:ea typeface="+mn-ea"/>
                <a:cs typeface="Times New Roman" panose="02020603050405020304" pitchFamily="18" charset="0"/>
              </a:rPr>
              <a:t>    if n==0: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-Narrow" pitchFamily="34" charset="0"/>
                <a:ea typeface="+mn-ea"/>
                <a:cs typeface="Times New Roman" panose="02020603050405020304" pitchFamily="18" charset="0"/>
              </a:rPr>
              <a:t>        return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-Narrow" pitchFamily="34" charset="0"/>
                <a:ea typeface="+mn-ea"/>
                <a:cs typeface="Times New Roman" panose="02020603050405020304" pitchFamily="18" charset="0"/>
              </a:rPr>
              <a:t>    else: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-Narrow" pitchFamily="34" charset="0"/>
                <a:ea typeface="+mn-ea"/>
                <a:cs typeface="Times New Roman" panose="02020603050405020304" pitchFamily="18" charset="0"/>
              </a:rPr>
              <a:t>        temp=n*fatt(n-1)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-Narrow" pitchFamily="34" charset="0"/>
                <a:ea typeface="+mn-ea"/>
                <a:cs typeface="Times New Roman" panose="02020603050405020304" pitchFamily="18" charset="0"/>
              </a:rPr>
              <a:t>        return temp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it-IT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-Narrow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it-IT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-Narrow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-Narrow" pitchFamily="34" charset="0"/>
                <a:ea typeface="+mn-ea"/>
                <a:cs typeface="Times New Roman" panose="02020603050405020304" pitchFamily="18" charset="0"/>
              </a:rPr>
              <a:t>val=int(input("Inserire un numero: "))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-Narrow" pitchFamily="34" charset="0"/>
                <a:ea typeface="+mn-ea"/>
                <a:cs typeface="Times New Roman" panose="02020603050405020304" pitchFamily="18" charset="0"/>
              </a:rPr>
              <a:t>ris=fatt(val)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-Narrow" pitchFamily="34" charset="0"/>
                <a:ea typeface="+mn-ea"/>
                <a:cs typeface="Times New Roman" panose="02020603050405020304" pitchFamily="18" charset="0"/>
              </a:rPr>
              <a:t>print(ris)</a:t>
            </a:r>
            <a:endParaRPr kumimoji="0" lang="en-GB" altLang="it-IT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01124" name="Rectangle 4"/>
          <p:cNvSpPr>
            <a:spLocks noChangeArrowheads="1"/>
          </p:cNvSpPr>
          <p:nvPr/>
        </p:nvSpPr>
        <p:spPr bwMode="auto">
          <a:xfrm>
            <a:off x="5727700" y="1603375"/>
            <a:ext cx="1806575" cy="609600"/>
          </a:xfrm>
          <a:prstGeom prst="rect">
            <a:avLst/>
          </a:prstGeom>
          <a:solidFill>
            <a:srgbClr val="ABD5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val = 3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ris =  </a:t>
            </a:r>
            <a:endParaRPr kumimoji="0" lang="it-IT" alt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01125" name="Rectangle 5"/>
          <p:cNvSpPr>
            <a:spLocks noChangeArrowheads="1"/>
          </p:cNvSpPr>
          <p:nvPr/>
        </p:nvSpPr>
        <p:spPr bwMode="auto">
          <a:xfrm>
            <a:off x="5727700" y="2212975"/>
            <a:ext cx="1806575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n = 3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temp = 3* </a:t>
            </a:r>
            <a:endParaRPr kumimoji="0" lang="it-IT" alt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01126" name="Rectangle 6"/>
          <p:cNvSpPr>
            <a:spLocks noChangeArrowheads="1"/>
          </p:cNvSpPr>
          <p:nvPr/>
        </p:nvSpPr>
        <p:spPr bwMode="auto">
          <a:xfrm>
            <a:off x="5727700" y="3432175"/>
            <a:ext cx="1806575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n = 1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temp = 1* </a:t>
            </a:r>
            <a:endParaRPr kumimoji="0" lang="it-IT" alt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01127" name="Rectangle 7"/>
          <p:cNvSpPr>
            <a:spLocks noChangeArrowheads="1"/>
          </p:cNvSpPr>
          <p:nvPr/>
        </p:nvSpPr>
        <p:spPr bwMode="auto">
          <a:xfrm>
            <a:off x="5727700" y="2822575"/>
            <a:ext cx="1806575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n = 2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temp = 2* </a:t>
            </a:r>
            <a:endParaRPr kumimoji="0" lang="it-IT" alt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01128" name="Rectangle 8"/>
          <p:cNvSpPr>
            <a:spLocks noChangeArrowheads="1"/>
          </p:cNvSpPr>
          <p:nvPr/>
        </p:nvSpPr>
        <p:spPr bwMode="auto">
          <a:xfrm>
            <a:off x="5727700" y="4041775"/>
            <a:ext cx="1806575" cy="6096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n = 0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temp = ? </a:t>
            </a:r>
            <a:endParaRPr kumimoji="0" lang="it-IT" alt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01129" name="Text Box 9"/>
          <p:cNvSpPr txBox="1">
            <a:spLocks noChangeArrowheads="1"/>
          </p:cNvSpPr>
          <p:nvPr/>
        </p:nvSpPr>
        <p:spPr bwMode="auto">
          <a:xfrm>
            <a:off x="5138738" y="5103813"/>
            <a:ext cx="3481387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temp: cella temporanea per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memorizzare il risultato della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funzione chiamata</a:t>
            </a:r>
            <a:endParaRPr kumimoji="0" lang="it-IT" altLang="it-IT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01130" name="Text Box 10"/>
          <p:cNvSpPr txBox="1">
            <a:spLocks noChangeArrowheads="1"/>
          </p:cNvSpPr>
          <p:nvPr/>
        </p:nvSpPr>
        <p:spPr bwMode="auto">
          <a:xfrm>
            <a:off x="1243013" y="6126163"/>
            <a:ext cx="3206750" cy="54768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assumiamo val = 3</a:t>
            </a:r>
            <a:endParaRPr kumimoji="0" lang="it-IT" altLang="it-IT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01131" name="Text Box 11"/>
          <p:cNvSpPr txBox="1">
            <a:spLocks noChangeArrowheads="1"/>
          </p:cNvSpPr>
          <p:nvPr/>
        </p:nvSpPr>
        <p:spPr bwMode="auto">
          <a:xfrm>
            <a:off x="7113588" y="3627438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1</a:t>
            </a:r>
            <a:endParaRPr kumimoji="0" lang="it-IT" altLang="it-IT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01132" name="Text Box 12"/>
          <p:cNvSpPr txBox="1">
            <a:spLocks noChangeArrowheads="1"/>
          </p:cNvSpPr>
          <p:nvPr/>
        </p:nvSpPr>
        <p:spPr bwMode="auto">
          <a:xfrm>
            <a:off x="7113588" y="3036888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1</a:t>
            </a:r>
            <a:endParaRPr kumimoji="0" lang="it-IT" altLang="it-IT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01133" name="Text Box 13"/>
          <p:cNvSpPr txBox="1">
            <a:spLocks noChangeArrowheads="1"/>
          </p:cNvSpPr>
          <p:nvPr/>
        </p:nvSpPr>
        <p:spPr bwMode="auto">
          <a:xfrm>
            <a:off x="7113588" y="2401888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2</a:t>
            </a:r>
            <a:endParaRPr kumimoji="0" lang="it-IT" altLang="it-IT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01134" name="Text Box 14"/>
          <p:cNvSpPr txBox="1">
            <a:spLocks noChangeArrowheads="1"/>
          </p:cNvSpPr>
          <p:nvPr/>
        </p:nvSpPr>
        <p:spPr bwMode="auto">
          <a:xfrm>
            <a:off x="6942138" y="1800225"/>
            <a:ext cx="377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6</a:t>
            </a:r>
            <a:endParaRPr kumimoji="0" lang="it-IT" altLang="it-IT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01136" name="Freeform 16"/>
          <p:cNvSpPr>
            <a:spLocks/>
          </p:cNvSpPr>
          <p:nvPr/>
        </p:nvSpPr>
        <p:spPr bwMode="auto">
          <a:xfrm>
            <a:off x="7362825" y="3787775"/>
            <a:ext cx="458788" cy="565150"/>
          </a:xfrm>
          <a:custGeom>
            <a:avLst/>
            <a:gdLst>
              <a:gd name="T0" fmla="*/ 2147483646 w 289"/>
              <a:gd name="T1" fmla="*/ 2147483646 h 356"/>
              <a:gd name="T2" fmla="*/ 2147483646 w 289"/>
              <a:gd name="T3" fmla="*/ 2147483646 h 356"/>
              <a:gd name="T4" fmla="*/ 0 w 289"/>
              <a:gd name="T5" fmla="*/ 2147483646 h 356"/>
              <a:gd name="T6" fmla="*/ 0 60000 65536"/>
              <a:gd name="T7" fmla="*/ 0 60000 65536"/>
              <a:gd name="T8" fmla="*/ 0 60000 65536"/>
              <a:gd name="T9" fmla="*/ 0 w 289"/>
              <a:gd name="T10" fmla="*/ 0 h 356"/>
              <a:gd name="T11" fmla="*/ 289 w 289"/>
              <a:gd name="T12" fmla="*/ 356 h 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56">
                <a:moveTo>
                  <a:pt x="113" y="356"/>
                </a:moveTo>
                <a:cubicBezTo>
                  <a:pt x="139" y="305"/>
                  <a:pt x="289" y="102"/>
                  <a:pt x="270" y="51"/>
                </a:cubicBezTo>
                <a:cubicBezTo>
                  <a:pt x="251" y="0"/>
                  <a:pt x="56" y="51"/>
                  <a:pt x="0" y="51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01137" name="Freeform 17"/>
          <p:cNvSpPr>
            <a:spLocks/>
          </p:cNvSpPr>
          <p:nvPr/>
        </p:nvSpPr>
        <p:spPr bwMode="auto">
          <a:xfrm>
            <a:off x="7364413" y="3175000"/>
            <a:ext cx="458787" cy="565150"/>
          </a:xfrm>
          <a:custGeom>
            <a:avLst/>
            <a:gdLst>
              <a:gd name="T0" fmla="*/ 2147483646 w 289"/>
              <a:gd name="T1" fmla="*/ 2147483646 h 356"/>
              <a:gd name="T2" fmla="*/ 2147483646 w 289"/>
              <a:gd name="T3" fmla="*/ 2147483646 h 356"/>
              <a:gd name="T4" fmla="*/ 0 w 289"/>
              <a:gd name="T5" fmla="*/ 2147483646 h 356"/>
              <a:gd name="T6" fmla="*/ 0 60000 65536"/>
              <a:gd name="T7" fmla="*/ 0 60000 65536"/>
              <a:gd name="T8" fmla="*/ 0 60000 65536"/>
              <a:gd name="T9" fmla="*/ 0 w 289"/>
              <a:gd name="T10" fmla="*/ 0 h 356"/>
              <a:gd name="T11" fmla="*/ 289 w 289"/>
              <a:gd name="T12" fmla="*/ 356 h 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56">
                <a:moveTo>
                  <a:pt x="113" y="356"/>
                </a:moveTo>
                <a:cubicBezTo>
                  <a:pt x="139" y="305"/>
                  <a:pt x="289" y="102"/>
                  <a:pt x="270" y="51"/>
                </a:cubicBezTo>
                <a:cubicBezTo>
                  <a:pt x="251" y="0"/>
                  <a:pt x="56" y="51"/>
                  <a:pt x="0" y="51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01138" name="Freeform 18"/>
          <p:cNvSpPr>
            <a:spLocks/>
          </p:cNvSpPr>
          <p:nvPr/>
        </p:nvSpPr>
        <p:spPr bwMode="auto">
          <a:xfrm>
            <a:off x="7370763" y="2547938"/>
            <a:ext cx="458787" cy="565150"/>
          </a:xfrm>
          <a:custGeom>
            <a:avLst/>
            <a:gdLst>
              <a:gd name="T0" fmla="*/ 2147483646 w 289"/>
              <a:gd name="T1" fmla="*/ 2147483646 h 356"/>
              <a:gd name="T2" fmla="*/ 2147483646 w 289"/>
              <a:gd name="T3" fmla="*/ 2147483646 h 356"/>
              <a:gd name="T4" fmla="*/ 0 w 289"/>
              <a:gd name="T5" fmla="*/ 2147483646 h 356"/>
              <a:gd name="T6" fmla="*/ 0 60000 65536"/>
              <a:gd name="T7" fmla="*/ 0 60000 65536"/>
              <a:gd name="T8" fmla="*/ 0 60000 65536"/>
              <a:gd name="T9" fmla="*/ 0 w 289"/>
              <a:gd name="T10" fmla="*/ 0 h 356"/>
              <a:gd name="T11" fmla="*/ 289 w 289"/>
              <a:gd name="T12" fmla="*/ 356 h 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56">
                <a:moveTo>
                  <a:pt x="113" y="356"/>
                </a:moveTo>
                <a:cubicBezTo>
                  <a:pt x="139" y="305"/>
                  <a:pt x="289" y="102"/>
                  <a:pt x="270" y="51"/>
                </a:cubicBezTo>
                <a:cubicBezTo>
                  <a:pt x="251" y="0"/>
                  <a:pt x="56" y="51"/>
                  <a:pt x="0" y="51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901139" name="Freeform 19"/>
          <p:cNvSpPr>
            <a:spLocks/>
          </p:cNvSpPr>
          <p:nvPr/>
        </p:nvSpPr>
        <p:spPr bwMode="auto">
          <a:xfrm>
            <a:off x="7370763" y="1882775"/>
            <a:ext cx="458787" cy="565150"/>
          </a:xfrm>
          <a:custGeom>
            <a:avLst/>
            <a:gdLst>
              <a:gd name="T0" fmla="*/ 2147483646 w 289"/>
              <a:gd name="T1" fmla="*/ 2147483646 h 356"/>
              <a:gd name="T2" fmla="*/ 2147483646 w 289"/>
              <a:gd name="T3" fmla="*/ 2147483646 h 356"/>
              <a:gd name="T4" fmla="*/ 0 w 289"/>
              <a:gd name="T5" fmla="*/ 2147483646 h 356"/>
              <a:gd name="T6" fmla="*/ 0 60000 65536"/>
              <a:gd name="T7" fmla="*/ 0 60000 65536"/>
              <a:gd name="T8" fmla="*/ 0 60000 65536"/>
              <a:gd name="T9" fmla="*/ 0 w 289"/>
              <a:gd name="T10" fmla="*/ 0 h 356"/>
              <a:gd name="T11" fmla="*/ 289 w 289"/>
              <a:gd name="T12" fmla="*/ 356 h 3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9" h="356">
                <a:moveTo>
                  <a:pt x="113" y="356"/>
                </a:moveTo>
                <a:cubicBezTo>
                  <a:pt x="139" y="305"/>
                  <a:pt x="289" y="102"/>
                  <a:pt x="270" y="51"/>
                </a:cubicBezTo>
                <a:cubicBezTo>
                  <a:pt x="251" y="0"/>
                  <a:pt x="56" y="51"/>
                  <a:pt x="0" y="51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pSp>
        <p:nvGrpSpPr>
          <p:cNvPr id="2" name="Gruppo 19"/>
          <p:cNvGrpSpPr>
            <a:grpSpLocks/>
          </p:cNvGrpSpPr>
          <p:nvPr/>
        </p:nvGrpSpPr>
        <p:grpSpPr bwMode="auto">
          <a:xfrm>
            <a:off x="5583238" y="4013200"/>
            <a:ext cx="2119312" cy="644525"/>
            <a:chOff x="5475642" y="4346089"/>
            <a:chExt cx="2119257" cy="645459"/>
          </a:xfrm>
        </p:grpSpPr>
        <p:cxnSp>
          <p:nvCxnSpPr>
            <p:cNvPr id="28702" name="Connettore 1 20"/>
            <p:cNvCxnSpPr>
              <a:cxnSpLocks noChangeShapeType="1"/>
            </p:cNvCxnSpPr>
            <p:nvPr/>
          </p:nvCxnSpPr>
          <p:spPr bwMode="auto">
            <a:xfrm flipV="1">
              <a:off x="5475642" y="4346089"/>
              <a:ext cx="2119257" cy="64545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3" name="Connettore 1 21"/>
            <p:cNvCxnSpPr>
              <a:cxnSpLocks noChangeShapeType="1"/>
            </p:cNvCxnSpPr>
            <p:nvPr/>
          </p:nvCxnSpPr>
          <p:spPr bwMode="auto">
            <a:xfrm>
              <a:off x="5561704" y="4399878"/>
              <a:ext cx="1925618" cy="57015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uppo 22"/>
          <p:cNvGrpSpPr>
            <a:grpSpLocks/>
          </p:cNvGrpSpPr>
          <p:nvPr/>
        </p:nvGrpSpPr>
        <p:grpSpPr bwMode="auto">
          <a:xfrm>
            <a:off x="5614988" y="3389313"/>
            <a:ext cx="2119312" cy="644525"/>
            <a:chOff x="5475642" y="4346089"/>
            <a:chExt cx="2119257" cy="645459"/>
          </a:xfrm>
        </p:grpSpPr>
        <p:cxnSp>
          <p:nvCxnSpPr>
            <p:cNvPr id="28700" name="Connettore 1 23"/>
            <p:cNvCxnSpPr>
              <a:cxnSpLocks noChangeShapeType="1"/>
            </p:cNvCxnSpPr>
            <p:nvPr/>
          </p:nvCxnSpPr>
          <p:spPr bwMode="auto">
            <a:xfrm flipV="1">
              <a:off x="5475642" y="4346089"/>
              <a:ext cx="2119257" cy="64545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01" name="Connettore 1 24"/>
            <p:cNvCxnSpPr>
              <a:cxnSpLocks noChangeShapeType="1"/>
            </p:cNvCxnSpPr>
            <p:nvPr/>
          </p:nvCxnSpPr>
          <p:spPr bwMode="auto">
            <a:xfrm>
              <a:off x="5561704" y="4399878"/>
              <a:ext cx="1925618" cy="57015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uppo 25"/>
          <p:cNvGrpSpPr>
            <a:grpSpLocks/>
          </p:cNvGrpSpPr>
          <p:nvPr/>
        </p:nvGrpSpPr>
        <p:grpSpPr bwMode="auto">
          <a:xfrm>
            <a:off x="5605463" y="2743200"/>
            <a:ext cx="2119312" cy="646113"/>
            <a:chOff x="5475642" y="4346089"/>
            <a:chExt cx="2119257" cy="645459"/>
          </a:xfrm>
        </p:grpSpPr>
        <p:cxnSp>
          <p:nvCxnSpPr>
            <p:cNvPr id="28698" name="Connettore 1 26"/>
            <p:cNvCxnSpPr>
              <a:cxnSpLocks noChangeShapeType="1"/>
            </p:cNvCxnSpPr>
            <p:nvPr/>
          </p:nvCxnSpPr>
          <p:spPr bwMode="auto">
            <a:xfrm flipV="1">
              <a:off x="5475642" y="4346089"/>
              <a:ext cx="2119257" cy="64545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9" name="Connettore 1 27"/>
            <p:cNvCxnSpPr>
              <a:cxnSpLocks noChangeShapeType="1"/>
            </p:cNvCxnSpPr>
            <p:nvPr/>
          </p:nvCxnSpPr>
          <p:spPr bwMode="auto">
            <a:xfrm>
              <a:off x="5561704" y="4399878"/>
              <a:ext cx="1925618" cy="57015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uppo 28"/>
          <p:cNvGrpSpPr>
            <a:grpSpLocks/>
          </p:cNvGrpSpPr>
          <p:nvPr/>
        </p:nvGrpSpPr>
        <p:grpSpPr bwMode="auto">
          <a:xfrm>
            <a:off x="5583238" y="2193925"/>
            <a:ext cx="2119312" cy="646113"/>
            <a:chOff x="5475642" y="4346089"/>
            <a:chExt cx="2119257" cy="645459"/>
          </a:xfrm>
        </p:grpSpPr>
        <p:cxnSp>
          <p:nvCxnSpPr>
            <p:cNvPr id="28696" name="Connettore 1 29"/>
            <p:cNvCxnSpPr>
              <a:cxnSpLocks noChangeShapeType="1"/>
            </p:cNvCxnSpPr>
            <p:nvPr/>
          </p:nvCxnSpPr>
          <p:spPr bwMode="auto">
            <a:xfrm flipV="1">
              <a:off x="5475642" y="4346089"/>
              <a:ext cx="2119257" cy="645459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97" name="Connettore 1 30"/>
            <p:cNvCxnSpPr>
              <a:cxnSpLocks noChangeShapeType="1"/>
            </p:cNvCxnSpPr>
            <p:nvPr/>
          </p:nvCxnSpPr>
          <p:spPr bwMode="auto">
            <a:xfrm>
              <a:off x="5561704" y="4399878"/>
              <a:ext cx="1925618" cy="570155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0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0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0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0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0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0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01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1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01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1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01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1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01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01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24" grpId="0" animBg="1" autoUpdateAnimBg="0"/>
      <p:bldP spid="901125" grpId="0" animBg="1" autoUpdateAnimBg="0"/>
      <p:bldP spid="901126" grpId="0" animBg="1" autoUpdateAnimBg="0"/>
      <p:bldP spid="901127" grpId="0" animBg="1" autoUpdateAnimBg="0"/>
      <p:bldP spid="901128" grpId="0" animBg="1" autoUpdateAnimBg="0"/>
      <p:bldP spid="901129" grpId="0" autoUpdateAnimBg="0"/>
      <p:bldP spid="901130" grpId="0" animBg="1" autoUpdateAnimBg="0"/>
      <p:bldP spid="901131" grpId="0" autoUpdateAnimBg="0"/>
      <p:bldP spid="901132" grpId="0" autoUpdateAnimBg="0"/>
      <p:bldP spid="901133" grpId="0" autoUpdateAnimBg="0"/>
      <p:bldP spid="90113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BBB213-0875-42C5-B0E6-0AD37447D230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it-IT" altLang="it-IT" sz="140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00685"/>
          </a:xfrm>
        </p:spPr>
        <p:txBody>
          <a:bodyPr/>
          <a:lstStyle/>
          <a:p>
            <a:pPr eaLnBrk="1" hangingPunct="1"/>
            <a:r>
              <a:rPr lang="it-IT" altLang="it-IT" dirty="0"/>
              <a:t>Definizione di funzioni</a:t>
            </a:r>
            <a:endParaRPr lang="en-US" altLang="it-IT" dirty="0"/>
          </a:p>
        </p:txBody>
      </p:sp>
      <p:sp>
        <p:nvSpPr>
          <p:cNvPr id="28676" name="Rectangle 7"/>
          <p:cNvSpPr>
            <a:spLocks noChangeArrowheads="1"/>
          </p:cNvSpPr>
          <p:nvPr/>
        </p:nvSpPr>
        <p:spPr bwMode="auto">
          <a:xfrm>
            <a:off x="168275" y="985960"/>
            <a:ext cx="8975725" cy="55594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238050" rIns="0" bIns="238050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>
                <a:solidFill>
                  <a:srgbClr val="333333"/>
                </a:solidFill>
                <a:cs typeface="Arial" panose="020B0604020202020204" pitchFamily="34" charset="0"/>
              </a:rPr>
              <a:t>La sintassi per definire funzioni è molto semplice. Ad esempio possiamo definire una funzione che restituisce </a:t>
            </a:r>
            <a:r>
              <a:rPr lang="it-IT" altLang="it-IT" sz="1800" dirty="0">
                <a:solidFill>
                  <a:srgbClr val="333333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True</a:t>
            </a:r>
            <a:r>
              <a:rPr lang="it-IT" altLang="it-IT" sz="2400" dirty="0">
                <a:solidFill>
                  <a:srgbClr val="333333"/>
                </a:solidFill>
                <a:cs typeface="Arial" panose="020B0604020202020204" pitchFamily="34" charset="0"/>
              </a:rPr>
              <a:t> se un numero è pari o </a:t>
            </a:r>
            <a:r>
              <a:rPr lang="it-IT" altLang="it-IT" sz="1800" dirty="0">
                <a:solidFill>
                  <a:srgbClr val="333333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False</a:t>
            </a:r>
            <a:r>
              <a:rPr lang="it-IT" altLang="it-IT" sz="2400" dirty="0">
                <a:solidFill>
                  <a:srgbClr val="333333"/>
                </a:solidFill>
                <a:cs typeface="Arial" panose="020B0604020202020204" pitchFamily="34" charset="0"/>
              </a:rPr>
              <a:t> se è dispari:</a:t>
            </a:r>
            <a:endParaRPr lang="it-IT" altLang="it-IT" sz="18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def</a:t>
            </a:r>
            <a:r>
              <a:rPr lang="it-IT" altLang="it-IT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is_even</a:t>
            </a:r>
            <a:r>
              <a:rPr lang="it-IT" altLang="it-IT" sz="1800" dirty="0">
                <a:solidFill>
                  <a:srgbClr val="333333"/>
                </a:solidFill>
                <a:latin typeface="Consolas" panose="020B0609020204030204" pitchFamily="49" charset="0"/>
              </a:rPr>
              <a:t>(n):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it-IT" altLang="it-IT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if</a:t>
            </a:r>
            <a:r>
              <a:rPr lang="it-IT" altLang="it-IT" sz="1800" dirty="0">
                <a:solidFill>
                  <a:srgbClr val="333333"/>
                </a:solidFill>
                <a:latin typeface="Consolas" panose="020B0609020204030204" pitchFamily="49" charset="0"/>
              </a:rPr>
              <a:t> n%2 == 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it-IT" altLang="it-IT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return</a:t>
            </a:r>
            <a:r>
              <a:rPr lang="it-IT" altLang="it-IT" sz="1800" dirty="0">
                <a:solidFill>
                  <a:srgbClr val="333333"/>
                </a:solidFill>
                <a:latin typeface="Consolas" panose="020B0609020204030204" pitchFamily="49" charset="0"/>
              </a:rPr>
              <a:t> 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>
                <a:solidFill>
                  <a:srgbClr val="333333"/>
                </a:solidFill>
                <a:latin typeface="Consolas" panose="020B0609020204030204" pitchFamily="49" charset="0"/>
              </a:rPr>
              <a:t> else: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1800" dirty="0">
                <a:solidFill>
                  <a:srgbClr val="333333"/>
                </a:solidFill>
                <a:latin typeface="Consolas" panose="020B0609020204030204" pitchFamily="49" charset="0"/>
              </a:rPr>
              <a:t>   </a:t>
            </a:r>
            <a:r>
              <a:rPr lang="it-IT" altLang="it-IT" sz="1800" dirty="0" err="1">
                <a:solidFill>
                  <a:srgbClr val="333333"/>
                </a:solidFill>
                <a:latin typeface="Consolas" panose="020B0609020204030204" pitchFamily="49" charset="0"/>
              </a:rPr>
              <a:t>return</a:t>
            </a:r>
            <a:r>
              <a:rPr lang="it-IT" altLang="it-IT" sz="1800" dirty="0">
                <a:solidFill>
                  <a:srgbClr val="333333"/>
                </a:solidFill>
                <a:latin typeface="Consolas" panose="020B0609020204030204" pitchFamily="49" charset="0"/>
              </a:rPr>
              <a:t> False </a:t>
            </a:r>
            <a:endParaRPr lang="it-IT" altLang="it-IT" sz="1100" dirty="0"/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 dirty="0">
              <a:solidFill>
                <a:srgbClr val="333333"/>
              </a:solidFill>
              <a:cs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>
                <a:solidFill>
                  <a:srgbClr val="333333"/>
                </a:solidFill>
                <a:cs typeface="Arial" panose="020B0604020202020204" pitchFamily="34" charset="0"/>
              </a:rPr>
              <a:t>La funzione è introdotta dalla parola chiave </a:t>
            </a:r>
            <a:r>
              <a:rPr lang="it-IT" altLang="it-IT" sz="1800" dirty="0" err="1">
                <a:solidFill>
                  <a:srgbClr val="333333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</a:t>
            </a:r>
            <a:r>
              <a:rPr lang="it-IT" altLang="it-IT" sz="2400" dirty="0">
                <a:solidFill>
                  <a:srgbClr val="333333"/>
                </a:solidFill>
                <a:cs typeface="Arial" panose="020B0604020202020204" pitchFamily="34" charset="0"/>
              </a:rPr>
              <a:t>, dopo </a:t>
            </a:r>
            <a:r>
              <a:rPr lang="it-IT" altLang="it-IT" sz="1800" dirty="0" err="1">
                <a:solidFill>
                  <a:srgbClr val="333333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def</a:t>
            </a:r>
            <a:r>
              <a:rPr lang="it-IT" altLang="it-IT" sz="2400" dirty="0">
                <a:solidFill>
                  <a:srgbClr val="333333"/>
                </a:solidFill>
                <a:cs typeface="Arial" panose="020B0604020202020204" pitchFamily="34" charset="0"/>
              </a:rPr>
              <a:t> appare il nome della funzione, in questo caso </a:t>
            </a:r>
            <a:r>
              <a:rPr lang="it-IT" altLang="it-IT" sz="1800" dirty="0" err="1">
                <a:solidFill>
                  <a:srgbClr val="333333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is_even</a:t>
            </a:r>
            <a:r>
              <a:rPr lang="it-IT" altLang="it-IT" sz="2400" dirty="0">
                <a:solidFill>
                  <a:srgbClr val="333333"/>
                </a:solidFill>
                <a:cs typeface="Arial" panose="020B0604020202020204" pitchFamily="34" charset="0"/>
              </a:rPr>
              <a:t>; dopo il nome della funzione viene specificata tra parentesi tonde la lista dei parametri accettati dalla funzione; dopo la lista dei parametri ci sono i due punti (</a:t>
            </a:r>
            <a:r>
              <a:rPr lang="it-IT" altLang="it-IT" sz="1800" dirty="0">
                <a:solidFill>
                  <a:srgbClr val="333333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</a:t>
            </a:r>
            <a:r>
              <a:rPr lang="it-IT" altLang="it-IT" sz="2400" dirty="0">
                <a:solidFill>
                  <a:srgbClr val="333333"/>
                </a:solidFill>
                <a:cs typeface="Arial" panose="020B0604020202020204" pitchFamily="34" charset="0"/>
              </a:rPr>
              <a:t>) che introducono un blocco di codice indentato; il blocco di codice può contenere diverse istruzioni e 0 o più </a:t>
            </a:r>
            <a:r>
              <a:rPr lang="it-IT" altLang="it-IT" sz="1800" dirty="0" err="1">
                <a:solidFill>
                  <a:srgbClr val="333333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return</a:t>
            </a:r>
            <a:r>
              <a:rPr lang="it-IT" altLang="it-IT" sz="2400" dirty="0">
                <a:solidFill>
                  <a:srgbClr val="333333"/>
                </a:solidFill>
                <a:cs typeface="Arial" panose="020B0604020202020204" pitchFamily="34" charset="0"/>
              </a:rPr>
              <a:t>.</a:t>
            </a:r>
            <a:endParaRPr lang="it-IT" altLang="it-IT" sz="40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E2CE72-CEEE-407D-B26E-8F0A277BCA1F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Ma… 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dirty="0"/>
              <a:t>… se ogni volta la funzione richiama se stessa… </a:t>
            </a:r>
            <a:r>
              <a:rPr lang="it-IT" altLang="it-IT" i="1" dirty="0"/>
              <a:t>perché la catena di invocazioni non continua </a:t>
            </a:r>
            <a:r>
              <a:rPr lang="it-IT" altLang="it-IT" b="1" i="1" dirty="0"/>
              <a:t>all'infinito</a:t>
            </a:r>
            <a:r>
              <a:rPr lang="it-IT" altLang="it-IT" dirty="0"/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Quando si può dire che una </a:t>
            </a:r>
            <a:r>
              <a:rPr lang="it-IT" altLang="it-IT" dirty="0" err="1"/>
              <a:t>ricorsione</a:t>
            </a:r>
            <a:r>
              <a:rPr lang="it-IT" altLang="it-IT" dirty="0"/>
              <a:t> è ben definita?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dirty="0"/>
              <a:t>Informalmente: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dirty="0"/>
              <a:t>Se per </a:t>
            </a:r>
            <a:r>
              <a:rPr lang="it-IT" altLang="it-IT" u="sng" dirty="0"/>
              <a:t>ogni</a:t>
            </a:r>
            <a:r>
              <a:rPr lang="it-IT" altLang="it-IT" dirty="0"/>
              <a:t> applicazione del passo induttivo </a:t>
            </a:r>
            <a:r>
              <a:rPr lang="it-IT" altLang="it-IT" u="sng" dirty="0"/>
              <a:t>ci si avvicina</a:t>
            </a:r>
            <a:r>
              <a:rPr lang="it-IT" altLang="it-IT" dirty="0"/>
              <a:t> alla situazione riconosciuta come </a:t>
            </a:r>
            <a:r>
              <a:rPr lang="it-IT" altLang="it-IT" u="sng" dirty="0"/>
              <a:t>caso base</a:t>
            </a:r>
            <a:r>
              <a:rPr lang="it-IT" altLang="it-IT" dirty="0"/>
              <a:t>, allora la definizione non è circolare e la catena di invocazioni termina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B44C64-F90B-49C2-A4C1-406F46360448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600" dirty="0"/>
              <a:t>Un altro esempio: la serie di Fibonacci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625" y="1047750"/>
            <a:ext cx="8229600" cy="4937125"/>
          </a:xfrm>
        </p:spPr>
        <p:txBody>
          <a:bodyPr/>
          <a:lstStyle/>
          <a:p>
            <a:pPr eaLnBrk="1" hangingPunct="1"/>
            <a:r>
              <a:rPr lang="it-IT" altLang="it-IT" dirty="0"/>
              <a:t>Fibonacci (1202) partì dallo studio sullo sviluppo di una colonia di conigli in circostanze ideali</a:t>
            </a:r>
          </a:p>
          <a:p>
            <a:pPr lvl="2" eaLnBrk="1" hangingPunct="1"/>
            <a:r>
              <a:rPr lang="it-IT" altLang="it-IT" dirty="0"/>
              <a:t>Partiamo da una coppia di conigli</a:t>
            </a:r>
          </a:p>
          <a:p>
            <a:pPr lvl="2" eaLnBrk="1" hangingPunct="1"/>
            <a:r>
              <a:rPr lang="it-IT" altLang="it-IT" dirty="0"/>
              <a:t>I conigli possono riprodursi all'età di un mese</a:t>
            </a:r>
          </a:p>
          <a:p>
            <a:pPr lvl="2" eaLnBrk="1" hangingPunct="1"/>
            <a:r>
              <a:rPr lang="it-IT" altLang="it-IT" dirty="0"/>
              <a:t>Supponiamo che dal secondo mese di vita in poi, ogni femmina produca una nuova coppia</a:t>
            </a:r>
          </a:p>
          <a:p>
            <a:pPr lvl="2" eaLnBrk="1" hangingPunct="1"/>
            <a:r>
              <a:rPr lang="it-IT" altLang="it-IT" dirty="0"/>
              <a:t>e inoltre che i conigli non muoiano mai…</a:t>
            </a:r>
          </a:p>
          <a:p>
            <a:pPr lvl="1" eaLnBrk="1" hangingPunct="1"/>
            <a:r>
              <a:rPr lang="it-IT" altLang="it-IT" dirty="0"/>
              <a:t>Quante coppie ci sono dopo n mesi?</a:t>
            </a:r>
          </a:p>
        </p:txBody>
      </p:sp>
      <p:pic>
        <p:nvPicPr>
          <p:cNvPr id="32773" name="Picture 4" descr="conigli_1.gif (12967 byte)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589088"/>
            <a:ext cx="2689225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72A113-28A6-42EB-91FE-EE343BAB5D00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575" y="1014413"/>
            <a:ext cx="7772400" cy="4916487"/>
          </a:xfrm>
        </p:spPr>
        <p:txBody>
          <a:bodyPr/>
          <a:lstStyle/>
          <a:p>
            <a:pPr eaLnBrk="1" hangingPunct="1"/>
            <a:r>
              <a:rPr lang="it-IT" altLang="it-IT" dirty="0"/>
              <a:t>I numeri di Fibonacci </a:t>
            </a:r>
          </a:p>
          <a:p>
            <a:pPr lvl="1" eaLnBrk="1" hangingPunct="1"/>
            <a:r>
              <a:rPr lang="it-IT" altLang="it-IT" dirty="0"/>
              <a:t>Modello a base di molte dinamiche evolutive delle popolazioni</a:t>
            </a:r>
          </a:p>
          <a:p>
            <a:pPr eaLnBrk="1" hangingPunct="1">
              <a:buFontTx/>
              <a:buNone/>
            </a:pPr>
            <a:endParaRPr lang="it-IT" altLang="it-IT" sz="1400" dirty="0"/>
          </a:p>
          <a:p>
            <a:pPr eaLnBrk="1" hangingPunct="1">
              <a:buFontTx/>
              <a:buNone/>
            </a:pPr>
            <a:r>
              <a:rPr lang="it-IT" altLang="it-IT" dirty="0">
                <a:cs typeface="Times New Roman" panose="02020603050405020304" pitchFamily="18" charset="0"/>
              </a:rPr>
              <a:t>	F = {f</a:t>
            </a:r>
            <a:r>
              <a:rPr lang="it-IT" altLang="it-IT" baseline="-25000" dirty="0">
                <a:cs typeface="Times New Roman" panose="02020603050405020304" pitchFamily="18" charset="0"/>
              </a:rPr>
              <a:t>0</a:t>
            </a:r>
            <a:r>
              <a:rPr lang="it-IT" altLang="it-IT" dirty="0">
                <a:cs typeface="Times New Roman" panose="02020603050405020304" pitchFamily="18" charset="0"/>
              </a:rPr>
              <a:t>, ..., </a:t>
            </a:r>
            <a:r>
              <a:rPr lang="it-IT" altLang="it-IT" dirty="0" err="1">
                <a:cs typeface="Times New Roman" panose="02020603050405020304" pitchFamily="18" charset="0"/>
              </a:rPr>
              <a:t>f</a:t>
            </a:r>
            <a:r>
              <a:rPr lang="it-IT" altLang="it-IT" baseline="-25000" dirty="0" err="1">
                <a:cs typeface="Times New Roman" panose="02020603050405020304" pitchFamily="18" charset="0"/>
              </a:rPr>
              <a:t>n</a:t>
            </a:r>
            <a:r>
              <a:rPr lang="it-IT" altLang="it-IT" dirty="0">
                <a:cs typeface="Times New Roman" panose="02020603050405020304" pitchFamily="18" charset="0"/>
              </a:rPr>
              <a:t>}</a:t>
            </a:r>
            <a:r>
              <a:rPr lang="it-IT" altLang="it-IT" dirty="0"/>
              <a:t> </a:t>
            </a:r>
          </a:p>
          <a:p>
            <a:pPr lvl="1" eaLnBrk="1" hangingPunct="1"/>
            <a:r>
              <a:rPr lang="it-IT" altLang="it-IT" dirty="0">
                <a:cs typeface="Times New Roman" panose="02020603050405020304" pitchFamily="18" charset="0"/>
              </a:rPr>
              <a:t>f</a:t>
            </a:r>
            <a:r>
              <a:rPr lang="it-IT" altLang="it-IT" baseline="-25000" dirty="0">
                <a:cs typeface="Times New Roman" panose="02020603050405020304" pitchFamily="18" charset="0"/>
              </a:rPr>
              <a:t>0</a:t>
            </a:r>
            <a:r>
              <a:rPr lang="it-IT" altLang="it-IT" dirty="0">
                <a:cs typeface="Times New Roman" panose="02020603050405020304" pitchFamily="18" charset="0"/>
              </a:rPr>
              <a:t> = 1</a:t>
            </a:r>
          </a:p>
          <a:p>
            <a:pPr lvl="1" eaLnBrk="1" hangingPunct="1"/>
            <a:r>
              <a:rPr lang="it-IT" altLang="it-IT" dirty="0">
                <a:cs typeface="Times New Roman" panose="02020603050405020304" pitchFamily="18" charset="0"/>
              </a:rPr>
              <a:t>f</a:t>
            </a:r>
            <a:r>
              <a:rPr lang="it-IT" altLang="it-IT" baseline="-25000" dirty="0">
                <a:cs typeface="Times New Roman" panose="02020603050405020304" pitchFamily="18" charset="0"/>
              </a:rPr>
              <a:t>1</a:t>
            </a:r>
            <a:r>
              <a:rPr lang="it-IT" altLang="it-IT" dirty="0">
                <a:cs typeface="Times New Roman" panose="02020603050405020304" pitchFamily="18" charset="0"/>
              </a:rPr>
              <a:t> = 1</a:t>
            </a:r>
          </a:p>
          <a:p>
            <a:pPr lvl="1" eaLnBrk="1" hangingPunct="1"/>
            <a:r>
              <a:rPr lang="it-IT" altLang="it-IT" dirty="0">
                <a:cs typeface="Times New Roman" panose="02020603050405020304" pitchFamily="18" charset="0"/>
              </a:rPr>
              <a:t>Per n &gt; 1, </a:t>
            </a:r>
            <a:r>
              <a:rPr lang="it-IT" altLang="it-IT" dirty="0" err="1">
                <a:cs typeface="Times New Roman" panose="02020603050405020304" pitchFamily="18" charset="0"/>
              </a:rPr>
              <a:t>f</a:t>
            </a:r>
            <a:r>
              <a:rPr lang="it-IT" altLang="it-IT" baseline="-25000" dirty="0" err="1">
                <a:cs typeface="Times New Roman" panose="02020603050405020304" pitchFamily="18" charset="0"/>
              </a:rPr>
              <a:t>n</a:t>
            </a:r>
            <a:r>
              <a:rPr lang="it-IT" altLang="it-IT" dirty="0">
                <a:cs typeface="Times New Roman" panose="02020603050405020304" pitchFamily="18" charset="0"/>
              </a:rPr>
              <a:t> = </a:t>
            </a:r>
            <a:r>
              <a:rPr lang="it-IT" altLang="it-IT" dirty="0" err="1">
                <a:cs typeface="Times New Roman" panose="02020603050405020304" pitchFamily="18" charset="0"/>
              </a:rPr>
              <a:t>f</a:t>
            </a:r>
            <a:r>
              <a:rPr lang="it-IT" altLang="it-IT" baseline="-25000" dirty="0" err="1">
                <a:cs typeface="Times New Roman" panose="02020603050405020304" pitchFamily="18" charset="0"/>
              </a:rPr>
              <a:t>n</a:t>
            </a:r>
            <a:r>
              <a:rPr lang="it-IT" altLang="it-IT" baseline="-25000" dirty="0">
                <a:latin typeface="Tahoma" panose="020B0604030504040204" pitchFamily="34" charset="0"/>
                <a:cs typeface="Times New Roman" panose="02020603050405020304" pitchFamily="18" charset="0"/>
              </a:rPr>
              <a:t>–</a:t>
            </a:r>
            <a:r>
              <a:rPr lang="it-IT" altLang="it-IT" baseline="-25000" dirty="0">
                <a:cs typeface="Times New Roman" panose="02020603050405020304" pitchFamily="18" charset="0"/>
              </a:rPr>
              <a:t>1</a:t>
            </a:r>
            <a:r>
              <a:rPr lang="it-IT" altLang="it-IT" dirty="0">
                <a:cs typeface="Times New Roman" panose="02020603050405020304" pitchFamily="18" charset="0"/>
              </a:rPr>
              <a:t> + </a:t>
            </a:r>
            <a:r>
              <a:rPr lang="it-IT" altLang="it-IT" dirty="0" err="1">
                <a:cs typeface="Times New Roman" panose="02020603050405020304" pitchFamily="18" charset="0"/>
              </a:rPr>
              <a:t>f</a:t>
            </a:r>
            <a:r>
              <a:rPr lang="it-IT" altLang="it-IT" baseline="-25000" dirty="0" err="1">
                <a:cs typeface="Times New Roman" panose="02020603050405020304" pitchFamily="18" charset="0"/>
              </a:rPr>
              <a:t>n</a:t>
            </a:r>
            <a:r>
              <a:rPr lang="it-IT" altLang="it-IT" baseline="-25000" dirty="0">
                <a:latin typeface="Tahoma" panose="020B0604030504040204" pitchFamily="34" charset="0"/>
                <a:cs typeface="Times New Roman" panose="02020603050405020304" pitchFamily="18" charset="0"/>
              </a:rPr>
              <a:t>–</a:t>
            </a:r>
            <a:r>
              <a:rPr lang="it-IT" altLang="it-IT" baseline="-25000" dirty="0">
                <a:cs typeface="Times New Roman" panose="02020603050405020304" pitchFamily="18" charset="0"/>
              </a:rPr>
              <a:t>2</a:t>
            </a:r>
            <a:endParaRPr lang="it-IT" altLang="it-IT" dirty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it-IT" altLang="it-IT" sz="2400" dirty="0">
                <a:cs typeface="Times New Roman" panose="02020603050405020304" pitchFamily="18" charset="0"/>
              </a:rPr>
              <a:t>	</a:t>
            </a:r>
          </a:p>
          <a:p>
            <a:pPr eaLnBrk="1" hangingPunct="1">
              <a:buFontTx/>
              <a:buNone/>
            </a:pPr>
            <a:r>
              <a:rPr lang="it-IT" altLang="it-IT" sz="2400" dirty="0">
                <a:cs typeface="Times New Roman" panose="02020603050405020304" pitchFamily="18" charset="0"/>
              </a:rPr>
              <a:t>Notazione "funzionale": F(i) = f</a:t>
            </a:r>
            <a:r>
              <a:rPr lang="it-IT" altLang="it-IT" sz="2400" baseline="-25000" dirty="0">
                <a:cs typeface="Times New Roman" panose="02020603050405020304" pitchFamily="18" charset="0"/>
              </a:rPr>
              <a:t>i</a:t>
            </a:r>
          </a:p>
          <a:p>
            <a:pPr eaLnBrk="1" hangingPunct="1">
              <a:buFontTx/>
              <a:buNone/>
            </a:pPr>
            <a:endParaRPr lang="it-IT" altLang="it-IT" sz="2400" baseline="-25000" dirty="0"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619375" y="3435350"/>
            <a:ext cx="2894013" cy="914400"/>
            <a:chOff x="1632" y="2064"/>
            <a:chExt cx="1823" cy="576"/>
          </a:xfrm>
        </p:grpSpPr>
        <p:sp>
          <p:nvSpPr>
            <p:cNvPr id="34847" name="Text Box 5"/>
            <p:cNvSpPr txBox="1">
              <a:spLocks noChangeArrowheads="1"/>
            </p:cNvSpPr>
            <p:nvPr/>
          </p:nvSpPr>
          <p:spPr bwMode="auto">
            <a:xfrm>
              <a:off x="1808" y="2160"/>
              <a:ext cx="1647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altLang="it-IT" sz="3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rPr>
                <a:t>casi base (2!)</a:t>
              </a:r>
              <a:endPara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848" name="AutoShape 6"/>
            <p:cNvSpPr>
              <a:spLocks/>
            </p:cNvSpPr>
            <p:nvPr/>
          </p:nvSpPr>
          <p:spPr bwMode="auto">
            <a:xfrm>
              <a:off x="1632" y="2064"/>
              <a:ext cx="144" cy="576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it-IT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5322888" y="4370388"/>
            <a:ext cx="3533775" cy="657225"/>
            <a:chOff x="3360" y="3229"/>
            <a:chExt cx="2226" cy="414"/>
          </a:xfrm>
        </p:grpSpPr>
        <p:sp>
          <p:nvSpPr>
            <p:cNvPr id="34845" name="Text Box 8"/>
            <p:cNvSpPr txBox="1">
              <a:spLocks noChangeArrowheads="1"/>
            </p:cNvSpPr>
            <p:nvPr/>
          </p:nvSpPr>
          <p:spPr bwMode="auto">
            <a:xfrm>
              <a:off x="3462" y="3232"/>
              <a:ext cx="21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altLang="it-IT" sz="32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Times New Roman" panose="02020603050405020304" pitchFamily="18" charset="0"/>
                </a:rPr>
                <a:t> 1 passo induttivo</a:t>
              </a:r>
              <a:endPara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4846" name="AutoShape 9"/>
            <p:cNvSpPr>
              <a:spLocks/>
            </p:cNvSpPr>
            <p:nvPr/>
          </p:nvSpPr>
          <p:spPr bwMode="auto">
            <a:xfrm>
              <a:off x="3360" y="3229"/>
              <a:ext cx="144" cy="414"/>
            </a:xfrm>
            <a:prstGeom prst="rightBrace">
              <a:avLst>
                <a:gd name="adj1" fmla="val 23958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altLang="it-IT" sz="4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482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Definizione ricorsiva della serie</a:t>
            </a:r>
          </a:p>
        </p:txBody>
      </p:sp>
      <p:sp>
        <p:nvSpPr>
          <p:cNvPr id="891916" name="Rectangle 12"/>
          <p:cNvSpPr>
            <a:spLocks noChangeArrowheads="1"/>
          </p:cNvSpPr>
          <p:nvPr/>
        </p:nvSpPr>
        <p:spPr bwMode="auto">
          <a:xfrm>
            <a:off x="7351713" y="1819275"/>
            <a:ext cx="650875" cy="371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F(3)</a:t>
            </a:r>
            <a:endParaRPr kumimoji="0" lang="en-US" altLang="it-IT" sz="4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6737350" y="2147888"/>
            <a:ext cx="1879600" cy="742950"/>
            <a:chOff x="4034" y="1920"/>
            <a:chExt cx="1184" cy="468"/>
          </a:xfrm>
        </p:grpSpPr>
        <p:sp>
          <p:nvSpPr>
            <p:cNvPr id="34840" name="Rectangle 13"/>
            <p:cNvSpPr>
              <a:spLocks noChangeArrowheads="1"/>
            </p:cNvSpPr>
            <p:nvPr/>
          </p:nvSpPr>
          <p:spPr bwMode="auto">
            <a:xfrm>
              <a:off x="4034" y="2146"/>
              <a:ext cx="41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t-IT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F(2)</a:t>
              </a:r>
              <a:endParaRPr kumimoji="0" lang="en-US" altLang="it-IT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4841" name="Rectangle 14"/>
            <p:cNvSpPr>
              <a:spLocks noChangeArrowheads="1"/>
            </p:cNvSpPr>
            <p:nvPr/>
          </p:nvSpPr>
          <p:spPr bwMode="auto">
            <a:xfrm>
              <a:off x="4807" y="2154"/>
              <a:ext cx="41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t-IT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F(1)</a:t>
              </a:r>
              <a:endParaRPr kumimoji="0" lang="en-US" altLang="it-IT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4842" name="Line 17"/>
            <p:cNvSpPr>
              <a:spLocks noChangeShapeType="1"/>
            </p:cNvSpPr>
            <p:nvPr/>
          </p:nvSpPr>
          <p:spPr bwMode="auto">
            <a:xfrm flipV="1">
              <a:off x="4322" y="1947"/>
              <a:ext cx="194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4843" name="Line 18"/>
            <p:cNvSpPr>
              <a:spLocks noChangeShapeType="1"/>
            </p:cNvSpPr>
            <p:nvPr/>
          </p:nvSpPr>
          <p:spPr bwMode="auto">
            <a:xfrm flipH="1" flipV="1">
              <a:off x="4711" y="1947"/>
              <a:ext cx="193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4844" name="Text Box 21"/>
            <p:cNvSpPr txBox="1">
              <a:spLocks noChangeArrowheads="1"/>
            </p:cNvSpPr>
            <p:nvPr/>
          </p:nvSpPr>
          <p:spPr bwMode="auto">
            <a:xfrm>
              <a:off x="4512" y="1920"/>
              <a:ext cx="290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t-IT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+</a:t>
              </a:r>
              <a:endParaRPr kumimoji="0" lang="en-US" altLang="it-IT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6238875" y="2820988"/>
            <a:ext cx="1611313" cy="744537"/>
            <a:chOff x="3720" y="2344"/>
            <a:chExt cx="1015" cy="469"/>
          </a:xfrm>
        </p:grpSpPr>
        <p:sp>
          <p:nvSpPr>
            <p:cNvPr id="34835" name="Rectangle 15"/>
            <p:cNvSpPr>
              <a:spLocks noChangeArrowheads="1"/>
            </p:cNvSpPr>
            <p:nvPr/>
          </p:nvSpPr>
          <p:spPr bwMode="auto">
            <a:xfrm>
              <a:off x="3720" y="2579"/>
              <a:ext cx="41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t-IT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F(1)</a:t>
              </a:r>
              <a:endParaRPr kumimoji="0" lang="en-US" altLang="it-IT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4836" name="Rectangle 16"/>
            <p:cNvSpPr>
              <a:spLocks noChangeArrowheads="1"/>
            </p:cNvSpPr>
            <p:nvPr/>
          </p:nvSpPr>
          <p:spPr bwMode="auto">
            <a:xfrm>
              <a:off x="4324" y="2579"/>
              <a:ext cx="411" cy="23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t-IT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F(0)</a:t>
              </a:r>
              <a:endParaRPr kumimoji="0" lang="en-US" altLang="it-IT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4837" name="Line 19"/>
            <p:cNvSpPr>
              <a:spLocks noChangeShapeType="1"/>
            </p:cNvSpPr>
            <p:nvPr/>
          </p:nvSpPr>
          <p:spPr bwMode="auto">
            <a:xfrm flipV="1">
              <a:off x="3937" y="2377"/>
              <a:ext cx="194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4838" name="Line 20"/>
            <p:cNvSpPr>
              <a:spLocks noChangeShapeType="1"/>
            </p:cNvSpPr>
            <p:nvPr/>
          </p:nvSpPr>
          <p:spPr bwMode="auto">
            <a:xfrm flipH="1" flipV="1">
              <a:off x="4324" y="2377"/>
              <a:ext cx="193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4839" name="Text Box 22"/>
            <p:cNvSpPr txBox="1">
              <a:spLocks noChangeArrowheads="1"/>
            </p:cNvSpPr>
            <p:nvPr/>
          </p:nvSpPr>
          <p:spPr bwMode="auto">
            <a:xfrm>
              <a:off x="4131" y="2344"/>
              <a:ext cx="290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t-IT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+</a:t>
              </a:r>
              <a:endParaRPr kumimoji="0" lang="en-US" altLang="it-IT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6370638" y="3565525"/>
            <a:ext cx="307975" cy="560388"/>
            <a:chOff x="1187" y="12131"/>
            <a:chExt cx="360" cy="640"/>
          </a:xfrm>
        </p:grpSpPr>
        <p:sp>
          <p:nvSpPr>
            <p:cNvPr id="34833" name="Line 24"/>
            <p:cNvSpPr>
              <a:spLocks noChangeShapeType="1"/>
            </p:cNvSpPr>
            <p:nvPr/>
          </p:nvSpPr>
          <p:spPr bwMode="auto">
            <a:xfrm flipV="1">
              <a:off x="1387" y="12131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4834" name="Text Box 25"/>
            <p:cNvSpPr txBox="1">
              <a:spLocks noChangeArrowheads="1"/>
            </p:cNvSpPr>
            <p:nvPr/>
          </p:nvSpPr>
          <p:spPr bwMode="auto">
            <a:xfrm>
              <a:off x="1187" y="12411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t-IT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1</a:t>
              </a:r>
              <a:endParaRPr kumimoji="0" lang="en-US" altLang="it-IT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" name="Group 26"/>
          <p:cNvGrpSpPr>
            <a:grpSpLocks/>
          </p:cNvGrpSpPr>
          <p:nvPr/>
        </p:nvGrpSpPr>
        <p:grpSpPr bwMode="auto">
          <a:xfrm>
            <a:off x="7351713" y="3557588"/>
            <a:ext cx="306387" cy="558800"/>
            <a:chOff x="1187" y="12131"/>
            <a:chExt cx="360" cy="640"/>
          </a:xfrm>
        </p:grpSpPr>
        <p:sp>
          <p:nvSpPr>
            <p:cNvPr id="34831" name="Line 27"/>
            <p:cNvSpPr>
              <a:spLocks noChangeShapeType="1"/>
            </p:cNvSpPr>
            <p:nvPr/>
          </p:nvSpPr>
          <p:spPr bwMode="auto">
            <a:xfrm flipV="1">
              <a:off x="1387" y="12131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4832" name="Text Box 28"/>
            <p:cNvSpPr txBox="1">
              <a:spLocks noChangeArrowheads="1"/>
            </p:cNvSpPr>
            <p:nvPr/>
          </p:nvSpPr>
          <p:spPr bwMode="auto">
            <a:xfrm>
              <a:off x="1187" y="12411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t-IT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1</a:t>
              </a:r>
              <a:endParaRPr kumimoji="0" lang="en-US" altLang="it-IT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8083550" y="2882900"/>
            <a:ext cx="307975" cy="560388"/>
            <a:chOff x="1187" y="12131"/>
            <a:chExt cx="360" cy="640"/>
          </a:xfrm>
        </p:grpSpPr>
        <p:sp>
          <p:nvSpPr>
            <p:cNvPr id="34829" name="Line 30"/>
            <p:cNvSpPr>
              <a:spLocks noChangeShapeType="1"/>
            </p:cNvSpPr>
            <p:nvPr/>
          </p:nvSpPr>
          <p:spPr bwMode="auto">
            <a:xfrm flipV="1">
              <a:off x="1387" y="12131"/>
              <a:ext cx="0" cy="3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34830" name="Text Box 31"/>
            <p:cNvSpPr txBox="1">
              <a:spLocks noChangeArrowheads="1"/>
            </p:cNvSpPr>
            <p:nvPr/>
          </p:nvSpPr>
          <p:spPr bwMode="auto">
            <a:xfrm>
              <a:off x="1187" y="12411"/>
              <a:ext cx="360" cy="3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t-IT" sz="16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1</a:t>
              </a:r>
              <a:endParaRPr kumimoji="0" lang="en-US" altLang="it-IT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91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egnaposto numero diapositiva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9C1A5B-D34A-47A8-86C2-913B935B1971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 dirty="0"/>
              <a:t>Numeri di Fibonacci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992188" y="1128713"/>
            <a:ext cx="7094537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def</a:t>
            </a: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Fibo</a:t>
            </a: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(n):</a:t>
            </a:r>
            <a:endParaRPr kumimoji="0" lang="en-GB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  if n == 0 or n == 1: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     return 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else: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it-IT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return</a:t>
            </a: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it-IT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Fibo</a:t>
            </a: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(n-1) + </a:t>
            </a:r>
            <a:r>
              <a:rPr kumimoji="0" lang="it-IT" altLang="it-IT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Fibo</a:t>
            </a: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(n-2)</a:t>
            </a:r>
            <a:endParaRPr kumimoji="0" lang="en-GB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98052" name="Text Box 4"/>
          <p:cNvSpPr txBox="1">
            <a:spLocks noChangeArrowheads="1"/>
          </p:cNvSpPr>
          <p:nvPr/>
        </p:nvSpPr>
        <p:spPr bwMode="auto">
          <a:xfrm>
            <a:off x="485775" y="4373563"/>
            <a:ext cx="83915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Ovviamente</a:t>
            </a:r>
            <a:r>
              <a:rPr kumimoji="0" lang="en-US" alt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alt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supponiamo</a:t>
            </a:r>
            <a:r>
              <a:rPr kumimoji="0" lang="en-US" alt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altLang="it-IT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che</a:t>
            </a:r>
            <a:r>
              <a:rPr kumimoji="0" lang="en-US" altLang="it-IT" sz="36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n</a:t>
            </a:r>
            <a:r>
              <a:rPr kumimoji="0" lang="en-US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&gt;=0</a:t>
            </a:r>
            <a:endParaRPr kumimoji="0" lang="en-US" altLang="it-IT" sz="36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8052" grpId="0"/>
      <p:bldP spid="898052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D082857-107F-4069-B476-67287272AD32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91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25525"/>
            <a:ext cx="8229600" cy="4937125"/>
          </a:xfrm>
          <a:noFill/>
        </p:spPr>
        <p:txBody>
          <a:bodyPr/>
          <a:lstStyle/>
          <a:p>
            <a:pPr eaLnBrk="1" hangingPunct="1"/>
            <a:r>
              <a:rPr lang="it-IT" altLang="it-IT" dirty="0"/>
              <a:t>Il MCD tra M e N (M, N naturali positivi)</a:t>
            </a:r>
          </a:p>
          <a:p>
            <a:pPr lvl="1" eaLnBrk="1" hangingPunct="1"/>
            <a:r>
              <a:rPr lang="it-IT" altLang="it-IT" dirty="0"/>
              <a:t>se M=N allora MCD è N</a:t>
            </a:r>
          </a:p>
          <a:p>
            <a:pPr lvl="1" eaLnBrk="1" hangingPunct="1"/>
            <a:r>
              <a:rPr lang="it-IT" altLang="it-IT" dirty="0"/>
              <a:t>se M&gt;N allora esso è il MCD tra N e M-N</a:t>
            </a:r>
          </a:p>
          <a:p>
            <a:pPr lvl="1" eaLnBrk="1" hangingPunct="1"/>
            <a:r>
              <a:rPr lang="it-IT" altLang="it-IT" dirty="0"/>
              <a:t>se N&gt;M allora esso è il MCD tra M e N-M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it-IT" altLang="it-IT" sz="4000" dirty="0"/>
              <a:t>Un altro esempio: </a:t>
            </a:r>
            <a:r>
              <a:rPr lang="it-IT" altLang="it-IT" sz="3600" dirty="0"/>
              <a:t>MCD</a:t>
            </a:r>
            <a:r>
              <a:rPr lang="it-IT" altLang="it-IT" sz="4000" dirty="0"/>
              <a:t> à-la-Euclide</a:t>
            </a:r>
          </a:p>
        </p:txBody>
      </p: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2728913" y="3411538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30</a:t>
            </a:r>
          </a:p>
        </p:txBody>
      </p:sp>
      <p:sp>
        <p:nvSpPr>
          <p:cNvPr id="38918" name="Text Box 7"/>
          <p:cNvSpPr txBox="1">
            <a:spLocks noChangeArrowheads="1"/>
          </p:cNvSpPr>
          <p:nvPr/>
        </p:nvSpPr>
        <p:spPr bwMode="auto">
          <a:xfrm>
            <a:off x="3302000" y="4076700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12</a:t>
            </a:r>
          </a:p>
        </p:txBody>
      </p:sp>
      <p:sp>
        <p:nvSpPr>
          <p:cNvPr id="38919" name="Text Box 8"/>
          <p:cNvSpPr txBox="1">
            <a:spLocks noChangeArrowheads="1"/>
          </p:cNvSpPr>
          <p:nvPr/>
        </p:nvSpPr>
        <p:spPr bwMode="auto">
          <a:xfrm>
            <a:off x="2730500" y="4805363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12</a:t>
            </a:r>
          </a:p>
        </p:txBody>
      </p:sp>
      <p:sp>
        <p:nvSpPr>
          <p:cNvPr id="38920" name="Text Box 9"/>
          <p:cNvSpPr txBox="1">
            <a:spLocks noChangeArrowheads="1"/>
          </p:cNvSpPr>
          <p:nvPr/>
        </p:nvSpPr>
        <p:spPr bwMode="auto">
          <a:xfrm>
            <a:off x="4445000" y="4076700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18</a:t>
            </a:r>
          </a:p>
        </p:txBody>
      </p:sp>
      <p:sp>
        <p:nvSpPr>
          <p:cNvPr id="38921" name="Text Box 10"/>
          <p:cNvSpPr txBox="1">
            <a:spLocks noChangeArrowheads="1"/>
          </p:cNvSpPr>
          <p:nvPr/>
        </p:nvSpPr>
        <p:spPr bwMode="auto">
          <a:xfrm>
            <a:off x="3984625" y="48053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3916363" y="3411538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18</a:t>
            </a:r>
          </a:p>
        </p:txBody>
      </p:sp>
      <p:sp>
        <p:nvSpPr>
          <p:cNvPr id="38923" name="Text Box 12"/>
          <p:cNvSpPr txBox="1">
            <a:spLocks noChangeArrowheads="1"/>
          </p:cNvSpPr>
          <p:nvPr/>
        </p:nvSpPr>
        <p:spPr bwMode="auto">
          <a:xfrm>
            <a:off x="3371850" y="55340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38924" name="Text Box 13"/>
          <p:cNvSpPr txBox="1">
            <a:spLocks noChangeArrowheads="1"/>
          </p:cNvSpPr>
          <p:nvPr/>
        </p:nvSpPr>
        <p:spPr bwMode="auto">
          <a:xfrm>
            <a:off x="4513263" y="5534025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8925" name="AutoShape 14"/>
          <p:cNvCxnSpPr>
            <a:cxnSpLocks noChangeShapeType="1"/>
            <a:stCxn id="38917" idx="2"/>
            <a:endCxn id="38918" idx="0"/>
          </p:cNvCxnSpPr>
          <p:nvPr/>
        </p:nvCxnSpPr>
        <p:spPr bwMode="auto">
          <a:xfrm>
            <a:off x="2959100" y="3808413"/>
            <a:ext cx="573088" cy="268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AutoShape 15"/>
          <p:cNvCxnSpPr>
            <a:cxnSpLocks noChangeShapeType="1"/>
            <a:stCxn id="38918" idx="2"/>
            <a:endCxn id="38921" idx="0"/>
          </p:cNvCxnSpPr>
          <p:nvPr/>
        </p:nvCxnSpPr>
        <p:spPr bwMode="auto">
          <a:xfrm>
            <a:off x="3532188" y="4473575"/>
            <a:ext cx="614362" cy="331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7" name="AutoShape 16"/>
          <p:cNvCxnSpPr>
            <a:cxnSpLocks noChangeShapeType="1"/>
            <a:stCxn id="38918" idx="2"/>
            <a:endCxn id="38919" idx="0"/>
          </p:cNvCxnSpPr>
          <p:nvPr/>
        </p:nvCxnSpPr>
        <p:spPr bwMode="auto">
          <a:xfrm flipH="1">
            <a:off x="2960688" y="4473575"/>
            <a:ext cx="571500" cy="331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8" name="AutoShape 17"/>
          <p:cNvCxnSpPr>
            <a:cxnSpLocks noChangeShapeType="1"/>
            <a:stCxn id="38920" idx="2"/>
            <a:endCxn id="38921" idx="0"/>
          </p:cNvCxnSpPr>
          <p:nvPr/>
        </p:nvCxnSpPr>
        <p:spPr bwMode="auto">
          <a:xfrm flipH="1">
            <a:off x="4146550" y="4473575"/>
            <a:ext cx="528638" cy="331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9" name="AutoShape 18"/>
          <p:cNvCxnSpPr>
            <a:cxnSpLocks noChangeShapeType="1"/>
            <a:stCxn id="38921" idx="2"/>
            <a:endCxn id="38924" idx="0"/>
          </p:cNvCxnSpPr>
          <p:nvPr/>
        </p:nvCxnSpPr>
        <p:spPr bwMode="auto">
          <a:xfrm>
            <a:off x="4146550" y="5202238"/>
            <a:ext cx="528638" cy="331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0" name="AutoShape 19"/>
          <p:cNvCxnSpPr>
            <a:cxnSpLocks noChangeShapeType="1"/>
            <a:stCxn id="38921" idx="2"/>
            <a:endCxn id="38923" idx="0"/>
          </p:cNvCxnSpPr>
          <p:nvPr/>
        </p:nvCxnSpPr>
        <p:spPr bwMode="auto">
          <a:xfrm flipH="1">
            <a:off x="3533775" y="5202238"/>
            <a:ext cx="612775" cy="331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1" name="AutoShape 20"/>
          <p:cNvCxnSpPr>
            <a:cxnSpLocks noChangeShapeType="1"/>
            <a:stCxn id="38919" idx="2"/>
            <a:endCxn id="38923" idx="0"/>
          </p:cNvCxnSpPr>
          <p:nvPr/>
        </p:nvCxnSpPr>
        <p:spPr bwMode="auto">
          <a:xfrm>
            <a:off x="2960688" y="5202238"/>
            <a:ext cx="573087" cy="3317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2" name="AutoShape 21"/>
          <p:cNvCxnSpPr>
            <a:cxnSpLocks noChangeShapeType="1"/>
            <a:stCxn id="38922" idx="2"/>
            <a:endCxn id="38918" idx="0"/>
          </p:cNvCxnSpPr>
          <p:nvPr/>
        </p:nvCxnSpPr>
        <p:spPr bwMode="auto">
          <a:xfrm flipH="1">
            <a:off x="3532188" y="3808413"/>
            <a:ext cx="614362" cy="268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3" name="AutoShape 22"/>
          <p:cNvCxnSpPr>
            <a:cxnSpLocks noChangeShapeType="1"/>
            <a:stCxn id="38922" idx="2"/>
            <a:endCxn id="38920" idx="0"/>
          </p:cNvCxnSpPr>
          <p:nvPr/>
        </p:nvCxnSpPr>
        <p:spPr bwMode="auto">
          <a:xfrm>
            <a:off x="4146550" y="3808413"/>
            <a:ext cx="528638" cy="268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6507" name="Text Box 27"/>
          <p:cNvSpPr txBox="1">
            <a:spLocks noChangeArrowheads="1"/>
          </p:cNvSpPr>
          <p:nvPr/>
        </p:nvSpPr>
        <p:spPr bwMode="auto">
          <a:xfrm>
            <a:off x="5376863" y="1519238"/>
            <a:ext cx="22955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1 caso base</a:t>
            </a:r>
            <a:endParaRPr kumimoji="0" lang="en-GB" altLang="it-IT" sz="3200" b="0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16510" name="Text Box 30"/>
          <p:cNvSpPr txBox="1">
            <a:spLocks noChangeArrowheads="1"/>
          </p:cNvSpPr>
          <p:nvPr/>
        </p:nvSpPr>
        <p:spPr bwMode="auto">
          <a:xfrm>
            <a:off x="5673725" y="3230563"/>
            <a:ext cx="31178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2 passi induttivi</a:t>
            </a:r>
            <a:endParaRPr kumimoji="0" lang="en-GB" altLang="it-IT" sz="3200" b="0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6507" grpId="0"/>
      <p:bldP spid="91651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egnaposto numero diapositiva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F5B65E-2530-47E8-B755-2B8992BFAC7D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1633538" y="1119188"/>
            <a:ext cx="3586162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def </a:t>
            </a: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Euclide</a:t>
            </a: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(m, n):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  while m != n: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     if m &gt; n: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        m = m – 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     else: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        n = n – 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  </a:t>
            </a: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return m</a:t>
            </a:r>
            <a:endParaRPr kumimoji="0" lang="en-GB" altLang="it-IT" sz="3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MCD – versione iterativa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egnaposto numero diapositiva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4D0975-4F90-4DE8-925C-BA66404723A5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MCD – versione ricorsiva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1503363" y="1155700"/>
            <a:ext cx="5487987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def </a:t>
            </a: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Euclide</a:t>
            </a: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(m, n):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  if m == n: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     return 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  if m &gt; 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     return </a:t>
            </a: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Euclide</a:t>
            </a: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(m</a:t>
            </a:r>
            <a:r>
              <a:rPr kumimoji="0" lang="en-GB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–</a:t>
            </a:r>
            <a:r>
              <a:rPr kumimoji="0" lang="en-GB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n, n)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  else: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     return </a:t>
            </a: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Euclide</a:t>
            </a: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(m, n</a:t>
            </a:r>
            <a:r>
              <a:rPr kumimoji="0" lang="en-GB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–</a:t>
            </a:r>
            <a:r>
              <a:rPr kumimoji="0" lang="en-GB" altLang="it-IT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GB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imes New Roman" panose="02020603050405020304" pitchFamily="18" charset="0"/>
              </a:rPr>
              <a:t>m)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egnaposto numero diapositiva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1CDEB-34AA-40A8-A529-0DDCA2020802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Funzione esponenziale (intera)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87363" y="981075"/>
            <a:ext cx="3463925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000" dirty="0">
                <a:solidFill>
                  <a:srgbClr val="FF3300"/>
                </a:solidFill>
              </a:rPr>
              <a:t>Definizione iterativa</a:t>
            </a:r>
            <a:r>
              <a:rPr lang="it-IT" altLang="it-IT" sz="2000" dirty="0"/>
              <a:t>:</a:t>
            </a:r>
          </a:p>
          <a:p>
            <a:pPr eaLnBrk="1" hangingPunct="1">
              <a:lnSpc>
                <a:spcPct val="80000"/>
              </a:lnSpc>
            </a:pPr>
            <a:endParaRPr lang="it-IT" altLang="it-IT" sz="20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it-IT" altLang="it-IT" sz="2000" dirty="0"/>
              <a:t>1) </a:t>
            </a:r>
            <a:r>
              <a:rPr lang="it-IT" altLang="it-IT" b="1" dirty="0" err="1"/>
              <a:t>x</a:t>
            </a:r>
            <a:r>
              <a:rPr lang="it-IT" altLang="it-IT" sz="2800" b="1" baseline="30000" dirty="0" err="1"/>
              <a:t>y</a:t>
            </a:r>
            <a:r>
              <a:rPr lang="it-IT" altLang="it-IT" sz="2000" b="1" dirty="0"/>
              <a:t> = </a:t>
            </a:r>
            <a:r>
              <a:rPr lang="it-IT" altLang="it-IT" b="1" dirty="0"/>
              <a:t>1</a:t>
            </a:r>
            <a:r>
              <a:rPr lang="it-IT" altLang="it-IT" sz="2000" b="1" dirty="0"/>
              <a:t>    </a:t>
            </a:r>
            <a:r>
              <a:rPr lang="it-IT" altLang="it-IT" sz="2000" dirty="0"/>
              <a:t>se y = 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it-IT" altLang="it-IT" sz="20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it-IT" altLang="it-IT" sz="2000" dirty="0"/>
              <a:t>2) </a:t>
            </a:r>
            <a:r>
              <a:rPr lang="it-IT" altLang="it-IT" b="1" dirty="0" err="1"/>
              <a:t>x</a:t>
            </a:r>
            <a:r>
              <a:rPr lang="it-IT" altLang="it-IT" sz="2800" b="1" baseline="30000" dirty="0" err="1"/>
              <a:t>y</a:t>
            </a:r>
            <a:r>
              <a:rPr lang="it-IT" altLang="it-IT" sz="2000" b="1" dirty="0"/>
              <a:t> = </a:t>
            </a:r>
            <a:r>
              <a:rPr lang="it-IT" altLang="it-IT" b="1" dirty="0"/>
              <a:t>x</a:t>
            </a:r>
            <a:r>
              <a:rPr lang="it-IT" altLang="it-IT" sz="2000" b="1" dirty="0"/>
              <a:t> * </a:t>
            </a:r>
            <a:r>
              <a:rPr lang="it-IT" altLang="it-IT" b="1" dirty="0"/>
              <a:t>x</a:t>
            </a:r>
            <a:r>
              <a:rPr lang="it-IT" altLang="it-IT" sz="2000" b="1" dirty="0"/>
              <a:t> * … </a:t>
            </a:r>
            <a:r>
              <a:rPr lang="it-IT" altLang="it-IT" b="1" dirty="0"/>
              <a:t>x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it-IT" altLang="it-IT" sz="2000" b="1" i="1" dirty="0"/>
              <a:t>	(y volte) </a:t>
            </a:r>
            <a:r>
              <a:rPr lang="it-IT" altLang="it-IT" sz="2000" dirty="0"/>
              <a:t>se y &gt; 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it-IT" altLang="it-IT" sz="2000" b="1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it-IT" altLang="it-IT" sz="2000" b="1" dirty="0"/>
          </a:p>
          <a:p>
            <a:pPr eaLnBrk="1" hangingPunct="1">
              <a:lnSpc>
                <a:spcPct val="80000"/>
              </a:lnSpc>
            </a:pPr>
            <a:r>
              <a:rPr lang="it-IT" altLang="it-IT" sz="2000" dirty="0">
                <a:solidFill>
                  <a:srgbClr val="FF3300"/>
                </a:solidFill>
              </a:rPr>
              <a:t>Definizione ricorsiva</a:t>
            </a:r>
            <a:r>
              <a:rPr lang="it-IT" altLang="it-IT" sz="2000" dirty="0"/>
              <a:t>: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it-IT" altLang="it-IT" sz="20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it-IT" altLang="it-IT" sz="2000" dirty="0"/>
              <a:t>1) </a:t>
            </a:r>
            <a:r>
              <a:rPr lang="it-IT" altLang="it-IT" b="1" dirty="0" err="1"/>
              <a:t>x</a:t>
            </a:r>
            <a:r>
              <a:rPr lang="it-IT" altLang="it-IT" sz="2800" b="1" baseline="30000" dirty="0" err="1"/>
              <a:t>y</a:t>
            </a:r>
            <a:r>
              <a:rPr lang="it-IT" altLang="it-IT" sz="2000" dirty="0"/>
              <a:t> </a:t>
            </a:r>
            <a:r>
              <a:rPr lang="it-IT" altLang="it-IT" sz="2000" b="1" dirty="0"/>
              <a:t>= </a:t>
            </a:r>
            <a:r>
              <a:rPr lang="it-IT" altLang="it-IT" b="1" dirty="0"/>
              <a:t>1</a:t>
            </a:r>
            <a:r>
              <a:rPr lang="it-IT" altLang="it-IT" sz="2000" b="1" dirty="0"/>
              <a:t>   </a:t>
            </a:r>
            <a:r>
              <a:rPr lang="it-IT" altLang="it-IT" sz="2000" dirty="0"/>
              <a:t>se y = 0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it-IT" altLang="it-IT" sz="2000" dirty="0"/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it-IT" altLang="it-IT" sz="2000" dirty="0"/>
              <a:t>2) </a:t>
            </a:r>
            <a:r>
              <a:rPr lang="it-IT" altLang="it-IT" b="1" dirty="0" err="1"/>
              <a:t>x</a:t>
            </a:r>
            <a:r>
              <a:rPr lang="it-IT" altLang="it-IT" sz="2800" b="1" baseline="30000" dirty="0" err="1"/>
              <a:t>y</a:t>
            </a:r>
            <a:r>
              <a:rPr lang="it-IT" altLang="it-IT" sz="2000" dirty="0"/>
              <a:t> </a:t>
            </a:r>
            <a:r>
              <a:rPr lang="it-IT" altLang="it-IT" sz="2000" b="1" dirty="0"/>
              <a:t>= </a:t>
            </a:r>
            <a:r>
              <a:rPr lang="it-IT" altLang="it-IT" b="1" dirty="0"/>
              <a:t>x</a:t>
            </a:r>
            <a:r>
              <a:rPr lang="it-IT" altLang="it-IT" sz="2000" b="1" dirty="0"/>
              <a:t> * </a:t>
            </a:r>
            <a:r>
              <a:rPr lang="it-IT" altLang="it-IT" b="1" dirty="0"/>
              <a:t>x</a:t>
            </a:r>
            <a:r>
              <a:rPr lang="it-IT" altLang="it-IT" sz="2800" b="1" baseline="30000" dirty="0"/>
              <a:t>(y-1)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it-IT" altLang="it-IT" sz="2000" b="1" dirty="0"/>
              <a:t>	              </a:t>
            </a:r>
            <a:r>
              <a:rPr lang="it-IT" altLang="it-IT" sz="2000" dirty="0"/>
              <a:t>se y &gt; 0</a:t>
            </a:r>
          </a:p>
        </p:txBody>
      </p:sp>
      <p:sp>
        <p:nvSpPr>
          <p:cNvPr id="948230" name="Rectangle 6"/>
          <p:cNvSpPr>
            <a:spLocks noGrp="1" noChangeArrowheads="1"/>
          </p:cNvSpPr>
          <p:nvPr>
            <p:ph type="body" sz="half" idx="2"/>
          </p:nvPr>
        </p:nvSpPr>
        <p:spPr>
          <a:xfrm>
            <a:off x="4403725" y="992188"/>
            <a:ext cx="4038600" cy="49371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dirty="0">
                <a:solidFill>
                  <a:srgbClr val="FF3300"/>
                </a:solidFill>
              </a:rPr>
              <a:t>Codice iterativo</a:t>
            </a:r>
            <a:r>
              <a:rPr lang="it-IT" altLang="it-IT" sz="2000" dirty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sz="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 dirty="0" err="1"/>
              <a:t>def</a:t>
            </a:r>
            <a:r>
              <a:rPr lang="it-IT" altLang="it-IT" sz="2000" b="1" dirty="0"/>
              <a:t> </a:t>
            </a:r>
            <a:r>
              <a:rPr lang="it-IT" altLang="it-IT" sz="2000" b="1" dirty="0" err="1">
                <a:solidFill>
                  <a:schemeClr val="accent2"/>
                </a:solidFill>
              </a:rPr>
              <a:t>esp</a:t>
            </a:r>
            <a:r>
              <a:rPr lang="it-IT" altLang="it-IT" sz="2000" b="1" dirty="0"/>
              <a:t>(x, y):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 dirty="0"/>
              <a:t>     i=1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 dirty="0"/>
              <a:t>	e =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 dirty="0"/>
              <a:t>	</a:t>
            </a:r>
            <a:r>
              <a:rPr lang="it-IT" altLang="it-IT" sz="2000" b="1" dirty="0" err="1"/>
              <a:t>while</a:t>
            </a:r>
            <a:r>
              <a:rPr lang="it-IT" altLang="it-IT" sz="2000" b="1" dirty="0"/>
              <a:t> i &lt;= y: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 dirty="0"/>
              <a:t>		e = e * x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 dirty="0"/>
              <a:t>             i=i+1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 dirty="0"/>
              <a:t>	</a:t>
            </a:r>
            <a:r>
              <a:rPr lang="it-IT" altLang="it-IT" sz="2000" b="1" dirty="0" err="1"/>
              <a:t>return</a:t>
            </a:r>
            <a:r>
              <a:rPr lang="it-IT" altLang="it-IT" sz="2000" b="1" dirty="0"/>
              <a:t> 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dirty="0">
                <a:solidFill>
                  <a:srgbClr val="FF3300"/>
                </a:solidFill>
              </a:rPr>
              <a:t>Codice ricorsivo</a:t>
            </a:r>
            <a:r>
              <a:rPr lang="it-IT" altLang="it-IT" sz="2000" dirty="0"/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sz="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 dirty="0" err="1"/>
              <a:t>def</a:t>
            </a:r>
            <a:r>
              <a:rPr lang="it-IT" altLang="it-IT" sz="2000" b="1" dirty="0"/>
              <a:t> </a:t>
            </a:r>
            <a:r>
              <a:rPr lang="it-IT" altLang="it-IT" sz="2000" b="1" dirty="0" err="1">
                <a:solidFill>
                  <a:schemeClr val="accent2"/>
                </a:solidFill>
              </a:rPr>
              <a:t>esp</a:t>
            </a:r>
            <a:r>
              <a:rPr lang="it-IT" altLang="it-IT" sz="2000" b="1" dirty="0"/>
              <a:t>(x, y):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 dirty="0"/>
              <a:t>	</a:t>
            </a:r>
            <a:r>
              <a:rPr lang="it-IT" altLang="it-IT" sz="2000" b="1" dirty="0" err="1"/>
              <a:t>if</a:t>
            </a:r>
            <a:r>
              <a:rPr lang="it-IT" altLang="it-IT" sz="2000" b="1" dirty="0"/>
              <a:t> y == 0: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 dirty="0"/>
              <a:t>		</a:t>
            </a:r>
            <a:r>
              <a:rPr lang="it-IT" altLang="it-IT" sz="2000" b="1" dirty="0" err="1"/>
              <a:t>return</a:t>
            </a:r>
            <a:r>
              <a:rPr lang="it-IT" altLang="it-IT" sz="2000" b="1" dirty="0"/>
              <a:t> 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 dirty="0"/>
              <a:t>	else: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000" b="1" dirty="0"/>
              <a:t>		</a:t>
            </a:r>
            <a:r>
              <a:rPr lang="it-IT" altLang="it-IT" sz="2000" b="1" dirty="0" err="1"/>
              <a:t>return</a:t>
            </a:r>
            <a:r>
              <a:rPr lang="it-IT" altLang="it-IT" sz="2000" b="1" dirty="0"/>
              <a:t> x * </a:t>
            </a:r>
            <a:r>
              <a:rPr lang="it-IT" altLang="it-IT" sz="2000" b="1" dirty="0" err="1">
                <a:solidFill>
                  <a:schemeClr val="accent2"/>
                </a:solidFill>
              </a:rPr>
              <a:t>esp</a:t>
            </a:r>
            <a:r>
              <a:rPr lang="it-IT" altLang="it-IT" sz="2000" b="1" dirty="0"/>
              <a:t>(x, y-1)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23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CFD7FB-0BC1-42E4-A3DA-C2BA8630A44E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/>
              <a:t>Terminazione (ancora!)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5000" y="1125538"/>
            <a:ext cx="800735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Attenzione al rischio di </a:t>
            </a:r>
            <a:r>
              <a:rPr lang="it-IT" altLang="it-IT" sz="2800" b="1" i="1" dirty="0"/>
              <a:t>catene infinite</a:t>
            </a:r>
            <a:r>
              <a:rPr lang="it-IT" altLang="it-IT" sz="2800" dirty="0"/>
              <a:t> di chiamate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Occorre che le chiamate siano soggette a una condizione che prima o poi assicura che la catena termini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Occorre anche che l'argomento sia "progressivamente ridotto" dal passo induttivo, in modo da tendere prima o poi al caso base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7654BF-FAE1-4E02-A49A-27BB4E9E0C19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 dirty="0"/>
              <a:t>Le parole palindrome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992188"/>
            <a:ext cx="8397875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Una parola è un </a:t>
            </a:r>
            <a:r>
              <a:rPr lang="it-IT" altLang="it-IT" sz="2800" i="1" dirty="0"/>
              <a:t>palindromo</a:t>
            </a:r>
            <a:r>
              <a:rPr lang="it-IT" altLang="it-IT" sz="2800" dirty="0"/>
              <a:t> (dal greco: </a:t>
            </a:r>
            <a:r>
              <a:rPr lang="it-IT" altLang="it-IT" sz="2800" b="1" dirty="0">
                <a:sym typeface="Symbol" panose="05050102010706020507" pitchFamily="18" charset="2"/>
              </a:rPr>
              <a:t></a:t>
            </a:r>
            <a:r>
              <a:rPr lang="it-IT" altLang="it-IT" sz="2800" dirty="0"/>
              <a:t>-, </a:t>
            </a:r>
            <a:r>
              <a:rPr lang="it-IT" altLang="it-IT" sz="2800" i="1" dirty="0"/>
              <a:t>ancora</a:t>
            </a:r>
            <a:r>
              <a:rPr lang="it-IT" altLang="it-IT" sz="2800" dirty="0"/>
              <a:t>, </a:t>
            </a:r>
            <a:r>
              <a:rPr lang="it-IT" altLang="it-IT" sz="2800" i="1" dirty="0"/>
              <a:t>indietro</a:t>
            </a:r>
            <a:r>
              <a:rPr lang="it-IT" altLang="it-IT" sz="2800" dirty="0"/>
              <a:t>, </a:t>
            </a:r>
            <a:r>
              <a:rPr lang="it-IT" altLang="it-IT" sz="2800" i="1" dirty="0"/>
              <a:t>di nuovo</a:t>
            </a:r>
            <a:r>
              <a:rPr lang="it-IT" altLang="it-IT" sz="2800" dirty="0"/>
              <a:t> e -</a:t>
            </a:r>
            <a:r>
              <a:rPr lang="it-IT" altLang="it-IT" sz="2800" b="1" dirty="0">
                <a:sym typeface="Symbol" panose="05050102010706020507" pitchFamily="18" charset="2"/>
              </a:rPr>
              <a:t></a:t>
            </a:r>
            <a:r>
              <a:rPr lang="it-IT" altLang="it-IT" sz="2800" dirty="0"/>
              <a:t>, </a:t>
            </a:r>
            <a:r>
              <a:rPr lang="it-IT" altLang="it-IT" sz="2800" i="1" dirty="0"/>
              <a:t>corsa</a:t>
            </a:r>
            <a:r>
              <a:rPr lang="it-IT" altLang="it-IT" sz="2800" dirty="0"/>
              <a:t>, </a:t>
            </a:r>
            <a:r>
              <a:rPr lang="it-IT" altLang="it-IT" sz="2800" i="1" dirty="0"/>
              <a:t>percorso</a:t>
            </a:r>
            <a:r>
              <a:rPr lang="it-IT" altLang="it-IT" sz="2800" dirty="0"/>
              <a:t>) se la si può leggere indifferentemente da destra a sinistra e viceversa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(ovviamente) tutte le parole di un solo carattere sono considerate palindrome 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 dirty="0"/>
              <a:t>"a" -&gt; sì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 dirty="0"/>
              <a:t>"</a:t>
            </a:r>
            <a:r>
              <a:rPr lang="it-IT" altLang="it-IT" sz="2400" dirty="0" err="1"/>
              <a:t>db</a:t>
            </a:r>
            <a:r>
              <a:rPr lang="it-IT" altLang="it-IT" sz="2400" dirty="0"/>
              <a:t>" -&gt; no 	(anche se è graficamente simmetrica…)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 dirty="0"/>
              <a:t>"Anna" -&gt; no 	(l'analisi è case sensitive)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 dirty="0"/>
              <a:t>"anno" -&gt; no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 dirty="0"/>
              <a:t>"anilina" -&gt; sì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 dirty="0"/>
              <a:t>"onorarono" -&gt; sì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 dirty="0"/>
              <a:t>"</a:t>
            </a:r>
            <a:r>
              <a:rPr lang="en-US" altLang="it-IT" sz="2400" dirty="0" err="1"/>
              <a:t>saippuakivikauppias</a:t>
            </a:r>
            <a:r>
              <a:rPr lang="it-IT" altLang="it-IT" sz="2400" dirty="0"/>
              <a:t>" -&gt; sì   (</a:t>
            </a:r>
            <a:r>
              <a:rPr lang="it-IT" altLang="it-IT" sz="1800" i="1" dirty="0"/>
              <a:t>venditore di liscivia</a:t>
            </a:r>
            <a:r>
              <a:rPr lang="it-IT" altLang="it-IT" sz="1800" dirty="0"/>
              <a:t>, in finlandese</a:t>
            </a:r>
            <a:r>
              <a:rPr lang="it-IT" altLang="it-IT" sz="2400" dirty="0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egnaposto numero diapositiva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CDA93F-5847-4944-9CF9-C041E7C429CE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it-IT" altLang="it-IT" sz="1400"/>
          </a:p>
        </p:txBody>
      </p:sp>
      <p:sp>
        <p:nvSpPr>
          <p:cNvPr id="30723" name="Rettangolo 4"/>
          <p:cNvSpPr>
            <a:spLocks noChangeArrowheads="1"/>
          </p:cNvSpPr>
          <p:nvPr/>
        </p:nvSpPr>
        <p:spPr bwMode="auto">
          <a:xfrm>
            <a:off x="128588" y="117475"/>
            <a:ext cx="9015412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Quando chiamiamo questa funzione </a:t>
            </a:r>
            <a:r>
              <a:rPr lang="it-IT" altLang="it-IT" sz="2400" dirty="0">
                <a:solidFill>
                  <a:srgbClr val="FF0000"/>
                </a:solidFill>
              </a:rPr>
              <a:t>possiamo passare un numero qualsiasi che verrà assegnato a n</a:t>
            </a:r>
            <a:r>
              <a:rPr lang="it-IT" altLang="it-IT" sz="2400" dirty="0"/>
              <a:t>. Il corpo della funzione viene poi eseguito e, a seconda del valore di n, la funzione restituisce True se il numero è pari o False se è dispari: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&gt;&gt;&gt; </a:t>
            </a:r>
            <a:r>
              <a:rPr lang="it-IT" altLang="it-IT" sz="2400" dirty="0" err="1"/>
              <a:t>def</a:t>
            </a:r>
            <a:r>
              <a:rPr lang="it-IT" altLang="it-IT" sz="2400" dirty="0"/>
              <a:t> </a:t>
            </a:r>
            <a:r>
              <a:rPr lang="it-IT" altLang="it-IT" sz="2400" dirty="0" err="1"/>
              <a:t>is_even</a:t>
            </a:r>
            <a:r>
              <a:rPr lang="it-IT" altLang="it-IT" sz="2400" dirty="0"/>
              <a:t>(n):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...     # se il resto di n/2 è 0, n è pari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...     </a:t>
            </a:r>
            <a:r>
              <a:rPr lang="it-IT" altLang="it-IT" sz="2400" dirty="0" err="1"/>
              <a:t>if</a:t>
            </a:r>
            <a:r>
              <a:rPr lang="it-IT" altLang="it-IT" sz="2400" dirty="0"/>
              <a:t> n%2 == 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...         </a:t>
            </a:r>
            <a:r>
              <a:rPr lang="it-IT" altLang="it-IT" sz="2400" dirty="0" err="1"/>
              <a:t>return</a:t>
            </a:r>
            <a:r>
              <a:rPr lang="it-IT" altLang="it-IT" sz="2400" dirty="0"/>
              <a:t> 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...     else: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...         </a:t>
            </a:r>
            <a:r>
              <a:rPr lang="it-IT" altLang="it-IT" sz="2400" dirty="0" err="1"/>
              <a:t>return</a:t>
            </a:r>
            <a:r>
              <a:rPr lang="it-IT" altLang="it-IT" sz="2400" dirty="0"/>
              <a:t> False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&gt;&gt;&gt; </a:t>
            </a:r>
            <a:r>
              <a:rPr lang="it-IT" altLang="it-IT" sz="2400" dirty="0" err="1"/>
              <a:t>is_even</a:t>
            </a:r>
            <a:r>
              <a:rPr lang="it-IT" altLang="it-IT" sz="2400" dirty="0"/>
              <a:t>(4)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&gt;&gt;&gt; </a:t>
            </a:r>
            <a:r>
              <a:rPr lang="it-IT" altLang="it-IT" sz="2400" dirty="0" err="1"/>
              <a:t>is_even</a:t>
            </a:r>
            <a:r>
              <a:rPr lang="it-IT" altLang="it-IT" sz="2400" dirty="0"/>
              <a:t>(5)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False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&gt;&gt;&gt; </a:t>
            </a:r>
            <a:r>
              <a:rPr lang="it-IT" altLang="it-IT" sz="2400" dirty="0" err="1"/>
              <a:t>is_even</a:t>
            </a:r>
            <a:r>
              <a:rPr lang="it-IT" altLang="it-IT" sz="2400" dirty="0"/>
              <a:t>(-7)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False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609D5C-48E3-471B-B7F8-9D4CCE4D5076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Esercizio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47738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Si scriva un programma che memorizza in un array di caratteri una parola letta da </a:t>
            </a:r>
            <a:r>
              <a:rPr lang="it-IT" altLang="it-IT" sz="2800" dirty="0" err="1"/>
              <a:t>stdin</a:t>
            </a:r>
            <a:r>
              <a:rPr lang="it-IT" altLang="it-IT" sz="2800" dirty="0"/>
              <a:t> e verifica se la parola è o non è palindroma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 b="1" dirty="0"/>
              <a:t>palindromo( parola )</a:t>
            </a:r>
            <a:r>
              <a:rPr lang="it-IT" altLang="it-IT" sz="2800" dirty="0"/>
              <a:t>   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 dirty="0"/>
              <a:t>Restituisce True o False</a:t>
            </a:r>
            <a:endParaRPr lang="it-IT" altLang="it-IT" sz="2400" b="1" dirty="0"/>
          </a:p>
          <a:p>
            <a:pPr eaLnBrk="1" hangingPunct="1">
              <a:lnSpc>
                <a:spcPct val="90000"/>
              </a:lnSpc>
            </a:pPr>
            <a:r>
              <a:rPr lang="it-IT" altLang="it-IT" sz="2800" b="1" dirty="0"/>
              <a:t>Versione iterativa</a:t>
            </a:r>
            <a:r>
              <a:rPr lang="it-IT" altLang="it-IT" sz="2800" dirty="0"/>
              <a:t>: confronto tra tutte le coppie di lettere </a:t>
            </a:r>
            <a:r>
              <a:rPr lang="it-IT" altLang="it-IT" sz="2800" u="sng" dirty="0"/>
              <a:t>simmetriche rispetto al "centro"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400" dirty="0"/>
              <a:t>(attenzione, la parola può avere un numero pari o dispari di caratteri) </a:t>
            </a:r>
            <a:endParaRPr lang="it-IT" altLang="it-IT" sz="2400" b="1" dirty="0"/>
          </a:p>
          <a:p>
            <a:pPr eaLnBrk="1" hangingPunct="1">
              <a:lnSpc>
                <a:spcPct val="90000"/>
              </a:lnSpc>
            </a:pPr>
            <a:r>
              <a:rPr lang="it-IT" altLang="it-IT" sz="2800" b="1" dirty="0"/>
              <a:t>Versione ricorsiva</a:t>
            </a:r>
            <a:r>
              <a:rPr lang="it-IT" altLang="it-IT" sz="2800" dirty="0"/>
              <a:t>: un palindromo è tale se...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7422DF-07C3-4F27-A463-AE190B3BEC1E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Palindromi in versione ricorsiva</a:t>
            </a: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25525"/>
            <a:ext cx="8229600" cy="4137025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Tx/>
              <a:buNone/>
            </a:pPr>
            <a:r>
              <a:rPr lang="it-IT" altLang="it-IT" dirty="0"/>
              <a:t>Un palindromo è tale se:</a:t>
            </a:r>
          </a:p>
          <a:p>
            <a:pPr eaLnBrk="1" hangingPunct="1">
              <a:spcBef>
                <a:spcPct val="10000"/>
              </a:spcBef>
            </a:pPr>
            <a:r>
              <a:rPr lang="it-IT" altLang="it-IT" dirty="0"/>
              <a:t>la parola è di lunghezza 0 o 1;</a:t>
            </a:r>
          </a:p>
          <a:p>
            <a:pPr lvl="1" eaLnBrk="1" hangingPunct="1">
              <a:spcBef>
                <a:spcPct val="10000"/>
              </a:spcBef>
              <a:buFontTx/>
              <a:buNone/>
            </a:pPr>
            <a:r>
              <a:rPr lang="it-IT" altLang="it-IT" b="1" dirty="0">
                <a:solidFill>
                  <a:srgbClr val="FF3300"/>
                </a:solidFill>
              </a:rPr>
              <a:t>		oppure</a:t>
            </a:r>
            <a:endParaRPr lang="it-IT" altLang="it-IT" dirty="0">
              <a:solidFill>
                <a:srgbClr val="FF3300"/>
              </a:solidFill>
            </a:endParaRPr>
          </a:p>
          <a:p>
            <a:pPr eaLnBrk="1" hangingPunct="1">
              <a:spcBef>
                <a:spcPct val="10000"/>
              </a:spcBef>
            </a:pPr>
            <a:r>
              <a:rPr lang="it-IT" altLang="it-IT" dirty="0"/>
              <a:t>il primo e l'ultimo carattere della parola sono uguali </a:t>
            </a:r>
            <a:r>
              <a:rPr lang="it-IT" altLang="it-IT" b="1" dirty="0">
                <a:solidFill>
                  <a:srgbClr val="FF3300"/>
                </a:solidFill>
              </a:rPr>
              <a:t>e inoltre</a:t>
            </a:r>
            <a:r>
              <a:rPr lang="it-IT" altLang="it-IT" dirty="0"/>
              <a:t> la sotto-parola che si ottiene ignorando i caratteri estremi è a sua volta un palindromo</a:t>
            </a:r>
          </a:p>
        </p:txBody>
      </p:sp>
      <p:sp>
        <p:nvSpPr>
          <p:cNvPr id="919556" name="Text Box 4"/>
          <p:cNvSpPr txBox="1">
            <a:spLocks noChangeArrowheads="1"/>
          </p:cNvSpPr>
          <p:nvPr/>
        </p:nvSpPr>
        <p:spPr bwMode="auto">
          <a:xfrm>
            <a:off x="4241800" y="4764088"/>
            <a:ext cx="4378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Il passo induttivo riduce la </a:t>
            </a:r>
            <a:r>
              <a:rPr kumimoji="0" lang="it-IT" altLang="it-IT" sz="24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dimensione</a:t>
            </a:r>
            <a:r>
              <a:rPr kumimoji="0" lang="it-IT" altLang="it-IT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del problema!</a:t>
            </a:r>
          </a:p>
        </p:txBody>
      </p:sp>
      <p:sp>
        <p:nvSpPr>
          <p:cNvPr id="53254" name="Text Box 5"/>
          <p:cNvSpPr txBox="1">
            <a:spLocks noChangeArrowheads="1"/>
          </p:cNvSpPr>
          <p:nvPr/>
        </p:nvSpPr>
        <p:spPr bwMode="auto">
          <a:xfrm>
            <a:off x="6208713" y="1654175"/>
            <a:ext cx="1916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Caso base</a:t>
            </a:r>
          </a:p>
        </p:txBody>
      </p:sp>
      <p:sp>
        <p:nvSpPr>
          <p:cNvPr id="919558" name="Text Box 6"/>
          <p:cNvSpPr txBox="1">
            <a:spLocks noChangeArrowheads="1"/>
          </p:cNvSpPr>
          <p:nvPr/>
        </p:nvSpPr>
        <p:spPr bwMode="auto">
          <a:xfrm>
            <a:off x="230188" y="4697413"/>
            <a:ext cx="2752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Passo induttivo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9556" grpId="0"/>
      <p:bldP spid="919558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17C1C2-B468-48F7-87FE-B63C6B8CF6CD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36650"/>
            <a:ext cx="9144000" cy="38449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 dirty="0" err="1">
                <a:latin typeface="Tahoma" panose="020B0604030504040204" pitchFamily="34" charset="0"/>
              </a:rPr>
              <a:t>def</a:t>
            </a:r>
            <a:r>
              <a:rPr lang="it-IT" altLang="it-IT" sz="2400" dirty="0">
                <a:latin typeface="Tahoma" panose="020B0604030504040204" pitchFamily="34" charset="0"/>
              </a:rPr>
              <a:t> palindromo(</a:t>
            </a:r>
            <a:r>
              <a:rPr lang="it-IT" altLang="it-IT" sz="2400" dirty="0">
                <a:solidFill>
                  <a:srgbClr val="CC3300"/>
                </a:solidFill>
                <a:latin typeface="Tahoma" panose="020B0604030504040204" pitchFamily="34" charset="0"/>
              </a:rPr>
              <a:t>s</a:t>
            </a:r>
            <a:r>
              <a:rPr lang="it-IT" altLang="it-IT" sz="2400" dirty="0">
                <a:latin typeface="Tahoma" panose="020B0604030504040204" pitchFamily="34" charset="0"/>
              </a:rPr>
              <a:t>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 dirty="0">
                <a:latin typeface="Tahoma" panose="020B0604030504040204" pitchFamily="34" charset="0"/>
              </a:rPr>
              <a:t>  </a:t>
            </a:r>
            <a:r>
              <a:rPr lang="it-IT" altLang="it-IT" sz="2400" dirty="0" err="1">
                <a:latin typeface="Tahoma" panose="020B0604030504040204" pitchFamily="34" charset="0"/>
              </a:rPr>
              <a:t>return</a:t>
            </a:r>
            <a:r>
              <a:rPr lang="it-IT" altLang="it-IT" sz="2400" dirty="0">
                <a:latin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</a:rPr>
              <a:t>palindromoAux</a:t>
            </a:r>
            <a:r>
              <a:rPr lang="it-IT" altLang="it-IT" sz="2400" dirty="0">
                <a:latin typeface="Tahoma" panose="020B0604030504040204" pitchFamily="34" charset="0"/>
              </a:rPr>
              <a:t>(</a:t>
            </a:r>
            <a:r>
              <a:rPr lang="it-IT" altLang="it-IT" sz="2400" dirty="0">
                <a:solidFill>
                  <a:srgbClr val="CC3300"/>
                </a:solidFill>
                <a:latin typeface="Tahoma" panose="020B0604030504040204" pitchFamily="34" charset="0"/>
              </a:rPr>
              <a:t>s</a:t>
            </a:r>
            <a:r>
              <a:rPr lang="it-IT" altLang="it-IT" sz="2400" dirty="0">
                <a:latin typeface="Tahoma" panose="020B0604030504040204" pitchFamily="34" charset="0"/>
              </a:rPr>
              <a:t>,0,len(s)-1)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sz="24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 dirty="0" err="1">
                <a:latin typeface="Tahoma" panose="020B0604030504040204" pitchFamily="34" charset="0"/>
              </a:rPr>
              <a:t>def</a:t>
            </a:r>
            <a:r>
              <a:rPr lang="it-IT" altLang="it-IT" sz="2400" dirty="0">
                <a:latin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</a:rPr>
              <a:t>palindromoAux</a:t>
            </a:r>
            <a:r>
              <a:rPr lang="it-IT" altLang="it-IT" sz="2400" dirty="0">
                <a:latin typeface="Tahoma" panose="020B0604030504040204" pitchFamily="34" charset="0"/>
              </a:rPr>
              <a:t>(</a:t>
            </a:r>
            <a:r>
              <a:rPr lang="it-IT" altLang="it-IT" sz="2400" dirty="0" err="1">
                <a:latin typeface="Tahoma" panose="020B0604030504040204" pitchFamily="34" charset="0"/>
              </a:rPr>
              <a:t>s,inizio,fine</a:t>
            </a:r>
            <a:r>
              <a:rPr lang="it-IT" altLang="it-IT" sz="2400" dirty="0">
                <a:latin typeface="Tahoma" panose="020B0604030504040204" pitchFamily="34" charset="0"/>
              </a:rPr>
              <a:t>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 dirty="0">
                <a:latin typeface="Tahoma" panose="020B0604030504040204" pitchFamily="34" charset="0"/>
              </a:rPr>
              <a:t>  </a:t>
            </a:r>
            <a:r>
              <a:rPr lang="it-IT" altLang="it-IT" sz="2400" dirty="0" err="1">
                <a:latin typeface="Tahoma" panose="020B0604030504040204" pitchFamily="34" charset="0"/>
              </a:rPr>
              <a:t>if</a:t>
            </a:r>
            <a:r>
              <a:rPr lang="it-IT" altLang="it-IT" sz="2400" dirty="0">
                <a:latin typeface="Tahoma" panose="020B0604030504040204" pitchFamily="34" charset="0"/>
              </a:rPr>
              <a:t> </a:t>
            </a:r>
            <a:r>
              <a:rPr lang="it-IT" altLang="it-IT" sz="2400" dirty="0">
                <a:solidFill>
                  <a:schemeClr val="accent2"/>
                </a:solidFill>
                <a:latin typeface="Tahoma" panose="020B0604030504040204" pitchFamily="34" charset="0"/>
              </a:rPr>
              <a:t>fine&lt;=inizio</a:t>
            </a:r>
            <a:r>
              <a:rPr lang="it-IT" altLang="it-IT" sz="2400" dirty="0">
                <a:latin typeface="Tahoma" panose="020B0604030504040204" pitchFamily="34" charset="0"/>
              </a:rPr>
              <a:t>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 dirty="0">
                <a:latin typeface="Tahoma" panose="020B0604030504040204" pitchFamily="34" charset="0"/>
              </a:rPr>
              <a:t>    </a:t>
            </a:r>
            <a:r>
              <a:rPr lang="it-IT" altLang="it-IT" sz="2400" dirty="0" err="1">
                <a:latin typeface="Tahoma" panose="020B0604030504040204" pitchFamily="34" charset="0"/>
              </a:rPr>
              <a:t>return</a:t>
            </a:r>
            <a:r>
              <a:rPr lang="it-IT" altLang="it-IT" sz="2400" dirty="0">
                <a:latin typeface="Tahoma" panose="020B0604030504040204" pitchFamily="34" charset="0"/>
              </a:rPr>
              <a:t> True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 dirty="0">
                <a:latin typeface="Tahoma" panose="020B0604030504040204" pitchFamily="34" charset="0"/>
              </a:rPr>
              <a:t>  else: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 dirty="0">
                <a:latin typeface="Tahoma" panose="020B0604030504040204" pitchFamily="34" charset="0"/>
              </a:rPr>
              <a:t>    </a:t>
            </a:r>
            <a:r>
              <a:rPr lang="it-IT" altLang="it-IT" sz="2400" dirty="0" err="1">
                <a:latin typeface="Tahoma" panose="020B0604030504040204" pitchFamily="34" charset="0"/>
              </a:rPr>
              <a:t>return</a:t>
            </a:r>
            <a:r>
              <a:rPr lang="it-IT" altLang="it-IT" sz="2400" dirty="0">
                <a:latin typeface="Tahoma" panose="020B0604030504040204" pitchFamily="34" charset="0"/>
              </a:rPr>
              <a:t> </a:t>
            </a:r>
            <a:r>
              <a:rPr lang="it-IT" altLang="it-IT" sz="2400" dirty="0">
                <a:solidFill>
                  <a:srgbClr val="00B050"/>
                </a:solidFill>
                <a:latin typeface="Tahoma" panose="020B0604030504040204" pitchFamily="34" charset="0"/>
              </a:rPr>
              <a:t>s[inizio]==s[fine] </a:t>
            </a:r>
            <a:r>
              <a:rPr lang="it-IT" altLang="it-IT" sz="2400" dirty="0">
                <a:solidFill>
                  <a:srgbClr val="CC3300"/>
                </a:solidFill>
                <a:latin typeface="Tahoma" panose="020B0604030504040204" pitchFamily="34" charset="0"/>
              </a:rPr>
              <a:t>and</a:t>
            </a:r>
            <a:r>
              <a:rPr lang="it-IT" altLang="it-IT" sz="2400" dirty="0">
                <a:latin typeface="Tahoma" panose="020B0604030504040204" pitchFamily="34" charset="0"/>
              </a:rPr>
              <a:t> </a:t>
            </a:r>
            <a:r>
              <a:rPr lang="it-IT" altLang="it-IT" sz="2400" dirty="0" err="1">
                <a:latin typeface="Tahoma" panose="020B0604030504040204" pitchFamily="34" charset="0"/>
              </a:rPr>
              <a:t>palindromoAux</a:t>
            </a:r>
            <a:r>
              <a:rPr lang="it-IT" altLang="it-IT" sz="2400" dirty="0">
                <a:latin typeface="Tahoma" panose="020B0604030504040204" pitchFamily="34" charset="0"/>
              </a:rPr>
              <a:t>(s,</a:t>
            </a:r>
            <a:r>
              <a:rPr lang="it-IT" altLang="it-IT" sz="2400" dirty="0">
                <a:solidFill>
                  <a:srgbClr val="FF0000"/>
                </a:solidFill>
                <a:latin typeface="Tahoma" panose="020B0604030504040204" pitchFamily="34" charset="0"/>
              </a:rPr>
              <a:t>inizio+1</a:t>
            </a:r>
            <a:r>
              <a:rPr lang="it-IT" altLang="it-IT" sz="2400" dirty="0">
                <a:latin typeface="Tahoma" panose="020B0604030504040204" pitchFamily="34" charset="0"/>
              </a:rPr>
              <a:t>,</a:t>
            </a:r>
            <a:r>
              <a:rPr lang="it-IT" altLang="it-IT" sz="2400" dirty="0">
                <a:solidFill>
                  <a:srgbClr val="0070C0"/>
                </a:solidFill>
                <a:latin typeface="Tahoma" panose="020B0604030504040204" pitchFamily="34" charset="0"/>
              </a:rPr>
              <a:t>fine-1</a:t>
            </a:r>
            <a:r>
              <a:rPr lang="it-IT" altLang="it-IT" sz="2400" dirty="0">
                <a:latin typeface="Tahoma" panose="020B0604030504040204" pitchFamily="34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sz="2400" dirty="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 dirty="0" err="1">
                <a:latin typeface="Tahoma" panose="020B0604030504040204" pitchFamily="34" charset="0"/>
              </a:rPr>
              <a:t>print</a:t>
            </a:r>
            <a:r>
              <a:rPr lang="it-IT" altLang="it-IT" sz="2400" dirty="0">
                <a:latin typeface="Tahoma" panose="020B0604030504040204" pitchFamily="34" charset="0"/>
              </a:rPr>
              <a:t>(palindromo("anilina"))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 dirty="0" err="1">
                <a:latin typeface="Tahoma" panose="020B0604030504040204" pitchFamily="34" charset="0"/>
              </a:rPr>
              <a:t>print</a:t>
            </a:r>
            <a:r>
              <a:rPr lang="it-IT" altLang="it-IT" sz="2400" dirty="0">
                <a:latin typeface="Tahoma" panose="020B0604030504040204" pitchFamily="34" charset="0"/>
              </a:rPr>
              <a:t>(palindromo("</a:t>
            </a:r>
            <a:r>
              <a:rPr lang="it-IT" altLang="it-IT" sz="2400" dirty="0" err="1">
                <a:latin typeface="Tahoma" panose="020B0604030504040204" pitchFamily="34" charset="0"/>
              </a:rPr>
              <a:t>anna</a:t>
            </a:r>
            <a:r>
              <a:rPr lang="it-IT" altLang="it-IT" sz="2400" dirty="0">
                <a:latin typeface="Tahoma" panose="020B0604030504040204" pitchFamily="34" charset="0"/>
              </a:rPr>
              <a:t>"))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 dirty="0" err="1">
                <a:latin typeface="Tahoma" panose="020B0604030504040204" pitchFamily="34" charset="0"/>
              </a:rPr>
              <a:t>print</a:t>
            </a:r>
            <a:r>
              <a:rPr lang="it-IT" altLang="it-IT" sz="2400" dirty="0">
                <a:latin typeface="Tahoma" panose="020B0604030504040204" pitchFamily="34" charset="0"/>
              </a:rPr>
              <a:t>(palindromo("Ciao"))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 dirty="0" err="1">
                <a:latin typeface="Tahoma" panose="020B0604030504040204" pitchFamily="34" charset="0"/>
              </a:rPr>
              <a:t>print</a:t>
            </a:r>
            <a:r>
              <a:rPr lang="it-IT" altLang="it-IT" sz="2400" dirty="0">
                <a:latin typeface="Tahoma" panose="020B0604030504040204" pitchFamily="34" charset="0"/>
              </a:rPr>
              <a:t>(palindromo(""))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 dirty="0" err="1">
                <a:latin typeface="Tahoma" panose="020B0604030504040204" pitchFamily="34" charset="0"/>
              </a:rPr>
              <a:t>print</a:t>
            </a:r>
            <a:r>
              <a:rPr lang="it-IT" altLang="it-IT" sz="2400" dirty="0">
                <a:latin typeface="Tahoma" panose="020B0604030504040204" pitchFamily="34" charset="0"/>
              </a:rPr>
              <a:t>(palindromo("Anna"))</a:t>
            </a:r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it-IT" altLang="it-IT" sz="4000"/>
              <a:t>Palindromi in versione ricorsiva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BDD623-69BE-40F7-BB0E-A57272635D6B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1114425"/>
            <a:ext cx="9144000" cy="41005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>
                <a:latin typeface="Tahoma" panose="020B0604030504040204" pitchFamily="34" charset="0"/>
              </a:rPr>
              <a:t>def palindromo(s):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>
                <a:latin typeface="Tahoma" panose="020B0604030504040204" pitchFamily="34" charset="0"/>
              </a:rPr>
              <a:t>  return palindromoAux(s,0,len(s)-1)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sz="240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>
                <a:latin typeface="Tahoma" panose="020B0604030504040204" pitchFamily="34" charset="0"/>
              </a:rPr>
              <a:t>def palindromoAux(s,inizio,fine):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>
                <a:latin typeface="Tahoma" panose="020B0604030504040204" pitchFamily="34" charset="0"/>
              </a:rPr>
              <a:t>  if fine&lt;=inizio: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>
                <a:latin typeface="Tahoma" panose="020B0604030504040204" pitchFamily="34" charset="0"/>
              </a:rPr>
              <a:t>    return True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>
                <a:latin typeface="Tahoma" panose="020B0604030504040204" pitchFamily="34" charset="0"/>
              </a:rPr>
              <a:t>  else: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>
                <a:latin typeface="Tahoma" panose="020B0604030504040204" pitchFamily="34" charset="0"/>
              </a:rPr>
              <a:t>    return palindromoAux(s,inizio+1,fine-1) and s[inizio]==s[fine]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it-IT" altLang="it-IT" sz="2400">
              <a:latin typeface="Tahoma" panose="020B0604030504040204" pitchFamily="34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>
                <a:latin typeface="Tahoma" panose="020B0604030504040204" pitchFamily="34" charset="0"/>
              </a:rPr>
              <a:t>print(palindromo("anilina"))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>
                <a:latin typeface="Tahoma" panose="020B0604030504040204" pitchFamily="34" charset="0"/>
              </a:rPr>
              <a:t>print(palindromo("anna"))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>
                <a:latin typeface="Tahoma" panose="020B0604030504040204" pitchFamily="34" charset="0"/>
              </a:rPr>
              <a:t>print(palindromo("Ciao"))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>
                <a:latin typeface="Tahoma" panose="020B0604030504040204" pitchFamily="34" charset="0"/>
              </a:rPr>
              <a:t>print(palindromo(""))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>
                <a:latin typeface="Tahoma" panose="020B0604030504040204" pitchFamily="34" charset="0"/>
              </a:rPr>
              <a:t>print(palindromo("Anna"))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it-IT" altLang="it-IT" sz="2400">
                <a:latin typeface="Tahoma" panose="020B0604030504040204" pitchFamily="34" charset="0"/>
              </a:rPr>
              <a:t>				                </a:t>
            </a:r>
            <a:r>
              <a:rPr lang="it-IT" altLang="it-IT" sz="2800" b="1">
                <a:solidFill>
                  <a:schemeClr val="accent2"/>
                </a:solidFill>
                <a:latin typeface="Tahoma" panose="020B0604030504040204" pitchFamily="34" charset="0"/>
              </a:rPr>
              <a:t>Qual è la differenza?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it-IT" altLang="it-IT" sz="4000"/>
              <a:t>Palindromi ricorsivi: variante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3AEDE2-EE4E-4DAD-9223-EEEC99CB87A1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 dirty="0"/>
              <a:t>Altri tipi di palindromi</a:t>
            </a:r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958850"/>
            <a:ext cx="8686800" cy="5260975"/>
          </a:xfrm>
        </p:spPr>
        <p:txBody>
          <a:bodyPr/>
          <a:lstStyle/>
          <a:p>
            <a:pPr eaLnBrk="1" hangingPunct="1"/>
            <a:r>
              <a:rPr lang="it-IT" altLang="it-IT" sz="2800" dirty="0"/>
              <a:t>Palindromi </a:t>
            </a:r>
            <a:r>
              <a:rPr lang="it-IT" altLang="it-IT" sz="2800" b="1" dirty="0">
                <a:solidFill>
                  <a:schemeClr val="accent2"/>
                </a:solidFill>
              </a:rPr>
              <a:t>a parola</a:t>
            </a:r>
            <a:r>
              <a:rPr lang="it-IT" altLang="it-IT" sz="2800" dirty="0"/>
              <a:t>:</a:t>
            </a:r>
          </a:p>
          <a:p>
            <a:pPr eaLnBrk="1" hangingPunct="1">
              <a:buFontTx/>
              <a:buNone/>
            </a:pPr>
            <a:r>
              <a:rPr lang="it-IT" altLang="it-IT" sz="2800" dirty="0"/>
              <a:t>		"Fall </a:t>
            </a:r>
            <a:r>
              <a:rPr lang="it-IT" altLang="it-IT" sz="2800" dirty="0" err="1"/>
              <a:t>leaves</a:t>
            </a:r>
            <a:r>
              <a:rPr lang="it-IT" altLang="it-IT" sz="2800" dirty="0"/>
              <a:t> </a:t>
            </a:r>
            <a:r>
              <a:rPr lang="it-IT" altLang="it-IT" sz="2800" dirty="0" err="1"/>
              <a:t>after</a:t>
            </a:r>
            <a:r>
              <a:rPr lang="it-IT" altLang="it-IT" sz="2800" dirty="0"/>
              <a:t> </a:t>
            </a:r>
            <a:r>
              <a:rPr lang="it-IT" altLang="it-IT" sz="2800" dirty="0" err="1"/>
              <a:t>leaves</a:t>
            </a:r>
            <a:r>
              <a:rPr lang="it-IT" altLang="it-IT" sz="2800" dirty="0"/>
              <a:t> </a:t>
            </a:r>
            <a:r>
              <a:rPr lang="it-IT" altLang="it-IT" sz="2800" dirty="0" err="1"/>
              <a:t>fall</a:t>
            </a:r>
            <a:r>
              <a:rPr lang="it-IT" altLang="it-IT" sz="2800" dirty="0"/>
              <a:t>"</a:t>
            </a:r>
          </a:p>
          <a:p>
            <a:pPr eaLnBrk="1" hangingPunct="1"/>
            <a:r>
              <a:rPr lang="it-IT" altLang="it-IT" sz="2800" dirty="0"/>
              <a:t>Palindromi </a:t>
            </a:r>
            <a:r>
              <a:rPr lang="it-IT" altLang="it-IT" sz="2800" b="1" dirty="0">
                <a:solidFill>
                  <a:schemeClr val="accent2"/>
                </a:solidFill>
              </a:rPr>
              <a:t>a frase</a:t>
            </a:r>
            <a:r>
              <a:rPr lang="it-IT" altLang="it-IT" sz="2800" dirty="0"/>
              <a:t> (</a:t>
            </a:r>
            <a:r>
              <a:rPr lang="it-IT" altLang="it-IT" sz="2400" dirty="0"/>
              <a:t>ignorando spazi e punteggiatura</a:t>
            </a:r>
            <a:r>
              <a:rPr lang="it-IT" altLang="it-IT" sz="2800" dirty="0"/>
              <a:t>):</a:t>
            </a:r>
          </a:p>
          <a:p>
            <a:pPr eaLnBrk="1" hangingPunct="1">
              <a:buFontTx/>
              <a:buNone/>
            </a:pPr>
            <a:r>
              <a:rPr lang="it-IT" altLang="it-IT" sz="2000" dirty="0"/>
              <a:t>	    "I topi non avevano nipoti"</a:t>
            </a:r>
          </a:p>
          <a:p>
            <a:pPr eaLnBrk="1" hangingPunct="1">
              <a:buFontTx/>
              <a:buNone/>
            </a:pPr>
            <a:r>
              <a:rPr lang="it-IT" altLang="it-IT" sz="2000" dirty="0"/>
              <a:t>	    "A</a:t>
            </a:r>
            <a:r>
              <a:rPr lang="en-US" altLang="it-IT" sz="2000" dirty="0" err="1"/>
              <a:t>vida</a:t>
            </a:r>
            <a:r>
              <a:rPr lang="en-US" altLang="it-IT" sz="2000" dirty="0"/>
              <a:t> di vita, </a:t>
            </a:r>
            <a:r>
              <a:rPr lang="en-US" altLang="it-IT" sz="2000" dirty="0" err="1"/>
              <a:t>desiai</a:t>
            </a:r>
            <a:r>
              <a:rPr lang="en-US" altLang="it-IT" sz="2000" dirty="0"/>
              <a:t> </a:t>
            </a:r>
            <a:r>
              <a:rPr lang="en-US" altLang="it-IT" sz="2000" dirty="0" err="1"/>
              <a:t>ogni</a:t>
            </a:r>
            <a:r>
              <a:rPr lang="en-US" altLang="it-IT" sz="2000" dirty="0"/>
              <a:t> amore </a:t>
            </a:r>
            <a:r>
              <a:rPr lang="en-US" altLang="it-IT" sz="2000" dirty="0" err="1"/>
              <a:t>vero</a:t>
            </a:r>
            <a:r>
              <a:rPr lang="en-US" altLang="it-IT" sz="2000" dirty="0"/>
              <a:t>, ma </a:t>
            </a:r>
            <a:r>
              <a:rPr lang="en-US" altLang="it-IT" sz="2000" dirty="0" err="1"/>
              <a:t>ingoiai</a:t>
            </a:r>
            <a:r>
              <a:rPr lang="en-US" altLang="it-IT" sz="2000" dirty="0"/>
              <a:t> </a:t>
            </a:r>
            <a:r>
              <a:rPr lang="en-US" altLang="it-IT" sz="2000" dirty="0" err="1"/>
              <a:t>sedativi</a:t>
            </a:r>
            <a:r>
              <a:rPr lang="en-US" altLang="it-IT" sz="2000" dirty="0"/>
              <a:t>, da diva</a:t>
            </a:r>
            <a:r>
              <a:rPr lang="it-IT" altLang="it-IT" sz="2000" dirty="0"/>
              <a:t>"</a:t>
            </a:r>
          </a:p>
          <a:p>
            <a:pPr eaLnBrk="1" hangingPunct="1">
              <a:buFontTx/>
              <a:buNone/>
            </a:pPr>
            <a:r>
              <a:rPr lang="it-IT" altLang="it-IT" sz="2000" dirty="0"/>
              <a:t>	    "</a:t>
            </a:r>
            <a:r>
              <a:rPr lang="it-IT" altLang="it-IT" sz="2000" dirty="0" err="1"/>
              <a:t>Sun</a:t>
            </a:r>
            <a:r>
              <a:rPr lang="it-IT" altLang="it-IT" sz="2000" dirty="0"/>
              <a:t> </a:t>
            </a:r>
            <a:r>
              <a:rPr lang="it-IT" altLang="it-IT" sz="2000" dirty="0" err="1"/>
              <a:t>at</a:t>
            </a:r>
            <a:r>
              <a:rPr lang="it-IT" altLang="it-IT" sz="2000" dirty="0"/>
              <a:t> </a:t>
            </a:r>
            <a:r>
              <a:rPr lang="it-IT" altLang="it-IT" sz="2000" dirty="0" err="1"/>
              <a:t>noon</a:t>
            </a:r>
            <a:r>
              <a:rPr lang="it-IT" altLang="it-IT" sz="2000" dirty="0"/>
              <a:t>, tan </a:t>
            </a:r>
            <a:r>
              <a:rPr lang="it-IT" altLang="it-IT" sz="2000" dirty="0" err="1"/>
              <a:t>us</a:t>
            </a:r>
            <a:r>
              <a:rPr lang="it-IT" altLang="it-IT" sz="2000" dirty="0"/>
              <a:t>!"</a:t>
            </a:r>
          </a:p>
          <a:p>
            <a:pPr lvl="1" eaLnBrk="1" hangingPunct="1"/>
            <a:r>
              <a:rPr lang="it-IT" altLang="it-IT" sz="2400" dirty="0"/>
              <a:t>Molti esempi notevoli:</a:t>
            </a:r>
          </a:p>
          <a:p>
            <a:pPr lvl="2" eaLnBrk="1" hangingPunct="1"/>
            <a:r>
              <a:rPr lang="it-IT" altLang="it-IT" sz="2000" dirty="0"/>
              <a:t>G. </a:t>
            </a:r>
            <a:r>
              <a:rPr lang="it-IT" altLang="it-IT" sz="2000" dirty="0" err="1"/>
              <a:t>Perec</a:t>
            </a:r>
            <a:r>
              <a:rPr lang="it-IT" altLang="it-IT" sz="2000" dirty="0"/>
              <a:t>, "9691" (&gt; 5000 caratteri)</a:t>
            </a:r>
          </a:p>
          <a:p>
            <a:pPr lvl="3" eaLnBrk="1" hangingPunct="1"/>
            <a:r>
              <a:rPr lang="it-IT" altLang="it-IT" sz="1800" dirty="0"/>
              <a:t>"Trace l'</a:t>
            </a:r>
            <a:r>
              <a:rPr lang="it-IT" altLang="it-IT" sz="1800" dirty="0" err="1"/>
              <a:t>inégal</a:t>
            </a:r>
            <a:r>
              <a:rPr lang="it-IT" altLang="it-IT" sz="1800" dirty="0"/>
              <a:t> palindrome. </a:t>
            </a:r>
            <a:r>
              <a:rPr lang="it-IT" altLang="it-IT" sz="1800" dirty="0" err="1"/>
              <a:t>Neige</a:t>
            </a:r>
            <a:r>
              <a:rPr lang="it-IT" altLang="it-IT" sz="1800" dirty="0"/>
              <a:t> [...] ne </a:t>
            </a:r>
            <a:r>
              <a:rPr lang="it-IT" altLang="it-IT" sz="1800" dirty="0" err="1"/>
              <a:t>mord</a:t>
            </a:r>
            <a:r>
              <a:rPr lang="it-IT" altLang="it-IT" sz="1800" dirty="0"/>
              <a:t> ni la </a:t>
            </a:r>
            <a:r>
              <a:rPr lang="it-IT" altLang="it-IT" sz="1800" dirty="0" err="1"/>
              <a:t>plage</a:t>
            </a:r>
            <a:r>
              <a:rPr lang="it-IT" altLang="it-IT" sz="1800" dirty="0"/>
              <a:t> ni l'</a:t>
            </a:r>
            <a:r>
              <a:rPr lang="it-IT" altLang="it-IT" sz="1800" dirty="0" err="1"/>
              <a:t>écart</a:t>
            </a:r>
            <a:r>
              <a:rPr lang="it-IT" altLang="it-IT" sz="1800" dirty="0"/>
              <a:t>."</a:t>
            </a:r>
          </a:p>
          <a:p>
            <a:pPr lvl="2" eaLnBrk="1" hangingPunct="1"/>
            <a:r>
              <a:rPr lang="it-IT" altLang="it-IT" sz="2000" dirty="0"/>
              <a:t>G. </a:t>
            </a:r>
            <a:r>
              <a:rPr lang="it-IT" altLang="it-IT" sz="2000" dirty="0" err="1"/>
              <a:t>Varaldo</a:t>
            </a:r>
            <a:r>
              <a:rPr lang="it-IT" altLang="it-IT" sz="2000" dirty="0"/>
              <a:t>, "11 Luglio 1982" (&gt; 4000 caratteri)</a:t>
            </a:r>
          </a:p>
          <a:p>
            <a:pPr lvl="3" eaLnBrk="1" hangingPunct="1"/>
            <a:r>
              <a:rPr lang="it-IT" altLang="it-IT" sz="1800" dirty="0"/>
              <a:t>Ai lati, a esordir, dama [...] a Madrid, rosea Italia!</a:t>
            </a:r>
          </a:p>
          <a:p>
            <a:pPr lvl="2" eaLnBrk="1" hangingPunct="1"/>
            <a:r>
              <a:rPr lang="it-IT" altLang="it-IT" sz="2000" dirty="0"/>
              <a:t>Batman, "Una storia italiana" (&gt; 1000 caratteri)</a:t>
            </a:r>
          </a:p>
          <a:p>
            <a:pPr lvl="3" eaLnBrk="1" hangingPunct="1"/>
            <a:r>
              <a:rPr lang="it-IT" altLang="it-IT" sz="1800" dirty="0"/>
              <a:t>O idolo, se vero, mal onori parole [...] rapirono l'amore, v'è sol odio.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6B29BC-C9B3-4709-82CE-17D23347FCF8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 dirty="0"/>
              <a:t>Altri tipi di palindromi</a:t>
            </a:r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58863"/>
            <a:ext cx="8229600" cy="4937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Palindromi </a:t>
            </a:r>
            <a:r>
              <a:rPr lang="it-IT" altLang="it-IT" sz="2800" b="1" dirty="0">
                <a:solidFill>
                  <a:schemeClr val="accent2"/>
                </a:solidFill>
              </a:rPr>
              <a:t>a riga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dirty="0"/>
              <a:t>J. A. Lindon, "</a:t>
            </a:r>
            <a:r>
              <a:rPr lang="it-IT" altLang="it-IT" dirty="0" err="1"/>
              <a:t>Doppelganger</a:t>
            </a:r>
            <a:r>
              <a:rPr lang="it-IT" altLang="it-IT" dirty="0"/>
              <a:t>"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it-IT" altLang="it-IT" dirty="0"/>
              <a:t>"</a:t>
            </a:r>
            <a:r>
              <a:rPr lang="it-IT" altLang="it-IT" dirty="0" err="1"/>
              <a:t>Entering</a:t>
            </a:r>
            <a:r>
              <a:rPr lang="it-IT" altLang="it-IT" dirty="0"/>
              <a:t> the </a:t>
            </a:r>
            <a:r>
              <a:rPr lang="it-IT" altLang="it-IT" dirty="0" err="1"/>
              <a:t>lonely</a:t>
            </a:r>
            <a:r>
              <a:rPr lang="it-IT" altLang="it-IT" dirty="0"/>
              <a:t> </a:t>
            </a:r>
            <a:r>
              <a:rPr lang="it-IT" altLang="it-IT" dirty="0" err="1"/>
              <a:t>house</a:t>
            </a:r>
            <a:r>
              <a:rPr lang="it-IT" altLang="it-IT" dirty="0"/>
              <a:t> with </a:t>
            </a:r>
            <a:r>
              <a:rPr lang="it-IT" altLang="it-IT" dirty="0" err="1"/>
              <a:t>my</a:t>
            </a:r>
            <a:r>
              <a:rPr lang="it-IT" altLang="it-IT" dirty="0"/>
              <a:t> </a:t>
            </a:r>
            <a:r>
              <a:rPr lang="it-IT" altLang="it-IT" dirty="0" err="1"/>
              <a:t>wife</a:t>
            </a:r>
            <a:r>
              <a:rPr lang="it-IT" altLang="it-IT" dirty="0"/>
              <a:t>,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it-IT" altLang="it-IT" dirty="0"/>
              <a:t> I </a:t>
            </a:r>
            <a:r>
              <a:rPr lang="it-IT" altLang="it-IT" dirty="0" err="1"/>
              <a:t>saw</a:t>
            </a:r>
            <a:r>
              <a:rPr lang="it-IT" altLang="it-IT" dirty="0"/>
              <a:t> </a:t>
            </a:r>
            <a:r>
              <a:rPr lang="it-IT" altLang="it-IT" dirty="0" err="1"/>
              <a:t>him</a:t>
            </a:r>
            <a:r>
              <a:rPr lang="it-IT" altLang="it-IT" dirty="0"/>
              <a:t> for the first time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it-IT" altLang="it-IT" dirty="0"/>
              <a:t> </a:t>
            </a:r>
            <a:r>
              <a:rPr lang="it-IT" altLang="it-IT" dirty="0" err="1"/>
              <a:t>peering</a:t>
            </a:r>
            <a:r>
              <a:rPr lang="it-IT" altLang="it-IT" dirty="0"/>
              <a:t> </a:t>
            </a:r>
            <a:r>
              <a:rPr lang="it-IT" altLang="it-IT" dirty="0" err="1"/>
              <a:t>furtively</a:t>
            </a:r>
            <a:r>
              <a:rPr lang="it-IT" altLang="it-IT" dirty="0"/>
              <a:t> from </a:t>
            </a:r>
            <a:r>
              <a:rPr lang="it-IT" altLang="it-IT" dirty="0" err="1"/>
              <a:t>behind</a:t>
            </a:r>
            <a:r>
              <a:rPr lang="it-IT" altLang="it-IT" dirty="0"/>
              <a:t> a </a:t>
            </a:r>
            <a:r>
              <a:rPr lang="it-IT" altLang="it-IT" dirty="0" err="1"/>
              <a:t>bush</a:t>
            </a:r>
            <a:endParaRPr lang="it-IT" altLang="it-IT" dirty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it-IT" altLang="it-IT" dirty="0"/>
              <a:t>                         […]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it-IT" altLang="it-IT" dirty="0"/>
              <a:t> </a:t>
            </a:r>
            <a:r>
              <a:rPr lang="it-IT" altLang="it-IT" dirty="0" err="1"/>
              <a:t>Peering</a:t>
            </a:r>
            <a:r>
              <a:rPr lang="it-IT" altLang="it-IT" dirty="0"/>
              <a:t> </a:t>
            </a:r>
            <a:r>
              <a:rPr lang="it-IT" altLang="it-IT" dirty="0" err="1"/>
              <a:t>furtively</a:t>
            </a:r>
            <a:r>
              <a:rPr lang="it-IT" altLang="it-IT" dirty="0"/>
              <a:t> from </a:t>
            </a:r>
            <a:r>
              <a:rPr lang="it-IT" altLang="it-IT" dirty="0" err="1"/>
              <a:t>behind</a:t>
            </a:r>
            <a:r>
              <a:rPr lang="it-IT" altLang="it-IT" dirty="0"/>
              <a:t> a </a:t>
            </a:r>
            <a:r>
              <a:rPr lang="it-IT" altLang="it-IT" dirty="0" err="1"/>
              <a:t>bush</a:t>
            </a:r>
            <a:r>
              <a:rPr lang="it-IT" altLang="it-IT" dirty="0"/>
              <a:t>,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it-IT" altLang="it-IT" dirty="0"/>
              <a:t> I </a:t>
            </a:r>
            <a:r>
              <a:rPr lang="it-IT" altLang="it-IT" dirty="0" err="1"/>
              <a:t>saw</a:t>
            </a:r>
            <a:r>
              <a:rPr lang="it-IT" altLang="it-IT" dirty="0"/>
              <a:t> </a:t>
            </a:r>
            <a:r>
              <a:rPr lang="it-IT" altLang="it-IT" dirty="0" err="1"/>
              <a:t>him</a:t>
            </a:r>
            <a:r>
              <a:rPr lang="it-IT" altLang="it-IT" dirty="0"/>
              <a:t>, for the first time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it-IT" altLang="it-IT" dirty="0"/>
              <a:t> </a:t>
            </a:r>
            <a:r>
              <a:rPr lang="it-IT" altLang="it-IT" dirty="0" err="1"/>
              <a:t>entering</a:t>
            </a:r>
            <a:r>
              <a:rPr lang="it-IT" altLang="it-IT" dirty="0"/>
              <a:t> the </a:t>
            </a:r>
            <a:r>
              <a:rPr lang="it-IT" altLang="it-IT" dirty="0" err="1"/>
              <a:t>lonely</a:t>
            </a:r>
            <a:r>
              <a:rPr lang="it-IT" altLang="it-IT" dirty="0"/>
              <a:t> </a:t>
            </a:r>
            <a:r>
              <a:rPr lang="it-IT" altLang="it-IT" dirty="0" err="1"/>
              <a:t>house</a:t>
            </a:r>
            <a:r>
              <a:rPr lang="it-IT" altLang="it-IT" dirty="0"/>
              <a:t> with </a:t>
            </a:r>
            <a:r>
              <a:rPr lang="it-IT" altLang="it-IT" dirty="0" err="1"/>
              <a:t>my</a:t>
            </a:r>
            <a:r>
              <a:rPr lang="it-IT" altLang="it-IT" dirty="0"/>
              <a:t> </a:t>
            </a:r>
            <a:r>
              <a:rPr lang="it-IT" altLang="it-IT" dirty="0" err="1"/>
              <a:t>wife</a:t>
            </a:r>
            <a:r>
              <a:rPr lang="it-IT" altLang="it-IT" dirty="0"/>
              <a:t>."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800" dirty="0"/>
              <a:t>Esercizio: implementare funzioni di verifica palindromi a riga, a frase, a parola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9FF4698-1469-4FF1-B458-A4BCECA6EF1F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it-IT" sz="4000"/>
              <a:t>Digressione: palindromi ovunque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6625"/>
            <a:ext cx="8229600" cy="4937125"/>
          </a:xfrm>
        </p:spPr>
        <p:txBody>
          <a:bodyPr/>
          <a:lstStyle/>
          <a:p>
            <a:pPr eaLnBrk="1" hangingPunct="1"/>
            <a:r>
              <a:rPr lang="it-IT" altLang="it-IT" dirty="0"/>
              <a:t>I palindromi esistono anche in matematica (numeri palindromi)</a:t>
            </a:r>
          </a:p>
          <a:p>
            <a:pPr eaLnBrk="1" hangingPunct="1"/>
            <a:r>
              <a:rPr lang="it-IT" altLang="it-IT" dirty="0"/>
              <a:t>…in pittura…</a:t>
            </a:r>
          </a:p>
          <a:p>
            <a:pPr eaLnBrk="1" hangingPunct="1"/>
            <a:r>
              <a:rPr lang="it-IT" altLang="it-IT" dirty="0"/>
              <a:t>…in musica…</a:t>
            </a:r>
          </a:p>
          <a:p>
            <a:pPr lvl="1" eaLnBrk="1" hangingPunct="1"/>
            <a:r>
              <a:rPr lang="it-IT" altLang="it-IT" dirty="0"/>
              <a:t>J. S. Bach ha scritto un "canone </a:t>
            </a:r>
            <a:r>
              <a:rPr lang="it-IT" altLang="it-IT" dirty="0" err="1"/>
              <a:t>cancrizzante</a:t>
            </a:r>
            <a:r>
              <a:rPr lang="it-IT" altLang="it-IT" dirty="0"/>
              <a:t>" a due voci</a:t>
            </a:r>
          </a:p>
          <a:p>
            <a:pPr lvl="2" eaLnBrk="1" hangingPunct="1"/>
            <a:r>
              <a:rPr lang="it-IT" altLang="it-IT" dirty="0"/>
              <a:t>Scambiando la prima e la seconda voce, e leggendo la partitura da sinistra a destra, si ottiene ancora lo stesso brano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04441E9-BB49-4F8F-95C1-85984877E588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65539" name="Picture 2" descr="CC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2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7443" name="Picture 3" descr="Cc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9475"/>
            <a:ext cx="91440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egnaposto numero diapositiva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FCE910-85CB-42D7-90C9-CD4ACC7FDA03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67587" name="Group 18"/>
          <p:cNvGrpSpPr>
            <a:grpSpLocks/>
          </p:cNvGrpSpPr>
          <p:nvPr/>
        </p:nvGrpSpPr>
        <p:grpSpPr bwMode="auto">
          <a:xfrm>
            <a:off x="590550" y="2335213"/>
            <a:ext cx="7620000" cy="3140075"/>
            <a:chOff x="288" y="1576"/>
            <a:chExt cx="4800" cy="1978"/>
          </a:xfrm>
        </p:grpSpPr>
        <p:sp>
          <p:nvSpPr>
            <p:cNvPr id="67592" name="Rectangle 3" descr="75%"/>
            <p:cNvSpPr>
              <a:spLocks noChangeArrowheads="1"/>
            </p:cNvSpPr>
            <p:nvPr/>
          </p:nvSpPr>
          <p:spPr bwMode="auto">
            <a:xfrm>
              <a:off x="1392" y="1576"/>
              <a:ext cx="144" cy="14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7593" name="Rectangle 4" descr="Diagonali larghe verso l'alto"/>
            <p:cNvSpPr>
              <a:spLocks noChangeArrowheads="1"/>
            </p:cNvSpPr>
            <p:nvPr/>
          </p:nvSpPr>
          <p:spPr bwMode="auto">
            <a:xfrm>
              <a:off x="960" y="2680"/>
              <a:ext cx="960" cy="1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7594" name="Rectangle 5" descr="Diagonali larghe verso l'alto"/>
            <p:cNvSpPr>
              <a:spLocks noChangeArrowheads="1"/>
            </p:cNvSpPr>
            <p:nvPr/>
          </p:nvSpPr>
          <p:spPr bwMode="auto">
            <a:xfrm>
              <a:off x="816" y="2872"/>
              <a:ext cx="1296" cy="1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7595" name="Rectangle 6" descr="Diagonali larghe verso l'alto"/>
            <p:cNvSpPr>
              <a:spLocks noChangeArrowheads="1"/>
            </p:cNvSpPr>
            <p:nvPr/>
          </p:nvSpPr>
          <p:spPr bwMode="auto">
            <a:xfrm>
              <a:off x="1152" y="2488"/>
              <a:ext cx="576" cy="1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7596" name="Rectangle 7" descr="75%"/>
            <p:cNvSpPr>
              <a:spLocks noChangeArrowheads="1"/>
            </p:cNvSpPr>
            <p:nvPr/>
          </p:nvSpPr>
          <p:spPr bwMode="auto">
            <a:xfrm>
              <a:off x="3216" y="1576"/>
              <a:ext cx="144" cy="14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7597" name="Rectangle 8" descr="75%"/>
            <p:cNvSpPr>
              <a:spLocks noChangeArrowheads="1"/>
            </p:cNvSpPr>
            <p:nvPr/>
          </p:nvSpPr>
          <p:spPr bwMode="auto">
            <a:xfrm>
              <a:off x="4704" y="1576"/>
              <a:ext cx="144" cy="14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7598" name="Line 9"/>
            <p:cNvSpPr>
              <a:spLocks noChangeShapeType="1"/>
            </p:cNvSpPr>
            <p:nvPr/>
          </p:nvSpPr>
          <p:spPr bwMode="auto">
            <a:xfrm>
              <a:off x="288" y="3064"/>
              <a:ext cx="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7599" name="Rectangle 10" descr="Diagonali larghe verso l'alto"/>
            <p:cNvSpPr>
              <a:spLocks noChangeArrowheads="1"/>
            </p:cNvSpPr>
            <p:nvPr/>
          </p:nvSpPr>
          <p:spPr bwMode="auto">
            <a:xfrm>
              <a:off x="1296" y="2296"/>
              <a:ext cx="336" cy="1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7600" name="Text Box 11"/>
            <p:cNvSpPr txBox="1">
              <a:spLocks noChangeArrowheads="1"/>
            </p:cNvSpPr>
            <p:nvPr/>
          </p:nvSpPr>
          <p:spPr bwMode="auto">
            <a:xfrm>
              <a:off x="1296" y="3112"/>
              <a:ext cx="3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altLang="it-IT" sz="4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67601" name="Text Box 12"/>
            <p:cNvSpPr txBox="1">
              <a:spLocks noChangeArrowheads="1"/>
            </p:cNvSpPr>
            <p:nvPr/>
          </p:nvSpPr>
          <p:spPr bwMode="auto">
            <a:xfrm>
              <a:off x="3122" y="3112"/>
              <a:ext cx="30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altLang="it-IT" sz="4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67602" name="Text Box 13"/>
            <p:cNvSpPr txBox="1">
              <a:spLocks noChangeArrowheads="1"/>
            </p:cNvSpPr>
            <p:nvPr/>
          </p:nvSpPr>
          <p:spPr bwMode="auto">
            <a:xfrm>
              <a:off x="4608" y="3112"/>
              <a:ext cx="3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altLang="it-IT" sz="4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67588" name="Text Box 14"/>
          <p:cNvSpPr txBox="1">
            <a:spLocks noChangeArrowheads="1"/>
          </p:cNvSpPr>
          <p:nvPr/>
        </p:nvSpPr>
        <p:spPr bwMode="auto">
          <a:xfrm>
            <a:off x="452438" y="812800"/>
            <a:ext cx="8174037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Spostare tutta la torre da A </a:t>
            </a:r>
            <a:r>
              <a:rPr kumimoji="0" lang="it-IT" altLang="it-IT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a</a:t>
            </a: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C </a:t>
            </a:r>
            <a:r>
              <a:rPr kumimoji="0" lang="it-IT" alt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spostando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un cerchio alla volta</a:t>
            </a:r>
            <a:r>
              <a:rPr kumimoji="0" lang="it-IT" altLang="it-IT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e </a:t>
            </a:r>
            <a:r>
              <a:rPr kumimoji="0" lang="it-IT" alt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senza mai mettere un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cerchio più grosso su uno più piccolo</a:t>
            </a:r>
          </a:p>
        </p:txBody>
      </p:sp>
      <p:sp>
        <p:nvSpPr>
          <p:cNvPr id="67589" name="Text Box 15"/>
          <p:cNvSpPr txBox="1">
            <a:spLocks noChangeArrowheads="1"/>
          </p:cNvSpPr>
          <p:nvPr/>
        </p:nvSpPr>
        <p:spPr bwMode="auto">
          <a:xfrm>
            <a:off x="155575" y="2284413"/>
            <a:ext cx="1700213" cy="1563687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Torre di </a:t>
            </a:r>
            <a:r>
              <a:rPr kumimoji="0" lang="en-US" altLang="it-IT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n</a:t>
            </a:r>
            <a:r>
              <a:rPr kumimoji="0" lang="en-US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 dischi</a:t>
            </a:r>
          </a:p>
        </p:txBody>
      </p:sp>
      <p:sp>
        <p:nvSpPr>
          <p:cNvPr id="912400" name="Text Box 16"/>
          <p:cNvSpPr txBox="1">
            <a:spLocks noChangeArrowheads="1"/>
          </p:cNvSpPr>
          <p:nvPr/>
        </p:nvSpPr>
        <p:spPr bwMode="auto">
          <a:xfrm>
            <a:off x="1287463" y="5454650"/>
            <a:ext cx="70088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600" b="1" i="0" u="none" strike="noStrike" kern="1200" cap="none" spc="0" normalizeH="0" baseline="0" noProof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FORMULAZIONE RICORSIVA?</a:t>
            </a:r>
          </a:p>
        </p:txBody>
      </p:sp>
      <p:sp>
        <p:nvSpPr>
          <p:cNvPr id="67591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 dirty="0"/>
              <a:t>Le torri di Hanoi</a:t>
            </a:r>
            <a:endParaRPr lang="en-US" altLang="it-IT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91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400" grpId="0"/>
      <p:bldP spid="912400" grpId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egnaposto numero diapositiva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18D9BF2-E804-4873-8C41-64DAA7073FD6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635" name="Text Box 14"/>
          <p:cNvSpPr txBox="1">
            <a:spLocks noChangeArrowheads="1"/>
          </p:cNvSpPr>
          <p:nvPr/>
        </p:nvSpPr>
        <p:spPr bwMode="auto">
          <a:xfrm>
            <a:off x="2195513" y="996950"/>
            <a:ext cx="4667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FORMULAZIONE RICORSIVA</a:t>
            </a:r>
          </a:p>
        </p:txBody>
      </p:sp>
      <p:grpSp>
        <p:nvGrpSpPr>
          <p:cNvPr id="69636" name="Group 20"/>
          <p:cNvGrpSpPr>
            <a:grpSpLocks/>
          </p:cNvGrpSpPr>
          <p:nvPr/>
        </p:nvGrpSpPr>
        <p:grpSpPr bwMode="auto">
          <a:xfrm>
            <a:off x="590550" y="2024063"/>
            <a:ext cx="7620000" cy="3451225"/>
            <a:chOff x="351" y="1359"/>
            <a:chExt cx="4800" cy="2174"/>
          </a:xfrm>
        </p:grpSpPr>
        <p:sp>
          <p:nvSpPr>
            <p:cNvPr id="69639" name="Rectangle 3" descr="75%"/>
            <p:cNvSpPr>
              <a:spLocks noChangeArrowheads="1"/>
            </p:cNvSpPr>
            <p:nvPr/>
          </p:nvSpPr>
          <p:spPr bwMode="auto">
            <a:xfrm>
              <a:off x="1455" y="1555"/>
              <a:ext cx="144" cy="14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9640" name="Rectangle 5" descr="Diagonali larghe verso l'alto"/>
            <p:cNvSpPr>
              <a:spLocks noChangeArrowheads="1"/>
            </p:cNvSpPr>
            <p:nvPr/>
          </p:nvSpPr>
          <p:spPr bwMode="auto">
            <a:xfrm>
              <a:off x="879" y="2851"/>
              <a:ext cx="1296" cy="1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9641" name="Rectangle 7" descr="75%"/>
            <p:cNvSpPr>
              <a:spLocks noChangeArrowheads="1"/>
            </p:cNvSpPr>
            <p:nvPr/>
          </p:nvSpPr>
          <p:spPr bwMode="auto">
            <a:xfrm>
              <a:off x="3279" y="1555"/>
              <a:ext cx="144" cy="14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9642" name="Rectangle 8" descr="75%"/>
            <p:cNvSpPr>
              <a:spLocks noChangeArrowheads="1"/>
            </p:cNvSpPr>
            <p:nvPr/>
          </p:nvSpPr>
          <p:spPr bwMode="auto">
            <a:xfrm>
              <a:off x="4767" y="1555"/>
              <a:ext cx="144" cy="14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9643" name="Line 9"/>
            <p:cNvSpPr>
              <a:spLocks noChangeShapeType="1"/>
            </p:cNvSpPr>
            <p:nvPr/>
          </p:nvSpPr>
          <p:spPr bwMode="auto">
            <a:xfrm>
              <a:off x="351" y="3043"/>
              <a:ext cx="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9644" name="Text Box 11"/>
            <p:cNvSpPr txBox="1">
              <a:spLocks noChangeArrowheads="1"/>
            </p:cNvSpPr>
            <p:nvPr/>
          </p:nvSpPr>
          <p:spPr bwMode="auto">
            <a:xfrm>
              <a:off x="1359" y="3091"/>
              <a:ext cx="3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altLang="it-IT" sz="4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69645" name="Text Box 12"/>
            <p:cNvSpPr txBox="1">
              <a:spLocks noChangeArrowheads="1"/>
            </p:cNvSpPr>
            <p:nvPr/>
          </p:nvSpPr>
          <p:spPr bwMode="auto">
            <a:xfrm>
              <a:off x="3185" y="3091"/>
              <a:ext cx="30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altLang="it-IT" sz="4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69646" name="Text Box 13"/>
            <p:cNvSpPr txBox="1">
              <a:spLocks noChangeArrowheads="1"/>
            </p:cNvSpPr>
            <p:nvPr/>
          </p:nvSpPr>
          <p:spPr bwMode="auto">
            <a:xfrm>
              <a:off x="4671" y="3091"/>
              <a:ext cx="3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altLang="it-IT" sz="4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69647" name="AutoShape 15" descr="Diagonali larghe verso l'alto"/>
            <p:cNvSpPr>
              <a:spLocks noChangeArrowheads="1"/>
            </p:cNvSpPr>
            <p:nvPr/>
          </p:nvSpPr>
          <p:spPr bwMode="auto">
            <a:xfrm>
              <a:off x="932" y="1807"/>
              <a:ext cx="1198" cy="951"/>
            </a:xfrm>
            <a:prstGeom prst="triangle">
              <a:avLst>
                <a:gd name="adj" fmla="val 50000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76200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69648" name="AutoShape 16"/>
            <p:cNvSpPr>
              <a:spLocks noChangeArrowheads="1"/>
            </p:cNvSpPr>
            <p:nvPr/>
          </p:nvSpPr>
          <p:spPr bwMode="auto">
            <a:xfrm>
              <a:off x="1838" y="1359"/>
              <a:ext cx="1323" cy="462"/>
            </a:xfrm>
            <a:prstGeom prst="curvedDownArrow">
              <a:avLst>
                <a:gd name="adj1" fmla="val 57273"/>
                <a:gd name="adj2" fmla="val 114545"/>
                <a:gd name="adj3" fmla="val 33333"/>
              </a:avLst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69637" name="Text Box 18"/>
          <p:cNvSpPr txBox="1">
            <a:spLocks noChangeArrowheads="1"/>
          </p:cNvSpPr>
          <p:nvPr/>
        </p:nvSpPr>
        <p:spPr bwMode="auto">
          <a:xfrm>
            <a:off x="128588" y="2025650"/>
            <a:ext cx="1622425" cy="1563688"/>
          </a:xfrm>
          <a:prstGeom prst="rect">
            <a:avLst/>
          </a:prstGeom>
          <a:noFill/>
          <a:ln w="9525">
            <a:solidFill>
              <a:srgbClr val="CC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Torre di </a:t>
            </a:r>
            <a:r>
              <a:rPr kumimoji="0" lang="en-US" altLang="it-IT" sz="3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n-1</a:t>
            </a:r>
            <a:r>
              <a:rPr kumimoji="0" lang="en-US" altLang="it-IT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dischi</a:t>
            </a:r>
          </a:p>
        </p:txBody>
      </p:sp>
      <p:sp>
        <p:nvSpPr>
          <p:cNvPr id="69638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Le torri di Hanoi</a:t>
            </a:r>
            <a:endParaRPr lang="en-US" altLang="it-IT"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egnaposto numero diapositiva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E2E68B6-4A99-4849-90E2-989A823DF884}" type="slidenum">
              <a:rPr lang="it-IT" altLang="it-IT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it-IT" altLang="it-IT" sz="1400"/>
          </a:p>
        </p:txBody>
      </p:sp>
      <p:sp>
        <p:nvSpPr>
          <p:cNvPr id="31747" name="Rettangolo 2"/>
          <p:cNvSpPr>
            <a:spLocks noChangeArrowheads="1"/>
          </p:cNvSpPr>
          <p:nvPr/>
        </p:nvSpPr>
        <p:spPr bwMode="auto">
          <a:xfrm>
            <a:off x="147638" y="58738"/>
            <a:ext cx="8921750" cy="674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È anche possibile documentare una funzione usando una </a:t>
            </a:r>
            <a:r>
              <a:rPr lang="it-IT" altLang="it-IT" sz="2400" dirty="0" err="1"/>
              <a:t>docstring</a:t>
            </a:r>
            <a:r>
              <a:rPr lang="it-IT" altLang="it-IT" sz="2400" dirty="0"/>
              <a:t>, cioè una stringa (in genere racchiusa tra """...""") che si trova come prima istruzione all’interno di una funzione: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 err="1"/>
              <a:t>def</a:t>
            </a:r>
            <a:r>
              <a:rPr lang="it-IT" altLang="it-IT" sz="2400" dirty="0"/>
              <a:t> </a:t>
            </a:r>
            <a:r>
              <a:rPr lang="it-IT" altLang="it-IT" sz="2400" dirty="0" err="1"/>
              <a:t>is_even</a:t>
            </a:r>
            <a:r>
              <a:rPr lang="it-IT" altLang="it-IT" sz="2400" dirty="0"/>
              <a:t>(n):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    """Return True </a:t>
            </a:r>
            <a:r>
              <a:rPr lang="it-IT" altLang="it-IT" sz="2400" dirty="0" err="1"/>
              <a:t>if</a:t>
            </a:r>
            <a:r>
              <a:rPr lang="it-IT" altLang="it-IT" sz="2400" dirty="0"/>
              <a:t> n </a:t>
            </a:r>
            <a:r>
              <a:rPr lang="it-IT" altLang="it-IT" sz="2400" dirty="0" err="1"/>
              <a:t>is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even</a:t>
            </a:r>
            <a:r>
              <a:rPr lang="it-IT" altLang="it-IT" sz="2400" dirty="0"/>
              <a:t>, False </a:t>
            </a:r>
            <a:r>
              <a:rPr lang="it-IT" altLang="it-IT" sz="2400" dirty="0" err="1"/>
              <a:t>otherwise</a:t>
            </a:r>
            <a:r>
              <a:rPr lang="it-IT" altLang="it-IT" sz="2400" dirty="0"/>
              <a:t>."""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    </a:t>
            </a:r>
            <a:r>
              <a:rPr lang="it-IT" altLang="it-IT" sz="2400" dirty="0" err="1"/>
              <a:t>if</a:t>
            </a:r>
            <a:r>
              <a:rPr lang="it-IT" altLang="it-IT" sz="2400" dirty="0"/>
              <a:t> n%2 == 0: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        </a:t>
            </a:r>
            <a:r>
              <a:rPr lang="it-IT" altLang="it-IT" sz="2400" dirty="0" err="1"/>
              <a:t>return</a:t>
            </a:r>
            <a:r>
              <a:rPr lang="it-IT" altLang="it-IT" sz="2400" dirty="0"/>
              <a:t> True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    else: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        </a:t>
            </a:r>
            <a:r>
              <a:rPr lang="it-IT" altLang="it-IT" sz="2400" dirty="0" err="1"/>
              <a:t>return</a:t>
            </a:r>
            <a:r>
              <a:rPr lang="it-IT" altLang="it-IT" sz="2400" dirty="0"/>
              <a:t> False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La funzione </a:t>
            </a:r>
            <a:r>
              <a:rPr lang="it-IT" altLang="it-IT" sz="2400" dirty="0" err="1"/>
              <a:t>builtin</a:t>
            </a:r>
            <a:r>
              <a:rPr lang="it-IT" altLang="it-IT" sz="2400" dirty="0"/>
              <a:t> help() è in grado di estrarre e mostrare questa stringa automaticamente:</a:t>
            </a:r>
          </a:p>
          <a:p>
            <a:pPr>
              <a:spcBef>
                <a:spcPct val="0"/>
              </a:spcBef>
              <a:buFontTx/>
              <a:buNone/>
            </a:pPr>
            <a:endParaRPr lang="it-IT" altLang="it-IT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&gt;&gt;&gt; help(</a:t>
            </a:r>
            <a:r>
              <a:rPr lang="it-IT" altLang="it-IT" sz="2400" dirty="0" err="1"/>
              <a:t>is_even</a:t>
            </a:r>
            <a:r>
              <a:rPr lang="it-IT" altLang="it-IT" sz="2400" dirty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Help on </a:t>
            </a:r>
            <a:r>
              <a:rPr lang="it-IT" altLang="it-IT" sz="2400" dirty="0" err="1"/>
              <a:t>function</a:t>
            </a:r>
            <a:r>
              <a:rPr lang="it-IT" altLang="it-IT" sz="2400" dirty="0"/>
              <a:t> </a:t>
            </a:r>
            <a:r>
              <a:rPr lang="it-IT" altLang="it-IT" sz="2400" dirty="0" err="1"/>
              <a:t>is_even</a:t>
            </a:r>
            <a:r>
              <a:rPr lang="it-IT" altLang="it-IT" sz="2400" dirty="0"/>
              <a:t> in </a:t>
            </a:r>
            <a:r>
              <a:rPr lang="it-IT" altLang="it-IT" sz="2400" dirty="0" err="1"/>
              <a:t>module</a:t>
            </a:r>
            <a:r>
              <a:rPr lang="it-IT" altLang="it-IT" sz="2400" dirty="0"/>
              <a:t> __</a:t>
            </a:r>
            <a:r>
              <a:rPr lang="it-IT" altLang="it-IT" sz="2400" dirty="0" err="1"/>
              <a:t>main</a:t>
            </a:r>
            <a:r>
              <a:rPr lang="it-IT" altLang="it-IT" sz="2400" dirty="0"/>
              <a:t>__: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 err="1"/>
              <a:t>is_even</a:t>
            </a:r>
            <a:r>
              <a:rPr lang="it-IT" altLang="it-IT" sz="2400" dirty="0"/>
              <a:t>(n)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it-IT" altLang="it-IT" sz="2400" dirty="0"/>
              <a:t>    Return True </a:t>
            </a:r>
            <a:r>
              <a:rPr lang="it-IT" altLang="it-IT" sz="2400" dirty="0" err="1"/>
              <a:t>if</a:t>
            </a:r>
            <a:r>
              <a:rPr lang="it-IT" altLang="it-IT" sz="2400" dirty="0"/>
              <a:t> n </a:t>
            </a:r>
            <a:r>
              <a:rPr lang="it-IT" altLang="it-IT" sz="2400" dirty="0" err="1"/>
              <a:t>is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even</a:t>
            </a:r>
            <a:r>
              <a:rPr lang="it-IT" altLang="it-IT" sz="2400" dirty="0"/>
              <a:t>, False </a:t>
            </a:r>
            <a:r>
              <a:rPr lang="it-IT" altLang="it-IT" sz="2400" dirty="0" err="1"/>
              <a:t>otherwise</a:t>
            </a:r>
            <a:r>
              <a:rPr lang="it-IT" altLang="it-IT" sz="2400" dirty="0"/>
              <a:t>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egnaposto numero diapositiva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996B79-74BF-495C-A40C-270860ABA86E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71683" name="Group 15"/>
          <p:cNvGrpSpPr>
            <a:grpSpLocks/>
          </p:cNvGrpSpPr>
          <p:nvPr/>
        </p:nvGrpSpPr>
        <p:grpSpPr bwMode="auto">
          <a:xfrm>
            <a:off x="590550" y="1123950"/>
            <a:ext cx="7620000" cy="4351338"/>
            <a:chOff x="288" y="708"/>
            <a:chExt cx="4800" cy="2741"/>
          </a:xfrm>
        </p:grpSpPr>
        <p:sp>
          <p:nvSpPr>
            <p:cNvPr id="71685" name="Rectangle 3" descr="75%"/>
            <p:cNvSpPr>
              <a:spLocks noChangeArrowheads="1"/>
            </p:cNvSpPr>
            <p:nvPr/>
          </p:nvSpPr>
          <p:spPr bwMode="auto">
            <a:xfrm>
              <a:off x="1392" y="1471"/>
              <a:ext cx="144" cy="14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71686" name="Rectangle 4" descr="Diagonali larghe verso l'alto"/>
            <p:cNvSpPr>
              <a:spLocks noChangeArrowheads="1"/>
            </p:cNvSpPr>
            <p:nvPr/>
          </p:nvSpPr>
          <p:spPr bwMode="auto">
            <a:xfrm>
              <a:off x="816" y="2767"/>
              <a:ext cx="1296" cy="1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71687" name="Rectangle 5" descr="75%"/>
            <p:cNvSpPr>
              <a:spLocks noChangeArrowheads="1"/>
            </p:cNvSpPr>
            <p:nvPr/>
          </p:nvSpPr>
          <p:spPr bwMode="auto">
            <a:xfrm>
              <a:off x="3216" y="1471"/>
              <a:ext cx="144" cy="14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71688" name="Rectangle 6" descr="75%"/>
            <p:cNvSpPr>
              <a:spLocks noChangeArrowheads="1"/>
            </p:cNvSpPr>
            <p:nvPr/>
          </p:nvSpPr>
          <p:spPr bwMode="auto">
            <a:xfrm>
              <a:off x="4704" y="1471"/>
              <a:ext cx="144" cy="14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71689" name="Line 7"/>
            <p:cNvSpPr>
              <a:spLocks noChangeShapeType="1"/>
            </p:cNvSpPr>
            <p:nvPr/>
          </p:nvSpPr>
          <p:spPr bwMode="auto">
            <a:xfrm>
              <a:off x="288" y="2959"/>
              <a:ext cx="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71690" name="Text Box 8"/>
            <p:cNvSpPr txBox="1">
              <a:spLocks noChangeArrowheads="1"/>
            </p:cNvSpPr>
            <p:nvPr/>
          </p:nvSpPr>
          <p:spPr bwMode="auto">
            <a:xfrm>
              <a:off x="1296" y="3007"/>
              <a:ext cx="3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altLang="it-IT" sz="4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1691" name="Text Box 9"/>
            <p:cNvSpPr txBox="1">
              <a:spLocks noChangeArrowheads="1"/>
            </p:cNvSpPr>
            <p:nvPr/>
          </p:nvSpPr>
          <p:spPr bwMode="auto">
            <a:xfrm>
              <a:off x="3122" y="3007"/>
              <a:ext cx="30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altLang="it-IT" sz="4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71692" name="Text Box 10"/>
            <p:cNvSpPr txBox="1">
              <a:spLocks noChangeArrowheads="1"/>
            </p:cNvSpPr>
            <p:nvPr/>
          </p:nvSpPr>
          <p:spPr bwMode="auto">
            <a:xfrm>
              <a:off x="4608" y="3007"/>
              <a:ext cx="3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altLang="it-IT" sz="4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71693" name="AutoShape 12" descr="Diagonali larghe verso l'alto"/>
            <p:cNvSpPr>
              <a:spLocks noChangeArrowheads="1"/>
            </p:cNvSpPr>
            <p:nvPr/>
          </p:nvSpPr>
          <p:spPr bwMode="auto">
            <a:xfrm>
              <a:off x="2702" y="1985"/>
              <a:ext cx="1198" cy="951"/>
            </a:xfrm>
            <a:prstGeom prst="triangle">
              <a:avLst>
                <a:gd name="adj" fmla="val 50000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76200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71694" name="AutoShape 13"/>
            <p:cNvSpPr>
              <a:spLocks noChangeArrowheads="1"/>
            </p:cNvSpPr>
            <p:nvPr/>
          </p:nvSpPr>
          <p:spPr bwMode="auto">
            <a:xfrm>
              <a:off x="1624" y="708"/>
              <a:ext cx="3234" cy="1291"/>
            </a:xfrm>
            <a:prstGeom prst="curvedDownArrow">
              <a:avLst>
                <a:gd name="adj1" fmla="val 26396"/>
                <a:gd name="adj2" fmla="val 76496"/>
                <a:gd name="adj3" fmla="val 39426"/>
              </a:avLst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7168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Le torri di Hanoi</a:t>
            </a:r>
            <a:endParaRPr lang="en-US" altLang="it-IT" sz="40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egnaposto numero diapositiva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34B43E-F203-46A6-A330-0ECF2D459C9A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73731" name="Group 15"/>
          <p:cNvGrpSpPr>
            <a:grpSpLocks/>
          </p:cNvGrpSpPr>
          <p:nvPr/>
        </p:nvGrpSpPr>
        <p:grpSpPr bwMode="auto">
          <a:xfrm>
            <a:off x="590550" y="1401763"/>
            <a:ext cx="8132763" cy="4073525"/>
            <a:chOff x="288" y="883"/>
            <a:chExt cx="5123" cy="2566"/>
          </a:xfrm>
        </p:grpSpPr>
        <p:sp>
          <p:nvSpPr>
            <p:cNvPr id="73733" name="Rectangle 3" descr="75%"/>
            <p:cNvSpPr>
              <a:spLocks noChangeArrowheads="1"/>
            </p:cNvSpPr>
            <p:nvPr/>
          </p:nvSpPr>
          <p:spPr bwMode="auto">
            <a:xfrm>
              <a:off x="1392" y="1471"/>
              <a:ext cx="144" cy="14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73734" name="Rectangle 5" descr="75%"/>
            <p:cNvSpPr>
              <a:spLocks noChangeArrowheads="1"/>
            </p:cNvSpPr>
            <p:nvPr/>
          </p:nvSpPr>
          <p:spPr bwMode="auto">
            <a:xfrm>
              <a:off x="3216" y="1471"/>
              <a:ext cx="144" cy="14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73735" name="Rectangle 6" descr="75%"/>
            <p:cNvSpPr>
              <a:spLocks noChangeArrowheads="1"/>
            </p:cNvSpPr>
            <p:nvPr/>
          </p:nvSpPr>
          <p:spPr bwMode="auto">
            <a:xfrm>
              <a:off x="4704" y="1471"/>
              <a:ext cx="144" cy="14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73736" name="Line 7"/>
            <p:cNvSpPr>
              <a:spLocks noChangeShapeType="1"/>
            </p:cNvSpPr>
            <p:nvPr/>
          </p:nvSpPr>
          <p:spPr bwMode="auto">
            <a:xfrm>
              <a:off x="288" y="2959"/>
              <a:ext cx="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73737" name="Text Box 8"/>
            <p:cNvSpPr txBox="1">
              <a:spLocks noChangeArrowheads="1"/>
            </p:cNvSpPr>
            <p:nvPr/>
          </p:nvSpPr>
          <p:spPr bwMode="auto">
            <a:xfrm>
              <a:off x="1296" y="3007"/>
              <a:ext cx="3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altLang="it-IT" sz="4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3738" name="Text Box 9"/>
            <p:cNvSpPr txBox="1">
              <a:spLocks noChangeArrowheads="1"/>
            </p:cNvSpPr>
            <p:nvPr/>
          </p:nvSpPr>
          <p:spPr bwMode="auto">
            <a:xfrm>
              <a:off x="3122" y="3007"/>
              <a:ext cx="30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altLang="it-IT" sz="4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73739" name="Text Box 10"/>
            <p:cNvSpPr txBox="1">
              <a:spLocks noChangeArrowheads="1"/>
            </p:cNvSpPr>
            <p:nvPr/>
          </p:nvSpPr>
          <p:spPr bwMode="auto">
            <a:xfrm>
              <a:off x="4608" y="3007"/>
              <a:ext cx="3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altLang="it-IT" sz="4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73740" name="AutoShape 11" descr="Diagonali larghe verso l'alto"/>
            <p:cNvSpPr>
              <a:spLocks noChangeArrowheads="1"/>
            </p:cNvSpPr>
            <p:nvPr/>
          </p:nvSpPr>
          <p:spPr bwMode="auto">
            <a:xfrm>
              <a:off x="2702" y="1985"/>
              <a:ext cx="1198" cy="951"/>
            </a:xfrm>
            <a:prstGeom prst="triangle">
              <a:avLst>
                <a:gd name="adj" fmla="val 50000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76200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73741" name="Rectangle 4" descr="Diagonali larghe verso l'alto"/>
            <p:cNvSpPr>
              <a:spLocks noChangeArrowheads="1"/>
            </p:cNvSpPr>
            <p:nvPr/>
          </p:nvSpPr>
          <p:spPr bwMode="auto">
            <a:xfrm>
              <a:off x="4115" y="2767"/>
              <a:ext cx="1296" cy="1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73742" name="AutoShape 13"/>
            <p:cNvSpPr>
              <a:spLocks noChangeArrowheads="1"/>
            </p:cNvSpPr>
            <p:nvPr/>
          </p:nvSpPr>
          <p:spPr bwMode="auto">
            <a:xfrm>
              <a:off x="3477" y="883"/>
              <a:ext cx="1323" cy="462"/>
            </a:xfrm>
            <a:prstGeom prst="curvedDownArrow">
              <a:avLst>
                <a:gd name="adj1" fmla="val 57273"/>
                <a:gd name="adj2" fmla="val 114545"/>
                <a:gd name="adj3" fmla="val 33333"/>
              </a:avLst>
            </a:prstGeom>
            <a:solidFill>
              <a:srgbClr val="CC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73732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Le torri di Hanoi</a:t>
            </a:r>
            <a:endParaRPr lang="en-US" altLang="it-IT" sz="400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egnaposto numero diapositiva 2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9662357-4ADF-4771-A2BC-9DE649EB1A4C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75779" name="Group 14"/>
          <p:cNvGrpSpPr>
            <a:grpSpLocks/>
          </p:cNvGrpSpPr>
          <p:nvPr/>
        </p:nvGrpSpPr>
        <p:grpSpPr bwMode="auto">
          <a:xfrm>
            <a:off x="590550" y="2335213"/>
            <a:ext cx="8132763" cy="3140075"/>
            <a:chOff x="288" y="1471"/>
            <a:chExt cx="5123" cy="1978"/>
          </a:xfrm>
        </p:grpSpPr>
        <p:sp>
          <p:nvSpPr>
            <p:cNvPr id="75781" name="Rectangle 3" descr="75%"/>
            <p:cNvSpPr>
              <a:spLocks noChangeArrowheads="1"/>
            </p:cNvSpPr>
            <p:nvPr/>
          </p:nvSpPr>
          <p:spPr bwMode="auto">
            <a:xfrm>
              <a:off x="1392" y="1471"/>
              <a:ext cx="144" cy="14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75782" name="Rectangle 4" descr="75%"/>
            <p:cNvSpPr>
              <a:spLocks noChangeArrowheads="1"/>
            </p:cNvSpPr>
            <p:nvPr/>
          </p:nvSpPr>
          <p:spPr bwMode="auto">
            <a:xfrm>
              <a:off x="3216" y="1471"/>
              <a:ext cx="144" cy="14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75783" name="Rectangle 5" descr="75%"/>
            <p:cNvSpPr>
              <a:spLocks noChangeArrowheads="1"/>
            </p:cNvSpPr>
            <p:nvPr/>
          </p:nvSpPr>
          <p:spPr bwMode="auto">
            <a:xfrm>
              <a:off x="4704" y="1471"/>
              <a:ext cx="144" cy="1488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75784" name="Line 6"/>
            <p:cNvSpPr>
              <a:spLocks noChangeShapeType="1"/>
            </p:cNvSpPr>
            <p:nvPr/>
          </p:nvSpPr>
          <p:spPr bwMode="auto">
            <a:xfrm>
              <a:off x="288" y="2959"/>
              <a:ext cx="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75785" name="Text Box 7"/>
            <p:cNvSpPr txBox="1">
              <a:spLocks noChangeArrowheads="1"/>
            </p:cNvSpPr>
            <p:nvPr/>
          </p:nvSpPr>
          <p:spPr bwMode="auto">
            <a:xfrm>
              <a:off x="1296" y="3007"/>
              <a:ext cx="3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altLang="it-IT" sz="4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5786" name="Text Box 8"/>
            <p:cNvSpPr txBox="1">
              <a:spLocks noChangeArrowheads="1"/>
            </p:cNvSpPr>
            <p:nvPr/>
          </p:nvSpPr>
          <p:spPr bwMode="auto">
            <a:xfrm>
              <a:off x="3122" y="3007"/>
              <a:ext cx="305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altLang="it-IT" sz="4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75787" name="Text Box 9"/>
            <p:cNvSpPr txBox="1">
              <a:spLocks noChangeArrowheads="1"/>
            </p:cNvSpPr>
            <p:nvPr/>
          </p:nvSpPr>
          <p:spPr bwMode="auto">
            <a:xfrm>
              <a:off x="4608" y="3007"/>
              <a:ext cx="3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altLang="it-IT" sz="4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75788" name="AutoShape 10" descr="Diagonali larghe verso l'alto"/>
            <p:cNvSpPr>
              <a:spLocks noChangeArrowheads="1"/>
            </p:cNvSpPr>
            <p:nvPr/>
          </p:nvSpPr>
          <p:spPr bwMode="auto">
            <a:xfrm>
              <a:off x="4159" y="1749"/>
              <a:ext cx="1198" cy="951"/>
            </a:xfrm>
            <a:prstGeom prst="triangle">
              <a:avLst>
                <a:gd name="adj" fmla="val 50000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76200" algn="ctr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75789" name="Rectangle 11" descr="Diagonali larghe verso l'alto"/>
            <p:cNvSpPr>
              <a:spLocks noChangeArrowheads="1"/>
            </p:cNvSpPr>
            <p:nvPr/>
          </p:nvSpPr>
          <p:spPr bwMode="auto">
            <a:xfrm>
              <a:off x="4115" y="2767"/>
              <a:ext cx="1296" cy="192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altLang="it-IT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75780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Le torri di Hanoi</a:t>
            </a:r>
            <a:endParaRPr lang="en-US" altLang="it-IT" sz="40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D87418-E420-4280-A80E-707BE1D06CCD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925" y="1081088"/>
            <a:ext cx="8153400" cy="4114800"/>
          </a:xfrm>
        </p:spPr>
        <p:txBody>
          <a:bodyPr/>
          <a:lstStyle/>
          <a:p>
            <a:pPr eaLnBrk="1" hangingPunct="1"/>
            <a:r>
              <a:rPr lang="it-IT" altLang="it-IT"/>
              <a:t>Il programma deve stampare una serie di comandi di spostamento</a:t>
            </a:r>
          </a:p>
          <a:p>
            <a:pPr lvl="1" eaLnBrk="1" hangingPunct="1"/>
            <a:r>
              <a:rPr lang="it-IT" altLang="it-IT"/>
              <a:t>So spostare la torre di 1 elem. da A a C</a:t>
            </a:r>
          </a:p>
          <a:p>
            <a:pPr lvl="1" eaLnBrk="1" hangingPunct="1">
              <a:buFontTx/>
              <a:buNone/>
            </a:pPr>
            <a:r>
              <a:rPr lang="it-IT" altLang="it-IT"/>
              <a:t>	(caso di base)</a:t>
            </a:r>
          </a:p>
          <a:p>
            <a:pPr lvl="1" eaLnBrk="1" hangingPunct="1"/>
            <a:r>
              <a:rPr lang="it-IT" altLang="it-IT"/>
              <a:t>Per spostare la torre di N elem. da A a C</a:t>
            </a:r>
          </a:p>
          <a:p>
            <a:pPr lvl="2" eaLnBrk="1" hangingPunct="1"/>
            <a:r>
              <a:rPr lang="it-IT" altLang="it-IT"/>
              <a:t>sposto la torre di N-1 cerchi da A a B</a:t>
            </a:r>
          </a:p>
          <a:p>
            <a:pPr lvl="2" eaLnBrk="1" hangingPunct="1"/>
            <a:r>
              <a:rPr lang="it-IT" altLang="it-IT"/>
              <a:t>sposto il cerchio restante in C</a:t>
            </a:r>
          </a:p>
          <a:p>
            <a:pPr lvl="2" eaLnBrk="1" hangingPunct="1"/>
            <a:r>
              <a:rPr lang="it-IT" altLang="it-IT"/>
              <a:t>sposto la torre di N-1 elementi da B a C</a:t>
            </a: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Il metodo</a:t>
            </a:r>
            <a:endParaRPr lang="en-US" altLang="it-IT" sz="400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egnaposto numero diapositiva 1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F330836-8D4C-4680-93DE-36F0829087C4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9875" name="Text Box 2"/>
          <p:cNvSpPr txBox="1">
            <a:spLocks noChangeArrowheads="1"/>
          </p:cNvSpPr>
          <p:nvPr/>
        </p:nvSpPr>
        <p:spPr bwMode="auto">
          <a:xfrm>
            <a:off x="909638" y="2986088"/>
            <a:ext cx="6230937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def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</a:t>
            </a:r>
            <a:r>
              <a:rPr kumimoji="0" lang="it-IT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hanoi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(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n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, 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a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, 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c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, 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b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):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  </a:t>
            </a:r>
            <a:r>
              <a:rPr kumimoji="0" lang="it-IT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if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</a:t>
            </a:r>
            <a:r>
              <a:rPr kumimoji="0" lang="it-IT" altLang="it-IT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n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!= 0: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     </a:t>
            </a:r>
            <a:r>
              <a:rPr kumimoji="0" lang="it-IT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hanoi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(n-1, a, b, c)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     </a:t>
            </a:r>
            <a:r>
              <a:rPr kumimoji="0" lang="it-IT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print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("sposta cerchio da " + a + " " + c)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     </a:t>
            </a:r>
            <a:r>
              <a:rPr kumimoji="0" lang="it-IT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hanoi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Tahoma" panose="020B0604030504040204" pitchFamily="34" charset="0"/>
              </a:rPr>
              <a:t> (n-1, b, c, a)</a:t>
            </a:r>
          </a:p>
        </p:txBody>
      </p:sp>
      <p:sp>
        <p:nvSpPr>
          <p:cNvPr id="79876" name="Text Box 3"/>
          <p:cNvSpPr txBox="1">
            <a:spLocks noChangeArrowheads="1"/>
          </p:cNvSpPr>
          <p:nvPr/>
        </p:nvSpPr>
        <p:spPr bwMode="auto">
          <a:xfrm>
            <a:off x="1295400" y="457200"/>
            <a:ext cx="61182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Chiamata iniziale: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hanoi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(12,"A","C","B")	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Significa che abbiamo una torre di 12 cerchi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da trasferire da 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A</a:t>
            </a:r>
            <a:r>
              <a:rPr kumimoji="0" lang="it-IT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a 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C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potendo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</a:t>
            </a:r>
            <a:r>
              <a:rPr kumimoji="0" lang="en-US" alt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usare</a:t>
            </a:r>
            <a:r>
              <a:rPr kumimoji="0" lang="en-US" altLang="it-IT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B</a:t>
            </a: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altLang="it-IT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628209-7F4F-479D-AC29-49EF658DBAE0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14413"/>
            <a:ext cx="8229600" cy="4937125"/>
          </a:xfrm>
        </p:spPr>
        <p:txBody>
          <a:bodyPr/>
          <a:lstStyle/>
          <a:p>
            <a:pPr eaLnBrk="1" hangingPunct="1"/>
            <a:r>
              <a:rPr lang="it-IT" altLang="it-IT" dirty="0"/>
              <a:t>Spesso le soluzioni ricorsive sono eleganti</a:t>
            </a:r>
          </a:p>
          <a:p>
            <a:pPr eaLnBrk="1" hangingPunct="1"/>
            <a:r>
              <a:rPr lang="it-IT" altLang="it-IT" dirty="0"/>
              <a:t>Sono vicine alla </a:t>
            </a:r>
            <a:r>
              <a:rPr lang="it-IT" altLang="it-IT" i="1" dirty="0"/>
              <a:t>definizione</a:t>
            </a:r>
            <a:r>
              <a:rPr lang="it-IT" altLang="it-IT" dirty="0"/>
              <a:t> del problema</a:t>
            </a:r>
          </a:p>
          <a:p>
            <a:pPr eaLnBrk="1" hangingPunct="1"/>
            <a:r>
              <a:rPr lang="it-IT" altLang="it-IT" dirty="0"/>
              <a:t>Però possono essere inefficienti</a:t>
            </a:r>
          </a:p>
          <a:p>
            <a:pPr eaLnBrk="1" hangingPunct="1"/>
            <a:r>
              <a:rPr lang="it-IT" altLang="it-IT" dirty="0"/>
              <a:t>Chiamare un sottoprogramma significa allocare memoria a </a:t>
            </a:r>
            <a:r>
              <a:rPr lang="it-IT" altLang="it-IT" dirty="0" err="1"/>
              <a:t>run</a:t>
            </a:r>
            <a:r>
              <a:rPr lang="it-IT" altLang="it-IT" dirty="0"/>
              <a:t>-time</a:t>
            </a:r>
          </a:p>
        </p:txBody>
      </p:sp>
      <p:sp>
        <p:nvSpPr>
          <p:cNvPr id="81924" name="Text Box 4"/>
          <p:cNvSpPr txBox="1">
            <a:spLocks noChangeArrowheads="1"/>
          </p:cNvSpPr>
          <p:nvPr/>
        </p:nvSpPr>
        <p:spPr bwMode="auto">
          <a:xfrm>
            <a:off x="1325563" y="4116388"/>
            <a:ext cx="6777037" cy="15636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N.B. è </a:t>
            </a:r>
            <a:r>
              <a:rPr kumimoji="0" lang="it-IT" altLang="it-IT" sz="32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sempre</a:t>
            </a:r>
            <a:r>
              <a:rPr kumimoji="0" lang="it-IT" alt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possibile trovare un corrispondente iterativo di un programma ricorsivo</a:t>
            </a:r>
            <a:endParaRPr kumimoji="0" lang="en-US" altLang="it-IT" sz="3200" b="0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/>
              <a:t>Ricorsione o iterazione?</a:t>
            </a:r>
            <a:endParaRPr lang="en-US" altLang="it-IT" sz="400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05F82ED-2715-48F0-B33B-8E3C82894C11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4938"/>
            <a:ext cx="9144000" cy="739775"/>
          </a:xfrm>
        </p:spPr>
        <p:txBody>
          <a:bodyPr/>
          <a:lstStyle/>
          <a:p>
            <a:pPr eaLnBrk="1" hangingPunct="1"/>
            <a:r>
              <a:rPr lang="it-IT" altLang="it-IT" sz="4000"/>
              <a:t>Numeri di Fibonacci e memorizzazione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25525"/>
            <a:ext cx="8229600" cy="4937125"/>
          </a:xfrm>
        </p:spPr>
        <p:txBody>
          <a:bodyPr/>
          <a:lstStyle/>
          <a:p>
            <a:pPr eaLnBrk="1" hangingPunct="1"/>
            <a:r>
              <a:rPr lang="it-IT" altLang="it-IT" sz="2800"/>
              <a:t>La prima volta che calcolo un dato numero di Fibonacci lo memorizzo in una lista</a:t>
            </a:r>
          </a:p>
          <a:p>
            <a:pPr eaLnBrk="1" hangingPunct="1"/>
            <a:r>
              <a:rPr lang="it-IT" altLang="it-IT" sz="2800"/>
              <a:t>Dalla seconda volta in poi, anziché ricalcolarlo, lo leggo direttamente dalla lista</a:t>
            </a:r>
            <a:endParaRPr lang="it-IT" altLang="it-IT" sz="240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68300" y="4125913"/>
            <a:ext cx="847407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Drastica riduzione della </a:t>
            </a:r>
            <a:r>
              <a:rPr kumimoji="0" lang="it-IT" altLang="it-IT" sz="2400" b="0" i="1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complessità</a:t>
            </a: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 (aumento di efficienza)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Questa soluzione richiede un tempo </a:t>
            </a:r>
            <a:r>
              <a:rPr kumimoji="0" lang="it-IT" altLang="it-IT" sz="2400" b="0" i="1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lineare</a:t>
            </a: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in 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La soluzione precedente richiede un tempo </a:t>
            </a:r>
            <a:r>
              <a:rPr kumimoji="0" lang="it-IT" altLang="it-IT" sz="2400" b="0" i="1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esponenziale</a:t>
            </a:r>
            <a:r>
              <a:rPr kumimoji="0" lang="it-IT" altLang="it-IT" sz="24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t> in 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egnaposto numero diapositiva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D59D1A-7E69-4B35-995D-86221F857F05}" type="slidenum">
              <a:rPr kumimoji="0" lang="it-IT" altLang="it-IT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it-IT" altLang="it-IT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4000" dirty="0"/>
              <a:t>Calcolo con memorizzazione</a:t>
            </a: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92175"/>
            <a:ext cx="9144000" cy="31337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it-IT" altLang="it-IT" sz="2400" dirty="0" err="1"/>
              <a:t>def</a:t>
            </a:r>
            <a:r>
              <a:rPr lang="it-IT" altLang="it-IT" sz="2400" dirty="0"/>
              <a:t> </a:t>
            </a:r>
            <a:r>
              <a:rPr lang="it-IT" altLang="it-IT" sz="2400" dirty="0" err="1"/>
              <a:t>fastFib</a:t>
            </a:r>
            <a:r>
              <a:rPr lang="it-IT" altLang="it-IT" sz="2400" dirty="0"/>
              <a:t>(n, memo):</a:t>
            </a:r>
          </a:p>
          <a:p>
            <a:pPr eaLnBrk="1" hangingPunct="1">
              <a:buFontTx/>
              <a:buNone/>
            </a:pPr>
            <a:r>
              <a:rPr lang="it-IT" altLang="it-IT" sz="2400" dirty="0"/>
              <a:t>    </a:t>
            </a:r>
            <a:r>
              <a:rPr lang="it-IT" altLang="it-IT" sz="2400" dirty="0" err="1"/>
              <a:t>if</a:t>
            </a:r>
            <a:r>
              <a:rPr lang="it-IT" altLang="it-IT" sz="2400" dirty="0"/>
              <a:t> </a:t>
            </a:r>
            <a:r>
              <a:rPr lang="it-IT" altLang="it-IT" sz="2400" dirty="0" err="1"/>
              <a:t>len</a:t>
            </a:r>
            <a:r>
              <a:rPr lang="it-IT" altLang="it-IT" sz="2400" dirty="0"/>
              <a:t>(memo)&lt;n:</a:t>
            </a:r>
          </a:p>
          <a:p>
            <a:pPr eaLnBrk="1" hangingPunct="1">
              <a:buFontTx/>
              <a:buNone/>
            </a:pPr>
            <a:r>
              <a:rPr lang="it-IT" altLang="it-IT" sz="2400" dirty="0"/>
              <a:t>        </a:t>
            </a:r>
            <a:r>
              <a:rPr lang="it-IT" altLang="it-IT" sz="2400" dirty="0" err="1"/>
              <a:t>memo.append</a:t>
            </a:r>
            <a:r>
              <a:rPr lang="it-IT" altLang="it-IT" sz="2400" dirty="0"/>
              <a:t>(</a:t>
            </a:r>
            <a:r>
              <a:rPr lang="it-IT" altLang="it-IT" sz="2400" dirty="0" err="1"/>
              <a:t>fastFib</a:t>
            </a:r>
            <a:r>
              <a:rPr lang="it-IT" altLang="it-IT" sz="2400" dirty="0"/>
              <a:t>(n-1, memo) + </a:t>
            </a:r>
            <a:r>
              <a:rPr lang="it-IT" altLang="it-IT" sz="2400" dirty="0" err="1"/>
              <a:t>fastFib</a:t>
            </a:r>
            <a:r>
              <a:rPr lang="it-IT" altLang="it-IT" sz="2400" dirty="0"/>
              <a:t>(n-2, memo))</a:t>
            </a:r>
          </a:p>
          <a:p>
            <a:pPr eaLnBrk="1" hangingPunct="1">
              <a:buFontTx/>
              <a:buNone/>
            </a:pPr>
            <a:r>
              <a:rPr lang="it-IT" altLang="it-IT" sz="2400" dirty="0"/>
              <a:t>    </a:t>
            </a:r>
            <a:r>
              <a:rPr lang="it-IT" altLang="it-IT" sz="2400" dirty="0" err="1"/>
              <a:t>return</a:t>
            </a:r>
            <a:r>
              <a:rPr lang="it-IT" altLang="it-IT" sz="2400" dirty="0"/>
              <a:t> memo[n-1]</a:t>
            </a:r>
          </a:p>
          <a:p>
            <a:pPr eaLnBrk="1" hangingPunct="1">
              <a:buFontTx/>
              <a:buNone/>
            </a:pPr>
            <a:endParaRPr lang="it-IT" altLang="it-IT" sz="2400" dirty="0"/>
          </a:p>
          <a:p>
            <a:pPr eaLnBrk="1" hangingPunct="1">
              <a:buFontTx/>
              <a:buNone/>
            </a:pPr>
            <a:r>
              <a:rPr lang="it-IT" altLang="it-IT" sz="2400" dirty="0" err="1"/>
              <a:t>def</a:t>
            </a:r>
            <a:r>
              <a:rPr lang="it-IT" altLang="it-IT" sz="2400" dirty="0"/>
              <a:t> </a:t>
            </a:r>
            <a:r>
              <a:rPr lang="it-IT" altLang="it-IT" sz="2400" dirty="0" err="1"/>
              <a:t>fibo</a:t>
            </a:r>
            <a:r>
              <a:rPr lang="it-IT" altLang="it-IT" sz="2400" dirty="0"/>
              <a:t>(n):</a:t>
            </a:r>
          </a:p>
          <a:p>
            <a:pPr eaLnBrk="1" hangingPunct="1">
              <a:buFontTx/>
              <a:buNone/>
            </a:pPr>
            <a:r>
              <a:rPr lang="it-IT" altLang="it-IT" sz="2400" dirty="0"/>
              <a:t>    memo = [1,1]</a:t>
            </a:r>
          </a:p>
          <a:p>
            <a:pPr eaLnBrk="1" hangingPunct="1">
              <a:buFontTx/>
              <a:buNone/>
            </a:pPr>
            <a:r>
              <a:rPr lang="it-IT" altLang="it-IT" sz="2400" dirty="0"/>
              <a:t>    </a:t>
            </a:r>
            <a:r>
              <a:rPr lang="it-IT" altLang="it-IT" sz="2400" dirty="0" err="1"/>
              <a:t>return</a:t>
            </a:r>
            <a:r>
              <a:rPr lang="it-IT" altLang="it-IT" sz="2400" dirty="0"/>
              <a:t> </a:t>
            </a:r>
            <a:r>
              <a:rPr lang="it-IT" altLang="it-IT" sz="2400" dirty="0" err="1"/>
              <a:t>fastFib</a:t>
            </a:r>
            <a:r>
              <a:rPr lang="it-IT" altLang="it-IT" sz="2400" dirty="0"/>
              <a:t>(n, memo)</a:t>
            </a:r>
          </a:p>
          <a:p>
            <a:pPr eaLnBrk="1" hangingPunct="1">
              <a:buFontTx/>
              <a:buNone/>
            </a:pPr>
            <a:endParaRPr lang="it-IT" altLang="it-IT" sz="2400" dirty="0"/>
          </a:p>
          <a:p>
            <a:pPr eaLnBrk="1" hangingPunct="1">
              <a:buFontTx/>
              <a:buNone/>
            </a:pPr>
            <a:r>
              <a:rPr lang="it-IT" altLang="it-IT" sz="2400" dirty="0"/>
              <a:t>res = </a:t>
            </a:r>
            <a:r>
              <a:rPr lang="it-IT" altLang="it-IT" sz="2400" dirty="0" err="1"/>
              <a:t>fibo</a:t>
            </a:r>
            <a:r>
              <a:rPr lang="it-IT" altLang="it-IT" sz="2400" dirty="0"/>
              <a:t>(6)</a:t>
            </a:r>
          </a:p>
          <a:p>
            <a:pPr eaLnBrk="1" hangingPunct="1">
              <a:buFontTx/>
              <a:buNone/>
            </a:pPr>
            <a:r>
              <a:rPr lang="it-IT" altLang="it-IT" sz="2400" dirty="0" err="1"/>
              <a:t>print</a:t>
            </a:r>
            <a:r>
              <a:rPr lang="it-IT" altLang="it-IT" sz="2400" dirty="0"/>
              <a:t> (res)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truttura predefinita">
  <a:themeElements>
    <a:clrScheme name="1_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1_Struttura predefinit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uttura predefinit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uttura predefinit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truttura predefinita">
  <a:themeElements>
    <a:clrScheme name="Struttura predefinit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truttura predefinita">
  <a:themeElements>
    <a:clrScheme name="Struttura predefinita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ruttura predefinit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it-IT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Struttura predefinita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uttura predefinita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uttura predefinit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8391</Words>
  <Application>Microsoft Office PowerPoint</Application>
  <PresentationFormat>Presentazione su schermo (4:3)</PresentationFormat>
  <Paragraphs>1670</Paragraphs>
  <Slides>97</Slides>
  <Notes>56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97</vt:i4>
      </vt:variant>
    </vt:vector>
  </HeadingPairs>
  <TitlesOfParts>
    <vt:vector size="107" baseType="lpstr">
      <vt:lpstr>Arial</vt:lpstr>
      <vt:lpstr>Consolas</vt:lpstr>
      <vt:lpstr>Courier New</vt:lpstr>
      <vt:lpstr>Helvetica-Narrow</vt:lpstr>
      <vt:lpstr>Symbol</vt:lpstr>
      <vt:lpstr>Tahoma</vt:lpstr>
      <vt:lpstr>Times New Roman</vt:lpstr>
      <vt:lpstr>1_Struttura predefinita</vt:lpstr>
      <vt:lpstr>Struttura predefinita</vt:lpstr>
      <vt:lpstr>2_Struttura predefinita</vt:lpstr>
      <vt:lpstr>Sottoprogrammi  Funzioni</vt:lpstr>
      <vt:lpstr>Problema</vt:lpstr>
      <vt:lpstr>Se fosse possibile…</vt:lpstr>
      <vt:lpstr>Le funzioni</vt:lpstr>
      <vt:lpstr>Motivazioni</vt:lpstr>
      <vt:lpstr>Sulla necessità dei sottoprogrammi</vt:lpstr>
      <vt:lpstr>Definizione di funzioni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Passaggio parametri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Valori di ritorno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Scope delle variabili</vt:lpstr>
      <vt:lpstr>Esempio</vt:lpstr>
      <vt:lpstr>Definizione della funzione primo</vt:lpstr>
      <vt:lpstr>Esempio</vt:lpstr>
      <vt:lpstr>Sintassi dell’invocazione</vt:lpstr>
      <vt:lpstr>Semantica dell’invocazione</vt:lpstr>
      <vt:lpstr>Esempio di codice</vt:lpstr>
      <vt:lpstr>Esempio di codice</vt:lpstr>
      <vt:lpstr>Esempio di codice</vt:lpstr>
      <vt:lpstr>Esempio di codice</vt:lpstr>
      <vt:lpstr>Esempio di codice</vt:lpstr>
      <vt:lpstr>Esempio di codice</vt:lpstr>
      <vt:lpstr>Esempio di codice</vt:lpstr>
      <vt:lpstr>Esempio di codice</vt:lpstr>
      <vt:lpstr>Esempio di codice</vt:lpstr>
      <vt:lpstr>Esempio di codice</vt:lpstr>
      <vt:lpstr>Esempio di codice</vt:lpstr>
      <vt:lpstr>Esempio di codice</vt:lpstr>
      <vt:lpstr>Esempio di codice</vt:lpstr>
      <vt:lpstr>Esempio di codice</vt:lpstr>
      <vt:lpstr>Esempio di codice</vt:lpstr>
      <vt:lpstr>Esempio di codice</vt:lpstr>
      <vt:lpstr>Esempio di codice</vt:lpstr>
      <vt:lpstr>Esempio di codice</vt:lpstr>
      <vt:lpstr>Esempio di codice</vt:lpstr>
      <vt:lpstr>Esempio di codice</vt:lpstr>
      <vt:lpstr>Esempio di codice</vt:lpstr>
      <vt:lpstr>Esempio di codice</vt:lpstr>
      <vt:lpstr>Esempio di codice</vt:lpstr>
      <vt:lpstr>Record di attivazione</vt:lpstr>
      <vt:lpstr>Perché è necessario?</vt:lpstr>
      <vt:lpstr>La pila (stack) di sistema</vt:lpstr>
      <vt:lpstr>Map e filter</vt:lpstr>
      <vt:lpstr>Presentazione standard di PowerPoint</vt:lpstr>
      <vt:lpstr>Presentazione standard di PowerPoint</vt:lpstr>
      <vt:lpstr>Ricorsione</vt:lpstr>
      <vt:lpstr>Definizioni induttive</vt:lpstr>
      <vt:lpstr>Dimostrazioni induttive</vt:lpstr>
      <vt:lpstr>Iterazione e ricorsione</vt:lpstr>
      <vt:lpstr>Fattoriale – versione iterativa</vt:lpstr>
      <vt:lpstr>Lo "spirito" del metodo ricorsivo</vt:lpstr>
      <vt:lpstr>Fattoriale – versione ricorsiva</vt:lpstr>
      <vt:lpstr>Ricorsione nei sottoprogrammi</vt:lpstr>
      <vt:lpstr>Formulazione ricorsiva</vt:lpstr>
      <vt:lpstr>Simulazione del calcolo Invocazione di: FattRic(3)</vt:lpstr>
      <vt:lpstr>Esecuzione di funzioni ricorsive</vt:lpstr>
      <vt:lpstr>Il modello a runtime:    esempio</vt:lpstr>
      <vt:lpstr>Ma… </vt:lpstr>
      <vt:lpstr>Un altro esempio: la serie di Fibonacci</vt:lpstr>
      <vt:lpstr>Definizione ricorsiva della serie</vt:lpstr>
      <vt:lpstr>Numeri di Fibonacci</vt:lpstr>
      <vt:lpstr>Un altro esempio: MCD à-la-Euclide</vt:lpstr>
      <vt:lpstr>MCD – versione iterativa</vt:lpstr>
      <vt:lpstr>MCD – versione ricorsiva</vt:lpstr>
      <vt:lpstr>Funzione esponenziale (intera)</vt:lpstr>
      <vt:lpstr>Terminazione (ancora!)</vt:lpstr>
      <vt:lpstr>Le parole palindrome</vt:lpstr>
      <vt:lpstr>Esercizio</vt:lpstr>
      <vt:lpstr>Palindromi in versione ricorsiva</vt:lpstr>
      <vt:lpstr>Palindromi in versione ricorsiva</vt:lpstr>
      <vt:lpstr>Palindromi ricorsivi: variante</vt:lpstr>
      <vt:lpstr>Altri tipi di palindromi</vt:lpstr>
      <vt:lpstr>Altri tipi di palindromi</vt:lpstr>
      <vt:lpstr>Digressione: palindromi ovunque</vt:lpstr>
      <vt:lpstr>Presentazione standard di PowerPoint</vt:lpstr>
      <vt:lpstr>Le torri di Hanoi</vt:lpstr>
      <vt:lpstr>Le torri di Hanoi</vt:lpstr>
      <vt:lpstr>Le torri di Hanoi</vt:lpstr>
      <vt:lpstr>Le torri di Hanoi</vt:lpstr>
      <vt:lpstr>Le torri di Hanoi</vt:lpstr>
      <vt:lpstr>Il metodo</vt:lpstr>
      <vt:lpstr>Presentazione standard di PowerPoint</vt:lpstr>
      <vt:lpstr>Ricorsione o iterazione?</vt:lpstr>
      <vt:lpstr>Numeri di Fibonacci e memorizzazione</vt:lpstr>
      <vt:lpstr>Calcolo con memorizzazione</vt:lpstr>
    </vt:vector>
  </TitlesOfParts>
  <Company>Politecnico di Milano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Codifica dell'Informazione, Aritmetica e Logica</dc:title>
  <dc:creator>Luca Breveglieri</dc:creator>
  <dc:description>Per il corso di Informatica 1 - sez. Automatici</dc:description>
  <cp:lastModifiedBy>Alessandro Campi</cp:lastModifiedBy>
  <cp:revision>1423</cp:revision>
  <dcterms:created xsi:type="dcterms:W3CDTF">2000-09-24T09:01:15Z</dcterms:created>
  <dcterms:modified xsi:type="dcterms:W3CDTF">2021-03-16T14:11:45Z</dcterms:modified>
</cp:coreProperties>
</file>