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8" r:id="rId14"/>
    <p:sldId id="267" r:id="rId15"/>
    <p:sldId id="269" r:id="rId16"/>
    <p:sldId id="270" r:id="rId17"/>
    <p:sldId id="271" r:id="rId18"/>
    <p:sldId id="297" r:id="rId19"/>
    <p:sldId id="298" r:id="rId20"/>
    <p:sldId id="289" r:id="rId21"/>
    <p:sldId id="290" r:id="rId22"/>
    <p:sldId id="299" r:id="rId23"/>
    <p:sldId id="288" r:id="rId24"/>
    <p:sldId id="300" r:id="rId25"/>
    <p:sldId id="301" r:id="rId26"/>
    <p:sldId id="302" r:id="rId27"/>
    <p:sldId id="272" r:id="rId28"/>
    <p:sldId id="485" r:id="rId29"/>
    <p:sldId id="295" r:id="rId30"/>
    <p:sldId id="286" r:id="rId31"/>
    <p:sldId id="294" r:id="rId32"/>
    <p:sldId id="292" r:id="rId33"/>
    <p:sldId id="334" r:id="rId34"/>
    <p:sldId id="335" r:id="rId35"/>
    <p:sldId id="336" r:id="rId36"/>
    <p:sldId id="337" r:id="rId37"/>
    <p:sldId id="303" r:id="rId38"/>
    <p:sldId id="304" r:id="rId39"/>
    <p:sldId id="305" r:id="rId40"/>
    <p:sldId id="338" r:id="rId41"/>
    <p:sldId id="285" r:id="rId42"/>
    <p:sldId id="483" r:id="rId43"/>
    <p:sldId id="306" r:id="rId44"/>
    <p:sldId id="475" r:id="rId45"/>
    <p:sldId id="476" r:id="rId46"/>
    <p:sldId id="477" r:id="rId47"/>
    <p:sldId id="478" r:id="rId48"/>
    <p:sldId id="273" r:id="rId49"/>
    <p:sldId id="484" r:id="rId50"/>
    <p:sldId id="479" r:id="rId51"/>
    <p:sldId id="440" r:id="rId52"/>
    <p:sldId id="441" r:id="rId53"/>
    <p:sldId id="442" r:id="rId54"/>
    <p:sldId id="443" r:id="rId55"/>
    <p:sldId id="444" r:id="rId56"/>
    <p:sldId id="445" r:id="rId57"/>
    <p:sldId id="446" r:id="rId58"/>
    <p:sldId id="447" r:id="rId59"/>
    <p:sldId id="448" r:id="rId60"/>
    <p:sldId id="449" r:id="rId61"/>
    <p:sldId id="364" r:id="rId62"/>
    <p:sldId id="365" r:id="rId6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FD082-2A37-4BBA-8533-47C2767E346C}" type="datetimeFigureOut">
              <a:rPr lang="it-IT" smtClean="0"/>
              <a:t>31/03/2021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7B1CD-401C-4816-AB8E-B87FCEC5FB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4031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egnaposto immagine diapositiva 1">
            <a:extLst>
              <a:ext uri="{FF2B5EF4-FFF2-40B4-BE49-F238E27FC236}">
                <a16:creationId xmlns:a16="http://schemas.microsoft.com/office/drawing/2014/main" id="{F250F5D0-9B38-40BC-9F7E-9C328DCD1F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Segnaposto note 2">
            <a:extLst>
              <a:ext uri="{FF2B5EF4-FFF2-40B4-BE49-F238E27FC236}">
                <a16:creationId xmlns:a16="http://schemas.microsoft.com/office/drawing/2014/main" id="{0F560072-EED2-4F94-888B-7FEE9795B1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35172" name="Segnaposto numero diapositiva 3">
            <a:extLst>
              <a:ext uri="{FF2B5EF4-FFF2-40B4-BE49-F238E27FC236}">
                <a16:creationId xmlns:a16="http://schemas.microsoft.com/office/drawing/2014/main" id="{B8F8A473-8ADE-41D7-A1A7-2A46425FB1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A7456B-9130-4160-B3A2-902E62F37210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egnaposto immagine diapositiva 1">
            <a:extLst>
              <a:ext uri="{FF2B5EF4-FFF2-40B4-BE49-F238E27FC236}">
                <a16:creationId xmlns:a16="http://schemas.microsoft.com/office/drawing/2014/main" id="{FA774A83-5E9C-4D86-8ACF-FE874DFAFD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Segnaposto note 2">
            <a:extLst>
              <a:ext uri="{FF2B5EF4-FFF2-40B4-BE49-F238E27FC236}">
                <a16:creationId xmlns:a16="http://schemas.microsoft.com/office/drawing/2014/main" id="{F3C20F74-530C-41C9-A68A-9D04A201D3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45412" name="Segnaposto numero diapositiva 3">
            <a:extLst>
              <a:ext uri="{FF2B5EF4-FFF2-40B4-BE49-F238E27FC236}">
                <a16:creationId xmlns:a16="http://schemas.microsoft.com/office/drawing/2014/main" id="{E2AD4BA0-2A19-4B1A-90FA-C4EC4E4AA8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5A8620-2FA6-4BEE-B6EC-8517294A452A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egnaposto immagine diapositiva 1">
            <a:extLst>
              <a:ext uri="{FF2B5EF4-FFF2-40B4-BE49-F238E27FC236}">
                <a16:creationId xmlns:a16="http://schemas.microsoft.com/office/drawing/2014/main" id="{A15CF629-7C6A-43A0-9D17-466A7664CD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Segnaposto note 2">
            <a:extLst>
              <a:ext uri="{FF2B5EF4-FFF2-40B4-BE49-F238E27FC236}">
                <a16:creationId xmlns:a16="http://schemas.microsoft.com/office/drawing/2014/main" id="{DC2480D3-154C-4EF2-A6D2-319E2F9277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46436" name="Segnaposto numero diapositiva 3">
            <a:extLst>
              <a:ext uri="{FF2B5EF4-FFF2-40B4-BE49-F238E27FC236}">
                <a16:creationId xmlns:a16="http://schemas.microsoft.com/office/drawing/2014/main" id="{CC91DAAA-1423-475D-A26C-25BCEC4F4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9A69DB-A796-4166-8088-9894E40DE937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egnaposto immagine diapositiva 1">
            <a:extLst>
              <a:ext uri="{FF2B5EF4-FFF2-40B4-BE49-F238E27FC236}">
                <a16:creationId xmlns:a16="http://schemas.microsoft.com/office/drawing/2014/main" id="{3405A031-C55D-4544-B50D-0D3161EBE0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Segnaposto note 2">
            <a:extLst>
              <a:ext uri="{FF2B5EF4-FFF2-40B4-BE49-F238E27FC236}">
                <a16:creationId xmlns:a16="http://schemas.microsoft.com/office/drawing/2014/main" id="{AC2FAFCC-6E69-4077-AA57-55A6D08533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47460" name="Segnaposto numero diapositiva 3">
            <a:extLst>
              <a:ext uri="{FF2B5EF4-FFF2-40B4-BE49-F238E27FC236}">
                <a16:creationId xmlns:a16="http://schemas.microsoft.com/office/drawing/2014/main" id="{7348DAEF-E17A-4AF7-ADF0-F5429E277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77AA1-3DAA-49D3-9AE7-95B403062C70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egnaposto immagine diapositiva 1">
            <a:extLst>
              <a:ext uri="{FF2B5EF4-FFF2-40B4-BE49-F238E27FC236}">
                <a16:creationId xmlns:a16="http://schemas.microsoft.com/office/drawing/2014/main" id="{A33B1292-40EF-4915-BD93-09DDA046A7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Segnaposto note 2">
            <a:extLst>
              <a:ext uri="{FF2B5EF4-FFF2-40B4-BE49-F238E27FC236}">
                <a16:creationId xmlns:a16="http://schemas.microsoft.com/office/drawing/2014/main" id="{53DB6FC6-8DD7-4441-A127-4DE9EEEA77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48484" name="Segnaposto numero diapositiva 3">
            <a:extLst>
              <a:ext uri="{FF2B5EF4-FFF2-40B4-BE49-F238E27FC236}">
                <a16:creationId xmlns:a16="http://schemas.microsoft.com/office/drawing/2014/main" id="{0812FC24-EBE0-4D97-8560-8FA5AE13B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D21983-D780-47DC-A28A-FCD7C49BD1DF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egnaposto immagine diapositiva 1">
            <a:extLst>
              <a:ext uri="{FF2B5EF4-FFF2-40B4-BE49-F238E27FC236}">
                <a16:creationId xmlns:a16="http://schemas.microsoft.com/office/drawing/2014/main" id="{9F0742CE-6164-4455-A488-DB7060B162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Segnaposto note 2">
            <a:extLst>
              <a:ext uri="{FF2B5EF4-FFF2-40B4-BE49-F238E27FC236}">
                <a16:creationId xmlns:a16="http://schemas.microsoft.com/office/drawing/2014/main" id="{4BFEE2F3-B8CE-45A8-B9FF-AC66D8312B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51556" name="Segnaposto numero diapositiva 3">
            <a:extLst>
              <a:ext uri="{FF2B5EF4-FFF2-40B4-BE49-F238E27FC236}">
                <a16:creationId xmlns:a16="http://schemas.microsoft.com/office/drawing/2014/main" id="{AE0B75A4-04D8-4107-8300-43F5C76340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62BA5C-B255-483C-9892-BB4B2336F742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egnaposto immagine diapositiva 1">
            <a:extLst>
              <a:ext uri="{FF2B5EF4-FFF2-40B4-BE49-F238E27FC236}">
                <a16:creationId xmlns:a16="http://schemas.microsoft.com/office/drawing/2014/main" id="{4EB86ACF-494C-4184-9B61-B7A734CBBE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Segnaposto note 2">
            <a:extLst>
              <a:ext uri="{FF2B5EF4-FFF2-40B4-BE49-F238E27FC236}">
                <a16:creationId xmlns:a16="http://schemas.microsoft.com/office/drawing/2014/main" id="{4CAB5713-5476-4940-BB56-88E456313C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52580" name="Segnaposto numero diapositiva 3">
            <a:extLst>
              <a:ext uri="{FF2B5EF4-FFF2-40B4-BE49-F238E27FC236}">
                <a16:creationId xmlns:a16="http://schemas.microsoft.com/office/drawing/2014/main" id="{C8FB7559-DFAF-48BD-9EFE-773E2D1D7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692CF0-EBB8-4357-8F65-F1A3BB669455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egnaposto immagine diapositiva 1">
            <a:extLst>
              <a:ext uri="{FF2B5EF4-FFF2-40B4-BE49-F238E27FC236}">
                <a16:creationId xmlns:a16="http://schemas.microsoft.com/office/drawing/2014/main" id="{8791410E-9DE3-4EC0-91AC-166FE82233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Segnaposto note 2">
            <a:extLst>
              <a:ext uri="{FF2B5EF4-FFF2-40B4-BE49-F238E27FC236}">
                <a16:creationId xmlns:a16="http://schemas.microsoft.com/office/drawing/2014/main" id="{B2E0A08E-7398-41A6-908E-9A4576736F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53604" name="Segnaposto numero diapositiva 3">
            <a:extLst>
              <a:ext uri="{FF2B5EF4-FFF2-40B4-BE49-F238E27FC236}">
                <a16:creationId xmlns:a16="http://schemas.microsoft.com/office/drawing/2014/main" id="{B0248408-64E4-4816-86DB-9CC361329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6F780F-99EA-407B-AEBD-432AD7B6150E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egnaposto immagine diapositiva 1">
            <a:extLst>
              <a:ext uri="{FF2B5EF4-FFF2-40B4-BE49-F238E27FC236}">
                <a16:creationId xmlns:a16="http://schemas.microsoft.com/office/drawing/2014/main" id="{9F8EE61E-3DC6-447C-8B71-C9FFD7A6AD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Segnaposto note 2">
            <a:extLst>
              <a:ext uri="{FF2B5EF4-FFF2-40B4-BE49-F238E27FC236}">
                <a16:creationId xmlns:a16="http://schemas.microsoft.com/office/drawing/2014/main" id="{77B9FE67-997A-4C86-A6CB-83533633C1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54628" name="Segnaposto numero diapositiva 3">
            <a:extLst>
              <a:ext uri="{FF2B5EF4-FFF2-40B4-BE49-F238E27FC236}">
                <a16:creationId xmlns:a16="http://schemas.microsoft.com/office/drawing/2014/main" id="{93A37807-3BBB-482D-AE71-4900193428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DD28D9-543F-4B1C-AE13-05006504A22F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egnaposto immagine diapositiva 1">
            <a:extLst>
              <a:ext uri="{FF2B5EF4-FFF2-40B4-BE49-F238E27FC236}">
                <a16:creationId xmlns:a16="http://schemas.microsoft.com/office/drawing/2014/main" id="{D232161B-E522-4012-A704-8C238234D3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Segnaposto note 2">
            <a:extLst>
              <a:ext uri="{FF2B5EF4-FFF2-40B4-BE49-F238E27FC236}">
                <a16:creationId xmlns:a16="http://schemas.microsoft.com/office/drawing/2014/main" id="{55084C68-1A33-4178-A744-515A9C79E4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55652" name="Segnaposto numero diapositiva 3">
            <a:extLst>
              <a:ext uri="{FF2B5EF4-FFF2-40B4-BE49-F238E27FC236}">
                <a16:creationId xmlns:a16="http://schemas.microsoft.com/office/drawing/2014/main" id="{302AB3D7-7FC6-4463-BA37-F54BD9D32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0D3AF6-9814-47B0-9534-7DB76A553A91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egnaposto immagine diapositiva 1">
            <a:extLst>
              <a:ext uri="{FF2B5EF4-FFF2-40B4-BE49-F238E27FC236}">
                <a16:creationId xmlns:a16="http://schemas.microsoft.com/office/drawing/2014/main" id="{F70DA158-0238-4485-8CFD-9A755C70A4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7" name="Segnaposto note 2">
            <a:extLst>
              <a:ext uri="{FF2B5EF4-FFF2-40B4-BE49-F238E27FC236}">
                <a16:creationId xmlns:a16="http://schemas.microsoft.com/office/drawing/2014/main" id="{AAF9CD2D-ECD9-4129-9139-6B7CCBC548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56676" name="Segnaposto numero diapositiva 3">
            <a:extLst>
              <a:ext uri="{FF2B5EF4-FFF2-40B4-BE49-F238E27FC236}">
                <a16:creationId xmlns:a16="http://schemas.microsoft.com/office/drawing/2014/main" id="{A8A56B0E-7A67-47F3-BDA0-850DE9CB4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6EDD26-705A-4AC7-B451-4F58CC227B03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egnaposto immagine diapositiva 1">
            <a:extLst>
              <a:ext uri="{FF2B5EF4-FFF2-40B4-BE49-F238E27FC236}">
                <a16:creationId xmlns:a16="http://schemas.microsoft.com/office/drawing/2014/main" id="{4DB2C5E6-57E7-4AC2-B126-6516910226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Segnaposto note 2">
            <a:extLst>
              <a:ext uri="{FF2B5EF4-FFF2-40B4-BE49-F238E27FC236}">
                <a16:creationId xmlns:a16="http://schemas.microsoft.com/office/drawing/2014/main" id="{7A054056-6E3F-4313-AC36-3CB05548C4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36196" name="Segnaposto numero diapositiva 3">
            <a:extLst>
              <a:ext uri="{FF2B5EF4-FFF2-40B4-BE49-F238E27FC236}">
                <a16:creationId xmlns:a16="http://schemas.microsoft.com/office/drawing/2014/main" id="{8EC47CEA-65C2-43DD-AACD-B168BF257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A8455-EDB5-4C8B-8D36-0CA6A841FE34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egnaposto immagine diapositiva 1">
            <a:extLst>
              <a:ext uri="{FF2B5EF4-FFF2-40B4-BE49-F238E27FC236}">
                <a16:creationId xmlns:a16="http://schemas.microsoft.com/office/drawing/2014/main" id="{71144354-ABB2-4DB1-B890-2A767B99B8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1" name="Segnaposto note 2">
            <a:extLst>
              <a:ext uri="{FF2B5EF4-FFF2-40B4-BE49-F238E27FC236}">
                <a16:creationId xmlns:a16="http://schemas.microsoft.com/office/drawing/2014/main" id="{D36C685F-AFFE-4147-9304-CB38F3C75C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57700" name="Segnaposto numero diapositiva 3">
            <a:extLst>
              <a:ext uri="{FF2B5EF4-FFF2-40B4-BE49-F238E27FC236}">
                <a16:creationId xmlns:a16="http://schemas.microsoft.com/office/drawing/2014/main" id="{F30CE61B-6690-4164-8137-856AEE4DDD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770409-5465-436F-B924-5FAF30F98CD3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egnaposto immagine diapositiva 1">
            <a:extLst>
              <a:ext uri="{FF2B5EF4-FFF2-40B4-BE49-F238E27FC236}">
                <a16:creationId xmlns:a16="http://schemas.microsoft.com/office/drawing/2014/main" id="{A8BC2661-7214-468D-A888-6930A41F64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Segnaposto note 2">
            <a:extLst>
              <a:ext uri="{FF2B5EF4-FFF2-40B4-BE49-F238E27FC236}">
                <a16:creationId xmlns:a16="http://schemas.microsoft.com/office/drawing/2014/main" id="{5CA99FA9-385A-422B-A2A8-AEB462F866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58724" name="Segnaposto numero diapositiva 3">
            <a:extLst>
              <a:ext uri="{FF2B5EF4-FFF2-40B4-BE49-F238E27FC236}">
                <a16:creationId xmlns:a16="http://schemas.microsoft.com/office/drawing/2014/main" id="{AA369D77-C122-406F-9894-FFE44156F0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B73BA7-34A4-41E1-9E7B-373C8C17EC02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egnaposto immagine diapositiva 1">
            <a:extLst>
              <a:ext uri="{FF2B5EF4-FFF2-40B4-BE49-F238E27FC236}">
                <a16:creationId xmlns:a16="http://schemas.microsoft.com/office/drawing/2014/main" id="{CF39003C-8ADC-4921-8776-AADFF5AC5F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Segnaposto note 2">
            <a:extLst>
              <a:ext uri="{FF2B5EF4-FFF2-40B4-BE49-F238E27FC236}">
                <a16:creationId xmlns:a16="http://schemas.microsoft.com/office/drawing/2014/main" id="{FFA82211-54BA-488F-9725-374BB23635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59748" name="Segnaposto numero diapositiva 3">
            <a:extLst>
              <a:ext uri="{FF2B5EF4-FFF2-40B4-BE49-F238E27FC236}">
                <a16:creationId xmlns:a16="http://schemas.microsoft.com/office/drawing/2014/main" id="{0D83DADD-7A34-49A8-B363-0E15C11294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ACAE0A-D444-4BF8-8C30-FAC393A75849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Segnaposto immagine diapositiva 1">
            <a:extLst>
              <a:ext uri="{FF2B5EF4-FFF2-40B4-BE49-F238E27FC236}">
                <a16:creationId xmlns:a16="http://schemas.microsoft.com/office/drawing/2014/main" id="{8C98B008-EFA7-4D4D-BF21-E3960C992B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283" name="Segnaposto note 2">
            <a:extLst>
              <a:ext uri="{FF2B5EF4-FFF2-40B4-BE49-F238E27FC236}">
                <a16:creationId xmlns:a16="http://schemas.microsoft.com/office/drawing/2014/main" id="{BEBB9E08-A005-4CEF-8FAB-FAD5F4104F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75108" name="Segnaposto numero diapositiva 3">
            <a:extLst>
              <a:ext uri="{FF2B5EF4-FFF2-40B4-BE49-F238E27FC236}">
                <a16:creationId xmlns:a16="http://schemas.microsoft.com/office/drawing/2014/main" id="{0A430307-BF01-4A68-8B4C-AE577B8D3A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EC7FC8-42D0-47E1-B8D2-FF3FC0E0DD73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egnaposto immagine diapositiva 1">
            <a:extLst>
              <a:ext uri="{FF2B5EF4-FFF2-40B4-BE49-F238E27FC236}">
                <a16:creationId xmlns:a16="http://schemas.microsoft.com/office/drawing/2014/main" id="{D6717602-4610-40A2-8E4B-63A8E5B8DF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7" name="Segnaposto note 2">
            <a:extLst>
              <a:ext uri="{FF2B5EF4-FFF2-40B4-BE49-F238E27FC236}">
                <a16:creationId xmlns:a16="http://schemas.microsoft.com/office/drawing/2014/main" id="{A8D553F4-2C8F-43A0-828E-79A023AACB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76132" name="Segnaposto numero diapositiva 3">
            <a:extLst>
              <a:ext uri="{FF2B5EF4-FFF2-40B4-BE49-F238E27FC236}">
                <a16:creationId xmlns:a16="http://schemas.microsoft.com/office/drawing/2014/main" id="{93F198C8-5E00-4B9D-BD92-7419185EC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57AF32-58F8-4578-A6AD-8F74BFD45968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Segnaposto immagine diapositiva 1">
            <a:extLst>
              <a:ext uri="{FF2B5EF4-FFF2-40B4-BE49-F238E27FC236}">
                <a16:creationId xmlns:a16="http://schemas.microsoft.com/office/drawing/2014/main" id="{CC68AE06-C69A-4C25-B850-65C128CC79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7331" name="Segnaposto note 2">
            <a:extLst>
              <a:ext uri="{FF2B5EF4-FFF2-40B4-BE49-F238E27FC236}">
                <a16:creationId xmlns:a16="http://schemas.microsoft.com/office/drawing/2014/main" id="{A143F409-B9C0-494F-BB07-9FB2458D24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77156" name="Segnaposto numero diapositiva 3">
            <a:extLst>
              <a:ext uri="{FF2B5EF4-FFF2-40B4-BE49-F238E27FC236}">
                <a16:creationId xmlns:a16="http://schemas.microsoft.com/office/drawing/2014/main" id="{10233CE5-946F-45F2-96CD-5E14BBF7E7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C305B0-2488-49F6-AAD9-15F6C93A644F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egnaposto immagine diapositiva 1">
            <a:extLst>
              <a:ext uri="{FF2B5EF4-FFF2-40B4-BE49-F238E27FC236}">
                <a16:creationId xmlns:a16="http://schemas.microsoft.com/office/drawing/2014/main" id="{25D37F50-EF6C-4320-B70E-44C2FF7E95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8355" name="Segnaposto note 2">
            <a:extLst>
              <a:ext uri="{FF2B5EF4-FFF2-40B4-BE49-F238E27FC236}">
                <a16:creationId xmlns:a16="http://schemas.microsoft.com/office/drawing/2014/main" id="{2F564EFE-0CA1-4562-84AA-0129A282E3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78180" name="Segnaposto numero diapositiva 3">
            <a:extLst>
              <a:ext uri="{FF2B5EF4-FFF2-40B4-BE49-F238E27FC236}">
                <a16:creationId xmlns:a16="http://schemas.microsoft.com/office/drawing/2014/main" id="{A7477D69-2507-400D-9F14-684E1C4633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95CF-7A86-43C5-B91D-FF52E5321E42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Segnaposto immagine diapositiva 1">
            <a:extLst>
              <a:ext uri="{FF2B5EF4-FFF2-40B4-BE49-F238E27FC236}">
                <a16:creationId xmlns:a16="http://schemas.microsoft.com/office/drawing/2014/main" id="{FB3D6458-841B-4EB2-8CF1-7D4BBC1818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9379" name="Segnaposto note 2">
            <a:extLst>
              <a:ext uri="{FF2B5EF4-FFF2-40B4-BE49-F238E27FC236}">
                <a16:creationId xmlns:a16="http://schemas.microsoft.com/office/drawing/2014/main" id="{64FAB1A9-C8E0-4100-8442-D9BDF74F48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79204" name="Segnaposto numero diapositiva 3">
            <a:extLst>
              <a:ext uri="{FF2B5EF4-FFF2-40B4-BE49-F238E27FC236}">
                <a16:creationId xmlns:a16="http://schemas.microsoft.com/office/drawing/2014/main" id="{A17AAEDA-EB4A-4181-ACCC-B127B745A1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2B9533-0454-4C0D-8103-4391F230CFBD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Segnaposto immagine diapositiva 1">
            <a:extLst>
              <a:ext uri="{FF2B5EF4-FFF2-40B4-BE49-F238E27FC236}">
                <a16:creationId xmlns:a16="http://schemas.microsoft.com/office/drawing/2014/main" id="{07E81B5C-8400-4FA5-9A1B-B5E5523FB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0403" name="Segnaposto note 2">
            <a:extLst>
              <a:ext uri="{FF2B5EF4-FFF2-40B4-BE49-F238E27FC236}">
                <a16:creationId xmlns:a16="http://schemas.microsoft.com/office/drawing/2014/main" id="{5E1B59D5-FF20-4065-8886-64BD4052D7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80228" name="Segnaposto numero diapositiva 3">
            <a:extLst>
              <a:ext uri="{FF2B5EF4-FFF2-40B4-BE49-F238E27FC236}">
                <a16:creationId xmlns:a16="http://schemas.microsoft.com/office/drawing/2014/main" id="{10C75A34-F320-48D0-910B-FA8737A34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69BC86-0670-4B98-9650-B98D5D7941DB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Segnaposto immagine diapositiva 1">
            <a:extLst>
              <a:ext uri="{FF2B5EF4-FFF2-40B4-BE49-F238E27FC236}">
                <a16:creationId xmlns:a16="http://schemas.microsoft.com/office/drawing/2014/main" id="{A7E39FE4-DCB2-4212-982E-B31E80E1D6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3475" name="Segnaposto note 2">
            <a:extLst>
              <a:ext uri="{FF2B5EF4-FFF2-40B4-BE49-F238E27FC236}">
                <a16:creationId xmlns:a16="http://schemas.microsoft.com/office/drawing/2014/main" id="{BFB53A69-E174-40E7-A2EB-EA3C0857D2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83300" name="Segnaposto numero diapositiva 3">
            <a:extLst>
              <a:ext uri="{FF2B5EF4-FFF2-40B4-BE49-F238E27FC236}">
                <a16:creationId xmlns:a16="http://schemas.microsoft.com/office/drawing/2014/main" id="{C2FDEDB7-FE0C-4EA2-90F7-3FBA09CCB3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11F962-7E27-4C36-8A92-485410F887CF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egnaposto immagine diapositiva 1">
            <a:extLst>
              <a:ext uri="{FF2B5EF4-FFF2-40B4-BE49-F238E27FC236}">
                <a16:creationId xmlns:a16="http://schemas.microsoft.com/office/drawing/2014/main" id="{8056D0BE-C33D-4F4B-B127-33B146D610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Segnaposto note 2">
            <a:extLst>
              <a:ext uri="{FF2B5EF4-FFF2-40B4-BE49-F238E27FC236}">
                <a16:creationId xmlns:a16="http://schemas.microsoft.com/office/drawing/2014/main" id="{C13E5DD7-3A5D-4B33-BEBD-36645190EB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37220" name="Segnaposto numero diapositiva 3">
            <a:extLst>
              <a:ext uri="{FF2B5EF4-FFF2-40B4-BE49-F238E27FC236}">
                <a16:creationId xmlns:a16="http://schemas.microsoft.com/office/drawing/2014/main" id="{0F10BDDE-228D-4FD8-A4C2-83FB684B2F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20C6F-F3E3-4F0D-86B5-A945C2CD611E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Segnaposto immagine diapositiva 1">
            <a:extLst>
              <a:ext uri="{FF2B5EF4-FFF2-40B4-BE49-F238E27FC236}">
                <a16:creationId xmlns:a16="http://schemas.microsoft.com/office/drawing/2014/main" id="{16EA5C69-B4B5-4034-9333-3A3C944A5D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63" name="Segnaposto note 2">
            <a:extLst>
              <a:ext uri="{FF2B5EF4-FFF2-40B4-BE49-F238E27FC236}">
                <a16:creationId xmlns:a16="http://schemas.microsoft.com/office/drawing/2014/main" id="{26B73AE6-DA31-4C31-8CF3-B9129BD0C2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203780" name="Segnaposto numero diapositiva 3">
            <a:extLst>
              <a:ext uri="{FF2B5EF4-FFF2-40B4-BE49-F238E27FC236}">
                <a16:creationId xmlns:a16="http://schemas.microsoft.com/office/drawing/2014/main" id="{A16C8C13-5B1A-41AC-AA91-5F6F51365F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611C44-0C80-4779-AE7F-8BC3B7D9D726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egnaposto immagine diapositiva 1">
            <a:extLst>
              <a:ext uri="{FF2B5EF4-FFF2-40B4-BE49-F238E27FC236}">
                <a16:creationId xmlns:a16="http://schemas.microsoft.com/office/drawing/2014/main" id="{3D5A2290-082C-4F6F-8876-CB406ACEB3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Segnaposto note 2">
            <a:extLst>
              <a:ext uri="{FF2B5EF4-FFF2-40B4-BE49-F238E27FC236}">
                <a16:creationId xmlns:a16="http://schemas.microsoft.com/office/drawing/2014/main" id="{C0583F21-E9EB-42EE-829C-DD0C20548B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204804" name="Segnaposto numero diapositiva 3">
            <a:extLst>
              <a:ext uri="{FF2B5EF4-FFF2-40B4-BE49-F238E27FC236}">
                <a16:creationId xmlns:a16="http://schemas.microsoft.com/office/drawing/2014/main" id="{FEE675EA-6BFF-4349-9190-2AB6EF5960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D6777A-F5E5-4A9C-9442-7FE74C9DBED0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egnaposto immagine diapositiva 1">
            <a:extLst>
              <a:ext uri="{FF2B5EF4-FFF2-40B4-BE49-F238E27FC236}">
                <a16:creationId xmlns:a16="http://schemas.microsoft.com/office/drawing/2014/main" id="{2A9E33ED-1912-4CA2-A2C8-DD016014F1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7811" name="Segnaposto note 2">
            <a:extLst>
              <a:ext uri="{FF2B5EF4-FFF2-40B4-BE49-F238E27FC236}">
                <a16:creationId xmlns:a16="http://schemas.microsoft.com/office/drawing/2014/main" id="{EB0515A9-B411-477F-9EE0-B019A057EE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205828" name="Segnaposto numero diapositiva 3">
            <a:extLst>
              <a:ext uri="{FF2B5EF4-FFF2-40B4-BE49-F238E27FC236}">
                <a16:creationId xmlns:a16="http://schemas.microsoft.com/office/drawing/2014/main" id="{C1123285-DFA1-4A90-B9FF-9EB64BE8DB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4F4BE1-2E5F-4BF7-8297-F63FB3A38F58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Segnaposto immagine diapositiva 1">
            <a:extLst>
              <a:ext uri="{FF2B5EF4-FFF2-40B4-BE49-F238E27FC236}">
                <a16:creationId xmlns:a16="http://schemas.microsoft.com/office/drawing/2014/main" id="{2B93DE05-C1F9-4346-A8C3-30B1F405C2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8835" name="Segnaposto note 2">
            <a:extLst>
              <a:ext uri="{FF2B5EF4-FFF2-40B4-BE49-F238E27FC236}">
                <a16:creationId xmlns:a16="http://schemas.microsoft.com/office/drawing/2014/main" id="{8E243F37-3325-4F1C-B580-F6581AB59D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206852" name="Segnaposto numero diapositiva 3">
            <a:extLst>
              <a:ext uri="{FF2B5EF4-FFF2-40B4-BE49-F238E27FC236}">
                <a16:creationId xmlns:a16="http://schemas.microsoft.com/office/drawing/2014/main" id="{D8253A53-C181-4B15-A39B-2E6487CCF7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2057B8-975D-46A0-B41E-B548A89ADCCA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Segnaposto immagine diapositiva 1">
            <a:extLst>
              <a:ext uri="{FF2B5EF4-FFF2-40B4-BE49-F238E27FC236}">
                <a16:creationId xmlns:a16="http://schemas.microsoft.com/office/drawing/2014/main" id="{2E8C9286-E432-4156-BBE1-016D210833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Segnaposto note 2">
            <a:extLst>
              <a:ext uri="{FF2B5EF4-FFF2-40B4-BE49-F238E27FC236}">
                <a16:creationId xmlns:a16="http://schemas.microsoft.com/office/drawing/2014/main" id="{F4CD3368-DE1D-480B-A1F2-BF98A9999D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207876" name="Segnaposto numero diapositiva 3">
            <a:extLst>
              <a:ext uri="{FF2B5EF4-FFF2-40B4-BE49-F238E27FC236}">
                <a16:creationId xmlns:a16="http://schemas.microsoft.com/office/drawing/2014/main" id="{B78A5C96-1F74-4447-8891-6996F59B38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29D53F-A25B-4B67-B6C4-AD273AEAC0DE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Segnaposto immagine diapositiva 1">
            <a:extLst>
              <a:ext uri="{FF2B5EF4-FFF2-40B4-BE49-F238E27FC236}">
                <a16:creationId xmlns:a16="http://schemas.microsoft.com/office/drawing/2014/main" id="{9EA65C1C-18BB-40A6-B52D-A9FF371B7F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0883" name="Segnaposto note 2">
            <a:extLst>
              <a:ext uri="{FF2B5EF4-FFF2-40B4-BE49-F238E27FC236}">
                <a16:creationId xmlns:a16="http://schemas.microsoft.com/office/drawing/2014/main" id="{99568A4E-3FD1-4CB9-9686-35375E1B59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208900" name="Segnaposto numero diapositiva 3">
            <a:extLst>
              <a:ext uri="{FF2B5EF4-FFF2-40B4-BE49-F238E27FC236}">
                <a16:creationId xmlns:a16="http://schemas.microsoft.com/office/drawing/2014/main" id="{3EE439CE-B8E1-4CF4-97A0-604A7A005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C25C3E-D34F-4DC7-85C4-B3C4B3C3C960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Segnaposto immagine diapositiva 1">
            <a:extLst>
              <a:ext uri="{FF2B5EF4-FFF2-40B4-BE49-F238E27FC236}">
                <a16:creationId xmlns:a16="http://schemas.microsoft.com/office/drawing/2014/main" id="{93E18ED3-D0D0-4075-A0BD-1FE5554D04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1907" name="Segnaposto note 2">
            <a:extLst>
              <a:ext uri="{FF2B5EF4-FFF2-40B4-BE49-F238E27FC236}">
                <a16:creationId xmlns:a16="http://schemas.microsoft.com/office/drawing/2014/main" id="{53E1C451-3309-47E0-A3E8-E929C56F67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209924" name="Segnaposto numero diapositiva 3">
            <a:extLst>
              <a:ext uri="{FF2B5EF4-FFF2-40B4-BE49-F238E27FC236}">
                <a16:creationId xmlns:a16="http://schemas.microsoft.com/office/drawing/2014/main" id="{AE252FA7-0823-40D9-8B81-6475BFA0E9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B0A59B-1917-444B-A0AB-9ABAC6EC7B91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egnaposto immagine diapositiva 1">
            <a:extLst>
              <a:ext uri="{FF2B5EF4-FFF2-40B4-BE49-F238E27FC236}">
                <a16:creationId xmlns:a16="http://schemas.microsoft.com/office/drawing/2014/main" id="{2F46626D-2193-4BE3-8D77-9183AA7CE9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2931" name="Segnaposto note 2">
            <a:extLst>
              <a:ext uri="{FF2B5EF4-FFF2-40B4-BE49-F238E27FC236}">
                <a16:creationId xmlns:a16="http://schemas.microsoft.com/office/drawing/2014/main" id="{3FCF7A4E-7A63-4267-8D6D-CDA61E20E8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210948" name="Segnaposto numero diapositiva 3">
            <a:extLst>
              <a:ext uri="{FF2B5EF4-FFF2-40B4-BE49-F238E27FC236}">
                <a16:creationId xmlns:a16="http://schemas.microsoft.com/office/drawing/2014/main" id="{6007D218-FA2F-450B-B447-DED3D0086A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1273D3-1D8D-440F-8B37-E3F9E461A5B8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Segnaposto immagine diapositiva 1">
            <a:extLst>
              <a:ext uri="{FF2B5EF4-FFF2-40B4-BE49-F238E27FC236}">
                <a16:creationId xmlns:a16="http://schemas.microsoft.com/office/drawing/2014/main" id="{6B95BE72-3311-4511-954D-1AFBC1EA44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3955" name="Segnaposto note 2">
            <a:extLst>
              <a:ext uri="{FF2B5EF4-FFF2-40B4-BE49-F238E27FC236}">
                <a16:creationId xmlns:a16="http://schemas.microsoft.com/office/drawing/2014/main" id="{A6AC5632-4292-42AF-9D23-B54E2C1CDE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211972" name="Segnaposto numero diapositiva 3">
            <a:extLst>
              <a:ext uri="{FF2B5EF4-FFF2-40B4-BE49-F238E27FC236}">
                <a16:creationId xmlns:a16="http://schemas.microsoft.com/office/drawing/2014/main" id="{A1BD55E7-54A3-4E7E-AE0B-1D77BE686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911A6C-3519-4EB6-80EE-61B18E5433F6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Segnaposto immagine diapositiva 1">
            <a:extLst>
              <a:ext uri="{FF2B5EF4-FFF2-40B4-BE49-F238E27FC236}">
                <a16:creationId xmlns:a16="http://schemas.microsoft.com/office/drawing/2014/main" id="{8404C7B4-A9DF-4AD5-9339-066D86A350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4979" name="Segnaposto note 2">
            <a:extLst>
              <a:ext uri="{FF2B5EF4-FFF2-40B4-BE49-F238E27FC236}">
                <a16:creationId xmlns:a16="http://schemas.microsoft.com/office/drawing/2014/main" id="{CC37FE60-7350-46ED-841E-227FB5A609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212996" name="Segnaposto numero diapositiva 3">
            <a:extLst>
              <a:ext uri="{FF2B5EF4-FFF2-40B4-BE49-F238E27FC236}">
                <a16:creationId xmlns:a16="http://schemas.microsoft.com/office/drawing/2014/main" id="{4122BBF8-A43A-4C75-9613-D00E1735F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DBB1FE-2758-4F5A-8AE0-B441C7F6D8B3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egnaposto immagine diapositiva 1">
            <a:extLst>
              <a:ext uri="{FF2B5EF4-FFF2-40B4-BE49-F238E27FC236}">
                <a16:creationId xmlns:a16="http://schemas.microsoft.com/office/drawing/2014/main" id="{B6135A1C-83E6-4419-A074-32E59AE4D9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Segnaposto note 2">
            <a:extLst>
              <a:ext uri="{FF2B5EF4-FFF2-40B4-BE49-F238E27FC236}">
                <a16:creationId xmlns:a16="http://schemas.microsoft.com/office/drawing/2014/main" id="{66B47DB4-8922-419E-958E-7C779C481C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38244" name="Segnaposto numero diapositiva 3">
            <a:extLst>
              <a:ext uri="{FF2B5EF4-FFF2-40B4-BE49-F238E27FC236}">
                <a16:creationId xmlns:a16="http://schemas.microsoft.com/office/drawing/2014/main" id="{4BC39E59-621F-4C07-BEF0-FCDF382EA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EDD32B-A173-4910-9804-8A6977FD9B8F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>
            <a:extLst>
              <a:ext uri="{FF2B5EF4-FFF2-40B4-BE49-F238E27FC236}">
                <a16:creationId xmlns:a16="http://schemas.microsoft.com/office/drawing/2014/main" id="{90D88C20-F2B9-4CEE-8E10-6406DC39D2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AE4DD4-D6AA-4452-83D1-455881B393E4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723" name="Rectangle 2">
            <a:extLst>
              <a:ext uri="{FF2B5EF4-FFF2-40B4-BE49-F238E27FC236}">
                <a16:creationId xmlns:a16="http://schemas.microsoft.com/office/drawing/2014/main" id="{349D547A-C3DB-4F34-9BED-8E9E2DA73A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24" name="Rectangle 3">
            <a:extLst>
              <a:ext uri="{FF2B5EF4-FFF2-40B4-BE49-F238E27FC236}">
                <a16:creationId xmlns:a16="http://schemas.microsoft.com/office/drawing/2014/main" id="{047B84B6-9DD6-4D00-AB4C-4060CE77F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>
            <a:extLst>
              <a:ext uri="{FF2B5EF4-FFF2-40B4-BE49-F238E27FC236}">
                <a16:creationId xmlns:a16="http://schemas.microsoft.com/office/drawing/2014/main" id="{24FECEB3-0D69-4B6F-8CC6-7AE47A920A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6D6DB2-EB98-4E6B-8DEE-84326AC7ECE0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D3007400-9C95-43C3-B346-85574E9BFC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7748" name="Rectangle 3">
            <a:extLst>
              <a:ext uri="{FF2B5EF4-FFF2-40B4-BE49-F238E27FC236}">
                <a16:creationId xmlns:a16="http://schemas.microsoft.com/office/drawing/2014/main" id="{38BC20E9-A9E2-46E3-B834-58626B756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egnaposto immagine diapositiva 1">
            <a:extLst>
              <a:ext uri="{FF2B5EF4-FFF2-40B4-BE49-F238E27FC236}">
                <a16:creationId xmlns:a16="http://schemas.microsoft.com/office/drawing/2014/main" id="{519D8FC7-7646-4EC8-B6BE-A0DA1C255F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Segnaposto note 2">
            <a:extLst>
              <a:ext uri="{FF2B5EF4-FFF2-40B4-BE49-F238E27FC236}">
                <a16:creationId xmlns:a16="http://schemas.microsoft.com/office/drawing/2014/main" id="{55120296-D4F2-4492-A9C5-2622DC757A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39268" name="Segnaposto numero diapositiva 3">
            <a:extLst>
              <a:ext uri="{FF2B5EF4-FFF2-40B4-BE49-F238E27FC236}">
                <a16:creationId xmlns:a16="http://schemas.microsoft.com/office/drawing/2014/main" id="{9B022C61-300A-42A6-B6A4-9C05B5FA8F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4605B4-557D-49A2-96C3-A843FEA4E39A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egnaposto immagine diapositiva 1">
            <a:extLst>
              <a:ext uri="{FF2B5EF4-FFF2-40B4-BE49-F238E27FC236}">
                <a16:creationId xmlns:a16="http://schemas.microsoft.com/office/drawing/2014/main" id="{D2B729BD-3066-419F-9794-CC7B3D0EF9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Segnaposto note 2">
            <a:extLst>
              <a:ext uri="{FF2B5EF4-FFF2-40B4-BE49-F238E27FC236}">
                <a16:creationId xmlns:a16="http://schemas.microsoft.com/office/drawing/2014/main" id="{ACD2A32E-0FAE-471C-9924-6C8B4F866E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40292" name="Segnaposto numero diapositiva 3">
            <a:extLst>
              <a:ext uri="{FF2B5EF4-FFF2-40B4-BE49-F238E27FC236}">
                <a16:creationId xmlns:a16="http://schemas.microsoft.com/office/drawing/2014/main" id="{CA7CFB95-A07D-4983-A6F2-B1AA2E74CF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3D67EF-E07E-4868-ABB8-0FC0DAFB7DF0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egnaposto immagine diapositiva 1">
            <a:extLst>
              <a:ext uri="{FF2B5EF4-FFF2-40B4-BE49-F238E27FC236}">
                <a16:creationId xmlns:a16="http://schemas.microsoft.com/office/drawing/2014/main" id="{3FD38A2F-2ABD-4C50-AF50-F6107338BB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Segnaposto note 2">
            <a:extLst>
              <a:ext uri="{FF2B5EF4-FFF2-40B4-BE49-F238E27FC236}">
                <a16:creationId xmlns:a16="http://schemas.microsoft.com/office/drawing/2014/main" id="{E4E54362-BCD0-41AC-A9CD-6968DA9028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41316" name="Segnaposto numero diapositiva 3">
            <a:extLst>
              <a:ext uri="{FF2B5EF4-FFF2-40B4-BE49-F238E27FC236}">
                <a16:creationId xmlns:a16="http://schemas.microsoft.com/office/drawing/2014/main" id="{FEF81741-5AD9-4947-B7AD-AE5BE7B84F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DEDD56-66F9-40F8-AF82-F6F2369CCBBF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egnaposto immagine diapositiva 1">
            <a:extLst>
              <a:ext uri="{FF2B5EF4-FFF2-40B4-BE49-F238E27FC236}">
                <a16:creationId xmlns:a16="http://schemas.microsoft.com/office/drawing/2014/main" id="{DD17426B-10C8-477A-9125-938AA02475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Segnaposto note 2">
            <a:extLst>
              <a:ext uri="{FF2B5EF4-FFF2-40B4-BE49-F238E27FC236}">
                <a16:creationId xmlns:a16="http://schemas.microsoft.com/office/drawing/2014/main" id="{A15A27C1-969D-4E06-B973-5E3E0C53A7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42340" name="Segnaposto numero diapositiva 3">
            <a:extLst>
              <a:ext uri="{FF2B5EF4-FFF2-40B4-BE49-F238E27FC236}">
                <a16:creationId xmlns:a16="http://schemas.microsoft.com/office/drawing/2014/main" id="{D26249C9-FF60-4D79-BD66-ECC4071890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BD18D1-6A82-44D5-A14A-CC7E5E8B10AD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egnaposto immagine diapositiva 1">
            <a:extLst>
              <a:ext uri="{FF2B5EF4-FFF2-40B4-BE49-F238E27FC236}">
                <a16:creationId xmlns:a16="http://schemas.microsoft.com/office/drawing/2014/main" id="{8B84AB11-6F64-485C-AAF7-97E9A55027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Segnaposto note 2">
            <a:extLst>
              <a:ext uri="{FF2B5EF4-FFF2-40B4-BE49-F238E27FC236}">
                <a16:creationId xmlns:a16="http://schemas.microsoft.com/office/drawing/2014/main" id="{1FF4752D-3BA5-4B58-B96D-0A1BA885F1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144388" name="Segnaposto numero diapositiva 3">
            <a:extLst>
              <a:ext uri="{FF2B5EF4-FFF2-40B4-BE49-F238E27FC236}">
                <a16:creationId xmlns:a16="http://schemas.microsoft.com/office/drawing/2014/main" id="{C46D911A-3315-44AE-BF68-520566993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3BBD3A-8E01-4D83-8226-59D03746D990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C17BA2-ACF2-4033-AFF0-4D2B5D8C0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EAE7088-F141-4E2F-9EC4-F9A5280F9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5EDCD8-A9F5-46C6-80B4-F7068451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C30F-1A87-46C4-82DF-20A5E34B5A41}" type="datetimeFigureOut">
              <a:rPr lang="it-IT" smtClean="0"/>
              <a:t>31/03/2021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5CDA43-5691-4585-9951-0255472C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37268D-2D13-4C3A-B7AC-8C0C7FA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1BD3-22A5-4413-8024-D20124EAE0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01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CE32F6-5D98-43A9-9A98-047E51A5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9A6F3EB-136D-4AD0-9DF8-E2CF2DD16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AC3DE4-DE21-4AA9-B020-C3A03424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C30F-1A87-46C4-82DF-20A5E34B5A41}" type="datetimeFigureOut">
              <a:rPr lang="it-IT" smtClean="0"/>
              <a:t>31/03/2021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CF5CAF-E231-4C15-ADCF-0AC37719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E6D2F1-53C9-4A05-9960-C0798108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1BD3-22A5-4413-8024-D20124EAE0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388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996A800-40FA-4729-907E-1B2DD057B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E4532A0-1929-4AD9-9245-26768F3D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E4D53F-05AA-4584-BD54-799355AB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C30F-1A87-46C4-82DF-20A5E34B5A41}" type="datetimeFigureOut">
              <a:rPr lang="it-IT" smtClean="0"/>
              <a:t>31/03/2021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DFC702-A129-4510-909D-38EDEDBC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8DCF18-6AD9-4AB9-AB08-18759611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1BD3-22A5-4413-8024-D20124EAE0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78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BC51A4-E148-4E3F-A9E0-C4793583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F656F-F0FB-441D-9535-67BE5EC4EE61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187C4C-4E26-455D-BD6E-3F3AE155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7FEE5E-2ACF-4383-A283-95FE6FBD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232A5-2E5A-4EAB-8450-21068CBA355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9669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9DFF66-9D32-46F7-B815-3AB03CF7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8C45D-5AD4-4921-AA41-D1436593ACBF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E19AF4-C5BC-406B-8F7F-77F64918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F772D8-8388-4ED1-B045-17027DA4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084AD-E7DC-46B2-A777-7C32E8CA075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0859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C3A729-D610-4B70-92D1-05F56B4A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CAA5A-57F1-4717-8886-7FE2B0F5BC1E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430116-C5B2-4CCA-A63A-A5623CB4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3393C9-EB60-4204-81EB-0AC271D0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B320D-8D42-43E0-895B-35E3F541AF5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7562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6E934A32-6756-4284-A4BC-63A706EA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F9A28-9499-4188-82FF-3EC689C7271E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BEA0AF9E-8E22-4B3D-8910-AB90B4F6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C91B62BA-655B-4838-AE68-238E4682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1C2B7-F586-4D33-A1D2-86F9E670B4D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49948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87A96A1D-14CF-4024-9350-8D339DF2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4A91D-7D8E-4955-8005-7184CA0A2902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7B0816F2-1459-45FC-9693-86202316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D566F52F-A80A-4E07-82C7-634D039A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0088C-1E1E-4C61-A2F0-8D3E57D8C79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07271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BBEF32C-9D58-442A-9669-580CB35CF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B67C6-5E85-49F9-ABDA-924870DC00E2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A71935BC-D33B-475A-ACB3-7D298781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3674C4F3-C0E9-4BE7-8111-8BC61D81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FA250-334A-4946-9E18-682DDBB9A8A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14549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69E34850-A0E1-4633-831C-7FFD8E86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18449-49BC-405B-81AD-3739D6640A5D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116A87F5-9B8F-42FC-AB53-08731255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FEDD36E3-55D5-46CD-AF7F-202290FE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9E651-9EB6-4EC2-9B45-350C8C97ACD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67992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452249F9-F8C6-4E66-865A-16073E58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D77A8-DEBA-4E62-B66C-59754E052389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AB1C3AAF-B927-4ABD-8FC4-FF78FF26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146A14CF-43C6-4010-9F20-3D1B74C1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D149B-1F69-4597-95D7-DB737140E4E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2665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7FAA0-4C5F-4369-B270-F2F9F7A2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76C6F0-8D15-4110-AB7A-3F54E6D37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25DE16-B00F-4FE6-88F1-816CB61F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C30F-1A87-46C4-82DF-20A5E34B5A41}" type="datetimeFigureOut">
              <a:rPr lang="it-IT" smtClean="0"/>
              <a:t>31/03/2021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7D71FD-DD7E-4DA1-9BD6-59EE281D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C0A93B-0D60-49C9-9D2E-30AA77C7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1BD3-22A5-4413-8024-D20124EAE0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839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81D9D31B-CC92-4A91-9AE5-B8E6A658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43470-1DA8-4B33-9B26-4801FB47E05A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93DBC7F3-2706-4AA5-9F69-341E1723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A09A7E7F-2CF6-4F0C-A56D-E8CD21A7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6C61B-FBAB-4E84-B391-0D036CED576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10613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B618BA-DA0D-4500-B500-4988B170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DB80B-39C7-488F-BABB-D364ABAB06F7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EC9801-BCD6-4889-A951-04349EC6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48E7D0-B26A-4468-BC19-66EECA6E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E9F3AB-4056-4C78-B61E-F412987D222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27528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C91265-65A8-4D5A-8F9A-7E61054E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C941B-6226-4455-BA41-4898C42BE987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A5B173-D68F-4278-BA19-5DB4267C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91D7BD-B33C-407A-BC76-06C77D4D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7D6B4-0FFB-485B-91B2-A9DDA144F56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5005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CCEBF6-990B-40DF-9793-2F95F8CC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D45BC0-8FD9-4AB7-8F26-D8FB35811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E0E623-9A4C-42D3-9771-9CF8BD66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C30F-1A87-46C4-82DF-20A5E34B5A41}" type="datetimeFigureOut">
              <a:rPr lang="it-IT" smtClean="0"/>
              <a:t>31/03/2021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EB0ED5-E13B-453D-8F15-EE7657E5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70A568-13C4-4AB1-A3A4-D950E620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1BD3-22A5-4413-8024-D20124EAE0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811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33912-771B-476E-A558-F7C82C32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B91A7D-1174-4868-B492-36546659D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8E4E6F8-C3D7-4074-AE13-669A5C0DA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EE7C78-550B-4ABC-99EB-27A250F7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C30F-1A87-46C4-82DF-20A5E34B5A41}" type="datetimeFigureOut">
              <a:rPr lang="it-IT" smtClean="0"/>
              <a:t>31/03/2021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321403-8C88-4CBE-9AB5-C3A18C70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D868E6-871A-4187-A8A9-8A50BBFC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1BD3-22A5-4413-8024-D20124EAE0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0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DB546C-A90C-4E8D-8BFC-375133AC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7F69B3-9000-43C7-80DB-73C33BF9E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A40DE4-5A49-46AF-8702-4DF761C1D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0B1FADE-3082-452E-B729-36C2C477C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3A0B0A9-C666-4D0B-99A4-EC505FCF1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E5A32A6-76FB-40B8-89EC-AB0D121A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C30F-1A87-46C4-82DF-20A5E34B5A41}" type="datetimeFigureOut">
              <a:rPr lang="it-IT" smtClean="0"/>
              <a:t>31/03/2021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CD1258B-E121-435F-AEB4-EFDF675D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8FD3B6-B089-4137-A6C1-14D5F4D7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1BD3-22A5-4413-8024-D20124EAE0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2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430B63-FF0A-4E6D-9F9A-BB40AD96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B3B562-8541-4FA3-8EB5-1AEFA1D1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C30F-1A87-46C4-82DF-20A5E34B5A41}" type="datetimeFigureOut">
              <a:rPr lang="it-IT" smtClean="0"/>
              <a:t>31/03/2021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ED7395-9140-40F7-BAB5-F5D64E73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CC9E9B0-9002-4EE8-B037-3EBE9A95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1BD3-22A5-4413-8024-D20124EAE0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56BE985-723A-4111-849E-AFA583DE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C30F-1A87-46C4-82DF-20A5E34B5A41}" type="datetimeFigureOut">
              <a:rPr lang="it-IT" smtClean="0"/>
              <a:t>31/03/2021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130E6F4-E12B-48E5-A67C-7FC3C850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BFE2ED-5FED-4785-8915-B8969233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1BD3-22A5-4413-8024-D20124EAE0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005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62D919-AEE7-4BF1-B358-560682AEA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D399BB-B837-4C43-8D4A-390F986DD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3933DA1-EDC7-4790-B74B-26491BDFB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EB67B4-AD9A-4022-B95F-D16D330F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C30F-1A87-46C4-82DF-20A5E34B5A41}" type="datetimeFigureOut">
              <a:rPr lang="it-IT" smtClean="0"/>
              <a:t>31/03/2021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296B96-A9A8-454E-A9D9-798CB089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D36CC1-8D5F-4FC7-9964-43ACBC02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1BD3-22A5-4413-8024-D20124EAE0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755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3ED321-A98C-4146-91E0-D2F54CEB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88DA07A-EFDB-4B6B-9B02-E36FAE567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26A6BF6-53B4-4FD0-9298-E4683CCD2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4234FA-B790-481B-8F58-1240A9AA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C30F-1A87-46C4-82DF-20A5E34B5A41}" type="datetimeFigureOut">
              <a:rPr lang="it-IT" smtClean="0"/>
              <a:t>31/03/2021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76600A-89DF-4EF3-A7B5-CDB2EE9E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B42F54-E9B5-4611-B466-FA991017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1BD3-22A5-4413-8024-D20124EAE0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25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B4C124E-902B-4C69-AA5A-7E7C07AB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A2B555-E57E-4A6C-9C33-EB9BE21B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3F04C0-9209-47D1-A784-F8A64B728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C30F-1A87-46C4-82DF-20A5E34B5A41}" type="datetimeFigureOut">
              <a:rPr lang="it-IT" smtClean="0"/>
              <a:t>31/03/2021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226F66-B2A8-4FB7-872B-CB559D6CD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3554AD-7EC1-47CA-AD3B-C4DF2A05E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1BD3-22A5-4413-8024-D20124EAE0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546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E30D1BF7-67E2-41C3-A428-53F8642A3D4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A10EDE98-EA84-4BA6-AC93-8BFAACCE0D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6F8F75-839B-4E50-A740-210DA3D01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9014CA-CE5F-4E1D-94FF-66D2960164F4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38FBA8-7889-42A5-9D2A-968125AB7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B2AD98-3462-49EF-A9DE-06CD83CA1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014E73F-AABD-426F-9203-8016ABE0651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7822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132AFD-76FD-4DE7-BEA8-7EC0F1301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Python</a:t>
            </a:r>
            <a:r>
              <a:rPr lang="it-IT" dirty="0"/>
              <a:t> e MySQL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B39918E-A822-4778-8113-17997D6660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240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7B1E6-65DA-4DB2-B40B-33A04D44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03F779-EBE6-4A22-A678-5E2787452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from </a:t>
            </a:r>
            <a:r>
              <a:rPr lang="it-IT" dirty="0" err="1"/>
              <a:t>scipy.optimize</a:t>
            </a:r>
            <a:r>
              <a:rPr lang="it-IT" dirty="0"/>
              <a:t> import root</a:t>
            </a:r>
          </a:p>
          <a:p>
            <a:pPr marL="0" indent="0">
              <a:buNone/>
            </a:pPr>
            <a:r>
              <a:rPr lang="it-IT" dirty="0"/>
              <a:t>from </a:t>
            </a:r>
            <a:r>
              <a:rPr lang="it-IT" dirty="0" err="1"/>
              <a:t>math</a:t>
            </a:r>
            <a:r>
              <a:rPr lang="it-IT" dirty="0"/>
              <a:t> import cos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def</a:t>
            </a:r>
            <a:r>
              <a:rPr lang="it-IT" dirty="0"/>
              <a:t> </a:t>
            </a:r>
            <a:r>
              <a:rPr lang="it-IT" dirty="0" err="1"/>
              <a:t>eqn</a:t>
            </a:r>
            <a:r>
              <a:rPr lang="it-IT" dirty="0"/>
              <a:t>(x):</a:t>
            </a:r>
          </a:p>
          <a:p>
            <a:pPr marL="0" indent="0">
              <a:buNone/>
            </a:pPr>
            <a:r>
              <a:rPr lang="it-IT" dirty="0"/>
              <a:t>  return x + cos(x)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myroot</a:t>
            </a:r>
            <a:r>
              <a:rPr lang="it-IT" dirty="0"/>
              <a:t> = root(</a:t>
            </a:r>
            <a:r>
              <a:rPr lang="it-IT" dirty="0" err="1"/>
              <a:t>eqn</a:t>
            </a:r>
            <a:r>
              <a:rPr lang="it-IT" dirty="0"/>
              <a:t>, 0)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print</a:t>
            </a:r>
            <a:r>
              <a:rPr lang="it-IT" dirty="0"/>
              <a:t>(</a:t>
            </a:r>
            <a:r>
              <a:rPr lang="it-IT" dirty="0" err="1"/>
              <a:t>myroot.x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 err="1"/>
              <a:t>print</a:t>
            </a:r>
            <a:r>
              <a:rPr lang="it-IT" dirty="0"/>
              <a:t>(</a:t>
            </a:r>
            <a:r>
              <a:rPr lang="it-IT" dirty="0" err="1"/>
              <a:t>myroot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551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F0CC4D-F836-4F3B-9A9D-B04A5BBD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Massimi e minimi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DE99C3-D992-4DAB-ADAB-6284BF5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Una funzione, in questo contesto, rappresenta una curva, le curve hanno punti alti e punti bassi.</a:t>
            </a:r>
          </a:p>
          <a:p>
            <a:r>
              <a:rPr lang="it-IT" dirty="0"/>
              <a:t>I punti più alti sono chiamati massimi.</a:t>
            </a:r>
          </a:p>
          <a:p>
            <a:r>
              <a:rPr lang="it-IT" dirty="0"/>
              <a:t>I punti bassi sono chiamati minimi.</a:t>
            </a:r>
          </a:p>
          <a:p>
            <a:r>
              <a:rPr lang="it-IT" dirty="0"/>
              <a:t>Il punto più alto dell'intera curva è chiamato massimi globali, mentre gli altri sono chiamati massimi locali.</a:t>
            </a:r>
          </a:p>
          <a:p>
            <a:r>
              <a:rPr lang="it-IT" dirty="0"/>
              <a:t>Il punto più basso dell'intera curva è chiamato minimi globali, mentre gli altri sono chiamati minimi locali.</a:t>
            </a:r>
          </a:p>
        </p:txBody>
      </p:sp>
    </p:spTree>
    <p:extLst>
      <p:ext uri="{BB962C8B-B14F-4D97-AF65-F5344CB8AC3E}">
        <p14:creationId xmlns:p14="http://schemas.microsoft.com/office/powerpoint/2010/main" val="60595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F0CC4D-F836-4F3B-9A9D-B04A5BBD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Massimi e minimi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DE99C3-D992-4DAB-ADAB-6284BF5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scipy.optimize.minimize</a:t>
            </a:r>
            <a:r>
              <a:rPr lang="en-US" dirty="0"/>
              <a:t>() </a:t>
            </a:r>
          </a:p>
          <a:p>
            <a:r>
              <a:rPr lang="en-US" dirty="0"/>
              <a:t>The minimize() function takes the following arguments:</a:t>
            </a:r>
          </a:p>
          <a:p>
            <a:r>
              <a:rPr lang="en-US" dirty="0"/>
              <a:t>fun - a function representing an equation.</a:t>
            </a:r>
          </a:p>
          <a:p>
            <a:r>
              <a:rPr lang="en-US" dirty="0"/>
              <a:t>x0 - an initial guess for the root.</a:t>
            </a:r>
          </a:p>
          <a:p>
            <a:r>
              <a:rPr lang="en-US" dirty="0"/>
              <a:t>method - name of the method to use. Legal values: 'CG', 'BFGS', 'Newton-CG', 'L-BFGS-B', 'TNC', 'COBYLA', 'SLSQP'</a:t>
            </a:r>
          </a:p>
          <a:p>
            <a:r>
              <a:rPr lang="en-US" dirty="0"/>
              <a:t>callback - function called after each iteration of optimization.</a:t>
            </a:r>
          </a:p>
          <a:p>
            <a:r>
              <a:rPr lang="en-US" dirty="0"/>
              <a:t>options - a dictionary defining extra params: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"</a:t>
            </a:r>
            <a:r>
              <a:rPr lang="en-US" dirty="0" err="1"/>
              <a:t>disp</a:t>
            </a:r>
            <a:r>
              <a:rPr lang="en-US" dirty="0"/>
              <a:t>": </a:t>
            </a:r>
            <a:r>
              <a:rPr lang="en-US" dirty="0" err="1"/>
              <a:t>boolean</a:t>
            </a:r>
            <a:r>
              <a:rPr lang="en-US" dirty="0"/>
              <a:t> - print detailed description</a:t>
            </a:r>
          </a:p>
          <a:p>
            <a:pPr marL="0" indent="0">
              <a:buNone/>
            </a:pPr>
            <a:r>
              <a:rPr lang="en-US" dirty="0"/>
              <a:t>     "</a:t>
            </a:r>
            <a:r>
              <a:rPr lang="en-US" dirty="0" err="1"/>
              <a:t>gtol</a:t>
            </a:r>
            <a:r>
              <a:rPr lang="en-US" dirty="0"/>
              <a:t>": number - the tolerance of the error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790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1D0E59-6AD9-4544-8817-14EC9BF4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Massimi e minimi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18ADFC-22F3-46AA-8E21-364C686C4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from </a:t>
            </a:r>
            <a:r>
              <a:rPr lang="it-IT" dirty="0" err="1"/>
              <a:t>scipy.optimize</a:t>
            </a:r>
            <a:r>
              <a:rPr lang="it-IT" dirty="0"/>
              <a:t> import </a:t>
            </a:r>
            <a:r>
              <a:rPr lang="it-IT" dirty="0" err="1"/>
              <a:t>minimize</a:t>
            </a:r>
            <a:br>
              <a:rPr lang="it-IT" dirty="0"/>
            </a:br>
            <a:br>
              <a:rPr lang="it-IT" dirty="0"/>
            </a:br>
            <a:r>
              <a:rPr lang="it-IT" dirty="0" err="1"/>
              <a:t>def</a:t>
            </a:r>
            <a:r>
              <a:rPr lang="it-IT" dirty="0"/>
              <a:t> </a:t>
            </a:r>
            <a:r>
              <a:rPr lang="it-IT" dirty="0" err="1"/>
              <a:t>eqn</a:t>
            </a:r>
            <a:r>
              <a:rPr lang="it-IT" dirty="0"/>
              <a:t>(x):</a:t>
            </a:r>
            <a:br>
              <a:rPr lang="it-IT" dirty="0"/>
            </a:br>
            <a:r>
              <a:rPr lang="it-IT" dirty="0"/>
              <a:t>  return x**2 + x + 2</a:t>
            </a:r>
            <a:br>
              <a:rPr lang="it-IT" dirty="0"/>
            </a:br>
            <a:br>
              <a:rPr lang="it-IT" dirty="0"/>
            </a:br>
            <a:r>
              <a:rPr lang="it-IT" dirty="0" err="1"/>
              <a:t>mymin</a:t>
            </a:r>
            <a:r>
              <a:rPr lang="it-IT" dirty="0"/>
              <a:t> = </a:t>
            </a:r>
            <a:r>
              <a:rPr lang="it-IT" dirty="0" err="1"/>
              <a:t>minimize</a:t>
            </a:r>
            <a:r>
              <a:rPr lang="it-IT" dirty="0"/>
              <a:t>(</a:t>
            </a:r>
            <a:r>
              <a:rPr lang="it-IT" dirty="0" err="1"/>
              <a:t>eqn</a:t>
            </a:r>
            <a:r>
              <a:rPr lang="it-IT" dirty="0"/>
              <a:t>, 0, method='BFGS')</a:t>
            </a:r>
            <a:br>
              <a:rPr lang="it-IT" dirty="0"/>
            </a:br>
            <a:br>
              <a:rPr lang="it-IT" dirty="0"/>
            </a:br>
            <a:r>
              <a:rPr lang="it-IT" dirty="0" err="1"/>
              <a:t>print</a:t>
            </a:r>
            <a:r>
              <a:rPr lang="it-IT" dirty="0"/>
              <a:t>(</a:t>
            </a:r>
            <a:r>
              <a:rPr lang="it-IT" dirty="0" err="1"/>
              <a:t>mymin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/>
              <a:t>In numerical optimization, the </a:t>
            </a:r>
            <a:r>
              <a:rPr lang="en-US" dirty="0" err="1"/>
              <a:t>Broyden</a:t>
            </a:r>
            <a:r>
              <a:rPr lang="en-US" dirty="0"/>
              <a:t>–Fletcher–Goldfarb–</a:t>
            </a:r>
            <a:r>
              <a:rPr lang="en-US" dirty="0" err="1"/>
              <a:t>Shanno</a:t>
            </a:r>
            <a:r>
              <a:rPr lang="en-US" dirty="0"/>
              <a:t> (BFGS) algorithm is an iterative method for solving unconstrained nonlinear optimization problems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2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4385B9-B2E4-4580-B81D-804AFE5D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Lavorare con i dati spaziali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405E35-AACD-4880-AA24-4CD39441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 dati spaziali si riferiscono ai dati rappresentati in uno spazio geometrico.</a:t>
            </a:r>
          </a:p>
          <a:p>
            <a:r>
              <a:rPr lang="it-IT" dirty="0"/>
              <a:t>Per esempio i punti su un sistema di coordinate.</a:t>
            </a:r>
          </a:p>
          <a:p>
            <a:r>
              <a:rPr lang="it-IT" dirty="0" err="1"/>
              <a:t>SciPy</a:t>
            </a:r>
            <a:r>
              <a:rPr lang="it-IT" dirty="0"/>
              <a:t> ci fornisce il modulo </a:t>
            </a:r>
            <a:r>
              <a:rPr lang="it-IT" dirty="0" err="1"/>
              <a:t>scipy.spatial</a:t>
            </a:r>
            <a:r>
              <a:rPr lang="it-IT" dirty="0"/>
              <a:t>, che ha funzioni per lavorare con i dati spaziali.</a:t>
            </a:r>
          </a:p>
        </p:txBody>
      </p:sp>
    </p:spTree>
    <p:extLst>
      <p:ext uri="{BB962C8B-B14F-4D97-AF65-F5344CB8AC3E}">
        <p14:creationId xmlns:p14="http://schemas.microsoft.com/office/powerpoint/2010/main" val="5916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BA856-C864-4BC2-B1BA-F11C110D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Triangolazione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3798C3-3113-4AD9-81EB-AB003CF02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it-IT" dirty="0"/>
          </a:p>
          <a:p>
            <a:r>
              <a:rPr lang="it-IT" dirty="0"/>
              <a:t>Una triangolazione di un poligono consiste nel dividere il poligono in più triangoli con i quali possiamo calcolare un'area del poligono.</a:t>
            </a:r>
          </a:p>
          <a:p>
            <a:r>
              <a:rPr lang="it-IT" dirty="0"/>
              <a:t>Una triangolazione con punti significa creare triangoli composti da una superficie in cui tutti i punti dati si trovano su almeno un vertice di qualsiasi triangolo nella superficie.</a:t>
            </a:r>
          </a:p>
          <a:p>
            <a:r>
              <a:rPr lang="it-IT" dirty="0"/>
              <a:t>Un metodo per generare queste triangolazioni attraverso i punti è la triangolazione </a:t>
            </a:r>
            <a:r>
              <a:rPr lang="it-IT" dirty="0" err="1"/>
              <a:t>Delaunay</a:t>
            </a:r>
            <a:r>
              <a:rPr lang="it-IT" dirty="0"/>
              <a:t>()</a:t>
            </a:r>
          </a:p>
          <a:p>
            <a:pPr lvl="1"/>
            <a:r>
              <a:rPr lang="it-IT" dirty="0"/>
              <a:t>In geometria computazionale, la triangolazione di </a:t>
            </a:r>
            <a:r>
              <a:rPr lang="it-IT" dirty="0" err="1"/>
              <a:t>Delaunay</a:t>
            </a:r>
            <a:r>
              <a:rPr lang="it-IT" dirty="0"/>
              <a:t> per un gruppo di punti P su un piano è una triangolazione DT(P) tale che nessun punto appartenente a P sia all'interno del </a:t>
            </a:r>
            <a:r>
              <a:rPr lang="it-IT" dirty="0" err="1"/>
              <a:t>circumcerchio</a:t>
            </a:r>
            <a:r>
              <a:rPr lang="it-IT" dirty="0"/>
              <a:t> di ogni triangolo in DT(P). La triangolazione di </a:t>
            </a:r>
            <a:r>
              <a:rPr lang="it-IT" dirty="0" err="1"/>
              <a:t>Delaunay</a:t>
            </a:r>
            <a:r>
              <a:rPr lang="it-IT" dirty="0"/>
              <a:t> massimizza il minor angolo di tutti gli angoli dei triangoli nella triangolazione; si tende a evitare i triangoli stretti. La triangolazione prende il nome da Boris </a:t>
            </a:r>
            <a:r>
              <a:rPr lang="it-IT" dirty="0" err="1"/>
              <a:t>Delaunay</a:t>
            </a:r>
            <a:r>
              <a:rPr lang="it-IT" dirty="0"/>
              <a:t> per il suo lavoro su questo argomento dal 1934.</a:t>
            </a:r>
          </a:p>
        </p:txBody>
      </p:sp>
    </p:spTree>
    <p:extLst>
      <p:ext uri="{BB962C8B-B14F-4D97-AF65-F5344CB8AC3E}">
        <p14:creationId xmlns:p14="http://schemas.microsoft.com/office/powerpoint/2010/main" val="357220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D3F9A632-E312-4183-80AC-D2D2CF3D2A4E}"/>
              </a:ext>
            </a:extLst>
          </p:cNvPr>
          <p:cNvSpPr/>
          <p:nvPr/>
        </p:nvSpPr>
        <p:spPr>
          <a:xfrm>
            <a:off x="1435608" y="58846"/>
            <a:ext cx="950061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import </a:t>
            </a:r>
            <a:r>
              <a:rPr lang="it-IT" sz="2400" dirty="0" err="1"/>
              <a:t>numpy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np</a:t>
            </a:r>
            <a:endParaRPr lang="it-IT" sz="2400" dirty="0"/>
          </a:p>
          <a:p>
            <a:r>
              <a:rPr lang="it-IT" sz="2400" dirty="0"/>
              <a:t>from </a:t>
            </a:r>
            <a:r>
              <a:rPr lang="it-IT" sz="2400" dirty="0" err="1"/>
              <a:t>scipy.spatial</a:t>
            </a:r>
            <a:r>
              <a:rPr lang="it-IT" sz="2400" dirty="0"/>
              <a:t> import </a:t>
            </a:r>
            <a:r>
              <a:rPr lang="it-IT" sz="2400" dirty="0" err="1"/>
              <a:t>Delaunay</a:t>
            </a:r>
            <a:endParaRPr lang="it-IT" sz="2400" dirty="0"/>
          </a:p>
          <a:p>
            <a:r>
              <a:rPr lang="it-IT" sz="2400" dirty="0"/>
              <a:t>import </a:t>
            </a:r>
            <a:r>
              <a:rPr lang="it-IT" sz="2400" dirty="0" err="1"/>
              <a:t>matplotlib.pyplot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plt</a:t>
            </a:r>
            <a:endParaRPr lang="it-IT" sz="2400" dirty="0"/>
          </a:p>
          <a:p>
            <a:endParaRPr lang="it-IT" sz="2400" dirty="0"/>
          </a:p>
          <a:p>
            <a:r>
              <a:rPr lang="it-IT" sz="2400" dirty="0"/>
              <a:t>points = </a:t>
            </a:r>
            <a:r>
              <a:rPr lang="it-IT" sz="2400" dirty="0" err="1"/>
              <a:t>np.array</a:t>
            </a:r>
            <a:r>
              <a:rPr lang="it-IT" sz="2400" dirty="0"/>
              <a:t>([</a:t>
            </a:r>
          </a:p>
          <a:p>
            <a:r>
              <a:rPr lang="it-IT" sz="2400" dirty="0"/>
              <a:t>  [2, 4],</a:t>
            </a:r>
          </a:p>
          <a:p>
            <a:r>
              <a:rPr lang="it-IT" sz="2400" dirty="0"/>
              <a:t>  [3, 4],</a:t>
            </a:r>
          </a:p>
          <a:p>
            <a:r>
              <a:rPr lang="it-IT" sz="2400" dirty="0"/>
              <a:t>  [3, 0],</a:t>
            </a:r>
          </a:p>
          <a:p>
            <a:r>
              <a:rPr lang="it-IT" sz="2400" dirty="0"/>
              <a:t>  [2, 2],</a:t>
            </a:r>
          </a:p>
          <a:p>
            <a:r>
              <a:rPr lang="it-IT" sz="2400" dirty="0"/>
              <a:t>  [4, 1]</a:t>
            </a:r>
          </a:p>
          <a:p>
            <a:r>
              <a:rPr lang="it-IT" sz="2400" dirty="0"/>
              <a:t>])</a:t>
            </a:r>
          </a:p>
          <a:p>
            <a:endParaRPr lang="it-IT" sz="2400" dirty="0"/>
          </a:p>
          <a:p>
            <a:r>
              <a:rPr lang="it-IT" sz="2400" dirty="0" err="1"/>
              <a:t>simplices</a:t>
            </a:r>
            <a:r>
              <a:rPr lang="it-IT" sz="2400" dirty="0"/>
              <a:t> = </a:t>
            </a:r>
            <a:r>
              <a:rPr lang="it-IT" sz="2400" dirty="0" err="1"/>
              <a:t>Delaunay</a:t>
            </a:r>
            <a:r>
              <a:rPr lang="it-IT" sz="2400" dirty="0"/>
              <a:t>(points).</a:t>
            </a:r>
            <a:r>
              <a:rPr lang="it-IT" sz="2400" dirty="0" err="1"/>
              <a:t>simplices</a:t>
            </a:r>
            <a:endParaRPr lang="it-IT" sz="2400" dirty="0"/>
          </a:p>
          <a:p>
            <a:endParaRPr lang="it-IT" sz="2400" dirty="0"/>
          </a:p>
          <a:p>
            <a:r>
              <a:rPr lang="it-IT" sz="2400" dirty="0" err="1"/>
              <a:t>plt.triplot</a:t>
            </a:r>
            <a:r>
              <a:rPr lang="it-IT" sz="2400" dirty="0"/>
              <a:t>(points[:, 0], points[:, 1], </a:t>
            </a:r>
            <a:r>
              <a:rPr lang="it-IT" sz="2400" dirty="0" err="1"/>
              <a:t>simplices</a:t>
            </a:r>
            <a:r>
              <a:rPr lang="it-IT" sz="2400" dirty="0"/>
              <a:t>)</a:t>
            </a:r>
          </a:p>
          <a:p>
            <a:r>
              <a:rPr lang="it-IT" sz="2400" dirty="0" err="1"/>
              <a:t>plt.scatter</a:t>
            </a:r>
            <a:r>
              <a:rPr lang="it-IT" sz="2400" dirty="0"/>
              <a:t>(points[:, 0], points[:, 1], color='r')</a:t>
            </a:r>
          </a:p>
          <a:p>
            <a:endParaRPr lang="it-IT" sz="2400" dirty="0"/>
          </a:p>
          <a:p>
            <a:r>
              <a:rPr lang="it-IT" sz="2400" dirty="0" err="1"/>
              <a:t>plt.show</a:t>
            </a:r>
            <a:r>
              <a:rPr lang="it-IT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3882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>
            <a:extLst>
              <a:ext uri="{FF2B5EF4-FFF2-40B4-BE49-F238E27FC236}">
                <a16:creationId xmlns:a16="http://schemas.microsoft.com/office/drawing/2014/main" id="{13303AB0-CD73-4EA3-A1F0-F47683C6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Teoria dei grafi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AB6B1320-23B7-4FB2-84B8-7C027619B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643063"/>
            <a:ext cx="8496300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8366A5F-FF53-415E-BE36-F3D9A9396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1301"/>
            <a:ext cx="9144000" cy="613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7CE10FAA-590A-4B45-81CF-1E534B06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Grafo non direzionato</a:t>
            </a:r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E72A7192-D69E-42C3-A1DD-A03A6907C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1" y="1833563"/>
            <a:ext cx="7656513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4E8B4D-DA25-4036-B4AC-A3788303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Connettersi al 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F5278F-CBF1-435A-A86C-CD2691BED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import </a:t>
            </a:r>
            <a:r>
              <a:rPr lang="it-IT" dirty="0" err="1"/>
              <a:t>mysql.connector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mydb</a:t>
            </a:r>
            <a:r>
              <a:rPr lang="it-IT" dirty="0"/>
              <a:t> = </a:t>
            </a:r>
            <a:r>
              <a:rPr lang="it-IT" dirty="0" err="1"/>
              <a:t>mysql.connector.connect</a:t>
            </a:r>
            <a:r>
              <a:rPr lang="it-IT" dirty="0"/>
              <a:t>(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 err="1"/>
              <a:t>host</a:t>
            </a:r>
            <a:r>
              <a:rPr lang="it-IT" dirty="0"/>
              <a:t>="</a:t>
            </a:r>
            <a:r>
              <a:rPr lang="it-IT" dirty="0" err="1"/>
              <a:t>localhost</a:t>
            </a:r>
            <a:r>
              <a:rPr lang="it-IT" dirty="0"/>
              <a:t>",</a:t>
            </a:r>
          </a:p>
          <a:p>
            <a:pPr marL="0" indent="0">
              <a:buNone/>
            </a:pPr>
            <a:r>
              <a:rPr lang="it-IT" dirty="0"/>
              <a:t>  user="root",</a:t>
            </a:r>
          </a:p>
          <a:p>
            <a:pPr marL="0" indent="0">
              <a:buNone/>
            </a:pPr>
            <a:r>
              <a:rPr lang="it-IT" dirty="0"/>
              <a:t>  password="passionInAction20210330",</a:t>
            </a:r>
          </a:p>
          <a:p>
            <a:pPr marL="0" indent="0">
              <a:buNone/>
            </a:pPr>
            <a:r>
              <a:rPr lang="it-IT" dirty="0"/>
              <a:t>  database="world"</a:t>
            </a:r>
          </a:p>
          <a:p>
            <a:pPr marL="0" indent="0">
              <a:buNone/>
            </a:pP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171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C1E10DE-D31D-404C-9EC5-CA0FD73DA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6" y="1885950"/>
            <a:ext cx="7980363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1A56D11A-357B-4AC2-AF74-A0AE1C04F08B}"/>
              </a:ext>
            </a:extLst>
          </p:cNvPr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it-IT" sz="44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Grafo direzionato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52437974-80EE-44B9-AFBE-CD397E56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Grafo</a:t>
            </a:r>
          </a:p>
        </p:txBody>
      </p:sp>
      <p:sp>
        <p:nvSpPr>
          <p:cNvPr id="8195" name="Segnaposto contenuto 2">
            <a:extLst>
              <a:ext uri="{FF2B5EF4-FFF2-40B4-BE49-F238E27FC236}">
                <a16:creationId xmlns:a16="http://schemas.microsoft.com/office/drawing/2014/main" id="{74BDC17C-50B5-483D-AD56-47358076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Due vertici i e j sono detti adiacenti se sono connessi da un ramo (</a:t>
            </a:r>
            <a:r>
              <a:rPr lang="it-IT" altLang="it-IT" dirty="0" err="1"/>
              <a:t>i,j</a:t>
            </a:r>
            <a:r>
              <a:rPr lang="it-IT" altLang="it-IT" dirty="0"/>
              <a:t>)</a:t>
            </a:r>
          </a:p>
          <a:p>
            <a:pPr eaLnBrk="1" hangingPunct="1"/>
            <a:r>
              <a:rPr lang="it-IT" altLang="it-IT" dirty="0"/>
              <a:t>Il ramo (</a:t>
            </a:r>
            <a:r>
              <a:rPr lang="it-IT" altLang="it-IT" dirty="0" err="1"/>
              <a:t>i,j</a:t>
            </a:r>
            <a:r>
              <a:rPr lang="it-IT" altLang="it-IT" dirty="0"/>
              <a:t>) è detto incidente ai nodi i e j</a:t>
            </a:r>
          </a:p>
          <a:p>
            <a:pPr eaLnBrk="1" hangingPunct="1"/>
            <a:r>
              <a:rPr lang="it-IT" altLang="it-IT" dirty="0"/>
              <a:t>La cardinalità |V| dell’insieme dei nodi è detta ordine del grafo G</a:t>
            </a:r>
          </a:p>
          <a:p>
            <a:pPr eaLnBrk="1" hangingPunct="1"/>
            <a:r>
              <a:rPr lang="it-IT" altLang="it-IT" dirty="0"/>
              <a:t>La cardinalità |E| dell’insieme dei rami è detta dimensione del grafo G</a:t>
            </a:r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73043005-8C7F-4A45-B835-EC175DF5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4" y="5557838"/>
            <a:ext cx="8072437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olo 1">
            <a:extLst>
              <a:ext uri="{FF2B5EF4-FFF2-40B4-BE49-F238E27FC236}">
                <a16:creationId xmlns:a16="http://schemas.microsoft.com/office/drawing/2014/main" id="{3DEF4C97-AA70-425D-A1BE-80A01BFA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Grafi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04D41B-A4EC-4028-AA98-0A2BB0FCD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/>
              <a:t>I grafi sono una struttura dati molto usata in pratica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it-IT" dirty="0"/>
              <a:t>I grafi forniscono un modello teorico per molte situazioni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it-IT" dirty="0"/>
              <a:t>Modelli di reti di computer (Internet)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it-IT" dirty="0"/>
              <a:t>Sistemi di trasporto, di comunicazione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it-IT" dirty="0"/>
              <a:t>Fasi di un progetto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it-IT" dirty="0"/>
              <a:t>Astrazioni di sistemi informatici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it-IT" dirty="0"/>
              <a:t>etc.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098740BF-B5DE-4572-9D1C-ADA2E5CB8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1166814"/>
            <a:ext cx="82851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7C0B4784-3FDE-485D-9F77-43CC24398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6" y="1471614"/>
            <a:ext cx="8132763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4201B701-4CFC-46EA-AED6-22FB9BC49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6" y="1281114"/>
            <a:ext cx="8513763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DF6A63-F02E-41E7-91F2-7A08BBC9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Grafi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7EBD96-154C-4594-A9A0-F415FB9E7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90232" cy="4351338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I grafi sono una struttura dati essenziale.</a:t>
            </a:r>
          </a:p>
          <a:p>
            <a:r>
              <a:rPr lang="it-IT" dirty="0" err="1"/>
              <a:t>SciPy</a:t>
            </a:r>
            <a:r>
              <a:rPr lang="it-IT" dirty="0"/>
              <a:t> ci fornisce il modulo </a:t>
            </a:r>
            <a:r>
              <a:rPr lang="it-IT" dirty="0" err="1"/>
              <a:t>scipy.sparse.csgraph</a:t>
            </a:r>
            <a:r>
              <a:rPr lang="it-IT" dirty="0"/>
              <a:t> per lavorare con tali strutture di dati.</a:t>
            </a:r>
          </a:p>
          <a:p>
            <a:r>
              <a:rPr lang="it-IT" dirty="0"/>
              <a:t>La matrice di adiacenza è una matrice </a:t>
            </a:r>
            <a:r>
              <a:rPr lang="it-IT" dirty="0" err="1"/>
              <a:t>nxn</a:t>
            </a:r>
            <a:r>
              <a:rPr lang="it-IT" dirty="0"/>
              <a:t> dove n è il numero di elementi in un grafico e i valori rappresentano il "peso" della connessione tra gli elementi.</a:t>
            </a:r>
          </a:p>
          <a:p>
            <a:r>
              <a:rPr lang="it-IT" dirty="0"/>
              <a:t>Per un grafo come questo, con gli elementi A, B e C, le connessioni sono:</a:t>
            </a:r>
          </a:p>
          <a:p>
            <a:r>
              <a:rPr lang="it-IT" dirty="0"/>
              <a:t>A e B sono collegati al peso 1.</a:t>
            </a:r>
          </a:p>
          <a:p>
            <a:r>
              <a:rPr lang="it-IT" dirty="0"/>
              <a:t>A e C sono collegati con il peso 2.</a:t>
            </a:r>
          </a:p>
          <a:p>
            <a:r>
              <a:rPr lang="it-IT" dirty="0"/>
              <a:t>C e B non sono collegati.</a:t>
            </a:r>
          </a:p>
        </p:txBody>
      </p:sp>
      <p:pic>
        <p:nvPicPr>
          <p:cNvPr id="3074" name="Picture 2" descr="https://www.w3schools.com/python/scipy_graph.png">
            <a:extLst>
              <a:ext uri="{FF2B5EF4-FFF2-40B4-BE49-F238E27FC236}">
                <a16:creationId xmlns:a16="http://schemas.microsoft.com/office/drawing/2014/main" id="{D38566C0-37DB-4230-AE9F-3E7ACA49A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776" y="-21431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2C7F9F7-CB71-446C-A0F8-EADAF9273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338" y="3429000"/>
            <a:ext cx="24288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54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D0A5C26-6721-4D60-BB93-910EA4AF7A85}"/>
              </a:ext>
            </a:extLst>
          </p:cNvPr>
          <p:cNvSpPr/>
          <p:nvPr/>
        </p:nvSpPr>
        <p:spPr>
          <a:xfrm>
            <a:off x="3048000" y="14438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scipy.sparse.csgraph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connected_components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scipy.sparse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csr_matrix</a:t>
            </a:r>
            <a:br>
              <a:rPr lang="it-IT" dirty="0"/>
            </a:br>
            <a:br>
              <a:rPr lang="it-IT" dirty="0"/>
            </a:b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[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[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[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5299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4D218FE2-399B-4EE1-B331-E95FA0D17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1" y="1285875"/>
            <a:ext cx="784701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olo 1">
            <a:extLst>
              <a:ext uri="{FF2B5EF4-FFF2-40B4-BE49-F238E27FC236}">
                <a16:creationId xmlns:a16="http://schemas.microsoft.com/office/drawing/2014/main" id="{982E548B-1667-408F-9574-8B909A77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Lista delle adiacenze</a:t>
            </a:r>
          </a:p>
        </p:txBody>
      </p:sp>
      <p:pic>
        <p:nvPicPr>
          <p:cNvPr id="15363" name="Picture 4" descr="GraphRep">
            <a:extLst>
              <a:ext uri="{FF2B5EF4-FFF2-40B4-BE49-F238E27FC236}">
                <a16:creationId xmlns:a16="http://schemas.microsoft.com/office/drawing/2014/main" id="{291B1336-6821-432C-A7B4-F0EA66849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" t="4088" r="3786" b="1363"/>
          <a:stretch>
            <a:fillRect/>
          </a:stretch>
        </p:blipFill>
        <p:spPr bwMode="auto">
          <a:xfrm>
            <a:off x="6203950" y="1500189"/>
            <a:ext cx="44640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 descr="GraphUD">
            <a:extLst>
              <a:ext uri="{FF2B5EF4-FFF2-40B4-BE49-F238E27FC236}">
                <a16:creationId xmlns:a16="http://schemas.microsoft.com/office/drawing/2014/main" id="{A2127188-2104-4CA0-BBF3-F585773B2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" t="3427" r="3154" b="1372"/>
          <a:stretch>
            <a:fillRect/>
          </a:stretch>
        </p:blipFill>
        <p:spPr bwMode="auto">
          <a:xfrm>
            <a:off x="1524001" y="1428751"/>
            <a:ext cx="4792663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DCB384DE-1DFD-46CE-8AD7-17849018F29C}"/>
              </a:ext>
            </a:extLst>
          </p:cNvPr>
          <p:cNvCxnSpPr/>
          <p:nvPr/>
        </p:nvCxnSpPr>
        <p:spPr>
          <a:xfrm rot="5400000">
            <a:off x="3559969" y="3964781"/>
            <a:ext cx="5359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0E8ED0-CB0A-4BA7-9526-5A728FD7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Eseguire una </a:t>
            </a:r>
            <a:r>
              <a:rPr lang="it-IT" dirty="0" err="1"/>
              <a:t>query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DA61D9-1715-4F38-A910-1626515D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mycursor</a:t>
            </a:r>
            <a:r>
              <a:rPr lang="it-IT" dirty="0"/>
              <a:t> = </a:t>
            </a:r>
            <a:r>
              <a:rPr lang="it-IT" dirty="0" err="1"/>
              <a:t>mydb.cursor</a:t>
            </a:r>
            <a:r>
              <a:rPr lang="it-IT" dirty="0"/>
              <a:t>()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mycursor.execute</a:t>
            </a:r>
            <a:r>
              <a:rPr lang="it-IT" dirty="0"/>
              <a:t>("select * from city")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myresult</a:t>
            </a:r>
            <a:r>
              <a:rPr lang="it-IT" dirty="0"/>
              <a:t> = </a:t>
            </a:r>
            <a:r>
              <a:rPr lang="it-IT" dirty="0" err="1"/>
              <a:t>mycursor.fetchall</a:t>
            </a:r>
            <a:r>
              <a:rPr lang="it-IT" dirty="0"/>
              <a:t>()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for x in </a:t>
            </a:r>
            <a:r>
              <a:rPr lang="it-IT" dirty="0" err="1"/>
              <a:t>myresult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  </a:t>
            </a:r>
            <a:r>
              <a:rPr lang="it-IT" dirty="0" err="1"/>
              <a:t>print</a:t>
            </a:r>
            <a:r>
              <a:rPr lang="it-IT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413009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>
            <a:extLst>
              <a:ext uri="{FF2B5EF4-FFF2-40B4-BE49-F238E27FC236}">
                <a16:creationId xmlns:a16="http://schemas.microsoft.com/office/drawing/2014/main" id="{26E695F4-D1A5-40E3-9E50-28BCF56F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Lista adiacenze con grafi pesati</a:t>
            </a: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9504DFF4-7ACE-42A9-8D22-38ABF207B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643064"/>
            <a:ext cx="8275638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65663E7B-613D-47CF-8F65-CF3569EFA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9" y="1338264"/>
            <a:ext cx="7818437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olo 1">
            <a:extLst>
              <a:ext uri="{FF2B5EF4-FFF2-40B4-BE49-F238E27FC236}">
                <a16:creationId xmlns:a16="http://schemas.microsoft.com/office/drawing/2014/main" id="{003152A4-4122-44B4-90B2-6603DD77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Cammini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5A895F-2336-4F11-9991-D30D0E63C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/>
              <a:t>Un </a:t>
            </a:r>
            <a:r>
              <a:rPr lang="it-IT" i="1" dirty="0"/>
              <a:t>cammino</a:t>
            </a:r>
            <a:r>
              <a:rPr lang="it-IT" dirty="0"/>
              <a:t> tra due nodi i e j è una sequenza di nodi e rami a partire dal nodo i al nodo j tale che ogni ramo è incidente al nodo precedente e successivo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it-IT" dirty="0"/>
              <a:t>Il minimo numero di rami che compone un cammino tra due nodi i e j è detta </a:t>
            </a:r>
            <a:r>
              <a:rPr lang="it-IT" i="1" dirty="0"/>
              <a:t>distanza</a:t>
            </a:r>
            <a:r>
              <a:rPr lang="it-IT" dirty="0"/>
              <a:t> tra i due nodi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it-IT" dirty="0"/>
              <a:t>Un </a:t>
            </a:r>
            <a:r>
              <a:rPr lang="it-IT" i="1" dirty="0"/>
              <a:t>ciclo</a:t>
            </a:r>
            <a:r>
              <a:rPr lang="it-IT" dirty="0"/>
              <a:t> è un cammino semplice in cui il nodo di partenza coincide con il nodo di arrivo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8EC0090C-4F01-4A66-B042-F7F7DEC6D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4" y="1"/>
            <a:ext cx="8040687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>
            <a:extLst>
              <a:ext uri="{FF2B5EF4-FFF2-40B4-BE49-F238E27FC236}">
                <a16:creationId xmlns:a16="http://schemas.microsoft.com/office/drawing/2014/main" id="{F9E74618-8ACE-4736-9DFB-BC41145BA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4" y="4473576"/>
            <a:ext cx="8143875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4A2BF509-0F10-4801-8A2F-9A39688D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1" y="166689"/>
            <a:ext cx="8113713" cy="65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21BB117E-DF89-445B-95E3-D59A1C628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42939"/>
            <a:ext cx="9144000" cy="495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FBF82F8C-7750-49BF-AF0C-19CA80074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42939"/>
            <a:ext cx="9144000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ED377546-61A1-42B1-91A3-3AA089283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28688"/>
            <a:ext cx="914400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20188365-6A9F-4444-B1E0-852B5C8B9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42938"/>
            <a:ext cx="91440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olo 1">
            <a:extLst>
              <a:ext uri="{FF2B5EF4-FFF2-40B4-BE49-F238E27FC236}">
                <a16:creationId xmlns:a16="http://schemas.microsoft.com/office/drawing/2014/main" id="{6BC8C064-18BE-42B6-A055-AC2BAFF9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Grafo connesso</a:t>
            </a:r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1F397EF6-99FA-40B2-B2CB-641A20BDB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85938"/>
            <a:ext cx="91440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CasellaDiTesto 5">
            <a:extLst>
              <a:ext uri="{FF2B5EF4-FFF2-40B4-BE49-F238E27FC236}">
                <a16:creationId xmlns:a16="http://schemas.microsoft.com/office/drawing/2014/main" id="{8556A00A-D65D-4551-9A24-E82F515C3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4" y="4357689"/>
            <a:ext cx="1550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2800">
                <a:solidFill>
                  <a:prstClr val="black"/>
                </a:solidFill>
                <a:cs typeface="Arial" panose="020B0604020202020204" pitchFamily="34" charset="0"/>
              </a:rPr>
              <a:t>connesso</a:t>
            </a:r>
          </a:p>
        </p:txBody>
      </p:sp>
      <p:sp>
        <p:nvSpPr>
          <p:cNvPr id="27653" name="CasellaDiTesto 6">
            <a:extLst>
              <a:ext uri="{FF2B5EF4-FFF2-40B4-BE49-F238E27FC236}">
                <a16:creationId xmlns:a16="http://schemas.microsoft.com/office/drawing/2014/main" id="{590F7E6C-05F5-411A-8B22-67290C8F8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9" y="4357689"/>
            <a:ext cx="2243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2800">
                <a:solidFill>
                  <a:prstClr val="black"/>
                </a:solidFill>
                <a:cs typeface="Arial" panose="020B0604020202020204" pitchFamily="34" charset="0"/>
              </a:rPr>
              <a:t>non connesso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4C6254-59CC-4F43-ACF5-FCE6D32F6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" y="164592"/>
            <a:ext cx="12118848" cy="65836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 err="1"/>
              <a:t>query</a:t>
            </a:r>
            <a:r>
              <a:rPr lang="it-IT" dirty="0"/>
              <a:t>="SELECT * FROM city WHERE </a:t>
            </a:r>
            <a:r>
              <a:rPr lang="it-IT" dirty="0" err="1"/>
              <a:t>population</a:t>
            </a:r>
            <a:r>
              <a:rPr lang="it-IT" dirty="0"/>
              <a:t> =(SELECT </a:t>
            </a:r>
            <a:r>
              <a:rPr lang="it-IT" dirty="0" err="1"/>
              <a:t>max</a:t>
            </a:r>
            <a:r>
              <a:rPr lang="it-IT" dirty="0"/>
              <a:t>(</a:t>
            </a:r>
            <a:r>
              <a:rPr lang="it-IT" dirty="0" err="1"/>
              <a:t>population</a:t>
            </a:r>
            <a:r>
              <a:rPr lang="it-IT" dirty="0"/>
              <a:t>) FROM city)"</a:t>
            </a:r>
          </a:p>
          <a:p>
            <a:pPr marL="0" indent="0">
              <a:buNone/>
            </a:pPr>
            <a:r>
              <a:rPr lang="it-IT" dirty="0" err="1"/>
              <a:t>mycursor.execute</a:t>
            </a:r>
            <a:r>
              <a:rPr lang="it-IT" dirty="0"/>
              <a:t>(</a:t>
            </a:r>
            <a:r>
              <a:rPr lang="it-IT" dirty="0" err="1"/>
              <a:t>query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myresult</a:t>
            </a:r>
            <a:r>
              <a:rPr lang="it-IT" dirty="0"/>
              <a:t> = </a:t>
            </a:r>
            <a:r>
              <a:rPr lang="it-IT" dirty="0" err="1"/>
              <a:t>mycursor.fetchone</a:t>
            </a:r>
            <a:r>
              <a:rPr lang="it-IT" dirty="0"/>
              <a:t>()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print</a:t>
            </a:r>
            <a:r>
              <a:rPr lang="it-IT" dirty="0"/>
              <a:t>(</a:t>
            </a:r>
            <a:r>
              <a:rPr lang="it-IT" dirty="0" err="1"/>
              <a:t>myresult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query</a:t>
            </a:r>
            <a:r>
              <a:rPr lang="it-IT" dirty="0"/>
              <a:t>="SELECT * FROM city WHERE </a:t>
            </a:r>
            <a:r>
              <a:rPr lang="it-IT" dirty="0" err="1"/>
              <a:t>population</a:t>
            </a:r>
            <a:r>
              <a:rPr lang="it-IT" dirty="0"/>
              <a:t> =SELECT </a:t>
            </a:r>
            <a:r>
              <a:rPr lang="it-IT" dirty="0" err="1"/>
              <a:t>max</a:t>
            </a:r>
            <a:r>
              <a:rPr lang="it-IT" dirty="0"/>
              <a:t>(</a:t>
            </a:r>
            <a:r>
              <a:rPr lang="it-IT" dirty="0" err="1"/>
              <a:t>population</a:t>
            </a:r>
            <a:r>
              <a:rPr lang="it-IT" dirty="0"/>
              <a:t>) FROM city"</a:t>
            </a:r>
          </a:p>
          <a:p>
            <a:pPr marL="0" indent="0">
              <a:buNone/>
            </a:pPr>
            <a:r>
              <a:rPr lang="it-IT" dirty="0" err="1"/>
              <a:t>mycursor.execute</a:t>
            </a:r>
            <a:r>
              <a:rPr lang="it-IT" dirty="0"/>
              <a:t>(</a:t>
            </a:r>
            <a:r>
              <a:rPr lang="it-IT" dirty="0" err="1"/>
              <a:t>query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myresult</a:t>
            </a:r>
            <a:r>
              <a:rPr lang="it-IT" dirty="0"/>
              <a:t> = </a:t>
            </a:r>
            <a:r>
              <a:rPr lang="it-IT" dirty="0" err="1"/>
              <a:t>mycursor.fetchone</a:t>
            </a:r>
            <a:r>
              <a:rPr lang="it-IT" dirty="0"/>
              <a:t>()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print</a:t>
            </a:r>
            <a:r>
              <a:rPr lang="it-IT" dirty="0"/>
              <a:t>(</a:t>
            </a:r>
            <a:r>
              <a:rPr lang="it-IT" dirty="0" err="1"/>
              <a:t>myresult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4848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olo 1">
            <a:extLst>
              <a:ext uri="{FF2B5EF4-FFF2-40B4-BE49-F238E27FC236}">
                <a16:creationId xmlns:a16="http://schemas.microsoft.com/office/drawing/2014/main" id="{2BA75F78-5102-4E48-BB52-199AAEB4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Componenti connesse</a:t>
            </a:r>
          </a:p>
        </p:txBody>
      </p:sp>
      <p:pic>
        <p:nvPicPr>
          <p:cNvPr id="28675" name="Picture 4" descr="ConCom">
            <a:extLst>
              <a:ext uri="{FF2B5EF4-FFF2-40B4-BE49-F238E27FC236}">
                <a16:creationId xmlns:a16="http://schemas.microsoft.com/office/drawing/2014/main" id="{7EAB6873-13EF-4627-B10A-21516FB74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" t="1619" r="3964" b="6477"/>
          <a:stretch>
            <a:fillRect/>
          </a:stretch>
        </p:blipFill>
        <p:spPr bwMode="auto">
          <a:xfrm>
            <a:off x="2309814" y="2286000"/>
            <a:ext cx="7500937" cy="363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C2590D9-8DA6-4D3B-ADBC-F62B24C25FDD}"/>
              </a:ext>
            </a:extLst>
          </p:cNvPr>
          <p:cNvSpPr/>
          <p:nvPr/>
        </p:nvSpPr>
        <p:spPr>
          <a:xfrm>
            <a:off x="3048000" y="144384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scipy.sparse.csgraph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connected_components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scipy.sparse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csr_matrix</a:t>
            </a:r>
            <a:br>
              <a:rPr lang="it-IT" dirty="0"/>
            </a:br>
            <a:br>
              <a:rPr lang="it-IT" dirty="0"/>
            </a:b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[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[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[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it-IT" dirty="0"/>
            </a:br>
            <a:br>
              <a:rPr lang="it-IT" dirty="0"/>
            </a:b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csr_matrix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it-IT" dirty="0"/>
            </a:br>
            <a:br>
              <a:rPr lang="it-IT" dirty="0"/>
            </a:b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connected_components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4626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olo 1">
            <a:extLst>
              <a:ext uri="{FF2B5EF4-FFF2-40B4-BE49-F238E27FC236}">
                <a16:creationId xmlns:a16="http://schemas.microsoft.com/office/drawing/2014/main" id="{8DEF1421-79F6-4196-8163-CBEB9142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Cammino di costo minimo</a:t>
            </a:r>
          </a:p>
        </p:txBody>
      </p:sp>
      <p:pic>
        <p:nvPicPr>
          <p:cNvPr id="70659" name="Picture 2">
            <a:extLst>
              <a:ext uri="{FF2B5EF4-FFF2-40B4-BE49-F238E27FC236}">
                <a16:creationId xmlns:a16="http://schemas.microsoft.com/office/drawing/2014/main" id="{3652F2EB-E8EB-4B06-8E61-7FA1A49E4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571625"/>
            <a:ext cx="8929688" cy="516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olo 1">
            <a:extLst>
              <a:ext uri="{FF2B5EF4-FFF2-40B4-BE49-F238E27FC236}">
                <a16:creationId xmlns:a16="http://schemas.microsoft.com/office/drawing/2014/main" id="{9F66A5F9-C306-4B78-BC51-FBC5F4E2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Algoritmo di </a:t>
            </a:r>
            <a:r>
              <a:rPr lang="it-IT" altLang="it-IT" dirty="0" err="1"/>
              <a:t>Dijkstra</a:t>
            </a:r>
            <a:endParaRPr lang="it-IT" alt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2AF3E-BE1C-4F3F-8F8C-BC893FF3C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/>
              <a:t>Individua il cammino a lunghezza minima tra un nodo s e tutti gli altri nodi di un grafo G procedendo in modo da aumentare progressivamente la distanza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it-IT" dirty="0"/>
              <a:t>L’algoritmo procede a passi successivi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it-IT" dirty="0"/>
              <a:t>al passo k-mo sono individuati i k nodi raggiungibili dal nodo sorgente tramite i cammini a costo più basso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it-IT" dirty="0"/>
              <a:t>tali k nodi formano l’insieme </a:t>
            </a:r>
            <a:r>
              <a:rPr lang="it-IT" dirty="0" err="1"/>
              <a:t>T</a:t>
            </a:r>
            <a:r>
              <a:rPr lang="it-IT" baseline="-25000" dirty="0" err="1"/>
              <a:t>k</a:t>
            </a:r>
            <a:endParaRPr lang="it-IT" baseline="-250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it-IT" dirty="0"/>
              <a:t>al passo k+1-mo si individua il nodo n che è caratterizzato dal cammino dal costo più basso dal nodo s che transita esclusivamente nei nodi dell’insieme </a:t>
            </a:r>
            <a:r>
              <a:rPr lang="it-IT" dirty="0" err="1"/>
              <a:t>T</a:t>
            </a:r>
            <a:r>
              <a:rPr lang="it-IT" baseline="-25000" dirty="0" err="1"/>
              <a:t>k</a:t>
            </a:r>
            <a:endParaRPr lang="it-IT" baseline="-250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it-IT" dirty="0"/>
              <a:t>viene formato l’insieme T</a:t>
            </a:r>
            <a:r>
              <a:rPr lang="it-IT" baseline="-25000" dirty="0"/>
              <a:t>k+1</a:t>
            </a:r>
            <a:r>
              <a:rPr lang="it-IT" dirty="0"/>
              <a:t> aggiungendo il nodo n all’insieme </a:t>
            </a:r>
            <a:r>
              <a:rPr lang="it-IT" dirty="0" err="1"/>
              <a:t>T</a:t>
            </a:r>
            <a:r>
              <a:rPr lang="it-IT" baseline="-25000" dirty="0" err="1"/>
              <a:t>k</a:t>
            </a:r>
            <a:endParaRPr lang="it-IT" baseline="-250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it-IT" dirty="0"/>
              <a:t>l’algoritmo termina quando sono stati esplorati tutti i nodi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>
            <a:extLst>
              <a:ext uri="{FF2B5EF4-FFF2-40B4-BE49-F238E27FC236}">
                <a16:creationId xmlns:a16="http://schemas.microsoft.com/office/drawing/2014/main" id="{29732603-E0AD-41C3-9C6B-751A39286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1" y="1152525"/>
            <a:ext cx="9028113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>
            <a:extLst>
              <a:ext uri="{FF2B5EF4-FFF2-40B4-BE49-F238E27FC236}">
                <a16:creationId xmlns:a16="http://schemas.microsoft.com/office/drawing/2014/main" id="{FAF40E66-1E31-4AF2-B995-6E22EEC9A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9" y="1571625"/>
            <a:ext cx="7742237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>
            <a:extLst>
              <a:ext uri="{FF2B5EF4-FFF2-40B4-BE49-F238E27FC236}">
                <a16:creationId xmlns:a16="http://schemas.microsoft.com/office/drawing/2014/main" id="{14B3CFB0-3775-42F3-AB35-6328DD6BC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6" y="1281114"/>
            <a:ext cx="7980363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>
            <a:extLst>
              <a:ext uri="{FF2B5EF4-FFF2-40B4-BE49-F238E27FC236}">
                <a16:creationId xmlns:a16="http://schemas.microsoft.com/office/drawing/2014/main" id="{7244C06D-8772-4D83-9E4C-D6AB76BCF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9" y="1462089"/>
            <a:ext cx="877093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3D969C4-5873-453C-BEA6-8E3CCCEDFCE7}"/>
              </a:ext>
            </a:extLst>
          </p:cNvPr>
          <p:cNvSpPr/>
          <p:nvPr/>
        </p:nvSpPr>
        <p:spPr>
          <a:xfrm>
            <a:off x="3048000" y="144384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scipy.sparse.csgraph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dijkstra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scipy.sparse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csr_matrix</a:t>
            </a:r>
            <a:br>
              <a:rPr lang="it-IT" dirty="0"/>
            </a:br>
            <a:br>
              <a:rPr lang="it-IT" dirty="0"/>
            </a:b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[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[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[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it-IT" dirty="0"/>
            </a:br>
            <a:br>
              <a:rPr lang="it-IT" dirty="0"/>
            </a:b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csr_matrix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it-IT" dirty="0"/>
            </a:br>
            <a:br>
              <a:rPr lang="it-IT" dirty="0"/>
            </a:b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dijkstra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return_predecessors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22086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olo 1">
            <a:extLst>
              <a:ext uri="{FF2B5EF4-FFF2-40B4-BE49-F238E27FC236}">
                <a16:creationId xmlns:a16="http://schemas.microsoft.com/office/drawing/2014/main" id="{24C62451-08EB-468A-BC72-540BE645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</a:t>
            </a:r>
          </a:p>
        </p:txBody>
      </p:sp>
      <p:pic>
        <p:nvPicPr>
          <p:cNvPr id="78851" name="Picture 2">
            <a:extLst>
              <a:ext uri="{FF2B5EF4-FFF2-40B4-BE49-F238E27FC236}">
                <a16:creationId xmlns:a16="http://schemas.microsoft.com/office/drawing/2014/main" id="{355B50EB-3817-46D1-B8E7-5220FE95F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1223964"/>
            <a:ext cx="8980488" cy="563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4C6254-59CC-4F43-ACF5-FCE6D32F6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" y="164592"/>
            <a:ext cx="12118848" cy="658368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 err="1"/>
              <a:t>Traceback</a:t>
            </a:r>
            <a:r>
              <a:rPr lang="it-IT" dirty="0"/>
              <a:t> (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call last):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File "E:\anaconda\lib\site-packages\mysql\connector\connection_cext.py", line 507, in </a:t>
            </a:r>
            <a:r>
              <a:rPr lang="it-IT" dirty="0" err="1"/>
              <a:t>cmd_query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 self._</a:t>
            </a:r>
            <a:r>
              <a:rPr lang="it-IT" dirty="0" err="1"/>
              <a:t>cmysql.query</a:t>
            </a:r>
            <a:r>
              <a:rPr lang="it-IT" dirty="0"/>
              <a:t>(</a:t>
            </a:r>
            <a:r>
              <a:rPr lang="it-IT" dirty="0" err="1"/>
              <a:t>query</a:t>
            </a:r>
            <a:r>
              <a:rPr lang="it-IT" dirty="0"/>
              <a:t>,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MySQLInterfaceError</a:t>
            </a:r>
            <a:r>
              <a:rPr lang="it-IT" dirty="0"/>
              <a:t>: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error</a:t>
            </a:r>
            <a:r>
              <a:rPr lang="it-IT" dirty="0"/>
              <a:t> in </a:t>
            </a:r>
            <a:r>
              <a:rPr lang="it-IT" dirty="0" err="1"/>
              <a:t>your</a:t>
            </a:r>
            <a:r>
              <a:rPr lang="it-IT" dirty="0"/>
              <a:t> SQL </a:t>
            </a:r>
            <a:r>
              <a:rPr lang="it-IT" dirty="0" err="1"/>
              <a:t>syntax</a:t>
            </a:r>
            <a:r>
              <a:rPr lang="it-IT" dirty="0"/>
              <a:t>; check the </a:t>
            </a:r>
            <a:r>
              <a:rPr lang="it-IT" dirty="0" err="1"/>
              <a:t>manual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corresponds</a:t>
            </a:r>
            <a:r>
              <a:rPr lang="it-IT" dirty="0"/>
              <a:t> to </a:t>
            </a:r>
            <a:r>
              <a:rPr lang="it-IT" dirty="0" err="1"/>
              <a:t>your</a:t>
            </a:r>
            <a:r>
              <a:rPr lang="it-IT" dirty="0"/>
              <a:t> MySQL server </a:t>
            </a:r>
            <a:r>
              <a:rPr lang="it-IT" dirty="0" err="1"/>
              <a:t>version</a:t>
            </a:r>
            <a:r>
              <a:rPr lang="it-IT" dirty="0"/>
              <a:t> for the right </a:t>
            </a:r>
            <a:r>
              <a:rPr lang="it-IT" dirty="0" err="1"/>
              <a:t>syntax</a:t>
            </a:r>
            <a:r>
              <a:rPr lang="it-IT" dirty="0"/>
              <a:t> to use </a:t>
            </a:r>
            <a:r>
              <a:rPr lang="it-IT" dirty="0" err="1"/>
              <a:t>near</a:t>
            </a:r>
            <a:r>
              <a:rPr lang="it-IT" dirty="0"/>
              <a:t> 'SELECT </a:t>
            </a:r>
            <a:r>
              <a:rPr lang="it-IT" dirty="0" err="1"/>
              <a:t>max</a:t>
            </a:r>
            <a:r>
              <a:rPr lang="it-IT" dirty="0"/>
              <a:t>(</a:t>
            </a:r>
            <a:r>
              <a:rPr lang="it-IT" dirty="0" err="1"/>
              <a:t>population</a:t>
            </a:r>
            <a:r>
              <a:rPr lang="it-IT" dirty="0"/>
              <a:t>) FROM city' </a:t>
            </a:r>
            <a:r>
              <a:rPr lang="it-IT" dirty="0" err="1"/>
              <a:t>at</a:t>
            </a:r>
            <a:r>
              <a:rPr lang="it-IT" dirty="0"/>
              <a:t> line 1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handling</a:t>
            </a:r>
            <a:r>
              <a:rPr lang="it-IT" dirty="0"/>
              <a:t> of the </a:t>
            </a:r>
            <a:r>
              <a:rPr lang="it-IT" dirty="0" err="1"/>
              <a:t>above</a:t>
            </a:r>
            <a:r>
              <a:rPr lang="it-IT" dirty="0"/>
              <a:t> exception, </a:t>
            </a:r>
            <a:r>
              <a:rPr lang="it-IT" dirty="0" err="1"/>
              <a:t>another</a:t>
            </a:r>
            <a:r>
              <a:rPr lang="it-IT" dirty="0"/>
              <a:t> exception </a:t>
            </a:r>
            <a:r>
              <a:rPr lang="it-IT" dirty="0" err="1"/>
              <a:t>occurred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Traceback</a:t>
            </a:r>
            <a:r>
              <a:rPr lang="it-IT" dirty="0"/>
              <a:t> (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call last):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File "D:\Dropbox\Documenti\Università\didattica\passionInAction\python\codice\02_6_determinante.py", line 35, in &lt;</a:t>
            </a:r>
            <a:r>
              <a:rPr lang="it-IT" dirty="0" err="1"/>
              <a:t>module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mycursor.execute</a:t>
            </a:r>
            <a:r>
              <a:rPr lang="it-IT" dirty="0"/>
              <a:t>(</a:t>
            </a:r>
            <a:r>
              <a:rPr lang="it-IT" dirty="0" err="1"/>
              <a:t>query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File "E:\anaconda\lib\site-packages\mysql\connector\cursor_cext.py", line 274, in </a:t>
            </a:r>
            <a:r>
              <a:rPr lang="it-IT" dirty="0" err="1"/>
              <a:t>execute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 result = self._</a:t>
            </a:r>
            <a:r>
              <a:rPr lang="it-IT" dirty="0" err="1"/>
              <a:t>cnx.cmd_query</a:t>
            </a:r>
            <a:r>
              <a:rPr lang="it-IT" dirty="0"/>
              <a:t>(</a:t>
            </a:r>
            <a:r>
              <a:rPr lang="it-IT" dirty="0" err="1"/>
              <a:t>stmt</a:t>
            </a:r>
            <a:r>
              <a:rPr lang="it-IT" dirty="0"/>
              <a:t>, </a:t>
            </a:r>
            <a:r>
              <a:rPr lang="it-IT" dirty="0" err="1"/>
              <a:t>raw</a:t>
            </a:r>
            <a:r>
              <a:rPr lang="it-IT" dirty="0"/>
              <a:t>=self._</a:t>
            </a:r>
            <a:r>
              <a:rPr lang="it-IT" dirty="0" err="1"/>
              <a:t>raw</a:t>
            </a:r>
            <a:r>
              <a:rPr lang="it-IT" dirty="0"/>
              <a:t>,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File "E:\anaconda\lib\site-packages\mysql\connector\connection_cext.py", line 511, in </a:t>
            </a:r>
            <a:r>
              <a:rPr lang="it-IT" dirty="0" err="1"/>
              <a:t>cmd_query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raise</a:t>
            </a:r>
            <a:r>
              <a:rPr lang="it-IT" dirty="0"/>
              <a:t> </a:t>
            </a:r>
            <a:r>
              <a:rPr lang="it-IT" dirty="0" err="1"/>
              <a:t>errors.get_mysql_exception</a:t>
            </a:r>
            <a:r>
              <a:rPr lang="it-IT" dirty="0"/>
              <a:t>(</a:t>
            </a:r>
            <a:r>
              <a:rPr lang="it-IT" dirty="0" err="1"/>
              <a:t>exc.errno</a:t>
            </a:r>
            <a:r>
              <a:rPr lang="it-IT" dirty="0"/>
              <a:t>, msg=exc.msg,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ProgrammingError</a:t>
            </a:r>
            <a:r>
              <a:rPr lang="it-IT" dirty="0"/>
              <a:t>: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error</a:t>
            </a:r>
            <a:r>
              <a:rPr lang="it-IT" dirty="0"/>
              <a:t> in </a:t>
            </a:r>
            <a:r>
              <a:rPr lang="it-IT" dirty="0" err="1"/>
              <a:t>your</a:t>
            </a:r>
            <a:r>
              <a:rPr lang="it-IT" dirty="0"/>
              <a:t> SQL </a:t>
            </a:r>
            <a:r>
              <a:rPr lang="it-IT" dirty="0" err="1"/>
              <a:t>syntax</a:t>
            </a:r>
            <a:r>
              <a:rPr lang="it-IT" dirty="0"/>
              <a:t>; check the </a:t>
            </a:r>
            <a:r>
              <a:rPr lang="it-IT" dirty="0" err="1"/>
              <a:t>manual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corresponds</a:t>
            </a:r>
            <a:r>
              <a:rPr lang="it-IT" dirty="0"/>
              <a:t> to </a:t>
            </a:r>
            <a:r>
              <a:rPr lang="it-IT" dirty="0" err="1"/>
              <a:t>your</a:t>
            </a:r>
            <a:r>
              <a:rPr lang="it-IT" dirty="0"/>
              <a:t> MySQL server </a:t>
            </a:r>
            <a:r>
              <a:rPr lang="it-IT" dirty="0" err="1"/>
              <a:t>version</a:t>
            </a:r>
            <a:r>
              <a:rPr lang="it-IT" dirty="0"/>
              <a:t> for the right </a:t>
            </a:r>
            <a:r>
              <a:rPr lang="it-IT" dirty="0" err="1"/>
              <a:t>syntax</a:t>
            </a:r>
            <a:r>
              <a:rPr lang="it-IT" dirty="0"/>
              <a:t> to use </a:t>
            </a:r>
            <a:r>
              <a:rPr lang="it-IT" dirty="0" err="1"/>
              <a:t>near</a:t>
            </a:r>
            <a:r>
              <a:rPr lang="it-IT" dirty="0"/>
              <a:t> 'SELECT </a:t>
            </a:r>
            <a:r>
              <a:rPr lang="it-IT" dirty="0" err="1"/>
              <a:t>max</a:t>
            </a:r>
            <a:r>
              <a:rPr lang="it-IT" dirty="0"/>
              <a:t>(</a:t>
            </a:r>
            <a:r>
              <a:rPr lang="it-IT" dirty="0" err="1"/>
              <a:t>population</a:t>
            </a:r>
            <a:r>
              <a:rPr lang="it-IT" dirty="0"/>
              <a:t>) FROM city' </a:t>
            </a:r>
            <a:r>
              <a:rPr lang="it-IT" dirty="0" err="1"/>
              <a:t>at</a:t>
            </a:r>
            <a:r>
              <a:rPr lang="it-IT" dirty="0"/>
              <a:t> line 1</a:t>
            </a:r>
          </a:p>
          <a:p>
            <a:pPr marL="0" indent="0">
              <a:buNone/>
            </a:pPr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85633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2DA1364-2BBA-4F7B-A045-A4E00E268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83058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Algoritmo di Prim:</a:t>
            </a:r>
            <a:br>
              <a:rPr lang="en-US"/>
            </a:br>
            <a:r>
              <a:rPr lang="en-US"/>
              <a:t>le sostituzioni</a:t>
            </a:r>
            <a:endParaRPr lang="it-IT"/>
          </a:p>
        </p:txBody>
      </p:sp>
      <p:sp>
        <p:nvSpPr>
          <p:cNvPr id="911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A255098-7B25-4585-88BB-009022E17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it-IT" sz="2400"/>
              <a:t>Ad ogni iterazione, per ogni nodo v non ancora in T, basta tenere traccia del miglior arco e(v) che lo connetta ad un nodo già in T.</a:t>
            </a:r>
          </a:p>
          <a:p>
            <a:pPr eaLnBrk="1" hangingPunct="1"/>
            <a:r>
              <a:rPr lang="en-US" altLang="it-IT" sz="2400"/>
              <a:t>Di fatto, per ogni nodo v non in T, terremo traccia dell’estremo in T di e(v), (NULL se nessun arco incidente in v ha l’altro estremo in T).</a:t>
            </a:r>
          </a:p>
        </p:txBody>
      </p:sp>
      <p:sp>
        <p:nvSpPr>
          <p:cNvPr id="91140" name="Rectangle 110">
            <a:extLst>
              <a:ext uri="{FF2B5EF4-FFF2-40B4-BE49-F238E27FC236}">
                <a16:creationId xmlns:a16="http://schemas.microsoft.com/office/drawing/2014/main" id="{EEAB2BCA-C67C-4A47-8301-D46EC1090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61722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1141" name="Rectangle 111">
            <a:extLst>
              <a:ext uri="{FF2B5EF4-FFF2-40B4-BE49-F238E27FC236}">
                <a16:creationId xmlns:a16="http://schemas.microsoft.com/office/drawing/2014/main" id="{58FBA2A4-F838-49A6-A1B5-77AA6EDD7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1" y="6096000"/>
            <a:ext cx="6527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800" b="1">
                <a:solidFill>
                  <a:prstClr val="black"/>
                </a:solidFill>
                <a:cs typeface="Arial" panose="020B0604020202020204" pitchFamily="34" charset="0"/>
              </a:rPr>
              <a:t>q &lt; p</a:t>
            </a:r>
            <a:endParaRPr lang="it-IT" altLang="it-IT" sz="1800" b="1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1142" name="Oval 112">
            <a:extLst>
              <a:ext uri="{FF2B5EF4-FFF2-40B4-BE49-F238E27FC236}">
                <a16:creationId xmlns:a16="http://schemas.microsoft.com/office/drawing/2014/main" id="{04046D73-6BE7-449C-9F6C-D550715C4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257800"/>
            <a:ext cx="1371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800">
                <a:solidFill>
                  <a:prstClr val="black"/>
                </a:solidFill>
                <a:cs typeface="Arial" panose="020B0604020202020204" pitchFamily="34" charset="0"/>
              </a:rPr>
              <a:t> T</a:t>
            </a: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1143" name="Freeform 113">
            <a:extLst>
              <a:ext uri="{FF2B5EF4-FFF2-40B4-BE49-F238E27FC236}">
                <a16:creationId xmlns:a16="http://schemas.microsoft.com/office/drawing/2014/main" id="{1A540126-3088-418B-9EF4-11AB639218CF}"/>
              </a:ext>
            </a:extLst>
          </p:cNvPr>
          <p:cNvSpPr>
            <a:spLocks/>
          </p:cNvSpPr>
          <p:nvPr/>
        </p:nvSpPr>
        <p:spPr bwMode="auto">
          <a:xfrm>
            <a:off x="2439988" y="5715001"/>
            <a:ext cx="379412" cy="538163"/>
          </a:xfrm>
          <a:custGeom>
            <a:avLst/>
            <a:gdLst>
              <a:gd name="T0" fmla="*/ 2147483647 w 239"/>
              <a:gd name="T1" fmla="*/ 0 h 339"/>
              <a:gd name="T2" fmla="*/ 0 w 239"/>
              <a:gd name="T3" fmla="*/ 2147483647 h 339"/>
              <a:gd name="T4" fmla="*/ 0 60000 65536"/>
              <a:gd name="T5" fmla="*/ 0 60000 65536"/>
              <a:gd name="T6" fmla="*/ 0 w 239"/>
              <a:gd name="T7" fmla="*/ 0 h 339"/>
              <a:gd name="T8" fmla="*/ 239 w 239"/>
              <a:gd name="T9" fmla="*/ 339 h 3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9" h="339">
                <a:moveTo>
                  <a:pt x="239" y="0"/>
                </a:moveTo>
                <a:lnTo>
                  <a:pt x="0" y="339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44" name="Line 114">
            <a:extLst>
              <a:ext uri="{FF2B5EF4-FFF2-40B4-BE49-F238E27FC236}">
                <a16:creationId xmlns:a16="http://schemas.microsoft.com/office/drawing/2014/main" id="{93CE3BC6-24FC-48FA-B478-5B2826BCB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867400"/>
            <a:ext cx="3048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45" name="Line 115">
            <a:extLst>
              <a:ext uri="{FF2B5EF4-FFF2-40B4-BE49-F238E27FC236}">
                <a16:creationId xmlns:a16="http://schemas.microsoft.com/office/drawing/2014/main" id="{2E11D899-39F4-40DB-A1C4-99AEE0F5E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724400"/>
            <a:ext cx="3048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46" name="Line 116">
            <a:extLst>
              <a:ext uri="{FF2B5EF4-FFF2-40B4-BE49-F238E27FC236}">
                <a16:creationId xmlns:a16="http://schemas.microsoft.com/office/drawing/2014/main" id="{2C958EC7-4AAB-4C09-A93D-0581CF30F7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4876800"/>
            <a:ext cx="4572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47" name="Line 117">
            <a:extLst>
              <a:ext uri="{FF2B5EF4-FFF2-40B4-BE49-F238E27FC236}">
                <a16:creationId xmlns:a16="http://schemas.microsoft.com/office/drawing/2014/main" id="{5A9BCEAB-79E1-49CA-9AD0-6D69580E76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5486400"/>
            <a:ext cx="609600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48" name="Oval 118">
            <a:extLst>
              <a:ext uri="{FF2B5EF4-FFF2-40B4-BE49-F238E27FC236}">
                <a16:creationId xmlns:a16="http://schemas.microsoft.com/office/drawing/2014/main" id="{A1A7BA73-D9E2-429F-9F2B-8A328B358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410200"/>
            <a:ext cx="152400" cy="152400"/>
          </a:xfrm>
          <a:prstGeom prst="ellipse">
            <a:avLst/>
          </a:prstGeom>
          <a:solidFill>
            <a:srgbClr val="07060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1149" name="Oval 119">
            <a:extLst>
              <a:ext uri="{FF2B5EF4-FFF2-40B4-BE49-F238E27FC236}">
                <a16:creationId xmlns:a16="http://schemas.microsoft.com/office/drawing/2014/main" id="{61FB0C33-C5A0-4BF3-A593-F38F73259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257800"/>
            <a:ext cx="2590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800">
                <a:solidFill>
                  <a:prstClr val="black"/>
                </a:solidFill>
                <a:cs typeface="Arial" panose="020B0604020202020204" pitchFamily="34" charset="0"/>
              </a:rPr>
              <a:t> T</a:t>
            </a: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1150" name="Freeform 120">
            <a:extLst>
              <a:ext uri="{FF2B5EF4-FFF2-40B4-BE49-F238E27FC236}">
                <a16:creationId xmlns:a16="http://schemas.microsoft.com/office/drawing/2014/main" id="{96AFCA2A-B21D-4819-8832-D81C94594D3F}"/>
              </a:ext>
            </a:extLst>
          </p:cNvPr>
          <p:cNvSpPr>
            <a:spLocks/>
          </p:cNvSpPr>
          <p:nvPr/>
        </p:nvSpPr>
        <p:spPr bwMode="auto">
          <a:xfrm>
            <a:off x="7164388" y="5715001"/>
            <a:ext cx="379412" cy="538163"/>
          </a:xfrm>
          <a:custGeom>
            <a:avLst/>
            <a:gdLst>
              <a:gd name="T0" fmla="*/ 2147483647 w 239"/>
              <a:gd name="T1" fmla="*/ 0 h 339"/>
              <a:gd name="T2" fmla="*/ 0 w 239"/>
              <a:gd name="T3" fmla="*/ 2147483647 h 339"/>
              <a:gd name="T4" fmla="*/ 0 60000 65536"/>
              <a:gd name="T5" fmla="*/ 0 60000 65536"/>
              <a:gd name="T6" fmla="*/ 0 w 239"/>
              <a:gd name="T7" fmla="*/ 0 h 339"/>
              <a:gd name="T8" fmla="*/ 239 w 239"/>
              <a:gd name="T9" fmla="*/ 339 h 3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9" h="339">
                <a:moveTo>
                  <a:pt x="239" y="0"/>
                </a:moveTo>
                <a:lnTo>
                  <a:pt x="0" y="339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51" name="Line 121">
            <a:extLst>
              <a:ext uri="{FF2B5EF4-FFF2-40B4-BE49-F238E27FC236}">
                <a16:creationId xmlns:a16="http://schemas.microsoft.com/office/drawing/2014/main" id="{D0C026BE-D08A-4878-8536-C675F9C68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5867400"/>
            <a:ext cx="762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52" name="Line 122">
            <a:extLst>
              <a:ext uri="{FF2B5EF4-FFF2-40B4-BE49-F238E27FC236}">
                <a16:creationId xmlns:a16="http://schemas.microsoft.com/office/drawing/2014/main" id="{4A5269AC-98FD-48DC-938A-5799C0055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800600"/>
            <a:ext cx="381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53" name="Line 123">
            <a:extLst>
              <a:ext uri="{FF2B5EF4-FFF2-40B4-BE49-F238E27FC236}">
                <a16:creationId xmlns:a16="http://schemas.microsoft.com/office/drawing/2014/main" id="{3DAABBBA-F234-445E-9DFC-A49F342F20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0" y="4800600"/>
            <a:ext cx="457200" cy="45720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54" name="Oval 124">
            <a:extLst>
              <a:ext uri="{FF2B5EF4-FFF2-40B4-BE49-F238E27FC236}">
                <a16:creationId xmlns:a16="http://schemas.microsoft.com/office/drawing/2014/main" id="{D34F7871-051C-4E67-BE8C-10F673E49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152400" cy="152400"/>
          </a:xfrm>
          <a:prstGeom prst="ellipse">
            <a:avLst/>
          </a:prstGeom>
          <a:solidFill>
            <a:srgbClr val="07060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1155" name="Oval 125">
            <a:extLst>
              <a:ext uri="{FF2B5EF4-FFF2-40B4-BE49-F238E27FC236}">
                <a16:creationId xmlns:a16="http://schemas.microsoft.com/office/drawing/2014/main" id="{81AC9C7B-CFFF-4362-94AC-9B69FFDE8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6400800"/>
            <a:ext cx="152400" cy="152400"/>
          </a:xfrm>
          <a:prstGeom prst="ellipse">
            <a:avLst/>
          </a:prstGeom>
          <a:solidFill>
            <a:srgbClr val="07060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1156" name="Oval 126">
            <a:extLst>
              <a:ext uri="{FF2B5EF4-FFF2-40B4-BE49-F238E27FC236}">
                <a16:creationId xmlns:a16="http://schemas.microsoft.com/office/drawing/2014/main" id="{2E7AA3BF-0E4C-48E3-89FA-3FFE50B74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172200"/>
            <a:ext cx="152400" cy="152400"/>
          </a:xfrm>
          <a:prstGeom prst="ellipse">
            <a:avLst/>
          </a:prstGeom>
          <a:solidFill>
            <a:srgbClr val="07060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1157" name="Oval 127">
            <a:extLst>
              <a:ext uri="{FF2B5EF4-FFF2-40B4-BE49-F238E27FC236}">
                <a16:creationId xmlns:a16="http://schemas.microsoft.com/office/drawing/2014/main" id="{A837F560-FD0E-4A95-A48C-68490A582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48200"/>
            <a:ext cx="152400" cy="152400"/>
          </a:xfrm>
          <a:prstGeom prst="ellipse">
            <a:avLst/>
          </a:prstGeom>
          <a:solidFill>
            <a:srgbClr val="07060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1158" name="Line 128">
            <a:extLst>
              <a:ext uri="{FF2B5EF4-FFF2-40B4-BE49-F238E27FC236}">
                <a16:creationId xmlns:a16="http://schemas.microsoft.com/office/drawing/2014/main" id="{6FC49B86-B7EE-4F12-8F28-40A486522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876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59" name="Line 129">
            <a:extLst>
              <a:ext uri="{FF2B5EF4-FFF2-40B4-BE49-F238E27FC236}">
                <a16:creationId xmlns:a16="http://schemas.microsoft.com/office/drawing/2014/main" id="{E3E5A523-A019-46E3-8B52-8966D6280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4864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60" name="Line 130">
            <a:extLst>
              <a:ext uri="{FF2B5EF4-FFF2-40B4-BE49-F238E27FC236}">
                <a16:creationId xmlns:a16="http://schemas.microsoft.com/office/drawing/2014/main" id="{6EEF8CF7-AA18-41FA-AEC2-0575B920AB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876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61" name="Rectangle 131">
            <a:extLst>
              <a:ext uri="{FF2B5EF4-FFF2-40B4-BE49-F238E27FC236}">
                <a16:creationId xmlns:a16="http://schemas.microsoft.com/office/drawing/2014/main" id="{20D7C638-E7EC-457E-A76A-CFA1AAC2B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5486401"/>
            <a:ext cx="4315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0000FF"/>
              </a:buClr>
              <a:buSzPct val="110000"/>
              <a:buNone/>
            </a:pPr>
            <a:r>
              <a:rPr lang="en-US" altLang="it-IT" sz="1200" b="1">
                <a:solidFill>
                  <a:prstClr val="black"/>
                </a:solidFill>
                <a:cs typeface="Arial" panose="020B0604020202020204" pitchFamily="34" charset="0"/>
              </a:rPr>
              <a:t>min</a:t>
            </a:r>
            <a:endParaRPr lang="it-IT" altLang="it-IT" sz="1200" b="1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1162" name="Oval 132">
            <a:extLst>
              <a:ext uri="{FF2B5EF4-FFF2-40B4-BE49-F238E27FC236}">
                <a16:creationId xmlns:a16="http://schemas.microsoft.com/office/drawing/2014/main" id="{92948395-94A0-4B48-AD3C-EA5C0DDE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00600"/>
            <a:ext cx="152400" cy="152400"/>
          </a:xfrm>
          <a:prstGeom prst="ellipse">
            <a:avLst/>
          </a:prstGeom>
          <a:solidFill>
            <a:srgbClr val="07060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1163" name="Oval 133">
            <a:extLst>
              <a:ext uri="{FF2B5EF4-FFF2-40B4-BE49-F238E27FC236}">
                <a16:creationId xmlns:a16="http://schemas.microsoft.com/office/drawing/2014/main" id="{16460C67-60E6-4E5C-96ED-0DF54B828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172200"/>
            <a:ext cx="152400" cy="152400"/>
          </a:xfrm>
          <a:prstGeom prst="ellipse">
            <a:avLst/>
          </a:prstGeom>
          <a:solidFill>
            <a:srgbClr val="07060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1164" name="Line 134">
            <a:extLst>
              <a:ext uri="{FF2B5EF4-FFF2-40B4-BE49-F238E27FC236}">
                <a16:creationId xmlns:a16="http://schemas.microsoft.com/office/drawing/2014/main" id="{18D49275-6BFE-4C2E-9845-07FC996D36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4876800"/>
            <a:ext cx="4572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65" name="Oval 135">
            <a:extLst>
              <a:ext uri="{FF2B5EF4-FFF2-40B4-BE49-F238E27FC236}">
                <a16:creationId xmlns:a16="http://schemas.microsoft.com/office/drawing/2014/main" id="{52EB1BE2-B8E5-4CE5-94C6-7BB5FF08D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0" y="4800600"/>
            <a:ext cx="152400" cy="152400"/>
          </a:xfrm>
          <a:prstGeom prst="ellipse">
            <a:avLst/>
          </a:prstGeom>
          <a:solidFill>
            <a:srgbClr val="07060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1166" name="Line 136">
            <a:extLst>
              <a:ext uri="{FF2B5EF4-FFF2-40B4-BE49-F238E27FC236}">
                <a16:creationId xmlns:a16="http://schemas.microsoft.com/office/drawing/2014/main" id="{878E1C96-2152-4930-B9D0-0C0BB7814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00" y="5562600"/>
            <a:ext cx="1524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67" name="Oval 137">
            <a:extLst>
              <a:ext uri="{FF2B5EF4-FFF2-40B4-BE49-F238E27FC236}">
                <a16:creationId xmlns:a16="http://schemas.microsoft.com/office/drawing/2014/main" id="{8397FBDC-A674-4B58-B51B-E8B7F1B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5486400"/>
            <a:ext cx="152400" cy="152400"/>
          </a:xfrm>
          <a:prstGeom prst="ellipse">
            <a:avLst/>
          </a:prstGeom>
          <a:solidFill>
            <a:srgbClr val="07060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1168" name="Oval 138">
            <a:extLst>
              <a:ext uri="{FF2B5EF4-FFF2-40B4-BE49-F238E27FC236}">
                <a16:creationId xmlns:a16="http://schemas.microsoft.com/office/drawing/2014/main" id="{A668BC23-2298-4ADD-9AE7-EDC427AC5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6248400"/>
            <a:ext cx="152400" cy="152400"/>
          </a:xfrm>
          <a:prstGeom prst="ellipse">
            <a:avLst/>
          </a:prstGeom>
          <a:solidFill>
            <a:srgbClr val="07060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1169" name="Rectangle 139">
            <a:extLst>
              <a:ext uri="{FF2B5EF4-FFF2-40B4-BE49-F238E27FC236}">
                <a16:creationId xmlns:a16="http://schemas.microsoft.com/office/drawing/2014/main" id="{2160B338-E70A-459D-BD67-9D3C339CC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876800"/>
            <a:ext cx="223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p</a:t>
            </a:r>
            <a:endParaRPr lang="it-IT" altLang="it-IT" sz="1400" b="1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1170" name="Rectangle 140">
            <a:extLst>
              <a:ext uri="{FF2B5EF4-FFF2-40B4-BE49-F238E27FC236}">
                <a16:creationId xmlns:a16="http://schemas.microsoft.com/office/drawing/2014/main" id="{34F29DB8-A46C-4693-9F89-2B2DCC345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953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q</a:t>
            </a:r>
            <a:endParaRPr lang="it-IT" altLang="it-IT" sz="1400" b="1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1171" name="Oval 141">
            <a:extLst>
              <a:ext uri="{FF2B5EF4-FFF2-40B4-BE49-F238E27FC236}">
                <a16:creationId xmlns:a16="http://schemas.microsoft.com/office/drawing/2014/main" id="{6F7C76D8-6569-4764-904A-9D587FB75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724400"/>
            <a:ext cx="152400" cy="152400"/>
          </a:xfrm>
          <a:prstGeom prst="ellipse">
            <a:avLst/>
          </a:prstGeom>
          <a:solidFill>
            <a:srgbClr val="07060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1172" name="Oval 142">
            <a:extLst>
              <a:ext uri="{FF2B5EF4-FFF2-40B4-BE49-F238E27FC236}">
                <a16:creationId xmlns:a16="http://schemas.microsoft.com/office/drawing/2014/main" id="{2B62B0EB-220F-4224-8AF0-841B5E728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6172200"/>
            <a:ext cx="152400" cy="152400"/>
          </a:xfrm>
          <a:prstGeom prst="ellipse">
            <a:avLst/>
          </a:prstGeom>
          <a:solidFill>
            <a:srgbClr val="07060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1173" name="Oval 143">
            <a:extLst>
              <a:ext uri="{FF2B5EF4-FFF2-40B4-BE49-F238E27FC236}">
                <a16:creationId xmlns:a16="http://schemas.microsoft.com/office/drawing/2014/main" id="{A5682C13-23AB-4BDA-AB1B-A01D8849B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00800"/>
            <a:ext cx="152400" cy="152400"/>
          </a:xfrm>
          <a:prstGeom prst="ellipse">
            <a:avLst/>
          </a:prstGeom>
          <a:solidFill>
            <a:srgbClr val="07060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1174" name="Oval 144">
            <a:extLst>
              <a:ext uri="{FF2B5EF4-FFF2-40B4-BE49-F238E27FC236}">
                <a16:creationId xmlns:a16="http://schemas.microsoft.com/office/drawing/2014/main" id="{F46E0215-F5E4-4E4F-9687-53F3BC58F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724400"/>
            <a:ext cx="152400" cy="152400"/>
          </a:xfrm>
          <a:prstGeom prst="ellipse">
            <a:avLst/>
          </a:prstGeom>
          <a:solidFill>
            <a:srgbClr val="07060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1175" name="Line 145">
            <a:extLst>
              <a:ext uri="{FF2B5EF4-FFF2-40B4-BE49-F238E27FC236}">
                <a16:creationId xmlns:a16="http://schemas.microsoft.com/office/drawing/2014/main" id="{C56E68F5-65A9-4227-85FC-DA61FD8A31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15400" y="48006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76" name="Rectangle 146">
            <a:extLst>
              <a:ext uri="{FF2B5EF4-FFF2-40B4-BE49-F238E27FC236}">
                <a16:creationId xmlns:a16="http://schemas.microsoft.com/office/drawing/2014/main" id="{48373642-33FF-4995-8049-E97229DD9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4800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q</a:t>
            </a:r>
            <a:endParaRPr lang="it-IT" altLang="it-IT" sz="1400" b="1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1177" name="Rectangle 147">
            <a:extLst>
              <a:ext uri="{FF2B5EF4-FFF2-40B4-BE49-F238E27FC236}">
                <a16:creationId xmlns:a16="http://schemas.microsoft.com/office/drawing/2014/main" id="{A9B3B629-8C05-4B84-8D01-68EE07887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3434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600" b="1">
                <a:solidFill>
                  <a:prstClr val="black"/>
                </a:solidFill>
                <a:cs typeface="Arial" panose="020B0604020202020204" pitchFamily="34" charset="0"/>
              </a:rPr>
              <a:t>a</a:t>
            </a:r>
            <a:endParaRPr lang="it-IT" altLang="it-IT" sz="1600" b="1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1178" name="Line 148">
            <a:extLst>
              <a:ext uri="{FF2B5EF4-FFF2-40B4-BE49-F238E27FC236}">
                <a16:creationId xmlns:a16="http://schemas.microsoft.com/office/drawing/2014/main" id="{563711BA-B09B-46E8-9D61-C34044E56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1910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79" name="Line 149">
            <a:extLst>
              <a:ext uri="{FF2B5EF4-FFF2-40B4-BE49-F238E27FC236}">
                <a16:creationId xmlns:a16="http://schemas.microsoft.com/office/drawing/2014/main" id="{7D0E757E-43F2-4D08-B873-08D226902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191000"/>
            <a:ext cx="533400" cy="0"/>
          </a:xfrm>
          <a:prstGeom prst="line">
            <a:avLst/>
          </a:prstGeom>
          <a:noFill/>
          <a:ln w="57150">
            <a:solidFill>
              <a:srgbClr val="BF0D2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80" name="Rectangle 150">
            <a:extLst>
              <a:ext uri="{FF2B5EF4-FFF2-40B4-BE49-F238E27FC236}">
                <a16:creationId xmlns:a16="http://schemas.microsoft.com/office/drawing/2014/main" id="{D0E336DB-B81C-4BA9-9DA4-249EB60F7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876800"/>
            <a:ext cx="223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p</a:t>
            </a:r>
            <a:endParaRPr lang="it-IT" altLang="it-IT" sz="1400" b="1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1181" name="Rectangle 151">
            <a:extLst>
              <a:ext uri="{FF2B5EF4-FFF2-40B4-BE49-F238E27FC236}">
                <a16:creationId xmlns:a16="http://schemas.microsoft.com/office/drawing/2014/main" id="{C782629D-51D2-44FA-A6FC-105AA6060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4196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600" b="1">
                <a:solidFill>
                  <a:prstClr val="black"/>
                </a:solidFill>
                <a:cs typeface="Arial" panose="020B0604020202020204" pitchFamily="34" charset="0"/>
              </a:rPr>
              <a:t>a</a:t>
            </a:r>
            <a:endParaRPr lang="it-IT" altLang="it-IT" sz="1600" b="1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1182" name="Rectangle 152">
            <a:extLst>
              <a:ext uri="{FF2B5EF4-FFF2-40B4-BE49-F238E27FC236}">
                <a16:creationId xmlns:a16="http://schemas.microsoft.com/office/drawing/2014/main" id="{255C3B1C-DA36-4FA0-983A-902FB9308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4102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800" b="1">
                <a:solidFill>
                  <a:prstClr val="black"/>
                </a:solidFill>
                <a:cs typeface="Arial" panose="020B0604020202020204" pitchFamily="34" charset="0"/>
              </a:rPr>
              <a:t>b</a:t>
            </a:r>
            <a:endParaRPr lang="it-IT" altLang="it-IT" sz="1800" b="1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1183" name="Rectangle 153">
            <a:extLst>
              <a:ext uri="{FF2B5EF4-FFF2-40B4-BE49-F238E27FC236}">
                <a16:creationId xmlns:a16="http://schemas.microsoft.com/office/drawing/2014/main" id="{42D388CC-F3A7-4BEE-921F-669BC7D7C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038600"/>
            <a:ext cx="21855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600">
                <a:solidFill>
                  <a:prstClr val="black"/>
                </a:solidFill>
                <a:cs typeface="Arial" panose="020B0604020202020204" pitchFamily="34" charset="0"/>
              </a:rPr>
              <a:t>= archi presenti nella SD</a:t>
            </a:r>
            <a:endParaRPr lang="it-IT" altLang="it-IT" sz="16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1184" name="Rectangle 154">
            <a:extLst>
              <a:ext uri="{FF2B5EF4-FFF2-40B4-BE49-F238E27FC236}">
                <a16:creationId xmlns:a16="http://schemas.microsoft.com/office/drawing/2014/main" id="{A0B031BC-7F9E-466B-94C8-0251F01B3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38600"/>
            <a:ext cx="22887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600">
                <a:solidFill>
                  <a:prstClr val="black"/>
                </a:solidFill>
                <a:cs typeface="Arial" panose="020B0604020202020204" pitchFamily="34" charset="0"/>
              </a:rPr>
              <a:t>= arco con chiave minima</a:t>
            </a:r>
            <a:endParaRPr lang="it-IT" altLang="it-IT" sz="16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A7E074D-40FD-4073-897C-D76C3DF27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/>
              <a:t>Algoritmo di Prim:</a:t>
            </a:r>
            <a:br>
              <a:rPr lang="it-IT"/>
            </a:br>
            <a:r>
              <a:rPr lang="it-IT"/>
              <a:t>esempio (1)</a:t>
            </a:r>
          </a:p>
        </p:txBody>
      </p:sp>
      <p:sp>
        <p:nvSpPr>
          <p:cNvPr id="92163" name="Oval 9">
            <a:extLst>
              <a:ext uri="{FF2B5EF4-FFF2-40B4-BE49-F238E27FC236}">
                <a16:creationId xmlns:a16="http://schemas.microsoft.com/office/drawing/2014/main" id="{13A8B8D4-CE30-4DDA-BE33-537A7C237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743200"/>
            <a:ext cx="533400" cy="5334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2164" name="Rectangle 11">
            <a:extLst>
              <a:ext uri="{FF2B5EF4-FFF2-40B4-BE49-F238E27FC236}">
                <a16:creationId xmlns:a16="http://schemas.microsoft.com/office/drawing/2014/main" id="{A3C7FD9A-F201-4767-AEB1-DFFFD18E5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43200"/>
            <a:ext cx="30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92165" name="Oval 12">
            <a:extLst>
              <a:ext uri="{FF2B5EF4-FFF2-40B4-BE49-F238E27FC236}">
                <a16:creationId xmlns:a16="http://schemas.microsoft.com/office/drawing/2014/main" id="{D432290B-6722-44BE-BD12-6C7A46BE1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533400" cy="5334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2166" name="Oval 13">
            <a:extLst>
              <a:ext uri="{FF2B5EF4-FFF2-40B4-BE49-F238E27FC236}">
                <a16:creationId xmlns:a16="http://schemas.microsoft.com/office/drawing/2014/main" id="{9A78E7C0-13C3-427F-A6AE-5C650E741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438400"/>
            <a:ext cx="533400" cy="5334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2167" name="Oval 14">
            <a:extLst>
              <a:ext uri="{FF2B5EF4-FFF2-40B4-BE49-F238E27FC236}">
                <a16:creationId xmlns:a16="http://schemas.microsoft.com/office/drawing/2014/main" id="{3BA78B02-58CB-46DA-A2E3-8641DA5C7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029200"/>
            <a:ext cx="533400" cy="5334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2168" name="Oval 15">
            <a:extLst>
              <a:ext uri="{FF2B5EF4-FFF2-40B4-BE49-F238E27FC236}">
                <a16:creationId xmlns:a16="http://schemas.microsoft.com/office/drawing/2014/main" id="{8157ACA7-D57E-4361-B48F-082D7D410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867400"/>
            <a:ext cx="533400" cy="5334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2169" name="Oval 16">
            <a:extLst>
              <a:ext uri="{FF2B5EF4-FFF2-40B4-BE49-F238E27FC236}">
                <a16:creationId xmlns:a16="http://schemas.microsoft.com/office/drawing/2014/main" id="{43B31167-3FDE-4CD5-9E55-E8E8B3DD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600200"/>
            <a:ext cx="533400" cy="5334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2170" name="Text Box 17">
            <a:extLst>
              <a:ext uri="{FF2B5EF4-FFF2-40B4-BE49-F238E27FC236}">
                <a16:creationId xmlns:a16="http://schemas.microsoft.com/office/drawing/2014/main" id="{B7931FD3-28DD-483C-A229-8C17D583B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24384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92171" name="Text Box 19">
            <a:extLst>
              <a:ext uri="{FF2B5EF4-FFF2-40B4-BE49-F238E27FC236}">
                <a16:creationId xmlns:a16="http://schemas.microsoft.com/office/drawing/2014/main" id="{3ABD2C0F-DE0D-4431-A362-9B942C50A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8674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92172" name="Text Box 20">
            <a:extLst>
              <a:ext uri="{FF2B5EF4-FFF2-40B4-BE49-F238E27FC236}">
                <a16:creationId xmlns:a16="http://schemas.microsoft.com/office/drawing/2014/main" id="{1195BB89-33D6-4BE9-9919-642B0AA0F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4290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92173" name="Text Box 21">
            <a:extLst>
              <a:ext uri="{FF2B5EF4-FFF2-40B4-BE49-F238E27FC236}">
                <a16:creationId xmlns:a16="http://schemas.microsoft.com/office/drawing/2014/main" id="{62877D79-752F-432E-9B2C-98C1AA5FC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0292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2174" name="Text Box 22">
            <a:extLst>
              <a:ext uri="{FF2B5EF4-FFF2-40B4-BE49-F238E27FC236}">
                <a16:creationId xmlns:a16="http://schemas.microsoft.com/office/drawing/2014/main" id="{71ACEC04-1090-4A3A-B079-9F5AE5772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600200"/>
            <a:ext cx="45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92175" name="Oval 23">
            <a:extLst>
              <a:ext uri="{FF2B5EF4-FFF2-40B4-BE49-F238E27FC236}">
                <a16:creationId xmlns:a16="http://schemas.microsoft.com/office/drawing/2014/main" id="{4ACC7893-D0F1-40DD-9FD3-9F8E7004A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257800"/>
            <a:ext cx="533400" cy="5334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2176" name="Text Box 24">
            <a:extLst>
              <a:ext uri="{FF2B5EF4-FFF2-40B4-BE49-F238E27FC236}">
                <a16:creationId xmlns:a16="http://schemas.microsoft.com/office/drawing/2014/main" id="{6039AD49-71B9-40C6-BF04-AD5BF05BD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2578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800">
                <a:solidFill>
                  <a:prstClr val="black"/>
                </a:solidFill>
                <a:cs typeface="Arial" panose="020B0604020202020204" pitchFamily="34" charset="0"/>
              </a:rPr>
              <a:t>3</a:t>
            </a: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2177" name="Oval 25">
            <a:extLst>
              <a:ext uri="{FF2B5EF4-FFF2-40B4-BE49-F238E27FC236}">
                <a16:creationId xmlns:a16="http://schemas.microsoft.com/office/drawing/2014/main" id="{E1374A07-FB41-4B35-B683-D81502A58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191000"/>
            <a:ext cx="533400" cy="5334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2178" name="Text Box 26">
            <a:extLst>
              <a:ext uri="{FF2B5EF4-FFF2-40B4-BE49-F238E27FC236}">
                <a16:creationId xmlns:a16="http://schemas.microsoft.com/office/drawing/2014/main" id="{0235160F-6D70-4372-8922-0B139DB03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1910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2179" name="Line 29">
            <a:extLst>
              <a:ext uri="{FF2B5EF4-FFF2-40B4-BE49-F238E27FC236}">
                <a16:creationId xmlns:a16="http://schemas.microsoft.com/office/drawing/2014/main" id="{A89E8E1B-5060-46AF-B2D4-792A2E8F9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276600"/>
            <a:ext cx="76200" cy="1981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80" name="Line 30">
            <a:extLst>
              <a:ext uri="{FF2B5EF4-FFF2-40B4-BE49-F238E27FC236}">
                <a16:creationId xmlns:a16="http://schemas.microsoft.com/office/drawing/2014/main" id="{53FB1E19-03A7-41A6-9105-AB968CC8F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048000"/>
            <a:ext cx="2133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81" name="Line 31">
            <a:extLst>
              <a:ext uri="{FF2B5EF4-FFF2-40B4-BE49-F238E27FC236}">
                <a16:creationId xmlns:a16="http://schemas.microsoft.com/office/drawing/2014/main" id="{CF79BBC5-9722-4C98-A367-5180A66C47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3733800"/>
            <a:ext cx="20574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82" name="Line 32">
            <a:extLst>
              <a:ext uri="{FF2B5EF4-FFF2-40B4-BE49-F238E27FC236}">
                <a16:creationId xmlns:a16="http://schemas.microsoft.com/office/drawing/2014/main" id="{41399397-3F11-46CD-A107-DAC5C84CD8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4572000"/>
            <a:ext cx="24384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83" name="Line 33">
            <a:extLst>
              <a:ext uri="{FF2B5EF4-FFF2-40B4-BE49-F238E27FC236}">
                <a16:creationId xmlns:a16="http://schemas.microsoft.com/office/drawing/2014/main" id="{C5DA7071-CB43-4BC5-A0F1-C2BB76D600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2057400"/>
            <a:ext cx="121920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84" name="Line 34">
            <a:extLst>
              <a:ext uri="{FF2B5EF4-FFF2-40B4-BE49-F238E27FC236}">
                <a16:creationId xmlns:a16="http://schemas.microsoft.com/office/drawing/2014/main" id="{174FF876-92BF-44D0-A47B-12A9AB0BB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981200"/>
            <a:ext cx="1752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85" name="Line 35">
            <a:extLst>
              <a:ext uri="{FF2B5EF4-FFF2-40B4-BE49-F238E27FC236}">
                <a16:creationId xmlns:a16="http://schemas.microsoft.com/office/drawing/2014/main" id="{F27A8B08-3540-4AFC-BD44-C3768F8E1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810000"/>
            <a:ext cx="152400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86" name="Line 36">
            <a:extLst>
              <a:ext uri="{FF2B5EF4-FFF2-40B4-BE49-F238E27FC236}">
                <a16:creationId xmlns:a16="http://schemas.microsoft.com/office/drawing/2014/main" id="{BB033826-5EFA-47AD-B777-B13B725B4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133600"/>
            <a:ext cx="990600" cy="2057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87" name="Line 37">
            <a:extLst>
              <a:ext uri="{FF2B5EF4-FFF2-40B4-BE49-F238E27FC236}">
                <a16:creationId xmlns:a16="http://schemas.microsoft.com/office/drawing/2014/main" id="{3E3C0916-DE49-42D6-ADB8-1BF5DFB7D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657600"/>
            <a:ext cx="22860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88" name="Line 38">
            <a:extLst>
              <a:ext uri="{FF2B5EF4-FFF2-40B4-BE49-F238E27FC236}">
                <a16:creationId xmlns:a16="http://schemas.microsoft.com/office/drawing/2014/main" id="{1024F34B-1771-4577-8B0E-1EB23037FC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5334000"/>
            <a:ext cx="19050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89" name="Line 39">
            <a:extLst>
              <a:ext uri="{FF2B5EF4-FFF2-40B4-BE49-F238E27FC236}">
                <a16:creationId xmlns:a16="http://schemas.microsoft.com/office/drawing/2014/main" id="{2DACAB1D-7D51-41A3-9EDF-0AA8F59620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2895600"/>
            <a:ext cx="68580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0" name="Line 40">
            <a:extLst>
              <a:ext uri="{FF2B5EF4-FFF2-40B4-BE49-F238E27FC236}">
                <a16:creationId xmlns:a16="http://schemas.microsoft.com/office/drawing/2014/main" id="{3CF057C8-F4FD-4EDA-AC1E-AEC15F9EE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410200"/>
            <a:ext cx="15240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1" name="Line 41">
            <a:extLst>
              <a:ext uri="{FF2B5EF4-FFF2-40B4-BE49-F238E27FC236}">
                <a16:creationId xmlns:a16="http://schemas.microsoft.com/office/drawing/2014/main" id="{49CDE2F8-8B9D-487B-B462-5EDAAAF379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4724400"/>
            <a:ext cx="685800" cy="1143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2" name="Text Box 42">
            <a:extLst>
              <a:ext uri="{FF2B5EF4-FFF2-40B4-BE49-F238E27FC236}">
                <a16:creationId xmlns:a16="http://schemas.microsoft.com/office/drawing/2014/main" id="{ED0C7CAA-77E6-4ADE-A45D-B05E5C47D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1910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12</a:t>
            </a:r>
          </a:p>
        </p:txBody>
      </p:sp>
      <p:sp>
        <p:nvSpPr>
          <p:cNvPr id="92193" name="Text Box 43">
            <a:extLst>
              <a:ext uri="{FF2B5EF4-FFF2-40B4-BE49-F238E27FC236}">
                <a16:creationId xmlns:a16="http://schemas.microsoft.com/office/drawing/2014/main" id="{A0DFF7C8-B305-434B-B117-59C9F62FF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9718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2194" name="Text Box 44">
            <a:extLst>
              <a:ext uri="{FF2B5EF4-FFF2-40B4-BE49-F238E27FC236}">
                <a16:creationId xmlns:a16="http://schemas.microsoft.com/office/drawing/2014/main" id="{AB7C730C-7D64-48B5-A669-2C5AD7FC9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1910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15</a:t>
            </a:r>
          </a:p>
        </p:txBody>
      </p:sp>
      <p:sp>
        <p:nvSpPr>
          <p:cNvPr id="92195" name="Text Box 45">
            <a:extLst>
              <a:ext uri="{FF2B5EF4-FFF2-40B4-BE49-F238E27FC236}">
                <a16:creationId xmlns:a16="http://schemas.microsoft.com/office/drawing/2014/main" id="{6BBD803F-4671-4155-9DED-31A25C00C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5626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92196" name="Text Box 46">
            <a:extLst>
              <a:ext uri="{FF2B5EF4-FFF2-40B4-BE49-F238E27FC236}">
                <a16:creationId xmlns:a16="http://schemas.microsoft.com/office/drawing/2014/main" id="{CE02332E-B20B-49CD-8FEE-F63E52A1C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146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92197" name="Text Box 47">
            <a:extLst>
              <a:ext uri="{FF2B5EF4-FFF2-40B4-BE49-F238E27FC236}">
                <a16:creationId xmlns:a16="http://schemas.microsoft.com/office/drawing/2014/main" id="{2082F432-B8F6-4C1E-B4DC-C061B0CF4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1054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92198" name="Text Box 48">
            <a:extLst>
              <a:ext uri="{FF2B5EF4-FFF2-40B4-BE49-F238E27FC236}">
                <a16:creationId xmlns:a16="http://schemas.microsoft.com/office/drawing/2014/main" id="{4F746DD8-E478-45CE-BBB6-3C7B420BF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9812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18</a:t>
            </a:r>
          </a:p>
        </p:txBody>
      </p:sp>
      <p:sp>
        <p:nvSpPr>
          <p:cNvPr id="92199" name="Text Box 49">
            <a:extLst>
              <a:ext uri="{FF2B5EF4-FFF2-40B4-BE49-F238E27FC236}">
                <a16:creationId xmlns:a16="http://schemas.microsoft.com/office/drawing/2014/main" id="{0B7B0F72-F541-40C3-BA83-19F515794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6576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17</a:t>
            </a:r>
          </a:p>
        </p:txBody>
      </p:sp>
      <p:sp>
        <p:nvSpPr>
          <p:cNvPr id="92200" name="Text Box 50">
            <a:extLst>
              <a:ext uri="{FF2B5EF4-FFF2-40B4-BE49-F238E27FC236}">
                <a16:creationId xmlns:a16="http://schemas.microsoft.com/office/drawing/2014/main" id="{798EBED2-89E0-4001-92E7-4A995109F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0480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13</a:t>
            </a:r>
          </a:p>
        </p:txBody>
      </p:sp>
      <p:sp>
        <p:nvSpPr>
          <p:cNvPr id="92201" name="Text Box 51">
            <a:extLst>
              <a:ext uri="{FF2B5EF4-FFF2-40B4-BE49-F238E27FC236}">
                <a16:creationId xmlns:a16="http://schemas.microsoft.com/office/drawing/2014/main" id="{3F13ECE7-34B7-48A1-A62A-1672519E2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5814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92202" name="Text Box 52">
            <a:extLst>
              <a:ext uri="{FF2B5EF4-FFF2-40B4-BE49-F238E27FC236}">
                <a16:creationId xmlns:a16="http://schemas.microsoft.com/office/drawing/2014/main" id="{0A44B370-C1BE-48DB-92CE-D7A9D8912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912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20</a:t>
            </a:r>
          </a:p>
        </p:txBody>
      </p:sp>
      <p:sp>
        <p:nvSpPr>
          <p:cNvPr id="92203" name="Text Box 53">
            <a:extLst>
              <a:ext uri="{FF2B5EF4-FFF2-40B4-BE49-F238E27FC236}">
                <a16:creationId xmlns:a16="http://schemas.microsoft.com/office/drawing/2014/main" id="{F4A17A9C-12A2-49E4-93C6-7EB0B8FB3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196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92204" name="Text Box 54">
            <a:extLst>
              <a:ext uri="{FF2B5EF4-FFF2-40B4-BE49-F238E27FC236}">
                <a16:creationId xmlns:a16="http://schemas.microsoft.com/office/drawing/2014/main" id="{BB5798A1-879A-4737-8A57-2744A389E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438" y="44958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14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1D15496-390B-44B0-872A-7289F8BAB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/>
              <a:t>Algoritmo di Prim:</a:t>
            </a:r>
            <a:br>
              <a:rPr lang="it-IT"/>
            </a:br>
            <a:r>
              <a:rPr lang="it-IT"/>
              <a:t>esempio (2)</a:t>
            </a:r>
          </a:p>
        </p:txBody>
      </p:sp>
      <p:sp>
        <p:nvSpPr>
          <p:cNvPr id="93187" name="Oval 3">
            <a:extLst>
              <a:ext uri="{FF2B5EF4-FFF2-40B4-BE49-F238E27FC236}">
                <a16:creationId xmlns:a16="http://schemas.microsoft.com/office/drawing/2014/main" id="{E7624F7A-343C-4700-8668-B44BFD318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59615B0D-6281-424F-90F1-DC3D40D95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43200"/>
            <a:ext cx="30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93189" name="Oval 5">
            <a:extLst>
              <a:ext uri="{FF2B5EF4-FFF2-40B4-BE49-F238E27FC236}">
                <a16:creationId xmlns:a16="http://schemas.microsoft.com/office/drawing/2014/main" id="{459ABADA-C104-4C3A-ABD5-888060717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3190" name="Oval 6">
            <a:extLst>
              <a:ext uri="{FF2B5EF4-FFF2-40B4-BE49-F238E27FC236}">
                <a16:creationId xmlns:a16="http://schemas.microsoft.com/office/drawing/2014/main" id="{125C3894-2A78-48B9-827E-1741AF459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4384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3191" name="Oval 7">
            <a:extLst>
              <a:ext uri="{FF2B5EF4-FFF2-40B4-BE49-F238E27FC236}">
                <a16:creationId xmlns:a16="http://schemas.microsoft.com/office/drawing/2014/main" id="{C72A68F7-06D6-4EA3-91FE-4FBB82756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0292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3192" name="Oval 8">
            <a:extLst>
              <a:ext uri="{FF2B5EF4-FFF2-40B4-BE49-F238E27FC236}">
                <a16:creationId xmlns:a16="http://schemas.microsoft.com/office/drawing/2014/main" id="{B2AA2A9F-6277-4C32-819B-0A365EF22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8674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3193" name="Oval 9">
            <a:extLst>
              <a:ext uri="{FF2B5EF4-FFF2-40B4-BE49-F238E27FC236}">
                <a16:creationId xmlns:a16="http://schemas.microsoft.com/office/drawing/2014/main" id="{ED0F1703-579E-41B7-A8A8-E19D5C627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6002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3194" name="Text Box 10">
            <a:extLst>
              <a:ext uri="{FF2B5EF4-FFF2-40B4-BE49-F238E27FC236}">
                <a16:creationId xmlns:a16="http://schemas.microsoft.com/office/drawing/2014/main" id="{E4667C8E-1112-42F6-BDA8-C8FBDF0B6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24384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93195" name="Text Box 11">
            <a:extLst>
              <a:ext uri="{FF2B5EF4-FFF2-40B4-BE49-F238E27FC236}">
                <a16:creationId xmlns:a16="http://schemas.microsoft.com/office/drawing/2014/main" id="{E5BBFA4C-017B-4FD2-A90C-5170000BF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8674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93196" name="Text Box 12">
            <a:extLst>
              <a:ext uri="{FF2B5EF4-FFF2-40B4-BE49-F238E27FC236}">
                <a16:creationId xmlns:a16="http://schemas.microsoft.com/office/drawing/2014/main" id="{26858946-83E6-4519-8FF3-83C2270D8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4290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93197" name="Text Box 13">
            <a:extLst>
              <a:ext uri="{FF2B5EF4-FFF2-40B4-BE49-F238E27FC236}">
                <a16:creationId xmlns:a16="http://schemas.microsoft.com/office/drawing/2014/main" id="{1423DDF0-8DF5-48EA-8C65-771483B8F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0292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3198" name="Text Box 14">
            <a:extLst>
              <a:ext uri="{FF2B5EF4-FFF2-40B4-BE49-F238E27FC236}">
                <a16:creationId xmlns:a16="http://schemas.microsoft.com/office/drawing/2014/main" id="{2028BB04-E3A6-4640-B072-91D24D2A4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600200"/>
            <a:ext cx="45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93199" name="Oval 15">
            <a:extLst>
              <a:ext uri="{FF2B5EF4-FFF2-40B4-BE49-F238E27FC236}">
                <a16:creationId xmlns:a16="http://schemas.microsoft.com/office/drawing/2014/main" id="{4A96B00E-CAF6-4BA9-A8F1-66223D373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2578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3200" name="Text Box 16">
            <a:extLst>
              <a:ext uri="{FF2B5EF4-FFF2-40B4-BE49-F238E27FC236}">
                <a16:creationId xmlns:a16="http://schemas.microsoft.com/office/drawing/2014/main" id="{95FBF7EC-E40F-437A-8C97-EC2338949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2578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800">
                <a:solidFill>
                  <a:prstClr val="black"/>
                </a:solidFill>
                <a:cs typeface="Arial" panose="020B0604020202020204" pitchFamily="34" charset="0"/>
              </a:rPr>
              <a:t>3</a:t>
            </a: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3201" name="Oval 17">
            <a:extLst>
              <a:ext uri="{FF2B5EF4-FFF2-40B4-BE49-F238E27FC236}">
                <a16:creationId xmlns:a16="http://schemas.microsoft.com/office/drawing/2014/main" id="{7AF8B2D3-563F-4322-8ED3-262D28579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1910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3202" name="Text Box 18">
            <a:extLst>
              <a:ext uri="{FF2B5EF4-FFF2-40B4-BE49-F238E27FC236}">
                <a16:creationId xmlns:a16="http://schemas.microsoft.com/office/drawing/2014/main" id="{585AC481-62F6-40B7-AFAA-CF83C410C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1910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3203" name="Line 19">
            <a:extLst>
              <a:ext uri="{FF2B5EF4-FFF2-40B4-BE49-F238E27FC236}">
                <a16:creationId xmlns:a16="http://schemas.microsoft.com/office/drawing/2014/main" id="{07AF366F-5BC6-4B35-8171-43BE697E29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276600"/>
            <a:ext cx="76200" cy="19812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204" name="Line 20">
            <a:extLst>
              <a:ext uri="{FF2B5EF4-FFF2-40B4-BE49-F238E27FC236}">
                <a16:creationId xmlns:a16="http://schemas.microsoft.com/office/drawing/2014/main" id="{5DCD313D-2F0F-4F00-9193-2159F4E13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048000"/>
            <a:ext cx="21336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205" name="Line 21">
            <a:extLst>
              <a:ext uri="{FF2B5EF4-FFF2-40B4-BE49-F238E27FC236}">
                <a16:creationId xmlns:a16="http://schemas.microsoft.com/office/drawing/2014/main" id="{D225BC1B-AE2A-4360-9C3B-67A81EE4E4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733800"/>
            <a:ext cx="2133600" cy="1600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206" name="Line 22">
            <a:extLst>
              <a:ext uri="{FF2B5EF4-FFF2-40B4-BE49-F238E27FC236}">
                <a16:creationId xmlns:a16="http://schemas.microsoft.com/office/drawing/2014/main" id="{9D562D5C-FDA0-44AC-B85D-2AEB4CB595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4572000"/>
            <a:ext cx="2438400" cy="6096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207" name="Line 23">
            <a:extLst>
              <a:ext uri="{FF2B5EF4-FFF2-40B4-BE49-F238E27FC236}">
                <a16:creationId xmlns:a16="http://schemas.microsoft.com/office/drawing/2014/main" id="{AA68EABA-B913-4DCD-9EE9-EA341013F7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2057400"/>
            <a:ext cx="121920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208" name="Line 24">
            <a:extLst>
              <a:ext uri="{FF2B5EF4-FFF2-40B4-BE49-F238E27FC236}">
                <a16:creationId xmlns:a16="http://schemas.microsoft.com/office/drawing/2014/main" id="{F7D9BAEF-A473-4E1F-8FD0-9260F7585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981200"/>
            <a:ext cx="1752600" cy="6096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209" name="Line 25">
            <a:extLst>
              <a:ext uri="{FF2B5EF4-FFF2-40B4-BE49-F238E27FC236}">
                <a16:creationId xmlns:a16="http://schemas.microsoft.com/office/drawing/2014/main" id="{24C74724-DBDF-4AD7-BF0C-8447843EC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886200"/>
            <a:ext cx="1524000" cy="2057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210" name="Line 26">
            <a:extLst>
              <a:ext uri="{FF2B5EF4-FFF2-40B4-BE49-F238E27FC236}">
                <a16:creationId xmlns:a16="http://schemas.microsoft.com/office/drawing/2014/main" id="{7AEE1ADE-8C17-4274-A104-03300E80D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133600"/>
            <a:ext cx="990600" cy="20574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211" name="Line 27">
            <a:extLst>
              <a:ext uri="{FF2B5EF4-FFF2-40B4-BE49-F238E27FC236}">
                <a16:creationId xmlns:a16="http://schemas.microsoft.com/office/drawing/2014/main" id="{D898D9BE-A1EE-45E6-A5EE-127E6092BF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657600"/>
            <a:ext cx="2209800" cy="685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212" name="Line 28">
            <a:extLst>
              <a:ext uri="{FF2B5EF4-FFF2-40B4-BE49-F238E27FC236}">
                <a16:creationId xmlns:a16="http://schemas.microsoft.com/office/drawing/2014/main" id="{240B2CBD-FA16-4941-AB14-3390FF2944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5334000"/>
            <a:ext cx="1905000" cy="304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213" name="Line 29">
            <a:extLst>
              <a:ext uri="{FF2B5EF4-FFF2-40B4-BE49-F238E27FC236}">
                <a16:creationId xmlns:a16="http://schemas.microsoft.com/office/drawing/2014/main" id="{5A03617F-84D7-4E45-97AB-6F6D207C05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2895600"/>
            <a:ext cx="685800" cy="13716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214" name="Line 30">
            <a:extLst>
              <a:ext uri="{FF2B5EF4-FFF2-40B4-BE49-F238E27FC236}">
                <a16:creationId xmlns:a16="http://schemas.microsoft.com/office/drawing/2014/main" id="{C9A04804-2F74-4FBB-A4ED-C0E4BCC38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410200"/>
            <a:ext cx="1524000" cy="6096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215" name="Line 31">
            <a:extLst>
              <a:ext uri="{FF2B5EF4-FFF2-40B4-BE49-F238E27FC236}">
                <a16:creationId xmlns:a16="http://schemas.microsoft.com/office/drawing/2014/main" id="{0C657876-7373-419E-8EF3-44B4AF4EC6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4724400"/>
            <a:ext cx="685800" cy="11430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216" name="Text Box 32">
            <a:extLst>
              <a:ext uri="{FF2B5EF4-FFF2-40B4-BE49-F238E27FC236}">
                <a16:creationId xmlns:a16="http://schemas.microsoft.com/office/drawing/2014/main" id="{9D4D8326-7214-4BDA-A458-92EEA24DF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1910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12</a:t>
            </a:r>
          </a:p>
        </p:txBody>
      </p:sp>
      <p:sp>
        <p:nvSpPr>
          <p:cNvPr id="93217" name="Text Box 33">
            <a:extLst>
              <a:ext uri="{FF2B5EF4-FFF2-40B4-BE49-F238E27FC236}">
                <a16:creationId xmlns:a16="http://schemas.microsoft.com/office/drawing/2014/main" id="{C776A867-C374-4D48-986C-E5905138A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9718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3218" name="Text Box 34">
            <a:extLst>
              <a:ext uri="{FF2B5EF4-FFF2-40B4-BE49-F238E27FC236}">
                <a16:creationId xmlns:a16="http://schemas.microsoft.com/office/drawing/2014/main" id="{6C561A27-A848-4821-B5D3-94B3C0DDC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1910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15</a:t>
            </a:r>
          </a:p>
        </p:txBody>
      </p:sp>
      <p:sp>
        <p:nvSpPr>
          <p:cNvPr id="93219" name="Text Box 35">
            <a:extLst>
              <a:ext uri="{FF2B5EF4-FFF2-40B4-BE49-F238E27FC236}">
                <a16:creationId xmlns:a16="http://schemas.microsoft.com/office/drawing/2014/main" id="{5EF5F08A-53E1-49DA-88DD-9B40CBC02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5626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93220" name="Text Box 36">
            <a:extLst>
              <a:ext uri="{FF2B5EF4-FFF2-40B4-BE49-F238E27FC236}">
                <a16:creationId xmlns:a16="http://schemas.microsoft.com/office/drawing/2014/main" id="{5F026142-B0BB-421F-AA7C-DAD33C758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146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93221" name="Text Box 37">
            <a:extLst>
              <a:ext uri="{FF2B5EF4-FFF2-40B4-BE49-F238E27FC236}">
                <a16:creationId xmlns:a16="http://schemas.microsoft.com/office/drawing/2014/main" id="{4D852DDE-7B2A-4F05-96BA-2F55C88E3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1054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93222" name="Text Box 38">
            <a:extLst>
              <a:ext uri="{FF2B5EF4-FFF2-40B4-BE49-F238E27FC236}">
                <a16:creationId xmlns:a16="http://schemas.microsoft.com/office/drawing/2014/main" id="{D33B0918-184C-4620-8C7E-E617F902C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9812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18</a:t>
            </a:r>
          </a:p>
        </p:txBody>
      </p:sp>
      <p:sp>
        <p:nvSpPr>
          <p:cNvPr id="93223" name="Text Box 39">
            <a:extLst>
              <a:ext uri="{FF2B5EF4-FFF2-40B4-BE49-F238E27FC236}">
                <a16:creationId xmlns:a16="http://schemas.microsoft.com/office/drawing/2014/main" id="{C74797C2-01E2-47C4-A54A-81B96E0E1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6576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17</a:t>
            </a:r>
          </a:p>
        </p:txBody>
      </p:sp>
      <p:sp>
        <p:nvSpPr>
          <p:cNvPr id="93224" name="Text Box 40">
            <a:extLst>
              <a:ext uri="{FF2B5EF4-FFF2-40B4-BE49-F238E27FC236}">
                <a16:creationId xmlns:a16="http://schemas.microsoft.com/office/drawing/2014/main" id="{64B6E7F1-E563-4E61-9385-BD0DE4BE3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0480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13</a:t>
            </a:r>
          </a:p>
        </p:txBody>
      </p:sp>
      <p:sp>
        <p:nvSpPr>
          <p:cNvPr id="93225" name="Text Box 41">
            <a:extLst>
              <a:ext uri="{FF2B5EF4-FFF2-40B4-BE49-F238E27FC236}">
                <a16:creationId xmlns:a16="http://schemas.microsoft.com/office/drawing/2014/main" id="{075AFE95-8362-4E74-8461-6ABCF69D5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5814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93226" name="Text Box 42">
            <a:extLst>
              <a:ext uri="{FF2B5EF4-FFF2-40B4-BE49-F238E27FC236}">
                <a16:creationId xmlns:a16="http://schemas.microsoft.com/office/drawing/2014/main" id="{83DC6331-ED3B-4DF7-9506-885CF9F04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912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20</a:t>
            </a:r>
          </a:p>
        </p:txBody>
      </p:sp>
      <p:sp>
        <p:nvSpPr>
          <p:cNvPr id="93227" name="Text Box 43">
            <a:extLst>
              <a:ext uri="{FF2B5EF4-FFF2-40B4-BE49-F238E27FC236}">
                <a16:creationId xmlns:a16="http://schemas.microsoft.com/office/drawing/2014/main" id="{40C3C2AC-8E34-41E2-8D59-06EC9B6AD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196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93228" name="Text Box 44">
            <a:extLst>
              <a:ext uri="{FF2B5EF4-FFF2-40B4-BE49-F238E27FC236}">
                <a16:creationId xmlns:a16="http://schemas.microsoft.com/office/drawing/2014/main" id="{4428C373-7B95-4DF1-9EA4-A07605937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438" y="44958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14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9ADBCD9-7DCB-4C6C-8C24-A3BA309A3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/>
              <a:t>Algoritmo di Prim:</a:t>
            </a:r>
            <a:br>
              <a:rPr lang="it-IT"/>
            </a:br>
            <a:r>
              <a:rPr lang="it-IT"/>
              <a:t>esempio (3)</a:t>
            </a:r>
          </a:p>
        </p:txBody>
      </p:sp>
      <p:sp>
        <p:nvSpPr>
          <p:cNvPr id="94211" name="Oval 3">
            <a:extLst>
              <a:ext uri="{FF2B5EF4-FFF2-40B4-BE49-F238E27FC236}">
                <a16:creationId xmlns:a16="http://schemas.microsoft.com/office/drawing/2014/main" id="{A6DDCA39-959F-40B3-8976-841580392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2E09AEA7-1601-400C-9543-DD8C651A5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43200"/>
            <a:ext cx="30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94213" name="Oval 5">
            <a:extLst>
              <a:ext uri="{FF2B5EF4-FFF2-40B4-BE49-F238E27FC236}">
                <a16:creationId xmlns:a16="http://schemas.microsoft.com/office/drawing/2014/main" id="{4E6388C3-5A4B-4283-A109-D23E794E1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4214" name="Oval 6">
            <a:extLst>
              <a:ext uri="{FF2B5EF4-FFF2-40B4-BE49-F238E27FC236}">
                <a16:creationId xmlns:a16="http://schemas.microsoft.com/office/drawing/2014/main" id="{81BCCC38-F826-4763-9D3D-2B227D539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4384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4215" name="Oval 7">
            <a:extLst>
              <a:ext uri="{FF2B5EF4-FFF2-40B4-BE49-F238E27FC236}">
                <a16:creationId xmlns:a16="http://schemas.microsoft.com/office/drawing/2014/main" id="{336ADFC2-9591-4F4D-8C6A-2DD8FF062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0292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4216" name="Oval 8">
            <a:extLst>
              <a:ext uri="{FF2B5EF4-FFF2-40B4-BE49-F238E27FC236}">
                <a16:creationId xmlns:a16="http://schemas.microsoft.com/office/drawing/2014/main" id="{CE239D07-D392-47A1-8572-46B42FD0D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8674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4217" name="Oval 9">
            <a:extLst>
              <a:ext uri="{FF2B5EF4-FFF2-40B4-BE49-F238E27FC236}">
                <a16:creationId xmlns:a16="http://schemas.microsoft.com/office/drawing/2014/main" id="{A0A8B693-3985-49A8-94B1-6BFF5BC3A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6002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4218" name="Text Box 10">
            <a:extLst>
              <a:ext uri="{FF2B5EF4-FFF2-40B4-BE49-F238E27FC236}">
                <a16:creationId xmlns:a16="http://schemas.microsoft.com/office/drawing/2014/main" id="{1955149F-AC27-42DD-A6FB-366E2880E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24384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94219" name="Text Box 11">
            <a:extLst>
              <a:ext uri="{FF2B5EF4-FFF2-40B4-BE49-F238E27FC236}">
                <a16:creationId xmlns:a16="http://schemas.microsoft.com/office/drawing/2014/main" id="{C1FDD16F-9598-4B71-8751-72766E3E1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8674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94220" name="Text Box 12">
            <a:extLst>
              <a:ext uri="{FF2B5EF4-FFF2-40B4-BE49-F238E27FC236}">
                <a16:creationId xmlns:a16="http://schemas.microsoft.com/office/drawing/2014/main" id="{C2AA69BF-C2C8-4652-9614-807A58C79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4290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94221" name="Text Box 13">
            <a:extLst>
              <a:ext uri="{FF2B5EF4-FFF2-40B4-BE49-F238E27FC236}">
                <a16:creationId xmlns:a16="http://schemas.microsoft.com/office/drawing/2014/main" id="{FF9023E9-E36F-44AE-AB38-9D8AE7C64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0292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4222" name="Text Box 14">
            <a:extLst>
              <a:ext uri="{FF2B5EF4-FFF2-40B4-BE49-F238E27FC236}">
                <a16:creationId xmlns:a16="http://schemas.microsoft.com/office/drawing/2014/main" id="{21362A19-EA1F-4EE0-AB1D-4D597096A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600200"/>
            <a:ext cx="45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94223" name="Oval 15">
            <a:extLst>
              <a:ext uri="{FF2B5EF4-FFF2-40B4-BE49-F238E27FC236}">
                <a16:creationId xmlns:a16="http://schemas.microsoft.com/office/drawing/2014/main" id="{E1A55FC1-AA37-47E8-A3EE-BB30F6D25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2578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4224" name="Text Box 16">
            <a:extLst>
              <a:ext uri="{FF2B5EF4-FFF2-40B4-BE49-F238E27FC236}">
                <a16:creationId xmlns:a16="http://schemas.microsoft.com/office/drawing/2014/main" id="{B8108EBC-E89E-42F2-989E-8AD964DE0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2578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800">
                <a:solidFill>
                  <a:prstClr val="black"/>
                </a:solidFill>
                <a:cs typeface="Arial" panose="020B0604020202020204" pitchFamily="34" charset="0"/>
              </a:rPr>
              <a:t>3</a:t>
            </a: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4225" name="Oval 17">
            <a:extLst>
              <a:ext uri="{FF2B5EF4-FFF2-40B4-BE49-F238E27FC236}">
                <a16:creationId xmlns:a16="http://schemas.microsoft.com/office/drawing/2014/main" id="{1B26CB7C-CD39-41FF-80EE-848F216FA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1910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4226" name="Text Box 18">
            <a:extLst>
              <a:ext uri="{FF2B5EF4-FFF2-40B4-BE49-F238E27FC236}">
                <a16:creationId xmlns:a16="http://schemas.microsoft.com/office/drawing/2014/main" id="{56448299-5451-44A0-B33F-C5057696C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1910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4227" name="Line 19">
            <a:extLst>
              <a:ext uri="{FF2B5EF4-FFF2-40B4-BE49-F238E27FC236}">
                <a16:creationId xmlns:a16="http://schemas.microsoft.com/office/drawing/2014/main" id="{0D0A784B-AF93-4A07-AFAE-2243528AB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276600"/>
            <a:ext cx="76200" cy="19812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28" name="Line 20">
            <a:extLst>
              <a:ext uri="{FF2B5EF4-FFF2-40B4-BE49-F238E27FC236}">
                <a16:creationId xmlns:a16="http://schemas.microsoft.com/office/drawing/2014/main" id="{63D8C0C1-11F8-4201-A9A1-9940E6B8B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048000"/>
            <a:ext cx="21336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29" name="Line 21">
            <a:extLst>
              <a:ext uri="{FF2B5EF4-FFF2-40B4-BE49-F238E27FC236}">
                <a16:creationId xmlns:a16="http://schemas.microsoft.com/office/drawing/2014/main" id="{7F7E3B50-ED29-4B1E-BD6B-7F89386BB5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733800"/>
            <a:ext cx="2133600" cy="1600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30" name="Line 22">
            <a:extLst>
              <a:ext uri="{FF2B5EF4-FFF2-40B4-BE49-F238E27FC236}">
                <a16:creationId xmlns:a16="http://schemas.microsoft.com/office/drawing/2014/main" id="{DFD53D43-741C-4D09-985F-B56A4092A8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4572000"/>
            <a:ext cx="2438400" cy="6096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31" name="Line 23">
            <a:extLst>
              <a:ext uri="{FF2B5EF4-FFF2-40B4-BE49-F238E27FC236}">
                <a16:creationId xmlns:a16="http://schemas.microsoft.com/office/drawing/2014/main" id="{F4FE5003-F5F1-4CDD-8023-21968CBDE9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2057400"/>
            <a:ext cx="121920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32" name="Line 24">
            <a:extLst>
              <a:ext uri="{FF2B5EF4-FFF2-40B4-BE49-F238E27FC236}">
                <a16:creationId xmlns:a16="http://schemas.microsoft.com/office/drawing/2014/main" id="{C80FD3C9-6FE9-4FA1-B23B-D6E570488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981200"/>
            <a:ext cx="1752600" cy="6096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33" name="Line 25">
            <a:extLst>
              <a:ext uri="{FF2B5EF4-FFF2-40B4-BE49-F238E27FC236}">
                <a16:creationId xmlns:a16="http://schemas.microsoft.com/office/drawing/2014/main" id="{2DFFAFB1-54F1-4EB1-A4D7-8E73B3DF8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10000"/>
            <a:ext cx="1600200" cy="2133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34" name="Line 26">
            <a:extLst>
              <a:ext uri="{FF2B5EF4-FFF2-40B4-BE49-F238E27FC236}">
                <a16:creationId xmlns:a16="http://schemas.microsoft.com/office/drawing/2014/main" id="{2807C848-5EAF-4172-92FB-A7E01BFA8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133600"/>
            <a:ext cx="990600" cy="20574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35" name="Line 27">
            <a:extLst>
              <a:ext uri="{FF2B5EF4-FFF2-40B4-BE49-F238E27FC236}">
                <a16:creationId xmlns:a16="http://schemas.microsoft.com/office/drawing/2014/main" id="{CE2EB6E4-645C-401A-ACF7-39F345A60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657600"/>
            <a:ext cx="2286000" cy="685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36" name="Line 28">
            <a:extLst>
              <a:ext uri="{FF2B5EF4-FFF2-40B4-BE49-F238E27FC236}">
                <a16:creationId xmlns:a16="http://schemas.microsoft.com/office/drawing/2014/main" id="{21104C18-C02C-4CE3-9CCE-D331FDDB5D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5334000"/>
            <a:ext cx="1905000" cy="304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37" name="Line 29">
            <a:extLst>
              <a:ext uri="{FF2B5EF4-FFF2-40B4-BE49-F238E27FC236}">
                <a16:creationId xmlns:a16="http://schemas.microsoft.com/office/drawing/2014/main" id="{BD7388B1-4F84-4202-8D42-38AECCECD2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2895600"/>
            <a:ext cx="685800" cy="13716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38" name="Line 30">
            <a:extLst>
              <a:ext uri="{FF2B5EF4-FFF2-40B4-BE49-F238E27FC236}">
                <a16:creationId xmlns:a16="http://schemas.microsoft.com/office/drawing/2014/main" id="{E334CF17-4FDC-483C-9190-0D55BE186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410200"/>
            <a:ext cx="15240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39" name="Line 31">
            <a:extLst>
              <a:ext uri="{FF2B5EF4-FFF2-40B4-BE49-F238E27FC236}">
                <a16:creationId xmlns:a16="http://schemas.microsoft.com/office/drawing/2014/main" id="{533DEEDB-03B5-412C-9A6E-E73AB9227B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4724400"/>
            <a:ext cx="685800" cy="1143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40" name="Text Box 32">
            <a:extLst>
              <a:ext uri="{FF2B5EF4-FFF2-40B4-BE49-F238E27FC236}">
                <a16:creationId xmlns:a16="http://schemas.microsoft.com/office/drawing/2014/main" id="{0A8BAE35-5819-4EE2-9F8A-9EFEB3B17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1910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12</a:t>
            </a:r>
          </a:p>
        </p:txBody>
      </p:sp>
      <p:sp>
        <p:nvSpPr>
          <p:cNvPr id="94241" name="Text Box 33">
            <a:extLst>
              <a:ext uri="{FF2B5EF4-FFF2-40B4-BE49-F238E27FC236}">
                <a16:creationId xmlns:a16="http://schemas.microsoft.com/office/drawing/2014/main" id="{A9C2D700-B3D5-46CD-9C03-1BA7BAB32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9718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4242" name="Text Box 34">
            <a:extLst>
              <a:ext uri="{FF2B5EF4-FFF2-40B4-BE49-F238E27FC236}">
                <a16:creationId xmlns:a16="http://schemas.microsoft.com/office/drawing/2014/main" id="{1BDCBD40-7DB9-4EA8-ACEA-26610C9F5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1910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15</a:t>
            </a:r>
          </a:p>
        </p:txBody>
      </p:sp>
      <p:sp>
        <p:nvSpPr>
          <p:cNvPr id="94243" name="Text Box 35">
            <a:extLst>
              <a:ext uri="{FF2B5EF4-FFF2-40B4-BE49-F238E27FC236}">
                <a16:creationId xmlns:a16="http://schemas.microsoft.com/office/drawing/2014/main" id="{F937DD12-D082-40BA-B45F-9E83A0163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5626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94244" name="Text Box 36">
            <a:extLst>
              <a:ext uri="{FF2B5EF4-FFF2-40B4-BE49-F238E27FC236}">
                <a16:creationId xmlns:a16="http://schemas.microsoft.com/office/drawing/2014/main" id="{1ABD476B-1EB1-4941-9BE7-169FA3654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146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94245" name="Text Box 37">
            <a:extLst>
              <a:ext uri="{FF2B5EF4-FFF2-40B4-BE49-F238E27FC236}">
                <a16:creationId xmlns:a16="http://schemas.microsoft.com/office/drawing/2014/main" id="{815AB174-93C3-4D88-8DED-A74F16AD3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1054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94246" name="Text Box 38">
            <a:extLst>
              <a:ext uri="{FF2B5EF4-FFF2-40B4-BE49-F238E27FC236}">
                <a16:creationId xmlns:a16="http://schemas.microsoft.com/office/drawing/2014/main" id="{451428E5-B6EE-4501-B727-6E4A3FD21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9812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18</a:t>
            </a:r>
          </a:p>
        </p:txBody>
      </p:sp>
      <p:sp>
        <p:nvSpPr>
          <p:cNvPr id="94247" name="Text Box 39">
            <a:extLst>
              <a:ext uri="{FF2B5EF4-FFF2-40B4-BE49-F238E27FC236}">
                <a16:creationId xmlns:a16="http://schemas.microsoft.com/office/drawing/2014/main" id="{B9381015-78F1-4E39-8FF4-476B4943B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6576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17</a:t>
            </a:r>
          </a:p>
        </p:txBody>
      </p:sp>
      <p:sp>
        <p:nvSpPr>
          <p:cNvPr id="94248" name="Text Box 40">
            <a:extLst>
              <a:ext uri="{FF2B5EF4-FFF2-40B4-BE49-F238E27FC236}">
                <a16:creationId xmlns:a16="http://schemas.microsoft.com/office/drawing/2014/main" id="{84F20DA6-8E56-473E-B11B-69E2C39B4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0480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13</a:t>
            </a:r>
          </a:p>
        </p:txBody>
      </p:sp>
      <p:sp>
        <p:nvSpPr>
          <p:cNvPr id="94249" name="Text Box 41">
            <a:extLst>
              <a:ext uri="{FF2B5EF4-FFF2-40B4-BE49-F238E27FC236}">
                <a16:creationId xmlns:a16="http://schemas.microsoft.com/office/drawing/2014/main" id="{5A915D18-6A82-413F-8E00-A034E169E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5814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94250" name="Text Box 42">
            <a:extLst>
              <a:ext uri="{FF2B5EF4-FFF2-40B4-BE49-F238E27FC236}">
                <a16:creationId xmlns:a16="http://schemas.microsoft.com/office/drawing/2014/main" id="{8DB6E5C5-7692-4F5B-A2A5-5390114DF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912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20</a:t>
            </a:r>
          </a:p>
        </p:txBody>
      </p:sp>
      <p:sp>
        <p:nvSpPr>
          <p:cNvPr id="94251" name="Text Box 43">
            <a:extLst>
              <a:ext uri="{FF2B5EF4-FFF2-40B4-BE49-F238E27FC236}">
                <a16:creationId xmlns:a16="http://schemas.microsoft.com/office/drawing/2014/main" id="{51243C15-A182-4570-B11F-305B976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196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94252" name="Text Box 44">
            <a:extLst>
              <a:ext uri="{FF2B5EF4-FFF2-40B4-BE49-F238E27FC236}">
                <a16:creationId xmlns:a16="http://schemas.microsoft.com/office/drawing/2014/main" id="{D4537BA9-EF56-4085-B904-A7F4ED51C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438" y="44958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14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C5B8153-D60D-48A0-816F-B7341257A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/>
              <a:t>Algoritmo di Prim:</a:t>
            </a:r>
            <a:br>
              <a:rPr lang="it-IT"/>
            </a:br>
            <a:r>
              <a:rPr lang="it-IT"/>
              <a:t>esempio (4)</a:t>
            </a:r>
          </a:p>
        </p:txBody>
      </p:sp>
      <p:sp>
        <p:nvSpPr>
          <p:cNvPr id="95235" name="Oval 3">
            <a:extLst>
              <a:ext uri="{FF2B5EF4-FFF2-40B4-BE49-F238E27FC236}">
                <a16:creationId xmlns:a16="http://schemas.microsoft.com/office/drawing/2014/main" id="{EE479759-CE5E-4E4F-91B5-5D7FD3AAC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BE0D69FC-755A-4740-AD0C-BBA35C04D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43200"/>
            <a:ext cx="30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95237" name="Oval 5">
            <a:extLst>
              <a:ext uri="{FF2B5EF4-FFF2-40B4-BE49-F238E27FC236}">
                <a16:creationId xmlns:a16="http://schemas.microsoft.com/office/drawing/2014/main" id="{AF7EBD9C-28C6-4796-8E37-182EE2D57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5238" name="Oval 6">
            <a:extLst>
              <a:ext uri="{FF2B5EF4-FFF2-40B4-BE49-F238E27FC236}">
                <a16:creationId xmlns:a16="http://schemas.microsoft.com/office/drawing/2014/main" id="{6C54F64F-7ABC-4125-8C41-445CAF36C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4384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5239" name="Oval 7">
            <a:extLst>
              <a:ext uri="{FF2B5EF4-FFF2-40B4-BE49-F238E27FC236}">
                <a16:creationId xmlns:a16="http://schemas.microsoft.com/office/drawing/2014/main" id="{F907258B-9DE8-493C-891F-78F410A76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0292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5240" name="Oval 8">
            <a:extLst>
              <a:ext uri="{FF2B5EF4-FFF2-40B4-BE49-F238E27FC236}">
                <a16:creationId xmlns:a16="http://schemas.microsoft.com/office/drawing/2014/main" id="{C35A202C-AC59-4101-ACA4-762FD36B8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8674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5241" name="Oval 9">
            <a:extLst>
              <a:ext uri="{FF2B5EF4-FFF2-40B4-BE49-F238E27FC236}">
                <a16:creationId xmlns:a16="http://schemas.microsoft.com/office/drawing/2014/main" id="{7150EB84-5098-4666-B0E7-CC91E642A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6002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5242" name="Text Box 10">
            <a:extLst>
              <a:ext uri="{FF2B5EF4-FFF2-40B4-BE49-F238E27FC236}">
                <a16:creationId xmlns:a16="http://schemas.microsoft.com/office/drawing/2014/main" id="{AB579065-C9F1-40EC-80F2-06CA39DD6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24384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95243" name="Text Box 11">
            <a:extLst>
              <a:ext uri="{FF2B5EF4-FFF2-40B4-BE49-F238E27FC236}">
                <a16:creationId xmlns:a16="http://schemas.microsoft.com/office/drawing/2014/main" id="{5316F799-2170-4585-96BA-DBF58970D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8674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95244" name="Text Box 12">
            <a:extLst>
              <a:ext uri="{FF2B5EF4-FFF2-40B4-BE49-F238E27FC236}">
                <a16:creationId xmlns:a16="http://schemas.microsoft.com/office/drawing/2014/main" id="{67BEF1DB-1CBB-4CEA-AA4A-F1095F645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4290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95245" name="Text Box 13">
            <a:extLst>
              <a:ext uri="{FF2B5EF4-FFF2-40B4-BE49-F238E27FC236}">
                <a16:creationId xmlns:a16="http://schemas.microsoft.com/office/drawing/2014/main" id="{E99D555D-068B-471A-871F-25A4F956D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0292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5246" name="Text Box 14">
            <a:extLst>
              <a:ext uri="{FF2B5EF4-FFF2-40B4-BE49-F238E27FC236}">
                <a16:creationId xmlns:a16="http://schemas.microsoft.com/office/drawing/2014/main" id="{6707E952-7404-41D6-8DBB-2464208AB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600200"/>
            <a:ext cx="45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95247" name="Oval 15">
            <a:extLst>
              <a:ext uri="{FF2B5EF4-FFF2-40B4-BE49-F238E27FC236}">
                <a16:creationId xmlns:a16="http://schemas.microsoft.com/office/drawing/2014/main" id="{D1F02CF3-CF1D-462E-9EED-D5F6B396E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2578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5248" name="Text Box 16">
            <a:extLst>
              <a:ext uri="{FF2B5EF4-FFF2-40B4-BE49-F238E27FC236}">
                <a16:creationId xmlns:a16="http://schemas.microsoft.com/office/drawing/2014/main" id="{C99C1940-5CEC-482B-8B08-0E5B642FD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2578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800">
                <a:solidFill>
                  <a:prstClr val="black"/>
                </a:solidFill>
                <a:cs typeface="Arial" panose="020B0604020202020204" pitchFamily="34" charset="0"/>
              </a:rPr>
              <a:t>3</a:t>
            </a: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5249" name="Oval 17">
            <a:extLst>
              <a:ext uri="{FF2B5EF4-FFF2-40B4-BE49-F238E27FC236}">
                <a16:creationId xmlns:a16="http://schemas.microsoft.com/office/drawing/2014/main" id="{78D51428-9EB0-439C-AB0F-60BD35739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1910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5250" name="Text Box 18">
            <a:extLst>
              <a:ext uri="{FF2B5EF4-FFF2-40B4-BE49-F238E27FC236}">
                <a16:creationId xmlns:a16="http://schemas.microsoft.com/office/drawing/2014/main" id="{42548B45-6CC2-41BD-9559-E7E60390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1910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5251" name="Line 19">
            <a:extLst>
              <a:ext uri="{FF2B5EF4-FFF2-40B4-BE49-F238E27FC236}">
                <a16:creationId xmlns:a16="http://schemas.microsoft.com/office/drawing/2014/main" id="{A813F65D-4E38-4846-80D4-65CCF76A8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276600"/>
            <a:ext cx="76200" cy="19812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52" name="Line 20">
            <a:extLst>
              <a:ext uri="{FF2B5EF4-FFF2-40B4-BE49-F238E27FC236}">
                <a16:creationId xmlns:a16="http://schemas.microsoft.com/office/drawing/2014/main" id="{5B7101F6-9ABE-485A-8CD9-366BC4AC2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048000"/>
            <a:ext cx="21336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53" name="Line 21">
            <a:extLst>
              <a:ext uri="{FF2B5EF4-FFF2-40B4-BE49-F238E27FC236}">
                <a16:creationId xmlns:a16="http://schemas.microsoft.com/office/drawing/2014/main" id="{DA4F6D39-6063-4901-9B1B-617524D1B3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733800"/>
            <a:ext cx="2133600" cy="1600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54" name="Line 22">
            <a:extLst>
              <a:ext uri="{FF2B5EF4-FFF2-40B4-BE49-F238E27FC236}">
                <a16:creationId xmlns:a16="http://schemas.microsoft.com/office/drawing/2014/main" id="{8A864625-8274-4A66-8740-DADFBC881B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4572000"/>
            <a:ext cx="24384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55" name="Line 23">
            <a:extLst>
              <a:ext uri="{FF2B5EF4-FFF2-40B4-BE49-F238E27FC236}">
                <a16:creationId xmlns:a16="http://schemas.microsoft.com/office/drawing/2014/main" id="{6F064DE3-1B48-41EF-B05F-95A6ACA628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2057400"/>
            <a:ext cx="121920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56" name="Line 24">
            <a:extLst>
              <a:ext uri="{FF2B5EF4-FFF2-40B4-BE49-F238E27FC236}">
                <a16:creationId xmlns:a16="http://schemas.microsoft.com/office/drawing/2014/main" id="{2870C8AD-BE95-41DD-9D95-065B20513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981200"/>
            <a:ext cx="1752600" cy="6096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57" name="Line 25">
            <a:extLst>
              <a:ext uri="{FF2B5EF4-FFF2-40B4-BE49-F238E27FC236}">
                <a16:creationId xmlns:a16="http://schemas.microsoft.com/office/drawing/2014/main" id="{B75DDF1D-888C-4B35-AAB4-C03C44D42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10000"/>
            <a:ext cx="1600200" cy="2133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58" name="Line 26">
            <a:extLst>
              <a:ext uri="{FF2B5EF4-FFF2-40B4-BE49-F238E27FC236}">
                <a16:creationId xmlns:a16="http://schemas.microsoft.com/office/drawing/2014/main" id="{25623490-1324-42C0-A907-71BB7FE39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133600"/>
            <a:ext cx="990600" cy="20574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59" name="Line 27">
            <a:extLst>
              <a:ext uri="{FF2B5EF4-FFF2-40B4-BE49-F238E27FC236}">
                <a16:creationId xmlns:a16="http://schemas.microsoft.com/office/drawing/2014/main" id="{5260E10C-80DC-4A63-8C47-52B71F942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657600"/>
            <a:ext cx="2286000" cy="685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60" name="Line 28">
            <a:extLst>
              <a:ext uri="{FF2B5EF4-FFF2-40B4-BE49-F238E27FC236}">
                <a16:creationId xmlns:a16="http://schemas.microsoft.com/office/drawing/2014/main" id="{1615F2FC-F8F5-402E-91BC-4E7979E6DF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5334000"/>
            <a:ext cx="1905000" cy="304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61" name="Line 29">
            <a:extLst>
              <a:ext uri="{FF2B5EF4-FFF2-40B4-BE49-F238E27FC236}">
                <a16:creationId xmlns:a16="http://schemas.microsoft.com/office/drawing/2014/main" id="{E927A3A8-B6FB-4DC7-AE4D-053182A14C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2895600"/>
            <a:ext cx="685800" cy="1371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62" name="Line 30">
            <a:extLst>
              <a:ext uri="{FF2B5EF4-FFF2-40B4-BE49-F238E27FC236}">
                <a16:creationId xmlns:a16="http://schemas.microsoft.com/office/drawing/2014/main" id="{A79E201B-18A9-4AC1-A08C-D9B80D5BB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410200"/>
            <a:ext cx="1524000" cy="6096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63" name="Line 31">
            <a:extLst>
              <a:ext uri="{FF2B5EF4-FFF2-40B4-BE49-F238E27FC236}">
                <a16:creationId xmlns:a16="http://schemas.microsoft.com/office/drawing/2014/main" id="{72320704-B7A9-43EE-807A-3749B8913A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4724400"/>
            <a:ext cx="685800" cy="1143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64" name="Text Box 32">
            <a:extLst>
              <a:ext uri="{FF2B5EF4-FFF2-40B4-BE49-F238E27FC236}">
                <a16:creationId xmlns:a16="http://schemas.microsoft.com/office/drawing/2014/main" id="{9586EF68-BBC6-44D4-8201-CE800D3AB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1910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12</a:t>
            </a:r>
          </a:p>
        </p:txBody>
      </p:sp>
      <p:sp>
        <p:nvSpPr>
          <p:cNvPr id="95265" name="Text Box 33">
            <a:extLst>
              <a:ext uri="{FF2B5EF4-FFF2-40B4-BE49-F238E27FC236}">
                <a16:creationId xmlns:a16="http://schemas.microsoft.com/office/drawing/2014/main" id="{D935D71D-08D1-4492-8AFB-4A1100E9B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9718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5266" name="Text Box 34">
            <a:extLst>
              <a:ext uri="{FF2B5EF4-FFF2-40B4-BE49-F238E27FC236}">
                <a16:creationId xmlns:a16="http://schemas.microsoft.com/office/drawing/2014/main" id="{06BC18CF-884E-466A-B231-654E55AF5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1910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15</a:t>
            </a:r>
          </a:p>
        </p:txBody>
      </p:sp>
      <p:sp>
        <p:nvSpPr>
          <p:cNvPr id="95267" name="Text Box 35">
            <a:extLst>
              <a:ext uri="{FF2B5EF4-FFF2-40B4-BE49-F238E27FC236}">
                <a16:creationId xmlns:a16="http://schemas.microsoft.com/office/drawing/2014/main" id="{3E0EE469-8E8B-4610-9FDF-69DECFAE8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5626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95268" name="Text Box 36">
            <a:extLst>
              <a:ext uri="{FF2B5EF4-FFF2-40B4-BE49-F238E27FC236}">
                <a16:creationId xmlns:a16="http://schemas.microsoft.com/office/drawing/2014/main" id="{A5FCC47D-E966-4AC7-8BAF-1DA6FAB74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146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95269" name="Text Box 37">
            <a:extLst>
              <a:ext uri="{FF2B5EF4-FFF2-40B4-BE49-F238E27FC236}">
                <a16:creationId xmlns:a16="http://schemas.microsoft.com/office/drawing/2014/main" id="{62136D72-D32D-4B5C-9044-CE79867C3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1054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95270" name="Text Box 38">
            <a:extLst>
              <a:ext uri="{FF2B5EF4-FFF2-40B4-BE49-F238E27FC236}">
                <a16:creationId xmlns:a16="http://schemas.microsoft.com/office/drawing/2014/main" id="{568E2077-A101-40BE-AEE7-B5C1E3D49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9812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18</a:t>
            </a:r>
          </a:p>
        </p:txBody>
      </p:sp>
      <p:sp>
        <p:nvSpPr>
          <p:cNvPr id="95271" name="Text Box 39">
            <a:extLst>
              <a:ext uri="{FF2B5EF4-FFF2-40B4-BE49-F238E27FC236}">
                <a16:creationId xmlns:a16="http://schemas.microsoft.com/office/drawing/2014/main" id="{1E7699A8-A9C3-41BD-B87B-0C0A82AB7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6576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17</a:t>
            </a:r>
          </a:p>
        </p:txBody>
      </p:sp>
      <p:sp>
        <p:nvSpPr>
          <p:cNvPr id="95272" name="Text Box 40">
            <a:extLst>
              <a:ext uri="{FF2B5EF4-FFF2-40B4-BE49-F238E27FC236}">
                <a16:creationId xmlns:a16="http://schemas.microsoft.com/office/drawing/2014/main" id="{BBA87F13-3CD6-4D3F-B417-835E26B7E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0480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13</a:t>
            </a:r>
          </a:p>
        </p:txBody>
      </p:sp>
      <p:sp>
        <p:nvSpPr>
          <p:cNvPr id="95273" name="Text Box 41">
            <a:extLst>
              <a:ext uri="{FF2B5EF4-FFF2-40B4-BE49-F238E27FC236}">
                <a16:creationId xmlns:a16="http://schemas.microsoft.com/office/drawing/2014/main" id="{8286D98F-C077-4A52-A97C-86B801C47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5814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95274" name="Text Box 42">
            <a:extLst>
              <a:ext uri="{FF2B5EF4-FFF2-40B4-BE49-F238E27FC236}">
                <a16:creationId xmlns:a16="http://schemas.microsoft.com/office/drawing/2014/main" id="{5351AB64-471C-4F41-9D10-212B8F8A3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912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275" name="Text Box 43">
            <a:extLst>
              <a:ext uri="{FF2B5EF4-FFF2-40B4-BE49-F238E27FC236}">
                <a16:creationId xmlns:a16="http://schemas.microsoft.com/office/drawing/2014/main" id="{B6FDCBE4-F96E-4B5B-B3E0-09C039856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196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95276" name="Text Box 44">
            <a:extLst>
              <a:ext uri="{FF2B5EF4-FFF2-40B4-BE49-F238E27FC236}">
                <a16:creationId xmlns:a16="http://schemas.microsoft.com/office/drawing/2014/main" id="{CB27E0E0-B3EA-4AAC-9963-CC61E5080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438" y="44958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14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363CF29-5C33-4292-ABC5-EF75A2160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/>
              <a:t>Algoritmo di Prim:</a:t>
            </a:r>
            <a:br>
              <a:rPr lang="it-IT"/>
            </a:br>
            <a:r>
              <a:rPr lang="it-IT"/>
              <a:t>esempio (5)</a:t>
            </a:r>
          </a:p>
        </p:txBody>
      </p:sp>
      <p:sp>
        <p:nvSpPr>
          <p:cNvPr id="96259" name="Oval 3">
            <a:extLst>
              <a:ext uri="{FF2B5EF4-FFF2-40B4-BE49-F238E27FC236}">
                <a16:creationId xmlns:a16="http://schemas.microsoft.com/office/drawing/2014/main" id="{26E8A928-60A4-4684-A0B1-DAAB4DFB4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1B469786-2169-43D6-B0F5-8836724B0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43200"/>
            <a:ext cx="30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96261" name="Oval 5">
            <a:extLst>
              <a:ext uri="{FF2B5EF4-FFF2-40B4-BE49-F238E27FC236}">
                <a16:creationId xmlns:a16="http://schemas.microsoft.com/office/drawing/2014/main" id="{FC2F2C19-E53F-4F72-B7A7-CD45F40EE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6262" name="Oval 6">
            <a:extLst>
              <a:ext uri="{FF2B5EF4-FFF2-40B4-BE49-F238E27FC236}">
                <a16:creationId xmlns:a16="http://schemas.microsoft.com/office/drawing/2014/main" id="{B00A16D9-E117-4F87-BC85-5F48F2D43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4384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6263" name="Oval 7">
            <a:extLst>
              <a:ext uri="{FF2B5EF4-FFF2-40B4-BE49-F238E27FC236}">
                <a16:creationId xmlns:a16="http://schemas.microsoft.com/office/drawing/2014/main" id="{415065A5-962E-4AAB-9AE6-C7F5BA34D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0292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6264" name="Oval 8">
            <a:extLst>
              <a:ext uri="{FF2B5EF4-FFF2-40B4-BE49-F238E27FC236}">
                <a16:creationId xmlns:a16="http://schemas.microsoft.com/office/drawing/2014/main" id="{8D1F8DA8-43CA-4C2A-9ECE-3186936D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8674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6265" name="Oval 9">
            <a:extLst>
              <a:ext uri="{FF2B5EF4-FFF2-40B4-BE49-F238E27FC236}">
                <a16:creationId xmlns:a16="http://schemas.microsoft.com/office/drawing/2014/main" id="{CE6F4FDB-B4A6-4D44-83B7-AF0D02685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6002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6266" name="Text Box 10">
            <a:extLst>
              <a:ext uri="{FF2B5EF4-FFF2-40B4-BE49-F238E27FC236}">
                <a16:creationId xmlns:a16="http://schemas.microsoft.com/office/drawing/2014/main" id="{854DA413-0FCB-4FBA-BD52-40533C76F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24384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96267" name="Text Box 11">
            <a:extLst>
              <a:ext uri="{FF2B5EF4-FFF2-40B4-BE49-F238E27FC236}">
                <a16:creationId xmlns:a16="http://schemas.microsoft.com/office/drawing/2014/main" id="{0BAD9656-6FD5-4B2E-8665-281848AF5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8674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96268" name="Text Box 12">
            <a:extLst>
              <a:ext uri="{FF2B5EF4-FFF2-40B4-BE49-F238E27FC236}">
                <a16:creationId xmlns:a16="http://schemas.microsoft.com/office/drawing/2014/main" id="{E6A16D89-5589-4060-AD67-0031E93DE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4290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96269" name="Text Box 13">
            <a:extLst>
              <a:ext uri="{FF2B5EF4-FFF2-40B4-BE49-F238E27FC236}">
                <a16:creationId xmlns:a16="http://schemas.microsoft.com/office/drawing/2014/main" id="{9EE6D955-FF41-4161-A988-8031A1D61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0292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6270" name="Text Box 14">
            <a:extLst>
              <a:ext uri="{FF2B5EF4-FFF2-40B4-BE49-F238E27FC236}">
                <a16:creationId xmlns:a16="http://schemas.microsoft.com/office/drawing/2014/main" id="{BAC4A8B5-BA96-4A20-900D-6F8122C7C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600200"/>
            <a:ext cx="45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96271" name="Oval 15">
            <a:extLst>
              <a:ext uri="{FF2B5EF4-FFF2-40B4-BE49-F238E27FC236}">
                <a16:creationId xmlns:a16="http://schemas.microsoft.com/office/drawing/2014/main" id="{7EBEE77A-2FE3-44F2-9069-9E8C57BA5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2578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6272" name="Text Box 16">
            <a:extLst>
              <a:ext uri="{FF2B5EF4-FFF2-40B4-BE49-F238E27FC236}">
                <a16:creationId xmlns:a16="http://schemas.microsoft.com/office/drawing/2014/main" id="{7C9ED4A3-D52C-4256-8313-47B224744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2578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800">
                <a:solidFill>
                  <a:prstClr val="black"/>
                </a:solidFill>
                <a:cs typeface="Arial" panose="020B0604020202020204" pitchFamily="34" charset="0"/>
              </a:rPr>
              <a:t>3</a:t>
            </a: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6273" name="Oval 17">
            <a:extLst>
              <a:ext uri="{FF2B5EF4-FFF2-40B4-BE49-F238E27FC236}">
                <a16:creationId xmlns:a16="http://schemas.microsoft.com/office/drawing/2014/main" id="{320F5E70-D8CA-4EB2-B4F7-A52D7E7AB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1910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6274" name="Text Box 18">
            <a:extLst>
              <a:ext uri="{FF2B5EF4-FFF2-40B4-BE49-F238E27FC236}">
                <a16:creationId xmlns:a16="http://schemas.microsoft.com/office/drawing/2014/main" id="{08B72279-F501-49A2-B459-A53CDD8F6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1910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6275" name="Line 19">
            <a:extLst>
              <a:ext uri="{FF2B5EF4-FFF2-40B4-BE49-F238E27FC236}">
                <a16:creationId xmlns:a16="http://schemas.microsoft.com/office/drawing/2014/main" id="{80F5A7F8-6595-47DB-966B-4810D49DB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276600"/>
            <a:ext cx="76200" cy="19812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276" name="Line 20">
            <a:extLst>
              <a:ext uri="{FF2B5EF4-FFF2-40B4-BE49-F238E27FC236}">
                <a16:creationId xmlns:a16="http://schemas.microsoft.com/office/drawing/2014/main" id="{07685119-BAD0-4E56-9AF4-3DD01A915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048000"/>
            <a:ext cx="21336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277" name="Line 21">
            <a:extLst>
              <a:ext uri="{FF2B5EF4-FFF2-40B4-BE49-F238E27FC236}">
                <a16:creationId xmlns:a16="http://schemas.microsoft.com/office/drawing/2014/main" id="{00477CFA-4B28-4EB8-9454-C25FD16D8E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733800"/>
            <a:ext cx="2133600" cy="1600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278" name="Line 22">
            <a:extLst>
              <a:ext uri="{FF2B5EF4-FFF2-40B4-BE49-F238E27FC236}">
                <a16:creationId xmlns:a16="http://schemas.microsoft.com/office/drawing/2014/main" id="{AEC7B40D-BCCE-45E2-B9B0-D1DD1D78AF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4572000"/>
            <a:ext cx="24384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279" name="Line 23">
            <a:extLst>
              <a:ext uri="{FF2B5EF4-FFF2-40B4-BE49-F238E27FC236}">
                <a16:creationId xmlns:a16="http://schemas.microsoft.com/office/drawing/2014/main" id="{B657996E-2E59-46C9-81B6-7786D0317B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2057400"/>
            <a:ext cx="1295400" cy="1371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280" name="Line 24">
            <a:extLst>
              <a:ext uri="{FF2B5EF4-FFF2-40B4-BE49-F238E27FC236}">
                <a16:creationId xmlns:a16="http://schemas.microsoft.com/office/drawing/2014/main" id="{0051C9B5-6D2D-4952-A008-07BA88313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981200"/>
            <a:ext cx="1752600" cy="6096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281" name="Line 25">
            <a:extLst>
              <a:ext uri="{FF2B5EF4-FFF2-40B4-BE49-F238E27FC236}">
                <a16:creationId xmlns:a16="http://schemas.microsoft.com/office/drawing/2014/main" id="{5C833B7F-DF9A-40F4-8C7C-770AA9E6A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10000"/>
            <a:ext cx="1600200" cy="2133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282" name="Line 26">
            <a:extLst>
              <a:ext uri="{FF2B5EF4-FFF2-40B4-BE49-F238E27FC236}">
                <a16:creationId xmlns:a16="http://schemas.microsoft.com/office/drawing/2014/main" id="{888C0312-F961-44C0-91D3-48205DB77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133600"/>
            <a:ext cx="990600" cy="20574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283" name="Line 27">
            <a:extLst>
              <a:ext uri="{FF2B5EF4-FFF2-40B4-BE49-F238E27FC236}">
                <a16:creationId xmlns:a16="http://schemas.microsoft.com/office/drawing/2014/main" id="{21DD6C80-732F-4A37-B197-21F6D91BF0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657600"/>
            <a:ext cx="2286000" cy="685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284" name="Line 28">
            <a:extLst>
              <a:ext uri="{FF2B5EF4-FFF2-40B4-BE49-F238E27FC236}">
                <a16:creationId xmlns:a16="http://schemas.microsoft.com/office/drawing/2014/main" id="{1A8535BB-10A5-490A-8BE8-7552A949A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5334000"/>
            <a:ext cx="1905000" cy="304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285" name="Line 29">
            <a:extLst>
              <a:ext uri="{FF2B5EF4-FFF2-40B4-BE49-F238E27FC236}">
                <a16:creationId xmlns:a16="http://schemas.microsoft.com/office/drawing/2014/main" id="{FFF096B1-4A19-447E-9B84-4647E7E90F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2895600"/>
            <a:ext cx="685800" cy="1371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286" name="Line 30">
            <a:extLst>
              <a:ext uri="{FF2B5EF4-FFF2-40B4-BE49-F238E27FC236}">
                <a16:creationId xmlns:a16="http://schemas.microsoft.com/office/drawing/2014/main" id="{26ADBDC6-15DA-4919-9164-D972B398B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410200"/>
            <a:ext cx="1524000" cy="6096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287" name="Line 31">
            <a:extLst>
              <a:ext uri="{FF2B5EF4-FFF2-40B4-BE49-F238E27FC236}">
                <a16:creationId xmlns:a16="http://schemas.microsoft.com/office/drawing/2014/main" id="{FE0B68D9-46D7-425A-98B5-C70A5D32A7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4724400"/>
            <a:ext cx="685800" cy="1143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288" name="Text Box 32">
            <a:extLst>
              <a:ext uri="{FF2B5EF4-FFF2-40B4-BE49-F238E27FC236}">
                <a16:creationId xmlns:a16="http://schemas.microsoft.com/office/drawing/2014/main" id="{E75904BD-9AFE-4A38-959B-5C90F5726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1910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12</a:t>
            </a:r>
          </a:p>
        </p:txBody>
      </p:sp>
      <p:sp>
        <p:nvSpPr>
          <p:cNvPr id="96289" name="Text Box 33">
            <a:extLst>
              <a:ext uri="{FF2B5EF4-FFF2-40B4-BE49-F238E27FC236}">
                <a16:creationId xmlns:a16="http://schemas.microsoft.com/office/drawing/2014/main" id="{15D0E5A0-DB52-4931-A60C-A386C799F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9718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6290" name="Text Box 34">
            <a:extLst>
              <a:ext uri="{FF2B5EF4-FFF2-40B4-BE49-F238E27FC236}">
                <a16:creationId xmlns:a16="http://schemas.microsoft.com/office/drawing/2014/main" id="{8CE77A14-B4AF-4A80-AE0D-9D016E468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1910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15</a:t>
            </a:r>
          </a:p>
        </p:txBody>
      </p:sp>
      <p:sp>
        <p:nvSpPr>
          <p:cNvPr id="96291" name="Text Box 35">
            <a:extLst>
              <a:ext uri="{FF2B5EF4-FFF2-40B4-BE49-F238E27FC236}">
                <a16:creationId xmlns:a16="http://schemas.microsoft.com/office/drawing/2014/main" id="{DE5B9925-D20F-43B1-8555-5F12F9D1A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5626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96292" name="Text Box 36">
            <a:extLst>
              <a:ext uri="{FF2B5EF4-FFF2-40B4-BE49-F238E27FC236}">
                <a16:creationId xmlns:a16="http://schemas.microsoft.com/office/drawing/2014/main" id="{4245F443-CEC5-4206-888A-CA5C85008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146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96293" name="Text Box 37">
            <a:extLst>
              <a:ext uri="{FF2B5EF4-FFF2-40B4-BE49-F238E27FC236}">
                <a16:creationId xmlns:a16="http://schemas.microsoft.com/office/drawing/2014/main" id="{B362D520-0D98-47A0-8D6C-80105FD8B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1054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96294" name="Text Box 38">
            <a:extLst>
              <a:ext uri="{FF2B5EF4-FFF2-40B4-BE49-F238E27FC236}">
                <a16:creationId xmlns:a16="http://schemas.microsoft.com/office/drawing/2014/main" id="{5F2C7871-9C0E-4A56-83A1-859921ADC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9812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18</a:t>
            </a:r>
          </a:p>
        </p:txBody>
      </p:sp>
      <p:sp>
        <p:nvSpPr>
          <p:cNvPr id="96295" name="Text Box 39">
            <a:extLst>
              <a:ext uri="{FF2B5EF4-FFF2-40B4-BE49-F238E27FC236}">
                <a16:creationId xmlns:a16="http://schemas.microsoft.com/office/drawing/2014/main" id="{90AAEDEA-025F-441E-BDEA-FB2626DCD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6576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17</a:t>
            </a:r>
          </a:p>
        </p:txBody>
      </p:sp>
      <p:sp>
        <p:nvSpPr>
          <p:cNvPr id="96296" name="Text Box 40">
            <a:extLst>
              <a:ext uri="{FF2B5EF4-FFF2-40B4-BE49-F238E27FC236}">
                <a16:creationId xmlns:a16="http://schemas.microsoft.com/office/drawing/2014/main" id="{5D458CF6-5B4C-4F8F-94EC-22786D027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0480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13</a:t>
            </a:r>
          </a:p>
        </p:txBody>
      </p:sp>
      <p:sp>
        <p:nvSpPr>
          <p:cNvPr id="96297" name="Text Box 41">
            <a:extLst>
              <a:ext uri="{FF2B5EF4-FFF2-40B4-BE49-F238E27FC236}">
                <a16:creationId xmlns:a16="http://schemas.microsoft.com/office/drawing/2014/main" id="{0C9CDE51-D89D-4B37-9513-AFDF22E2E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5814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96298" name="Text Box 42">
            <a:extLst>
              <a:ext uri="{FF2B5EF4-FFF2-40B4-BE49-F238E27FC236}">
                <a16:creationId xmlns:a16="http://schemas.microsoft.com/office/drawing/2014/main" id="{7DFFD131-2C89-4DEA-9931-BC68688CC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912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20</a:t>
            </a:r>
          </a:p>
        </p:txBody>
      </p:sp>
      <p:sp>
        <p:nvSpPr>
          <p:cNvPr id="96299" name="Text Box 43">
            <a:extLst>
              <a:ext uri="{FF2B5EF4-FFF2-40B4-BE49-F238E27FC236}">
                <a16:creationId xmlns:a16="http://schemas.microsoft.com/office/drawing/2014/main" id="{1CE3E365-704D-4A18-9DDE-F4538252E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196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96300" name="Text Box 44">
            <a:extLst>
              <a:ext uri="{FF2B5EF4-FFF2-40B4-BE49-F238E27FC236}">
                <a16:creationId xmlns:a16="http://schemas.microsoft.com/office/drawing/2014/main" id="{DEB35E06-4F86-4FCC-ACA4-68F4E622F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438" y="44958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14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0E41602-9D92-4F20-815A-83AFD068E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/>
              <a:t>Algoritmo di Prim:</a:t>
            </a:r>
            <a:br>
              <a:rPr lang="it-IT"/>
            </a:br>
            <a:r>
              <a:rPr lang="it-IT"/>
              <a:t>esempio (6)</a:t>
            </a:r>
          </a:p>
        </p:txBody>
      </p:sp>
      <p:sp>
        <p:nvSpPr>
          <p:cNvPr id="97283" name="Oval 3">
            <a:extLst>
              <a:ext uri="{FF2B5EF4-FFF2-40B4-BE49-F238E27FC236}">
                <a16:creationId xmlns:a16="http://schemas.microsoft.com/office/drawing/2014/main" id="{47840085-5F51-4195-B619-67665E94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7432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6310D650-4E6D-45D1-A364-0B2CAEF75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43200"/>
            <a:ext cx="30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97285" name="Oval 5">
            <a:extLst>
              <a:ext uri="{FF2B5EF4-FFF2-40B4-BE49-F238E27FC236}">
                <a16:creationId xmlns:a16="http://schemas.microsoft.com/office/drawing/2014/main" id="{609E6AE3-1EA3-4136-9A27-BA5E13B58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7286" name="Oval 6">
            <a:extLst>
              <a:ext uri="{FF2B5EF4-FFF2-40B4-BE49-F238E27FC236}">
                <a16:creationId xmlns:a16="http://schemas.microsoft.com/office/drawing/2014/main" id="{011E931E-C714-450F-A448-2B1F123E2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4384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7287" name="Oval 7">
            <a:extLst>
              <a:ext uri="{FF2B5EF4-FFF2-40B4-BE49-F238E27FC236}">
                <a16:creationId xmlns:a16="http://schemas.microsoft.com/office/drawing/2014/main" id="{035C888A-B7EE-48E3-9F04-BA151EE29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0292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7288" name="Oval 8">
            <a:extLst>
              <a:ext uri="{FF2B5EF4-FFF2-40B4-BE49-F238E27FC236}">
                <a16:creationId xmlns:a16="http://schemas.microsoft.com/office/drawing/2014/main" id="{E62B1ED5-8F11-4722-87A8-781C6D053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8674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7289" name="Oval 9">
            <a:extLst>
              <a:ext uri="{FF2B5EF4-FFF2-40B4-BE49-F238E27FC236}">
                <a16:creationId xmlns:a16="http://schemas.microsoft.com/office/drawing/2014/main" id="{0FFBF321-12FE-4C26-AA9E-5DEF33C22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6002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7290" name="Text Box 10">
            <a:extLst>
              <a:ext uri="{FF2B5EF4-FFF2-40B4-BE49-F238E27FC236}">
                <a16:creationId xmlns:a16="http://schemas.microsoft.com/office/drawing/2014/main" id="{B35730E3-A8AE-4C0C-B47F-1EC405971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24384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97291" name="Text Box 11">
            <a:extLst>
              <a:ext uri="{FF2B5EF4-FFF2-40B4-BE49-F238E27FC236}">
                <a16:creationId xmlns:a16="http://schemas.microsoft.com/office/drawing/2014/main" id="{BCFBF202-FEF1-4E65-B547-0345406E0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8674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97292" name="Text Box 12">
            <a:extLst>
              <a:ext uri="{FF2B5EF4-FFF2-40B4-BE49-F238E27FC236}">
                <a16:creationId xmlns:a16="http://schemas.microsoft.com/office/drawing/2014/main" id="{59C252FF-1569-4555-A3A8-62E5EE82D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4290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97293" name="Text Box 13">
            <a:extLst>
              <a:ext uri="{FF2B5EF4-FFF2-40B4-BE49-F238E27FC236}">
                <a16:creationId xmlns:a16="http://schemas.microsoft.com/office/drawing/2014/main" id="{921E9FE1-AA5E-4199-BC39-C07003599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0292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7294" name="Text Box 14">
            <a:extLst>
              <a:ext uri="{FF2B5EF4-FFF2-40B4-BE49-F238E27FC236}">
                <a16:creationId xmlns:a16="http://schemas.microsoft.com/office/drawing/2014/main" id="{365331F5-00C9-4D00-B603-E09FE64B9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600200"/>
            <a:ext cx="45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97295" name="Oval 15">
            <a:extLst>
              <a:ext uri="{FF2B5EF4-FFF2-40B4-BE49-F238E27FC236}">
                <a16:creationId xmlns:a16="http://schemas.microsoft.com/office/drawing/2014/main" id="{C5DE4B2D-E6F3-4A83-B445-A9FBEFF83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2578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7296" name="Text Box 16">
            <a:extLst>
              <a:ext uri="{FF2B5EF4-FFF2-40B4-BE49-F238E27FC236}">
                <a16:creationId xmlns:a16="http://schemas.microsoft.com/office/drawing/2014/main" id="{10868770-6EE3-4F51-8C19-5433B5E15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2578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800">
                <a:solidFill>
                  <a:prstClr val="black"/>
                </a:solidFill>
                <a:cs typeface="Arial" panose="020B0604020202020204" pitchFamily="34" charset="0"/>
              </a:rPr>
              <a:t>3</a:t>
            </a: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7297" name="Oval 17">
            <a:extLst>
              <a:ext uri="{FF2B5EF4-FFF2-40B4-BE49-F238E27FC236}">
                <a16:creationId xmlns:a16="http://schemas.microsoft.com/office/drawing/2014/main" id="{3515D5B5-BC61-4155-A01E-32BF4BF26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1910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7298" name="Text Box 18">
            <a:extLst>
              <a:ext uri="{FF2B5EF4-FFF2-40B4-BE49-F238E27FC236}">
                <a16:creationId xmlns:a16="http://schemas.microsoft.com/office/drawing/2014/main" id="{8CE289DA-0C09-4CB1-AAE4-CCC9E55B9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1910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7299" name="Line 19">
            <a:extLst>
              <a:ext uri="{FF2B5EF4-FFF2-40B4-BE49-F238E27FC236}">
                <a16:creationId xmlns:a16="http://schemas.microsoft.com/office/drawing/2014/main" id="{BB59B7CF-BB66-4D7B-906F-60BA94744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276600"/>
            <a:ext cx="76200" cy="1981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300" name="Line 20">
            <a:extLst>
              <a:ext uri="{FF2B5EF4-FFF2-40B4-BE49-F238E27FC236}">
                <a16:creationId xmlns:a16="http://schemas.microsoft.com/office/drawing/2014/main" id="{1793054F-3A94-4656-B262-DABAF881F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048000"/>
            <a:ext cx="2133600" cy="4572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301" name="Line 21">
            <a:extLst>
              <a:ext uri="{FF2B5EF4-FFF2-40B4-BE49-F238E27FC236}">
                <a16:creationId xmlns:a16="http://schemas.microsoft.com/office/drawing/2014/main" id="{146525BE-DA2B-41E4-855B-D2F9057300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733800"/>
            <a:ext cx="2133600" cy="16002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302" name="Line 22">
            <a:extLst>
              <a:ext uri="{FF2B5EF4-FFF2-40B4-BE49-F238E27FC236}">
                <a16:creationId xmlns:a16="http://schemas.microsoft.com/office/drawing/2014/main" id="{7FFF005B-171D-4871-8489-7AC99ADC4E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4572000"/>
            <a:ext cx="24384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303" name="Line 23">
            <a:extLst>
              <a:ext uri="{FF2B5EF4-FFF2-40B4-BE49-F238E27FC236}">
                <a16:creationId xmlns:a16="http://schemas.microsoft.com/office/drawing/2014/main" id="{FB5ED700-B077-4CC8-A4CC-1B5B3F486C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2057400"/>
            <a:ext cx="1295400" cy="1371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304" name="Line 24">
            <a:extLst>
              <a:ext uri="{FF2B5EF4-FFF2-40B4-BE49-F238E27FC236}">
                <a16:creationId xmlns:a16="http://schemas.microsoft.com/office/drawing/2014/main" id="{09202929-8D4E-455F-8411-4A4BF3FAA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981200"/>
            <a:ext cx="1752600" cy="6096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305" name="Line 25">
            <a:extLst>
              <a:ext uri="{FF2B5EF4-FFF2-40B4-BE49-F238E27FC236}">
                <a16:creationId xmlns:a16="http://schemas.microsoft.com/office/drawing/2014/main" id="{4AAA20A6-E0DC-4FAE-B6D6-32AFC84D9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10000"/>
            <a:ext cx="1600200" cy="2133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306" name="Line 26">
            <a:extLst>
              <a:ext uri="{FF2B5EF4-FFF2-40B4-BE49-F238E27FC236}">
                <a16:creationId xmlns:a16="http://schemas.microsoft.com/office/drawing/2014/main" id="{A8B9FB69-1D4F-49C0-959B-99F36DD54A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133600"/>
            <a:ext cx="990600" cy="20574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307" name="Line 27">
            <a:extLst>
              <a:ext uri="{FF2B5EF4-FFF2-40B4-BE49-F238E27FC236}">
                <a16:creationId xmlns:a16="http://schemas.microsoft.com/office/drawing/2014/main" id="{1A326374-54C0-44D6-BC1B-2ECCA6EA5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657600"/>
            <a:ext cx="2286000" cy="685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308" name="Line 28">
            <a:extLst>
              <a:ext uri="{FF2B5EF4-FFF2-40B4-BE49-F238E27FC236}">
                <a16:creationId xmlns:a16="http://schemas.microsoft.com/office/drawing/2014/main" id="{45FF36B3-D15F-41B1-AE7E-EB80A2F315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5334000"/>
            <a:ext cx="1905000" cy="304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309" name="Line 29">
            <a:extLst>
              <a:ext uri="{FF2B5EF4-FFF2-40B4-BE49-F238E27FC236}">
                <a16:creationId xmlns:a16="http://schemas.microsoft.com/office/drawing/2014/main" id="{A8DFFC05-DB34-4FAE-A31E-1C2EA35A88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2895600"/>
            <a:ext cx="685800" cy="1371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310" name="Line 30">
            <a:extLst>
              <a:ext uri="{FF2B5EF4-FFF2-40B4-BE49-F238E27FC236}">
                <a16:creationId xmlns:a16="http://schemas.microsoft.com/office/drawing/2014/main" id="{659838F8-0B2F-40AB-8F0D-3A248FDA1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410200"/>
            <a:ext cx="1524000" cy="6096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311" name="Line 31">
            <a:extLst>
              <a:ext uri="{FF2B5EF4-FFF2-40B4-BE49-F238E27FC236}">
                <a16:creationId xmlns:a16="http://schemas.microsoft.com/office/drawing/2014/main" id="{03DF5059-2034-4D0A-B1C6-F287B9EC19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4724400"/>
            <a:ext cx="685800" cy="1143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312" name="Text Box 32">
            <a:extLst>
              <a:ext uri="{FF2B5EF4-FFF2-40B4-BE49-F238E27FC236}">
                <a16:creationId xmlns:a16="http://schemas.microsoft.com/office/drawing/2014/main" id="{166F2A1A-2C0A-4583-BCAA-E02E7B954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1910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12</a:t>
            </a:r>
          </a:p>
        </p:txBody>
      </p:sp>
      <p:sp>
        <p:nvSpPr>
          <p:cNvPr id="97313" name="Text Box 33">
            <a:extLst>
              <a:ext uri="{FF2B5EF4-FFF2-40B4-BE49-F238E27FC236}">
                <a16:creationId xmlns:a16="http://schemas.microsoft.com/office/drawing/2014/main" id="{E27868FF-74C8-4CF1-B41A-BEE077A27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9718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7314" name="Text Box 34">
            <a:extLst>
              <a:ext uri="{FF2B5EF4-FFF2-40B4-BE49-F238E27FC236}">
                <a16:creationId xmlns:a16="http://schemas.microsoft.com/office/drawing/2014/main" id="{5F686B72-EC86-4C4F-B3A2-DE350E8C3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1910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15</a:t>
            </a:r>
          </a:p>
        </p:txBody>
      </p:sp>
      <p:sp>
        <p:nvSpPr>
          <p:cNvPr id="97315" name="Text Box 35">
            <a:extLst>
              <a:ext uri="{FF2B5EF4-FFF2-40B4-BE49-F238E27FC236}">
                <a16:creationId xmlns:a16="http://schemas.microsoft.com/office/drawing/2014/main" id="{D5BB75C1-E873-4E43-B4F4-13C6450B1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5626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97316" name="Text Box 36">
            <a:extLst>
              <a:ext uri="{FF2B5EF4-FFF2-40B4-BE49-F238E27FC236}">
                <a16:creationId xmlns:a16="http://schemas.microsoft.com/office/drawing/2014/main" id="{59CE8CC9-D016-4114-A61F-611120714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146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97317" name="Text Box 37">
            <a:extLst>
              <a:ext uri="{FF2B5EF4-FFF2-40B4-BE49-F238E27FC236}">
                <a16:creationId xmlns:a16="http://schemas.microsoft.com/office/drawing/2014/main" id="{C4C66162-79AB-48AC-97AC-AF7E20152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1054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97318" name="Text Box 38">
            <a:extLst>
              <a:ext uri="{FF2B5EF4-FFF2-40B4-BE49-F238E27FC236}">
                <a16:creationId xmlns:a16="http://schemas.microsoft.com/office/drawing/2014/main" id="{7FB1FAF9-4DF0-4099-8C0A-C315DD5E4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9812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18</a:t>
            </a:r>
          </a:p>
        </p:txBody>
      </p:sp>
      <p:sp>
        <p:nvSpPr>
          <p:cNvPr id="97319" name="Text Box 39">
            <a:extLst>
              <a:ext uri="{FF2B5EF4-FFF2-40B4-BE49-F238E27FC236}">
                <a16:creationId xmlns:a16="http://schemas.microsoft.com/office/drawing/2014/main" id="{5C29EF54-2108-46D1-B706-8669E9F14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6576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17</a:t>
            </a:r>
          </a:p>
        </p:txBody>
      </p:sp>
      <p:sp>
        <p:nvSpPr>
          <p:cNvPr id="97320" name="Text Box 40">
            <a:extLst>
              <a:ext uri="{FF2B5EF4-FFF2-40B4-BE49-F238E27FC236}">
                <a16:creationId xmlns:a16="http://schemas.microsoft.com/office/drawing/2014/main" id="{88EA0A73-76AB-4ACE-B8A3-1CECBED7C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0480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13</a:t>
            </a:r>
          </a:p>
        </p:txBody>
      </p:sp>
      <p:sp>
        <p:nvSpPr>
          <p:cNvPr id="97321" name="Text Box 41">
            <a:extLst>
              <a:ext uri="{FF2B5EF4-FFF2-40B4-BE49-F238E27FC236}">
                <a16:creationId xmlns:a16="http://schemas.microsoft.com/office/drawing/2014/main" id="{AFF758C6-2ACB-40B3-9DB5-2D2FD560F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5814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97322" name="Text Box 42">
            <a:extLst>
              <a:ext uri="{FF2B5EF4-FFF2-40B4-BE49-F238E27FC236}">
                <a16:creationId xmlns:a16="http://schemas.microsoft.com/office/drawing/2014/main" id="{4FCCD2D8-04CD-4EE1-A3A6-207CF78FD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912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20</a:t>
            </a:r>
          </a:p>
        </p:txBody>
      </p:sp>
      <p:sp>
        <p:nvSpPr>
          <p:cNvPr id="97323" name="Text Box 43">
            <a:extLst>
              <a:ext uri="{FF2B5EF4-FFF2-40B4-BE49-F238E27FC236}">
                <a16:creationId xmlns:a16="http://schemas.microsoft.com/office/drawing/2014/main" id="{765757E3-3479-4FD1-93B6-3209F7430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196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97324" name="Text Box 44">
            <a:extLst>
              <a:ext uri="{FF2B5EF4-FFF2-40B4-BE49-F238E27FC236}">
                <a16:creationId xmlns:a16="http://schemas.microsoft.com/office/drawing/2014/main" id="{BADCF6DF-CC73-47BF-BD73-4CE57B4DC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438" y="44958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14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37D23F0-FB98-4BB9-A3F8-D3EFCDDE6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/>
              <a:t>Algoritmo di Prim:</a:t>
            </a:r>
            <a:br>
              <a:rPr lang="it-IT"/>
            </a:br>
            <a:r>
              <a:rPr lang="it-IT"/>
              <a:t>esempio (7)</a:t>
            </a:r>
          </a:p>
        </p:txBody>
      </p:sp>
      <p:sp>
        <p:nvSpPr>
          <p:cNvPr id="98307" name="Oval 3">
            <a:extLst>
              <a:ext uri="{FF2B5EF4-FFF2-40B4-BE49-F238E27FC236}">
                <a16:creationId xmlns:a16="http://schemas.microsoft.com/office/drawing/2014/main" id="{EF88B2C6-0ED5-4FBA-A225-706486792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7432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DAF409AD-4060-43AB-ACF4-389BD524A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43200"/>
            <a:ext cx="30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98309" name="Oval 5">
            <a:extLst>
              <a:ext uri="{FF2B5EF4-FFF2-40B4-BE49-F238E27FC236}">
                <a16:creationId xmlns:a16="http://schemas.microsoft.com/office/drawing/2014/main" id="{14187BC2-2C6C-4703-B504-8DFDAAA92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8310" name="Oval 6">
            <a:extLst>
              <a:ext uri="{FF2B5EF4-FFF2-40B4-BE49-F238E27FC236}">
                <a16:creationId xmlns:a16="http://schemas.microsoft.com/office/drawing/2014/main" id="{3B810F38-AD53-4D81-B8AB-EBA6C79EC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4384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8311" name="Oval 7">
            <a:extLst>
              <a:ext uri="{FF2B5EF4-FFF2-40B4-BE49-F238E27FC236}">
                <a16:creationId xmlns:a16="http://schemas.microsoft.com/office/drawing/2014/main" id="{AF32D46D-D0F4-4F81-9975-3F3B3E2FE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0292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8312" name="Oval 8">
            <a:extLst>
              <a:ext uri="{FF2B5EF4-FFF2-40B4-BE49-F238E27FC236}">
                <a16:creationId xmlns:a16="http://schemas.microsoft.com/office/drawing/2014/main" id="{3D401CA8-6010-41F7-9990-2F8C2E2C4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8674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8313" name="Oval 9">
            <a:extLst>
              <a:ext uri="{FF2B5EF4-FFF2-40B4-BE49-F238E27FC236}">
                <a16:creationId xmlns:a16="http://schemas.microsoft.com/office/drawing/2014/main" id="{868E26AB-05E0-474F-B273-25680038E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6002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8314" name="Text Box 10">
            <a:extLst>
              <a:ext uri="{FF2B5EF4-FFF2-40B4-BE49-F238E27FC236}">
                <a16:creationId xmlns:a16="http://schemas.microsoft.com/office/drawing/2014/main" id="{1E3BB8E0-EBA6-4FDE-9EAE-2D0645730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24384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98315" name="Text Box 11">
            <a:extLst>
              <a:ext uri="{FF2B5EF4-FFF2-40B4-BE49-F238E27FC236}">
                <a16:creationId xmlns:a16="http://schemas.microsoft.com/office/drawing/2014/main" id="{30383477-EEC0-4EE9-8B6A-F6CD5E183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8674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98316" name="Text Box 12">
            <a:extLst>
              <a:ext uri="{FF2B5EF4-FFF2-40B4-BE49-F238E27FC236}">
                <a16:creationId xmlns:a16="http://schemas.microsoft.com/office/drawing/2014/main" id="{608897AD-A012-4187-AEEA-4E9ACF615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4290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98317" name="Text Box 13">
            <a:extLst>
              <a:ext uri="{FF2B5EF4-FFF2-40B4-BE49-F238E27FC236}">
                <a16:creationId xmlns:a16="http://schemas.microsoft.com/office/drawing/2014/main" id="{E7DA07B3-6181-49F4-9916-3531F1AEE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0292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8318" name="Text Box 14">
            <a:extLst>
              <a:ext uri="{FF2B5EF4-FFF2-40B4-BE49-F238E27FC236}">
                <a16:creationId xmlns:a16="http://schemas.microsoft.com/office/drawing/2014/main" id="{4DC8477F-5FE0-4184-8ACF-BD2E762C4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600200"/>
            <a:ext cx="45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98319" name="Oval 15">
            <a:extLst>
              <a:ext uri="{FF2B5EF4-FFF2-40B4-BE49-F238E27FC236}">
                <a16:creationId xmlns:a16="http://schemas.microsoft.com/office/drawing/2014/main" id="{678247FD-41EC-4006-A553-4A5DBCA33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2578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8320" name="Text Box 16">
            <a:extLst>
              <a:ext uri="{FF2B5EF4-FFF2-40B4-BE49-F238E27FC236}">
                <a16:creationId xmlns:a16="http://schemas.microsoft.com/office/drawing/2014/main" id="{86E60EC7-5C74-480E-A864-C40F579A0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2578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800">
                <a:solidFill>
                  <a:prstClr val="black"/>
                </a:solidFill>
                <a:cs typeface="Arial" panose="020B0604020202020204" pitchFamily="34" charset="0"/>
              </a:rPr>
              <a:t>3</a:t>
            </a: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8321" name="Oval 17">
            <a:extLst>
              <a:ext uri="{FF2B5EF4-FFF2-40B4-BE49-F238E27FC236}">
                <a16:creationId xmlns:a16="http://schemas.microsoft.com/office/drawing/2014/main" id="{FB64502A-D8D7-4780-9BC7-81DD56701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1910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8322" name="Text Box 18">
            <a:extLst>
              <a:ext uri="{FF2B5EF4-FFF2-40B4-BE49-F238E27FC236}">
                <a16:creationId xmlns:a16="http://schemas.microsoft.com/office/drawing/2014/main" id="{924A5589-9C8D-48F5-B48A-ADBBEF916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1910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8323" name="Line 19">
            <a:extLst>
              <a:ext uri="{FF2B5EF4-FFF2-40B4-BE49-F238E27FC236}">
                <a16:creationId xmlns:a16="http://schemas.microsoft.com/office/drawing/2014/main" id="{D63AFCA0-B7A6-4043-ADAC-EEACB09C0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276600"/>
            <a:ext cx="76200" cy="1981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324" name="Line 20">
            <a:extLst>
              <a:ext uri="{FF2B5EF4-FFF2-40B4-BE49-F238E27FC236}">
                <a16:creationId xmlns:a16="http://schemas.microsoft.com/office/drawing/2014/main" id="{B7B584FB-5B54-42E1-9B97-EFD4BF570A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048000"/>
            <a:ext cx="2133600" cy="4572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325" name="Line 21">
            <a:extLst>
              <a:ext uri="{FF2B5EF4-FFF2-40B4-BE49-F238E27FC236}">
                <a16:creationId xmlns:a16="http://schemas.microsoft.com/office/drawing/2014/main" id="{DC057923-0BF0-41CF-8425-1738B49DB2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733800"/>
            <a:ext cx="2133600" cy="16002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326" name="Line 22">
            <a:extLst>
              <a:ext uri="{FF2B5EF4-FFF2-40B4-BE49-F238E27FC236}">
                <a16:creationId xmlns:a16="http://schemas.microsoft.com/office/drawing/2014/main" id="{4628CC7D-1CFC-44CD-96D0-694079AFDB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4572000"/>
            <a:ext cx="24384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327" name="Line 23">
            <a:extLst>
              <a:ext uri="{FF2B5EF4-FFF2-40B4-BE49-F238E27FC236}">
                <a16:creationId xmlns:a16="http://schemas.microsoft.com/office/drawing/2014/main" id="{3181D8B4-01C7-4EE2-B9C1-2CC710FE89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2057400"/>
            <a:ext cx="1295400" cy="1371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328" name="Line 24">
            <a:extLst>
              <a:ext uri="{FF2B5EF4-FFF2-40B4-BE49-F238E27FC236}">
                <a16:creationId xmlns:a16="http://schemas.microsoft.com/office/drawing/2014/main" id="{77B3598F-D2AF-41DF-B679-EDE4E0118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981200"/>
            <a:ext cx="1752600" cy="6096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329" name="Line 25">
            <a:extLst>
              <a:ext uri="{FF2B5EF4-FFF2-40B4-BE49-F238E27FC236}">
                <a16:creationId xmlns:a16="http://schemas.microsoft.com/office/drawing/2014/main" id="{DEB0A237-2C8B-4FBB-BFE1-7E5ABCE50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10000"/>
            <a:ext cx="1600200" cy="2133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330" name="Line 26">
            <a:extLst>
              <a:ext uri="{FF2B5EF4-FFF2-40B4-BE49-F238E27FC236}">
                <a16:creationId xmlns:a16="http://schemas.microsoft.com/office/drawing/2014/main" id="{278DB4EE-381F-4098-AEA7-E4D81C686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133600"/>
            <a:ext cx="990600" cy="20574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331" name="Line 27">
            <a:extLst>
              <a:ext uri="{FF2B5EF4-FFF2-40B4-BE49-F238E27FC236}">
                <a16:creationId xmlns:a16="http://schemas.microsoft.com/office/drawing/2014/main" id="{1630BAE8-C979-476D-BE35-9F6E002AC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657600"/>
            <a:ext cx="2286000" cy="685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332" name="Line 28">
            <a:extLst>
              <a:ext uri="{FF2B5EF4-FFF2-40B4-BE49-F238E27FC236}">
                <a16:creationId xmlns:a16="http://schemas.microsoft.com/office/drawing/2014/main" id="{96DDE8FC-3C03-4200-BB68-BB2ED5337A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5334000"/>
            <a:ext cx="1905000" cy="304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333" name="Line 29">
            <a:extLst>
              <a:ext uri="{FF2B5EF4-FFF2-40B4-BE49-F238E27FC236}">
                <a16:creationId xmlns:a16="http://schemas.microsoft.com/office/drawing/2014/main" id="{9ACEA0AF-D23A-40CA-A85F-A288BB65B3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2895600"/>
            <a:ext cx="685800" cy="1371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334" name="Line 30">
            <a:extLst>
              <a:ext uri="{FF2B5EF4-FFF2-40B4-BE49-F238E27FC236}">
                <a16:creationId xmlns:a16="http://schemas.microsoft.com/office/drawing/2014/main" id="{E6307F8D-4BC0-4003-A8DB-76D02DFED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410200"/>
            <a:ext cx="1524000" cy="6096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335" name="Line 31">
            <a:extLst>
              <a:ext uri="{FF2B5EF4-FFF2-40B4-BE49-F238E27FC236}">
                <a16:creationId xmlns:a16="http://schemas.microsoft.com/office/drawing/2014/main" id="{0D9F2F4D-4AD7-4458-9A75-D3470E63C7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4724400"/>
            <a:ext cx="685800" cy="1143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336" name="Text Box 32">
            <a:extLst>
              <a:ext uri="{FF2B5EF4-FFF2-40B4-BE49-F238E27FC236}">
                <a16:creationId xmlns:a16="http://schemas.microsoft.com/office/drawing/2014/main" id="{B3C8D3A5-0CD2-4285-A6F8-F3E61B4EE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1910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12</a:t>
            </a:r>
          </a:p>
        </p:txBody>
      </p:sp>
      <p:sp>
        <p:nvSpPr>
          <p:cNvPr id="98337" name="Text Box 33">
            <a:extLst>
              <a:ext uri="{FF2B5EF4-FFF2-40B4-BE49-F238E27FC236}">
                <a16:creationId xmlns:a16="http://schemas.microsoft.com/office/drawing/2014/main" id="{BA4D3D44-CFD9-483E-9905-DC7863103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9718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8338" name="Text Box 34">
            <a:extLst>
              <a:ext uri="{FF2B5EF4-FFF2-40B4-BE49-F238E27FC236}">
                <a16:creationId xmlns:a16="http://schemas.microsoft.com/office/drawing/2014/main" id="{F11E4A06-BE86-4952-B1CF-52FE8EECB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1910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15</a:t>
            </a:r>
          </a:p>
        </p:txBody>
      </p:sp>
      <p:sp>
        <p:nvSpPr>
          <p:cNvPr id="98339" name="Text Box 35">
            <a:extLst>
              <a:ext uri="{FF2B5EF4-FFF2-40B4-BE49-F238E27FC236}">
                <a16:creationId xmlns:a16="http://schemas.microsoft.com/office/drawing/2014/main" id="{6EA924B8-EC6A-4DA4-A1FD-D613C94D8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5626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98340" name="Text Box 36">
            <a:extLst>
              <a:ext uri="{FF2B5EF4-FFF2-40B4-BE49-F238E27FC236}">
                <a16:creationId xmlns:a16="http://schemas.microsoft.com/office/drawing/2014/main" id="{3DD5D0C6-680E-4DDF-A58F-FF2AA28E5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146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98341" name="Text Box 37">
            <a:extLst>
              <a:ext uri="{FF2B5EF4-FFF2-40B4-BE49-F238E27FC236}">
                <a16:creationId xmlns:a16="http://schemas.microsoft.com/office/drawing/2014/main" id="{D2E7953B-A47C-4F8F-BC60-0EB1BA301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1054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98342" name="Text Box 38">
            <a:extLst>
              <a:ext uri="{FF2B5EF4-FFF2-40B4-BE49-F238E27FC236}">
                <a16:creationId xmlns:a16="http://schemas.microsoft.com/office/drawing/2014/main" id="{335D9289-3721-4AAA-9EC8-09A538A9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9812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18</a:t>
            </a:r>
          </a:p>
        </p:txBody>
      </p:sp>
      <p:sp>
        <p:nvSpPr>
          <p:cNvPr id="98343" name="Text Box 39">
            <a:extLst>
              <a:ext uri="{FF2B5EF4-FFF2-40B4-BE49-F238E27FC236}">
                <a16:creationId xmlns:a16="http://schemas.microsoft.com/office/drawing/2014/main" id="{42445139-11FF-43CC-A4E5-17B97AE50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6576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17</a:t>
            </a:r>
          </a:p>
        </p:txBody>
      </p:sp>
      <p:sp>
        <p:nvSpPr>
          <p:cNvPr id="98344" name="Text Box 40">
            <a:extLst>
              <a:ext uri="{FF2B5EF4-FFF2-40B4-BE49-F238E27FC236}">
                <a16:creationId xmlns:a16="http://schemas.microsoft.com/office/drawing/2014/main" id="{0425F61D-C9BB-467D-A28A-4E87FD658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0480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13</a:t>
            </a:r>
          </a:p>
        </p:txBody>
      </p:sp>
      <p:sp>
        <p:nvSpPr>
          <p:cNvPr id="98345" name="Text Box 41">
            <a:extLst>
              <a:ext uri="{FF2B5EF4-FFF2-40B4-BE49-F238E27FC236}">
                <a16:creationId xmlns:a16="http://schemas.microsoft.com/office/drawing/2014/main" id="{F1FF66AF-57A5-4B57-8960-C3DC93CCC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5814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98346" name="Text Box 42">
            <a:extLst>
              <a:ext uri="{FF2B5EF4-FFF2-40B4-BE49-F238E27FC236}">
                <a16:creationId xmlns:a16="http://schemas.microsoft.com/office/drawing/2014/main" id="{58247CD9-5316-4B74-9C48-4173CBA0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912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20</a:t>
            </a:r>
          </a:p>
        </p:txBody>
      </p:sp>
      <p:sp>
        <p:nvSpPr>
          <p:cNvPr id="98347" name="Text Box 43">
            <a:extLst>
              <a:ext uri="{FF2B5EF4-FFF2-40B4-BE49-F238E27FC236}">
                <a16:creationId xmlns:a16="http://schemas.microsoft.com/office/drawing/2014/main" id="{F0298BB2-203B-42E9-A307-980BB59E5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196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98348" name="Text Box 44">
            <a:extLst>
              <a:ext uri="{FF2B5EF4-FFF2-40B4-BE49-F238E27FC236}">
                <a16:creationId xmlns:a16="http://schemas.microsoft.com/office/drawing/2014/main" id="{570CCD93-1C2E-4F80-8860-BCB5D9D36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438" y="44958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14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297CCFD-C9A5-4358-B3D1-35DF84BF9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/>
              <a:t>Algoritmo di Prim:</a:t>
            </a:r>
            <a:br>
              <a:rPr lang="it-IT"/>
            </a:br>
            <a:r>
              <a:rPr lang="it-IT"/>
              <a:t>esempio (8)</a:t>
            </a:r>
          </a:p>
        </p:txBody>
      </p:sp>
      <p:sp>
        <p:nvSpPr>
          <p:cNvPr id="99331" name="Oval 3">
            <a:extLst>
              <a:ext uri="{FF2B5EF4-FFF2-40B4-BE49-F238E27FC236}">
                <a16:creationId xmlns:a16="http://schemas.microsoft.com/office/drawing/2014/main" id="{7DD41EE0-1868-4FB8-9836-A6A3E9B56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7432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5082D983-D3BC-4B32-8727-E39A828D9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43200"/>
            <a:ext cx="30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99333" name="Oval 5">
            <a:extLst>
              <a:ext uri="{FF2B5EF4-FFF2-40B4-BE49-F238E27FC236}">
                <a16:creationId xmlns:a16="http://schemas.microsoft.com/office/drawing/2014/main" id="{692FEC44-1CAD-440B-85DB-BF548893F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9334" name="Oval 6">
            <a:extLst>
              <a:ext uri="{FF2B5EF4-FFF2-40B4-BE49-F238E27FC236}">
                <a16:creationId xmlns:a16="http://schemas.microsoft.com/office/drawing/2014/main" id="{C116141B-27FA-436C-8433-8A4A7AF10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4384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9335" name="Oval 7">
            <a:extLst>
              <a:ext uri="{FF2B5EF4-FFF2-40B4-BE49-F238E27FC236}">
                <a16:creationId xmlns:a16="http://schemas.microsoft.com/office/drawing/2014/main" id="{BC2E9263-2D75-4AF1-9AE4-4598912EB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029200"/>
            <a:ext cx="5334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9336" name="Oval 8">
            <a:extLst>
              <a:ext uri="{FF2B5EF4-FFF2-40B4-BE49-F238E27FC236}">
                <a16:creationId xmlns:a16="http://schemas.microsoft.com/office/drawing/2014/main" id="{AF4C91CA-ED09-4A01-AB60-10AC3F056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8674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9337" name="Oval 9">
            <a:extLst>
              <a:ext uri="{FF2B5EF4-FFF2-40B4-BE49-F238E27FC236}">
                <a16:creationId xmlns:a16="http://schemas.microsoft.com/office/drawing/2014/main" id="{D9C4B86C-4512-49DD-A807-C588BEBDA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6002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9338" name="Text Box 10">
            <a:extLst>
              <a:ext uri="{FF2B5EF4-FFF2-40B4-BE49-F238E27FC236}">
                <a16:creationId xmlns:a16="http://schemas.microsoft.com/office/drawing/2014/main" id="{061DB410-EC97-4117-8DFE-7110BDDFD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24384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99339" name="Text Box 11">
            <a:extLst>
              <a:ext uri="{FF2B5EF4-FFF2-40B4-BE49-F238E27FC236}">
                <a16:creationId xmlns:a16="http://schemas.microsoft.com/office/drawing/2014/main" id="{8A9C6152-3B49-4BBA-8FA1-F3CBB24CB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8674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99340" name="Text Box 12">
            <a:extLst>
              <a:ext uri="{FF2B5EF4-FFF2-40B4-BE49-F238E27FC236}">
                <a16:creationId xmlns:a16="http://schemas.microsoft.com/office/drawing/2014/main" id="{6171AC38-C3DF-48DD-AD00-7BC62408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4290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99341" name="Text Box 13">
            <a:extLst>
              <a:ext uri="{FF2B5EF4-FFF2-40B4-BE49-F238E27FC236}">
                <a16:creationId xmlns:a16="http://schemas.microsoft.com/office/drawing/2014/main" id="{770C633E-2440-433C-A37E-327E13F89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0292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9342" name="Text Box 14">
            <a:extLst>
              <a:ext uri="{FF2B5EF4-FFF2-40B4-BE49-F238E27FC236}">
                <a16:creationId xmlns:a16="http://schemas.microsoft.com/office/drawing/2014/main" id="{B15657DF-AE6F-476C-AFAA-E1D0D3F79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600200"/>
            <a:ext cx="45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99343" name="Oval 15">
            <a:extLst>
              <a:ext uri="{FF2B5EF4-FFF2-40B4-BE49-F238E27FC236}">
                <a16:creationId xmlns:a16="http://schemas.microsoft.com/office/drawing/2014/main" id="{87000C79-A208-41B7-8343-F9D6D8126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2578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9344" name="Text Box 16">
            <a:extLst>
              <a:ext uri="{FF2B5EF4-FFF2-40B4-BE49-F238E27FC236}">
                <a16:creationId xmlns:a16="http://schemas.microsoft.com/office/drawing/2014/main" id="{FC813017-8F23-44BA-BF71-B10061412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2578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800">
                <a:solidFill>
                  <a:prstClr val="black"/>
                </a:solidFill>
                <a:cs typeface="Arial" panose="020B0604020202020204" pitchFamily="34" charset="0"/>
              </a:rPr>
              <a:t>3</a:t>
            </a: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9345" name="Oval 17">
            <a:extLst>
              <a:ext uri="{FF2B5EF4-FFF2-40B4-BE49-F238E27FC236}">
                <a16:creationId xmlns:a16="http://schemas.microsoft.com/office/drawing/2014/main" id="{07863BF1-20BD-43EE-91D2-E60CBDDD5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1910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9346" name="Text Box 18">
            <a:extLst>
              <a:ext uri="{FF2B5EF4-FFF2-40B4-BE49-F238E27FC236}">
                <a16:creationId xmlns:a16="http://schemas.microsoft.com/office/drawing/2014/main" id="{D29B9EBB-F7EA-4298-93AE-EBC4681C7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1910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9347" name="Line 19">
            <a:extLst>
              <a:ext uri="{FF2B5EF4-FFF2-40B4-BE49-F238E27FC236}">
                <a16:creationId xmlns:a16="http://schemas.microsoft.com/office/drawing/2014/main" id="{9550B6D1-E6E4-4682-AC47-F3C337CD2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276600"/>
            <a:ext cx="76200" cy="19812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348" name="Line 20">
            <a:extLst>
              <a:ext uri="{FF2B5EF4-FFF2-40B4-BE49-F238E27FC236}">
                <a16:creationId xmlns:a16="http://schemas.microsoft.com/office/drawing/2014/main" id="{761081C4-75EE-44EC-AE64-B18050C07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048000"/>
            <a:ext cx="2133600" cy="4572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349" name="Line 21">
            <a:extLst>
              <a:ext uri="{FF2B5EF4-FFF2-40B4-BE49-F238E27FC236}">
                <a16:creationId xmlns:a16="http://schemas.microsoft.com/office/drawing/2014/main" id="{89F59D41-B28E-4C0A-8C41-2003EF1007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733800"/>
            <a:ext cx="2133600" cy="16002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350" name="Line 22">
            <a:extLst>
              <a:ext uri="{FF2B5EF4-FFF2-40B4-BE49-F238E27FC236}">
                <a16:creationId xmlns:a16="http://schemas.microsoft.com/office/drawing/2014/main" id="{553558FB-0BEA-4A2C-840A-7E6E40AF0B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4572000"/>
            <a:ext cx="2438400" cy="6096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351" name="Line 23">
            <a:extLst>
              <a:ext uri="{FF2B5EF4-FFF2-40B4-BE49-F238E27FC236}">
                <a16:creationId xmlns:a16="http://schemas.microsoft.com/office/drawing/2014/main" id="{D5B1EE04-D423-440B-8363-58734BD179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2057400"/>
            <a:ext cx="1295400" cy="1371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352" name="Line 24">
            <a:extLst>
              <a:ext uri="{FF2B5EF4-FFF2-40B4-BE49-F238E27FC236}">
                <a16:creationId xmlns:a16="http://schemas.microsoft.com/office/drawing/2014/main" id="{DBAA3826-27B6-4490-A93F-C012F928D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981200"/>
            <a:ext cx="1752600" cy="6096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353" name="Line 25">
            <a:extLst>
              <a:ext uri="{FF2B5EF4-FFF2-40B4-BE49-F238E27FC236}">
                <a16:creationId xmlns:a16="http://schemas.microsoft.com/office/drawing/2014/main" id="{DE416524-B9A4-4DA3-A3C0-BCC52E007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10000"/>
            <a:ext cx="1600200" cy="2133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354" name="Line 26">
            <a:extLst>
              <a:ext uri="{FF2B5EF4-FFF2-40B4-BE49-F238E27FC236}">
                <a16:creationId xmlns:a16="http://schemas.microsoft.com/office/drawing/2014/main" id="{FBE8D92E-2266-418D-BF3E-F888E1696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133600"/>
            <a:ext cx="990600" cy="20574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355" name="Line 27">
            <a:extLst>
              <a:ext uri="{FF2B5EF4-FFF2-40B4-BE49-F238E27FC236}">
                <a16:creationId xmlns:a16="http://schemas.microsoft.com/office/drawing/2014/main" id="{9A96E08E-1965-434D-8EFA-20F8B821E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657600"/>
            <a:ext cx="2286000" cy="685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356" name="Line 28">
            <a:extLst>
              <a:ext uri="{FF2B5EF4-FFF2-40B4-BE49-F238E27FC236}">
                <a16:creationId xmlns:a16="http://schemas.microsoft.com/office/drawing/2014/main" id="{9691B395-9A4A-4C6B-8FAC-C37ED476A8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5334000"/>
            <a:ext cx="190500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357" name="Line 29">
            <a:extLst>
              <a:ext uri="{FF2B5EF4-FFF2-40B4-BE49-F238E27FC236}">
                <a16:creationId xmlns:a16="http://schemas.microsoft.com/office/drawing/2014/main" id="{823C97CD-100D-47D3-80BE-DAEBC46199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2895600"/>
            <a:ext cx="685800" cy="1371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358" name="Line 30">
            <a:extLst>
              <a:ext uri="{FF2B5EF4-FFF2-40B4-BE49-F238E27FC236}">
                <a16:creationId xmlns:a16="http://schemas.microsoft.com/office/drawing/2014/main" id="{2129EFB7-9F58-4A5E-943F-6B85E3F08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410200"/>
            <a:ext cx="1524000" cy="6096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359" name="Line 31">
            <a:extLst>
              <a:ext uri="{FF2B5EF4-FFF2-40B4-BE49-F238E27FC236}">
                <a16:creationId xmlns:a16="http://schemas.microsoft.com/office/drawing/2014/main" id="{8AF7BAF7-78C7-4AFE-AAA1-2986C70D7A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4724400"/>
            <a:ext cx="685800" cy="1143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360" name="Text Box 32">
            <a:extLst>
              <a:ext uri="{FF2B5EF4-FFF2-40B4-BE49-F238E27FC236}">
                <a16:creationId xmlns:a16="http://schemas.microsoft.com/office/drawing/2014/main" id="{79F51644-836B-48B3-9364-7B2E4E913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1910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12</a:t>
            </a:r>
          </a:p>
        </p:txBody>
      </p:sp>
      <p:sp>
        <p:nvSpPr>
          <p:cNvPr id="99361" name="Text Box 33">
            <a:extLst>
              <a:ext uri="{FF2B5EF4-FFF2-40B4-BE49-F238E27FC236}">
                <a16:creationId xmlns:a16="http://schemas.microsoft.com/office/drawing/2014/main" id="{1DA41BD8-686B-4D76-87BB-1804FFD35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9718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9362" name="Text Box 34">
            <a:extLst>
              <a:ext uri="{FF2B5EF4-FFF2-40B4-BE49-F238E27FC236}">
                <a16:creationId xmlns:a16="http://schemas.microsoft.com/office/drawing/2014/main" id="{A942CD9E-1C33-4FB7-AEBE-2F4ABF818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1910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15</a:t>
            </a:r>
          </a:p>
        </p:txBody>
      </p:sp>
      <p:sp>
        <p:nvSpPr>
          <p:cNvPr id="99363" name="Text Box 35">
            <a:extLst>
              <a:ext uri="{FF2B5EF4-FFF2-40B4-BE49-F238E27FC236}">
                <a16:creationId xmlns:a16="http://schemas.microsoft.com/office/drawing/2014/main" id="{2ACC693A-9F88-40B0-A244-760E42FC6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5626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99364" name="Text Box 36">
            <a:extLst>
              <a:ext uri="{FF2B5EF4-FFF2-40B4-BE49-F238E27FC236}">
                <a16:creationId xmlns:a16="http://schemas.microsoft.com/office/drawing/2014/main" id="{D68E07CD-2C33-48B9-96AF-987F399AF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146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99365" name="Text Box 37">
            <a:extLst>
              <a:ext uri="{FF2B5EF4-FFF2-40B4-BE49-F238E27FC236}">
                <a16:creationId xmlns:a16="http://schemas.microsoft.com/office/drawing/2014/main" id="{8FD18AFE-1DAA-4AB0-999A-31D10C192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1054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99366" name="Text Box 38">
            <a:extLst>
              <a:ext uri="{FF2B5EF4-FFF2-40B4-BE49-F238E27FC236}">
                <a16:creationId xmlns:a16="http://schemas.microsoft.com/office/drawing/2014/main" id="{9DA71832-FA5E-40E1-B0BC-327BFE6F5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9812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18</a:t>
            </a:r>
          </a:p>
        </p:txBody>
      </p:sp>
      <p:sp>
        <p:nvSpPr>
          <p:cNvPr id="99367" name="Text Box 39">
            <a:extLst>
              <a:ext uri="{FF2B5EF4-FFF2-40B4-BE49-F238E27FC236}">
                <a16:creationId xmlns:a16="http://schemas.microsoft.com/office/drawing/2014/main" id="{64ACAFB0-5F5E-48FA-B88F-A204E6B01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6576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17</a:t>
            </a:r>
          </a:p>
        </p:txBody>
      </p:sp>
      <p:sp>
        <p:nvSpPr>
          <p:cNvPr id="99368" name="Text Box 40">
            <a:extLst>
              <a:ext uri="{FF2B5EF4-FFF2-40B4-BE49-F238E27FC236}">
                <a16:creationId xmlns:a16="http://schemas.microsoft.com/office/drawing/2014/main" id="{3198E876-DDEC-48F5-B45F-92A438C21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0480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13</a:t>
            </a:r>
          </a:p>
        </p:txBody>
      </p:sp>
      <p:sp>
        <p:nvSpPr>
          <p:cNvPr id="99369" name="Text Box 41">
            <a:extLst>
              <a:ext uri="{FF2B5EF4-FFF2-40B4-BE49-F238E27FC236}">
                <a16:creationId xmlns:a16="http://schemas.microsoft.com/office/drawing/2014/main" id="{701289A3-7167-43F6-8C60-EC27EF799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5814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99370" name="Text Box 42">
            <a:extLst>
              <a:ext uri="{FF2B5EF4-FFF2-40B4-BE49-F238E27FC236}">
                <a16:creationId xmlns:a16="http://schemas.microsoft.com/office/drawing/2014/main" id="{84DC6AFE-6365-4180-9E4C-9D914055B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912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20</a:t>
            </a:r>
          </a:p>
        </p:txBody>
      </p:sp>
      <p:sp>
        <p:nvSpPr>
          <p:cNvPr id="99371" name="Text Box 43">
            <a:extLst>
              <a:ext uri="{FF2B5EF4-FFF2-40B4-BE49-F238E27FC236}">
                <a16:creationId xmlns:a16="http://schemas.microsoft.com/office/drawing/2014/main" id="{719D594E-C633-4600-89DC-C342F5539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196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99372" name="Text Box 44">
            <a:extLst>
              <a:ext uri="{FF2B5EF4-FFF2-40B4-BE49-F238E27FC236}">
                <a16:creationId xmlns:a16="http://schemas.microsoft.com/office/drawing/2014/main" id="{B9440F43-85CA-4CAB-8B6C-5805DA835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438" y="44958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14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7D79ADF-B740-43CB-A7B4-B9EDAF8DD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/>
              <a:t>Algoritmo di Prim:</a:t>
            </a:r>
            <a:br>
              <a:rPr lang="it-IT"/>
            </a:br>
            <a:r>
              <a:rPr lang="it-IT"/>
              <a:t>esempio (8)</a:t>
            </a:r>
          </a:p>
        </p:txBody>
      </p:sp>
      <p:sp>
        <p:nvSpPr>
          <p:cNvPr id="100355" name="Oval 3">
            <a:extLst>
              <a:ext uri="{FF2B5EF4-FFF2-40B4-BE49-F238E27FC236}">
                <a16:creationId xmlns:a16="http://schemas.microsoft.com/office/drawing/2014/main" id="{6D1FFB07-95D7-4635-B5CD-6B85C68BC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7432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36AEE51A-5B36-411A-98AC-DC37DDD83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43200"/>
            <a:ext cx="30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00357" name="Oval 5">
            <a:extLst>
              <a:ext uri="{FF2B5EF4-FFF2-40B4-BE49-F238E27FC236}">
                <a16:creationId xmlns:a16="http://schemas.microsoft.com/office/drawing/2014/main" id="{D38CF6A4-917F-42F2-9B90-46B42CB4B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00358" name="Oval 6">
            <a:extLst>
              <a:ext uri="{FF2B5EF4-FFF2-40B4-BE49-F238E27FC236}">
                <a16:creationId xmlns:a16="http://schemas.microsoft.com/office/drawing/2014/main" id="{80B99D01-2C13-497D-AB84-CD3821A4A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4384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00359" name="Oval 7">
            <a:extLst>
              <a:ext uri="{FF2B5EF4-FFF2-40B4-BE49-F238E27FC236}">
                <a16:creationId xmlns:a16="http://schemas.microsoft.com/office/drawing/2014/main" id="{051AA6B3-24D8-478F-880B-39F631F81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0292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00360" name="Oval 8">
            <a:extLst>
              <a:ext uri="{FF2B5EF4-FFF2-40B4-BE49-F238E27FC236}">
                <a16:creationId xmlns:a16="http://schemas.microsoft.com/office/drawing/2014/main" id="{0F2B66D8-B2A6-4F76-8223-52987C735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8674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00361" name="Oval 9">
            <a:extLst>
              <a:ext uri="{FF2B5EF4-FFF2-40B4-BE49-F238E27FC236}">
                <a16:creationId xmlns:a16="http://schemas.microsoft.com/office/drawing/2014/main" id="{660FEE6D-663D-4ACD-99C3-7E0831FFA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6002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00362" name="Text Box 10">
            <a:extLst>
              <a:ext uri="{FF2B5EF4-FFF2-40B4-BE49-F238E27FC236}">
                <a16:creationId xmlns:a16="http://schemas.microsoft.com/office/drawing/2014/main" id="{3E54418C-C0F7-418F-ADF9-C2921917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24384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00363" name="Text Box 11">
            <a:extLst>
              <a:ext uri="{FF2B5EF4-FFF2-40B4-BE49-F238E27FC236}">
                <a16:creationId xmlns:a16="http://schemas.microsoft.com/office/drawing/2014/main" id="{C203E92B-70EE-4036-B434-853521BE8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8674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00364" name="Text Box 12">
            <a:extLst>
              <a:ext uri="{FF2B5EF4-FFF2-40B4-BE49-F238E27FC236}">
                <a16:creationId xmlns:a16="http://schemas.microsoft.com/office/drawing/2014/main" id="{BD4A2CB8-DB16-4AE6-A8D8-672D3B5AE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4290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100365" name="Text Box 13">
            <a:extLst>
              <a:ext uri="{FF2B5EF4-FFF2-40B4-BE49-F238E27FC236}">
                <a16:creationId xmlns:a16="http://schemas.microsoft.com/office/drawing/2014/main" id="{781A0AD9-F98B-446F-BA63-5B5C906DC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0292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366" name="Text Box 14">
            <a:extLst>
              <a:ext uri="{FF2B5EF4-FFF2-40B4-BE49-F238E27FC236}">
                <a16:creationId xmlns:a16="http://schemas.microsoft.com/office/drawing/2014/main" id="{DCFD432B-520B-4288-8FFE-38697FD3C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600200"/>
            <a:ext cx="45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00367" name="Oval 15">
            <a:extLst>
              <a:ext uri="{FF2B5EF4-FFF2-40B4-BE49-F238E27FC236}">
                <a16:creationId xmlns:a16="http://schemas.microsoft.com/office/drawing/2014/main" id="{6271D4DE-FA50-49CC-9DF7-1D9450A61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2578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00368" name="Text Box 16">
            <a:extLst>
              <a:ext uri="{FF2B5EF4-FFF2-40B4-BE49-F238E27FC236}">
                <a16:creationId xmlns:a16="http://schemas.microsoft.com/office/drawing/2014/main" id="{A2B02DD5-7378-4581-9AAD-99DE62FF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2578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800">
                <a:solidFill>
                  <a:prstClr val="black"/>
                </a:solidFill>
                <a:cs typeface="Arial" panose="020B0604020202020204" pitchFamily="34" charset="0"/>
              </a:rPr>
              <a:t>3</a:t>
            </a: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00369" name="Oval 17">
            <a:extLst>
              <a:ext uri="{FF2B5EF4-FFF2-40B4-BE49-F238E27FC236}">
                <a16:creationId xmlns:a16="http://schemas.microsoft.com/office/drawing/2014/main" id="{2B4500F0-31A5-4CF2-B726-E8847E082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191000"/>
            <a:ext cx="533400" cy="5334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00370" name="Text Box 18">
            <a:extLst>
              <a:ext uri="{FF2B5EF4-FFF2-40B4-BE49-F238E27FC236}">
                <a16:creationId xmlns:a16="http://schemas.microsoft.com/office/drawing/2014/main" id="{B988F82F-82C4-4894-A01B-086B22C64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191000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>
                <a:solidFill>
                  <a:prstClr val="black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00371" name="Line 19">
            <a:extLst>
              <a:ext uri="{FF2B5EF4-FFF2-40B4-BE49-F238E27FC236}">
                <a16:creationId xmlns:a16="http://schemas.microsoft.com/office/drawing/2014/main" id="{FFD793D7-CC36-4389-9C18-C4FA691C7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276600"/>
            <a:ext cx="76200" cy="19812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372" name="Line 20">
            <a:extLst>
              <a:ext uri="{FF2B5EF4-FFF2-40B4-BE49-F238E27FC236}">
                <a16:creationId xmlns:a16="http://schemas.microsoft.com/office/drawing/2014/main" id="{930FBA5E-28D5-456E-8C74-B61520C1B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048000"/>
            <a:ext cx="2133600" cy="4572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373" name="Line 21">
            <a:extLst>
              <a:ext uri="{FF2B5EF4-FFF2-40B4-BE49-F238E27FC236}">
                <a16:creationId xmlns:a16="http://schemas.microsoft.com/office/drawing/2014/main" id="{6FCBFEF2-D5AB-4619-977B-B824DE4479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733800"/>
            <a:ext cx="2133600" cy="16002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374" name="Line 22">
            <a:extLst>
              <a:ext uri="{FF2B5EF4-FFF2-40B4-BE49-F238E27FC236}">
                <a16:creationId xmlns:a16="http://schemas.microsoft.com/office/drawing/2014/main" id="{D10C7CB4-D525-4982-A9AA-4C795AFB23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4572000"/>
            <a:ext cx="2438400" cy="6096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375" name="Line 23">
            <a:extLst>
              <a:ext uri="{FF2B5EF4-FFF2-40B4-BE49-F238E27FC236}">
                <a16:creationId xmlns:a16="http://schemas.microsoft.com/office/drawing/2014/main" id="{ACD82A8C-E990-4307-8C9D-1953969C23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2057400"/>
            <a:ext cx="1295400" cy="1371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376" name="Line 24">
            <a:extLst>
              <a:ext uri="{FF2B5EF4-FFF2-40B4-BE49-F238E27FC236}">
                <a16:creationId xmlns:a16="http://schemas.microsoft.com/office/drawing/2014/main" id="{0695AFFD-B9F2-4FE7-B086-639C293DD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981200"/>
            <a:ext cx="1752600" cy="6096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377" name="Line 25">
            <a:extLst>
              <a:ext uri="{FF2B5EF4-FFF2-40B4-BE49-F238E27FC236}">
                <a16:creationId xmlns:a16="http://schemas.microsoft.com/office/drawing/2014/main" id="{E553DC71-7351-4EA1-899B-E4AE92ECC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10000"/>
            <a:ext cx="1600200" cy="2133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378" name="Line 26">
            <a:extLst>
              <a:ext uri="{FF2B5EF4-FFF2-40B4-BE49-F238E27FC236}">
                <a16:creationId xmlns:a16="http://schemas.microsoft.com/office/drawing/2014/main" id="{FD056AF7-511B-42B5-9D4C-5120A5406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133600"/>
            <a:ext cx="990600" cy="20574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379" name="Line 27">
            <a:extLst>
              <a:ext uri="{FF2B5EF4-FFF2-40B4-BE49-F238E27FC236}">
                <a16:creationId xmlns:a16="http://schemas.microsoft.com/office/drawing/2014/main" id="{7CE95F27-5EE9-4B0A-8AB3-16965F517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657600"/>
            <a:ext cx="2286000" cy="685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380" name="Line 28">
            <a:extLst>
              <a:ext uri="{FF2B5EF4-FFF2-40B4-BE49-F238E27FC236}">
                <a16:creationId xmlns:a16="http://schemas.microsoft.com/office/drawing/2014/main" id="{4F7FB083-DF0A-4A7D-AE24-1A36E0E7C7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5334000"/>
            <a:ext cx="1905000" cy="3048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381" name="Line 29">
            <a:extLst>
              <a:ext uri="{FF2B5EF4-FFF2-40B4-BE49-F238E27FC236}">
                <a16:creationId xmlns:a16="http://schemas.microsoft.com/office/drawing/2014/main" id="{B6B4F264-3C48-42CE-9EDB-171B187D9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2895600"/>
            <a:ext cx="685800" cy="1371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382" name="Line 30">
            <a:extLst>
              <a:ext uri="{FF2B5EF4-FFF2-40B4-BE49-F238E27FC236}">
                <a16:creationId xmlns:a16="http://schemas.microsoft.com/office/drawing/2014/main" id="{75ECC686-9F4D-4A7A-B7B7-4FEAD49E62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410200"/>
            <a:ext cx="1524000" cy="6096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383" name="Line 31">
            <a:extLst>
              <a:ext uri="{FF2B5EF4-FFF2-40B4-BE49-F238E27FC236}">
                <a16:creationId xmlns:a16="http://schemas.microsoft.com/office/drawing/2014/main" id="{BCE8F169-2F80-402A-A25F-366F80094C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4724400"/>
            <a:ext cx="685800" cy="1143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384" name="Text Box 32">
            <a:extLst>
              <a:ext uri="{FF2B5EF4-FFF2-40B4-BE49-F238E27FC236}">
                <a16:creationId xmlns:a16="http://schemas.microsoft.com/office/drawing/2014/main" id="{5DA0E32C-1DF5-49B6-BBB7-324BB6A76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1910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12</a:t>
            </a:r>
          </a:p>
        </p:txBody>
      </p:sp>
      <p:sp>
        <p:nvSpPr>
          <p:cNvPr id="100385" name="Text Box 33">
            <a:extLst>
              <a:ext uri="{FF2B5EF4-FFF2-40B4-BE49-F238E27FC236}">
                <a16:creationId xmlns:a16="http://schemas.microsoft.com/office/drawing/2014/main" id="{BC0B1B84-E52F-49BC-BD17-E06DAFBBC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9718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00386" name="Text Box 34">
            <a:extLst>
              <a:ext uri="{FF2B5EF4-FFF2-40B4-BE49-F238E27FC236}">
                <a16:creationId xmlns:a16="http://schemas.microsoft.com/office/drawing/2014/main" id="{4740DECC-6554-48E7-A14C-E4A6E413F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1910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15</a:t>
            </a:r>
          </a:p>
        </p:txBody>
      </p:sp>
      <p:sp>
        <p:nvSpPr>
          <p:cNvPr id="100387" name="Text Box 35">
            <a:extLst>
              <a:ext uri="{FF2B5EF4-FFF2-40B4-BE49-F238E27FC236}">
                <a16:creationId xmlns:a16="http://schemas.microsoft.com/office/drawing/2014/main" id="{33477509-BA42-459A-AD99-4B185FCBC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5626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100388" name="Text Box 36">
            <a:extLst>
              <a:ext uri="{FF2B5EF4-FFF2-40B4-BE49-F238E27FC236}">
                <a16:creationId xmlns:a16="http://schemas.microsoft.com/office/drawing/2014/main" id="{D76198D4-838B-4E63-867C-87DF0DE9E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146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00389" name="Text Box 37">
            <a:extLst>
              <a:ext uri="{FF2B5EF4-FFF2-40B4-BE49-F238E27FC236}">
                <a16:creationId xmlns:a16="http://schemas.microsoft.com/office/drawing/2014/main" id="{8FF55654-1628-4CFB-998A-034E5CD11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1054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100390" name="Text Box 38">
            <a:extLst>
              <a:ext uri="{FF2B5EF4-FFF2-40B4-BE49-F238E27FC236}">
                <a16:creationId xmlns:a16="http://schemas.microsoft.com/office/drawing/2014/main" id="{F1F4F1A5-05F9-4FBD-B51D-718276489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9812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18</a:t>
            </a:r>
          </a:p>
        </p:txBody>
      </p:sp>
      <p:sp>
        <p:nvSpPr>
          <p:cNvPr id="100391" name="Text Box 39">
            <a:extLst>
              <a:ext uri="{FF2B5EF4-FFF2-40B4-BE49-F238E27FC236}">
                <a16:creationId xmlns:a16="http://schemas.microsoft.com/office/drawing/2014/main" id="{6947FDA8-50A5-42D5-8387-2B5E834F0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6576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17</a:t>
            </a:r>
          </a:p>
        </p:txBody>
      </p:sp>
      <p:sp>
        <p:nvSpPr>
          <p:cNvPr id="100392" name="Text Box 40">
            <a:extLst>
              <a:ext uri="{FF2B5EF4-FFF2-40B4-BE49-F238E27FC236}">
                <a16:creationId xmlns:a16="http://schemas.microsoft.com/office/drawing/2014/main" id="{3018D8DF-F4E2-43FA-AF1A-FF8D9E848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0480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13</a:t>
            </a:r>
          </a:p>
        </p:txBody>
      </p:sp>
      <p:sp>
        <p:nvSpPr>
          <p:cNvPr id="100393" name="Text Box 41">
            <a:extLst>
              <a:ext uri="{FF2B5EF4-FFF2-40B4-BE49-F238E27FC236}">
                <a16:creationId xmlns:a16="http://schemas.microsoft.com/office/drawing/2014/main" id="{AD559F5E-801D-4DF4-ADD0-C36AACA99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5814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100394" name="Text Box 42">
            <a:extLst>
              <a:ext uri="{FF2B5EF4-FFF2-40B4-BE49-F238E27FC236}">
                <a16:creationId xmlns:a16="http://schemas.microsoft.com/office/drawing/2014/main" id="{ECE93DBF-DE86-4014-A116-3C5E7EC2E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912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20</a:t>
            </a:r>
          </a:p>
        </p:txBody>
      </p:sp>
      <p:sp>
        <p:nvSpPr>
          <p:cNvPr id="100395" name="Text Box 43">
            <a:extLst>
              <a:ext uri="{FF2B5EF4-FFF2-40B4-BE49-F238E27FC236}">
                <a16:creationId xmlns:a16="http://schemas.microsoft.com/office/drawing/2014/main" id="{96814C17-239E-4D0C-AC79-C6EBBA2E9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19601"/>
            <a:ext cx="276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00396" name="Text Box 44">
            <a:extLst>
              <a:ext uri="{FF2B5EF4-FFF2-40B4-BE49-F238E27FC236}">
                <a16:creationId xmlns:a16="http://schemas.microsoft.com/office/drawing/2014/main" id="{5BF7FB05-0E7F-4EC2-8F77-C50C7C580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438" y="4495801"/>
            <a:ext cx="367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400" b="1">
                <a:solidFill>
                  <a:prstClr val="black"/>
                </a:solidFill>
                <a:cs typeface="Arial" panose="020B0604020202020204" pitchFamily="34" charset="0"/>
              </a:rPr>
              <a:t>14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C9D6AF-02A8-41C3-BFE4-C7D42EDC4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Scipy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B7AC035-A4C1-4B18-AF24-FF15A319C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12077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54F5517E-3704-4DAE-A4C6-ECFC5FF7B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Esercizio</a:t>
            </a:r>
            <a:endParaRPr lang="en-US" altLang="it-IT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151B4166-2CC5-40F9-8A15-F83ED8806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400" dirty="0"/>
              <a:t>Sia dato un gruppo G = {S1, S2, … Sn} di società per azioni. Ogni società può possedere una quota (espressa in %) di altre società. Non sono però ammesse circolarità: la società X non può possedere quote di Y se Y possiede quote di Z e Z di X.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 dirty="0"/>
              <a:t>Una società X controlla la società Y se:</a:t>
            </a:r>
          </a:p>
          <a:p>
            <a:pPr marL="85725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it-IT" altLang="it-IT" sz="1800" dirty="0"/>
              <a:t>X possiede più del 50% delle quote di Y; oppure se</a:t>
            </a:r>
          </a:p>
          <a:p>
            <a:pPr marL="85725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it-IT" altLang="it-IT" sz="1800" dirty="0"/>
              <a:t>La somma delle quote di possesso di Y delle società controllate da X –ivi inclusa X stessa- supera il 50%.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 dirty="0"/>
              <a:t>Ad esempio, se X possiede il 60% di Y, il 30% di Z, e Y possiede il 21% di Z, X controlla sia Y che Z. Senza entrare in tutti i dettagli implementativi, si progetti una struttura dati per rappresentare le relazioni di possesso e di controllo tra le società e si descriva un algoritmo che, dato un insieme di società e le quote di possesso tra esse determini, per una generica coppia X, Y se X controlla Y. Si valuti l’ordine di grandezza della complessità temporale di tale algoritmo.</a:t>
            </a:r>
            <a:endParaRPr lang="en-US" altLang="it-IT" sz="24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060C778C-105A-4C81-896B-5C4F9398B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Soluzione (traccia)</a:t>
            </a:r>
            <a:endParaRPr lang="en-US" altLang="it-IT"/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65857282-6785-4D79-83EC-824CB3793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000" dirty="0"/>
              <a:t>La relazione di possesso tra società di G è naturalmente rappresentata da un grafo: un arco orientato va da X a Y se X possiede una quota di Y; l’arco è etichettato dall’ammontare della % di possesso.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000" dirty="0"/>
              <a:t>Un modo banale per determinare l’insieme delle società controllate da una generica società X è il seguente: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000" dirty="0"/>
              <a:t>L’insieme C delle controllate di X è inizializzato con le società di cui X possiede più del 50%, compresa X stessa.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000" dirty="0"/>
              <a:t>Per ogni società S in G – C si calcoli la somma delle % di possesso di S tra tutte le società in C. Se questa somma supera il 50% si inserisca S in C. Si ripeta il passo precedente fino a che l’insieme C non muta più.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000" dirty="0"/>
              <a:t>L’esecuzione del ciclo di cui sopra richiede un tempo Θ(n</a:t>
            </a:r>
            <a:r>
              <a:rPr lang="it-IT" altLang="it-IT" sz="2000" baseline="30000" dirty="0"/>
              <a:t>2</a:t>
            </a:r>
            <a:r>
              <a:rPr lang="it-IT" altLang="it-IT" sz="2000" dirty="0"/>
              <a:t>). Il ciclo va ripetuto al più n volte (una società viene inserita in C ad ogni ripetizione. Di conseguenza la complessità totale nel caso pessimo è Θ(n</a:t>
            </a:r>
            <a:r>
              <a:rPr lang="it-IT" altLang="it-IT" sz="2000" baseline="30000" dirty="0"/>
              <a:t>3</a:t>
            </a:r>
            <a:r>
              <a:rPr lang="it-IT" altLang="it-IT" sz="2000" dirty="0"/>
              <a:t>).</a:t>
            </a:r>
            <a:r>
              <a:rPr lang="en-US" altLang="it-IT" sz="2000" dirty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it-IT" sz="2000" dirty="0"/>
          </a:p>
          <a:p>
            <a:pPr eaLnBrk="1" hangingPunct="1">
              <a:lnSpc>
                <a:spcPct val="80000"/>
              </a:lnSpc>
            </a:pPr>
            <a:r>
              <a:rPr lang="en-US" altLang="it-IT" sz="2000" dirty="0"/>
              <a:t> A </a:t>
            </a:r>
            <a:r>
              <a:rPr lang="en-US" altLang="it-IT" sz="2000" dirty="0" err="1"/>
              <a:t>possiede</a:t>
            </a:r>
            <a:r>
              <a:rPr lang="en-US" altLang="it-IT" sz="2000" dirty="0"/>
              <a:t> B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000" dirty="0"/>
              <a:t>A </a:t>
            </a:r>
            <a:r>
              <a:rPr lang="en-US" altLang="it-IT" sz="2000" dirty="0" err="1"/>
              <a:t>possiede</a:t>
            </a:r>
            <a:r>
              <a:rPr lang="en-US" altLang="it-IT" sz="2000" dirty="0"/>
              <a:t> </a:t>
            </a:r>
            <a:r>
              <a:rPr lang="en-US" altLang="it-IT" sz="2000" dirty="0" err="1"/>
              <a:t>anche</a:t>
            </a:r>
            <a:r>
              <a:rPr lang="en-US" altLang="it-IT" sz="2000" dirty="0"/>
              <a:t> </a:t>
            </a:r>
            <a:r>
              <a:rPr lang="en-US" altLang="it-IT" sz="2000" dirty="0" err="1"/>
              <a:t>il</a:t>
            </a:r>
            <a:r>
              <a:rPr lang="en-US" altLang="it-IT" sz="2000" dirty="0"/>
              <a:t> 32% di 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000" dirty="0"/>
              <a:t>B </a:t>
            </a:r>
            <a:r>
              <a:rPr lang="en-US" altLang="it-IT" sz="2000" dirty="0" err="1"/>
              <a:t>possiede</a:t>
            </a:r>
            <a:r>
              <a:rPr lang="en-US" altLang="it-IT" sz="2000" dirty="0"/>
              <a:t> </a:t>
            </a:r>
            <a:r>
              <a:rPr lang="en-US" altLang="it-IT" sz="2000" dirty="0" err="1"/>
              <a:t>il</a:t>
            </a:r>
            <a:r>
              <a:rPr lang="en-US" altLang="it-IT" sz="2000" dirty="0"/>
              <a:t> 21% di C   32+21=53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6B31AD-8684-43B8-9F49-25849644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Cos'è </a:t>
            </a:r>
            <a:r>
              <a:rPr lang="it-IT" dirty="0" err="1"/>
              <a:t>SciPy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EDFA33-79D8-4EB3-9CF9-D92A1AF6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SciPy</a:t>
            </a:r>
            <a:r>
              <a:rPr lang="it-IT" dirty="0"/>
              <a:t> è una libreria di calcolo scientifico che utilizza </a:t>
            </a:r>
            <a:r>
              <a:rPr lang="it-IT" dirty="0" err="1"/>
              <a:t>NumPy</a:t>
            </a:r>
            <a:r>
              <a:rPr lang="it-IT" dirty="0"/>
              <a:t> sottostante.</a:t>
            </a:r>
          </a:p>
          <a:p>
            <a:r>
              <a:rPr lang="it-IT" dirty="0" err="1"/>
              <a:t>SciPy</a:t>
            </a:r>
            <a:r>
              <a:rPr lang="it-IT" dirty="0"/>
              <a:t> sta per </a:t>
            </a:r>
            <a:r>
              <a:rPr lang="it-IT" dirty="0" err="1"/>
              <a:t>Scientific</a:t>
            </a:r>
            <a:r>
              <a:rPr lang="it-IT" dirty="0"/>
              <a:t> </a:t>
            </a:r>
            <a:r>
              <a:rPr lang="it-IT" dirty="0" err="1"/>
              <a:t>Python</a:t>
            </a:r>
            <a:r>
              <a:rPr lang="it-IT" dirty="0"/>
              <a:t>.</a:t>
            </a:r>
          </a:p>
          <a:p>
            <a:r>
              <a:rPr lang="it-IT" dirty="0"/>
              <a:t>Fornisce più funzioni di utilità per l'ottimizzazione, le statistiche e l'elaborazione del segnale.</a:t>
            </a:r>
          </a:p>
          <a:p>
            <a:r>
              <a:rPr lang="it-IT" dirty="0"/>
              <a:t>Come </a:t>
            </a:r>
            <a:r>
              <a:rPr lang="it-IT" dirty="0" err="1"/>
              <a:t>NumPy</a:t>
            </a:r>
            <a:r>
              <a:rPr lang="it-IT" dirty="0"/>
              <a:t>, </a:t>
            </a:r>
            <a:r>
              <a:rPr lang="it-IT" dirty="0" err="1"/>
              <a:t>SciPy</a:t>
            </a:r>
            <a:r>
              <a:rPr lang="it-IT" dirty="0"/>
              <a:t> è open source, quindi possiamo usarlo liberamente.</a:t>
            </a:r>
          </a:p>
          <a:p>
            <a:r>
              <a:rPr lang="it-IT" dirty="0" err="1"/>
              <a:t>SciPy</a:t>
            </a:r>
            <a:r>
              <a:rPr lang="it-IT" dirty="0"/>
              <a:t> è stato creato dal creatore di </a:t>
            </a:r>
            <a:r>
              <a:rPr lang="it-IT" dirty="0" err="1"/>
              <a:t>NumPy</a:t>
            </a:r>
            <a:r>
              <a:rPr lang="it-IT" dirty="0"/>
              <a:t> Travis </a:t>
            </a:r>
            <a:r>
              <a:rPr lang="it-IT" dirty="0" err="1"/>
              <a:t>Olliphant</a:t>
            </a:r>
            <a:r>
              <a:rPr lang="it-IT" dirty="0"/>
              <a:t>.</a:t>
            </a:r>
          </a:p>
          <a:p>
            <a:r>
              <a:rPr lang="it-IT" dirty="0" err="1"/>
              <a:t>SciPy</a:t>
            </a:r>
            <a:r>
              <a:rPr lang="it-IT" dirty="0"/>
              <a:t> ha ottimizzato e aggiunto funzioni che vengono spesso utilizzate in </a:t>
            </a:r>
            <a:r>
              <a:rPr lang="it-IT" dirty="0" err="1"/>
              <a:t>NumPy</a:t>
            </a:r>
            <a:r>
              <a:rPr lang="it-IT" dirty="0"/>
              <a:t> e Data Science.</a:t>
            </a:r>
          </a:p>
          <a:p>
            <a:r>
              <a:rPr lang="it-IT" dirty="0" err="1"/>
              <a:t>SciPy</a:t>
            </a:r>
            <a:r>
              <a:rPr lang="it-IT" dirty="0"/>
              <a:t> è scritto prevalentemente in </a:t>
            </a:r>
            <a:r>
              <a:rPr lang="it-IT" dirty="0" err="1"/>
              <a:t>Python</a:t>
            </a:r>
            <a:r>
              <a:rPr lang="it-IT" dirty="0"/>
              <a:t>, ma alcuni segmenti sono scritti in C.</a:t>
            </a:r>
          </a:p>
          <a:p>
            <a:r>
              <a:rPr lang="it-IT" dirty="0"/>
              <a:t>Il codice sorgente di </a:t>
            </a:r>
            <a:r>
              <a:rPr lang="it-IT" dirty="0" err="1"/>
              <a:t>SciPy</a:t>
            </a:r>
            <a:r>
              <a:rPr lang="it-IT" dirty="0"/>
              <a:t> si trova in questo repository </a:t>
            </a:r>
            <a:r>
              <a:rPr lang="it-IT" dirty="0" err="1"/>
              <a:t>github</a:t>
            </a:r>
            <a:r>
              <a:rPr lang="it-IT" dirty="0"/>
              <a:t> https://github.com/scipy/scipy</a:t>
            </a:r>
          </a:p>
        </p:txBody>
      </p:sp>
    </p:spTree>
    <p:extLst>
      <p:ext uri="{BB962C8B-B14F-4D97-AF65-F5344CB8AC3E}">
        <p14:creationId xmlns:p14="http://schemas.microsoft.com/office/powerpoint/2010/main" val="284927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12C744-30AC-4DEB-B36A-15591845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constants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4E129D-9456-44B0-BAFC-F0796FA5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scipy</a:t>
            </a:r>
            <a:r>
              <a:rPr lang="fr-FR" dirty="0"/>
              <a:t> import constants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constants.liter</a:t>
            </a:r>
            <a:r>
              <a:rPr lang="fr-FR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103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7B1E6-65DA-4DB2-B40B-33A04D44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03F779-EBE6-4A22-A678-5E2787452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NumPy</a:t>
            </a:r>
            <a:r>
              <a:rPr lang="it-IT" dirty="0"/>
              <a:t> è in grado di trovare radici per polinomi ed equazioni lineari, ma non può trovare radici per equazioni non lineari, come questa:</a:t>
            </a:r>
          </a:p>
          <a:p>
            <a:r>
              <a:rPr lang="it-IT" dirty="0"/>
              <a:t>x + cos (x)</a:t>
            </a:r>
          </a:p>
          <a:p>
            <a:r>
              <a:rPr lang="it-IT" dirty="0"/>
              <a:t>Per questo puoi usare la funzione </a:t>
            </a:r>
            <a:r>
              <a:rPr lang="it-IT" dirty="0" err="1"/>
              <a:t>optimize.root</a:t>
            </a:r>
            <a:r>
              <a:rPr lang="it-IT" dirty="0"/>
              <a:t> di </a:t>
            </a:r>
            <a:r>
              <a:rPr lang="it-IT" dirty="0" err="1"/>
              <a:t>SciPy</a:t>
            </a:r>
            <a:r>
              <a:rPr lang="it-IT" dirty="0"/>
              <a:t>.</a:t>
            </a:r>
          </a:p>
          <a:p>
            <a:r>
              <a:rPr lang="it-IT" dirty="0"/>
              <a:t>Questa funzione accetta due argomenti obbligatori:</a:t>
            </a:r>
          </a:p>
          <a:p>
            <a:r>
              <a:rPr lang="it-IT" dirty="0" err="1"/>
              <a:t>fun</a:t>
            </a:r>
            <a:r>
              <a:rPr lang="it-IT" dirty="0"/>
              <a:t>: una funzione che rappresenta un'equazione.</a:t>
            </a:r>
          </a:p>
          <a:p>
            <a:r>
              <a:rPr lang="it-IT" dirty="0"/>
              <a:t>x0: un'ipotesi iniziale per la radice.</a:t>
            </a:r>
          </a:p>
          <a:p>
            <a:r>
              <a:rPr lang="it-IT" dirty="0"/>
              <a:t>La funzione restituisce un oggetto con informazioni sulla soluzione.</a:t>
            </a:r>
          </a:p>
          <a:p>
            <a:r>
              <a:rPr lang="it-IT" dirty="0"/>
              <a:t>La soluzione effettiva è data sotto l'attributo x dell'oggetto restituito</a:t>
            </a:r>
          </a:p>
        </p:txBody>
      </p:sp>
    </p:spTree>
    <p:extLst>
      <p:ext uri="{BB962C8B-B14F-4D97-AF65-F5344CB8AC3E}">
        <p14:creationId xmlns:p14="http://schemas.microsoft.com/office/powerpoint/2010/main" val="26908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2743</Words>
  <Application>Microsoft Office PowerPoint</Application>
  <PresentationFormat>Widescreen</PresentationFormat>
  <Paragraphs>456</Paragraphs>
  <Slides>61</Slides>
  <Notes>41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Consolas</vt:lpstr>
      <vt:lpstr>Tema di Office</vt:lpstr>
      <vt:lpstr>1_Tema di Office</vt:lpstr>
      <vt:lpstr>Python e MySQL</vt:lpstr>
      <vt:lpstr>Connettersi al database</vt:lpstr>
      <vt:lpstr>Eseguire una query</vt:lpstr>
      <vt:lpstr>Presentazione standard di PowerPoint</vt:lpstr>
      <vt:lpstr>Presentazione standard di PowerPoint</vt:lpstr>
      <vt:lpstr>Scipy</vt:lpstr>
      <vt:lpstr>Cos'è SciPy?</vt:lpstr>
      <vt:lpstr>constants</vt:lpstr>
      <vt:lpstr>root</vt:lpstr>
      <vt:lpstr>root</vt:lpstr>
      <vt:lpstr>Massimi e minimi</vt:lpstr>
      <vt:lpstr>Massimi e minimi</vt:lpstr>
      <vt:lpstr>Massimi e minimi</vt:lpstr>
      <vt:lpstr>Lavorare con i dati spaziali</vt:lpstr>
      <vt:lpstr>Triangolazione</vt:lpstr>
      <vt:lpstr>Presentazione standard di PowerPoint</vt:lpstr>
      <vt:lpstr>Teoria dei grafi</vt:lpstr>
      <vt:lpstr>Presentazione standard di PowerPoint</vt:lpstr>
      <vt:lpstr>Grafo non direzionato</vt:lpstr>
      <vt:lpstr>Presentazione standard di PowerPoint</vt:lpstr>
      <vt:lpstr>Grafo</vt:lpstr>
      <vt:lpstr>Grafi</vt:lpstr>
      <vt:lpstr>Presentazione standard di PowerPoint</vt:lpstr>
      <vt:lpstr>Presentazione standard di PowerPoint</vt:lpstr>
      <vt:lpstr>Presentazione standard di PowerPoint</vt:lpstr>
      <vt:lpstr>Grafi</vt:lpstr>
      <vt:lpstr>Presentazione standard di PowerPoint</vt:lpstr>
      <vt:lpstr>Presentazione standard di PowerPoint</vt:lpstr>
      <vt:lpstr>Lista delle adiacenze</vt:lpstr>
      <vt:lpstr>Lista adiacenze con grafi pesati</vt:lpstr>
      <vt:lpstr>Presentazione standard di PowerPoint</vt:lpstr>
      <vt:lpstr>Cammini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Grafo connesso</vt:lpstr>
      <vt:lpstr>Componenti connesse</vt:lpstr>
      <vt:lpstr>Presentazione standard di PowerPoint</vt:lpstr>
      <vt:lpstr>Cammino di costo minimo</vt:lpstr>
      <vt:lpstr>Algoritmo di Dijkstra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Esempio</vt:lpstr>
      <vt:lpstr>Algoritmo di Prim: le sostituzioni</vt:lpstr>
      <vt:lpstr>Algoritmo di Prim: esempio (1)</vt:lpstr>
      <vt:lpstr>Algoritmo di Prim: esempio (2)</vt:lpstr>
      <vt:lpstr>Algoritmo di Prim: esempio (3)</vt:lpstr>
      <vt:lpstr>Algoritmo di Prim: esempio (4)</vt:lpstr>
      <vt:lpstr>Algoritmo di Prim: esempio (5)</vt:lpstr>
      <vt:lpstr>Algoritmo di Prim: esempio (6)</vt:lpstr>
      <vt:lpstr>Algoritmo di Prim: esempio (7)</vt:lpstr>
      <vt:lpstr>Algoritmo di Prim: esempio (8)</vt:lpstr>
      <vt:lpstr>Algoritmo di Prim: esempio (8)</vt:lpstr>
      <vt:lpstr>Esercizio</vt:lpstr>
      <vt:lpstr>Soluzione (traccia)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 MySQL</dc:title>
  <dc:creator>Alessandro Campi</dc:creator>
  <cp:lastModifiedBy>Alessandro Campi</cp:lastModifiedBy>
  <cp:revision>19</cp:revision>
  <dcterms:created xsi:type="dcterms:W3CDTF">2021-03-30T12:34:00Z</dcterms:created>
  <dcterms:modified xsi:type="dcterms:W3CDTF">2021-03-31T18:58:00Z</dcterms:modified>
</cp:coreProperties>
</file>