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752" r:id="rId2"/>
    <p:sldMasterId id="2147483766" r:id="rId3"/>
    <p:sldMasterId id="2147483778" r:id="rId4"/>
  </p:sldMasterIdLst>
  <p:notesMasterIdLst>
    <p:notesMasterId r:id="rId246"/>
  </p:notesMasterIdLst>
  <p:handoutMasterIdLst>
    <p:handoutMasterId r:id="rId247"/>
  </p:handoutMasterIdLst>
  <p:sldIdLst>
    <p:sldId id="268" r:id="rId5"/>
    <p:sldId id="355" r:id="rId6"/>
    <p:sldId id="290" r:id="rId7"/>
    <p:sldId id="271" r:id="rId8"/>
    <p:sldId id="273" r:id="rId9"/>
    <p:sldId id="293" r:id="rId10"/>
    <p:sldId id="299" r:id="rId11"/>
    <p:sldId id="300" r:id="rId12"/>
    <p:sldId id="301" r:id="rId13"/>
    <p:sldId id="302" r:id="rId14"/>
    <p:sldId id="303" r:id="rId15"/>
    <p:sldId id="327" r:id="rId16"/>
    <p:sldId id="334" r:id="rId17"/>
    <p:sldId id="339" r:id="rId18"/>
    <p:sldId id="343" r:id="rId19"/>
    <p:sldId id="348" r:id="rId20"/>
    <p:sldId id="321" r:id="rId21"/>
    <p:sldId id="322" r:id="rId22"/>
    <p:sldId id="353" r:id="rId23"/>
    <p:sldId id="354" r:id="rId24"/>
    <p:sldId id="540" r:id="rId25"/>
    <p:sldId id="443" r:id="rId26"/>
    <p:sldId id="586" r:id="rId27"/>
    <p:sldId id="739" r:id="rId28"/>
    <p:sldId id="709" r:id="rId29"/>
    <p:sldId id="710" r:id="rId30"/>
    <p:sldId id="735" r:id="rId31"/>
    <p:sldId id="706" r:id="rId32"/>
    <p:sldId id="707" r:id="rId33"/>
    <p:sldId id="736" r:id="rId34"/>
    <p:sldId id="737" r:id="rId35"/>
    <p:sldId id="738" r:id="rId36"/>
    <p:sldId id="708" r:id="rId37"/>
    <p:sldId id="712" r:id="rId38"/>
    <p:sldId id="713" r:id="rId39"/>
    <p:sldId id="722" r:id="rId40"/>
    <p:sldId id="723" r:id="rId41"/>
    <p:sldId id="724" r:id="rId42"/>
    <p:sldId id="740" r:id="rId43"/>
    <p:sldId id="725" r:id="rId44"/>
    <p:sldId id="726" r:id="rId45"/>
    <p:sldId id="604" r:id="rId46"/>
    <p:sldId id="741" r:id="rId47"/>
    <p:sldId id="742" r:id="rId48"/>
    <p:sldId id="605" r:id="rId49"/>
    <p:sldId id="606" r:id="rId50"/>
    <p:sldId id="746" r:id="rId51"/>
    <p:sldId id="629" r:id="rId52"/>
    <p:sldId id="744" r:id="rId53"/>
    <p:sldId id="745" r:id="rId54"/>
    <p:sldId id="630" r:id="rId55"/>
    <p:sldId id="631" r:id="rId56"/>
    <p:sldId id="632" r:id="rId57"/>
    <p:sldId id="633" r:id="rId58"/>
    <p:sldId id="634" r:id="rId59"/>
    <p:sldId id="635" r:id="rId60"/>
    <p:sldId id="636" r:id="rId61"/>
    <p:sldId id="637" r:id="rId62"/>
    <p:sldId id="638" r:id="rId63"/>
    <p:sldId id="639" r:id="rId64"/>
    <p:sldId id="640" r:id="rId65"/>
    <p:sldId id="641" r:id="rId66"/>
    <p:sldId id="642" r:id="rId67"/>
    <p:sldId id="643" r:id="rId68"/>
    <p:sldId id="644" r:id="rId69"/>
    <p:sldId id="645" r:id="rId70"/>
    <p:sldId id="646" r:id="rId71"/>
    <p:sldId id="647" r:id="rId72"/>
    <p:sldId id="648" r:id="rId73"/>
    <p:sldId id="651" r:id="rId74"/>
    <p:sldId id="652" r:id="rId75"/>
    <p:sldId id="653" r:id="rId76"/>
    <p:sldId id="654" r:id="rId77"/>
    <p:sldId id="655" r:id="rId78"/>
    <p:sldId id="667" r:id="rId79"/>
    <p:sldId id="670" r:id="rId80"/>
    <p:sldId id="749" r:id="rId81"/>
    <p:sldId id="747" r:id="rId82"/>
    <p:sldId id="672" r:id="rId83"/>
    <p:sldId id="669" r:id="rId84"/>
    <p:sldId id="702" r:id="rId85"/>
    <p:sldId id="673" r:id="rId86"/>
    <p:sldId id="677" r:id="rId87"/>
    <p:sldId id="750" r:id="rId88"/>
    <p:sldId id="681" r:id="rId89"/>
    <p:sldId id="751" r:id="rId90"/>
    <p:sldId id="704" r:id="rId91"/>
    <p:sldId id="688" r:id="rId92"/>
    <p:sldId id="690" r:id="rId93"/>
    <p:sldId id="691" r:id="rId94"/>
    <p:sldId id="692" r:id="rId95"/>
    <p:sldId id="693" r:id="rId96"/>
    <p:sldId id="752" r:id="rId97"/>
    <p:sldId id="574" r:id="rId98"/>
    <p:sldId id="806" r:id="rId99"/>
    <p:sldId id="807" r:id="rId100"/>
    <p:sldId id="822" r:id="rId101"/>
    <p:sldId id="808" r:id="rId102"/>
    <p:sldId id="823" r:id="rId103"/>
    <p:sldId id="809" r:id="rId104"/>
    <p:sldId id="824" r:id="rId105"/>
    <p:sldId id="810" r:id="rId106"/>
    <p:sldId id="825" r:id="rId107"/>
    <p:sldId id="811" r:id="rId108"/>
    <p:sldId id="826" r:id="rId109"/>
    <p:sldId id="812" r:id="rId110"/>
    <p:sldId id="827" r:id="rId111"/>
    <p:sldId id="813" r:id="rId112"/>
    <p:sldId id="828" r:id="rId113"/>
    <p:sldId id="814" r:id="rId114"/>
    <p:sldId id="829" r:id="rId115"/>
    <p:sldId id="815" r:id="rId116"/>
    <p:sldId id="830" r:id="rId117"/>
    <p:sldId id="816" r:id="rId118"/>
    <p:sldId id="831" r:id="rId119"/>
    <p:sldId id="817" r:id="rId120"/>
    <p:sldId id="832" r:id="rId121"/>
    <p:sldId id="818" r:id="rId122"/>
    <p:sldId id="833" r:id="rId123"/>
    <p:sldId id="819" r:id="rId124"/>
    <p:sldId id="834" r:id="rId125"/>
    <p:sldId id="261" r:id="rId126"/>
    <p:sldId id="381" r:id="rId127"/>
    <p:sldId id="729" r:id="rId128"/>
    <p:sldId id="730" r:id="rId129"/>
    <p:sldId id="731" r:id="rId130"/>
    <p:sldId id="438" r:id="rId131"/>
    <p:sldId id="835" r:id="rId132"/>
    <p:sldId id="455" r:id="rId133"/>
    <p:sldId id="437" r:id="rId134"/>
    <p:sldId id="456" r:id="rId135"/>
    <p:sldId id="446" r:id="rId136"/>
    <p:sldId id="595" r:id="rId137"/>
    <p:sldId id="335" r:id="rId138"/>
    <p:sldId id="447" r:id="rId139"/>
    <p:sldId id="386" r:id="rId140"/>
    <p:sldId id="448" r:id="rId141"/>
    <p:sldId id="388" r:id="rId142"/>
    <p:sldId id="385" r:id="rId143"/>
    <p:sldId id="449" r:id="rId144"/>
    <p:sldId id="596" r:id="rId145"/>
    <p:sldId id="821" r:id="rId146"/>
    <p:sldId id="820" r:id="rId147"/>
    <p:sldId id="836" r:id="rId148"/>
    <p:sldId id="450" r:id="rId149"/>
    <p:sldId id="451" r:id="rId150"/>
    <p:sldId id="837" r:id="rId151"/>
    <p:sldId id="452" r:id="rId152"/>
    <p:sldId id="389" r:id="rId153"/>
    <p:sldId id="453" r:id="rId154"/>
    <p:sldId id="390" r:id="rId155"/>
    <p:sldId id="457" r:id="rId156"/>
    <p:sldId id="336" r:id="rId157"/>
    <p:sldId id="458" r:id="rId158"/>
    <p:sldId id="391" r:id="rId159"/>
    <p:sldId id="459" r:id="rId160"/>
    <p:sldId id="838" r:id="rId161"/>
    <p:sldId id="839" r:id="rId162"/>
    <p:sldId id="840" r:id="rId163"/>
    <p:sldId id="462" r:id="rId164"/>
    <p:sldId id="841" r:id="rId165"/>
    <p:sldId id="471" r:id="rId166"/>
    <p:sldId id="842" r:id="rId167"/>
    <p:sldId id="474" r:id="rId168"/>
    <p:sldId id="475" r:id="rId169"/>
    <p:sldId id="843" r:id="rId170"/>
    <p:sldId id="476" r:id="rId171"/>
    <p:sldId id="477" r:id="rId172"/>
    <p:sldId id="478" r:id="rId173"/>
    <p:sldId id="479" r:id="rId174"/>
    <p:sldId id="480" r:id="rId175"/>
    <p:sldId id="481" r:id="rId176"/>
    <p:sldId id="732" r:id="rId177"/>
    <p:sldId id="733" r:id="rId178"/>
    <p:sldId id="598" r:id="rId179"/>
    <p:sldId id="599" r:id="rId180"/>
    <p:sldId id="482" r:id="rId181"/>
    <p:sldId id="483" r:id="rId182"/>
    <p:sldId id="484" r:id="rId183"/>
    <p:sldId id="485" r:id="rId184"/>
    <p:sldId id="486" r:id="rId185"/>
    <p:sldId id="487" r:id="rId186"/>
    <p:sldId id="488" r:id="rId187"/>
    <p:sldId id="489" r:id="rId188"/>
    <p:sldId id="490" r:id="rId189"/>
    <p:sldId id="491" r:id="rId190"/>
    <p:sldId id="492" r:id="rId191"/>
    <p:sldId id="734" r:id="rId192"/>
    <p:sldId id="493" r:id="rId193"/>
    <p:sldId id="494" r:id="rId194"/>
    <p:sldId id="844" r:id="rId195"/>
    <p:sldId id="845" r:id="rId196"/>
    <p:sldId id="495" r:id="rId197"/>
    <p:sldId id="496" r:id="rId198"/>
    <p:sldId id="846" r:id="rId199"/>
    <p:sldId id="759" r:id="rId200"/>
    <p:sldId id="760" r:id="rId201"/>
    <p:sldId id="761" r:id="rId202"/>
    <p:sldId id="762" r:id="rId203"/>
    <p:sldId id="763" r:id="rId204"/>
    <p:sldId id="764" r:id="rId205"/>
    <p:sldId id="765" r:id="rId206"/>
    <p:sldId id="766" r:id="rId207"/>
    <p:sldId id="805" r:id="rId208"/>
    <p:sldId id="803" r:id="rId209"/>
    <p:sldId id="767" r:id="rId210"/>
    <p:sldId id="768" r:id="rId211"/>
    <p:sldId id="769" r:id="rId212"/>
    <p:sldId id="770" r:id="rId213"/>
    <p:sldId id="771" r:id="rId214"/>
    <p:sldId id="772" r:id="rId215"/>
    <p:sldId id="773" r:id="rId216"/>
    <p:sldId id="774" r:id="rId217"/>
    <p:sldId id="775" r:id="rId218"/>
    <p:sldId id="776" r:id="rId219"/>
    <p:sldId id="777" r:id="rId220"/>
    <p:sldId id="778" r:id="rId221"/>
    <p:sldId id="779" r:id="rId222"/>
    <p:sldId id="780" r:id="rId223"/>
    <p:sldId id="781" r:id="rId224"/>
    <p:sldId id="782" r:id="rId225"/>
    <p:sldId id="783" r:id="rId226"/>
    <p:sldId id="784" r:id="rId227"/>
    <p:sldId id="785" r:id="rId228"/>
    <p:sldId id="786" r:id="rId229"/>
    <p:sldId id="787" r:id="rId230"/>
    <p:sldId id="788" r:id="rId231"/>
    <p:sldId id="789" r:id="rId232"/>
    <p:sldId id="790" r:id="rId233"/>
    <p:sldId id="791" r:id="rId234"/>
    <p:sldId id="792" r:id="rId235"/>
    <p:sldId id="793" r:id="rId236"/>
    <p:sldId id="794" r:id="rId237"/>
    <p:sldId id="795" r:id="rId238"/>
    <p:sldId id="796" r:id="rId239"/>
    <p:sldId id="797" r:id="rId240"/>
    <p:sldId id="798" r:id="rId241"/>
    <p:sldId id="799" r:id="rId242"/>
    <p:sldId id="800" r:id="rId243"/>
    <p:sldId id="801" r:id="rId244"/>
    <p:sldId id="802" r:id="rId245"/>
  </p:sldIdLst>
  <p:sldSz cx="9144000" cy="6858000" type="screen4x3"/>
  <p:notesSz cx="7315200" cy="96012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864">
          <p15:clr>
            <a:srgbClr val="A4A3A4"/>
          </p15:clr>
        </p15:guide>
        <p15:guide id="3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9C04"/>
    <a:srgbClr val="00FF00"/>
    <a:srgbClr val="66FF66"/>
    <a:srgbClr val="969696"/>
    <a:srgbClr val="0000CE"/>
    <a:srgbClr val="DC0081"/>
    <a:srgbClr val="919191"/>
    <a:srgbClr val="002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582" autoAdjust="0"/>
  </p:normalViewPr>
  <p:slideViewPr>
    <p:cSldViewPr>
      <p:cViewPr varScale="1">
        <p:scale>
          <a:sx n="105" d="100"/>
          <a:sy n="105" d="100"/>
        </p:scale>
        <p:origin x="1608" y="108"/>
      </p:cViewPr>
      <p:guideLst>
        <p:guide orient="horz" pos="480"/>
        <p:guide pos="86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247" Type="http://schemas.openxmlformats.org/officeDocument/2006/relationships/handoutMaster" Target="handoutMasters/handoutMaster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slide" Target="slides/slide233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presProps" Target="presProp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slide" Target="slides/slide234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249" Type="http://schemas.openxmlformats.org/officeDocument/2006/relationships/viewProps" Target="viewProp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39" Type="http://schemas.openxmlformats.org/officeDocument/2006/relationships/slide" Target="slides/slide235.xml"/><Relationship Id="rId250" Type="http://schemas.openxmlformats.org/officeDocument/2006/relationships/theme" Target="theme/theme1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240" Type="http://schemas.openxmlformats.org/officeDocument/2006/relationships/slide" Target="slides/slide236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slide" Target="slides/slide226.xml"/><Relationship Id="rId251" Type="http://schemas.openxmlformats.org/officeDocument/2006/relationships/tableStyles" Target="tableStyles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220" Type="http://schemas.openxmlformats.org/officeDocument/2006/relationships/slide" Target="slides/slide216.xml"/><Relationship Id="rId241" Type="http://schemas.openxmlformats.org/officeDocument/2006/relationships/slide" Target="slides/slide23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78" Type="http://schemas.openxmlformats.org/officeDocument/2006/relationships/slide" Target="slides/slide74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64" Type="http://schemas.openxmlformats.org/officeDocument/2006/relationships/slide" Target="slides/slide160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slide" Target="slides/slide240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slide" Target="slides/slide23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5" Type="http://schemas.openxmlformats.org/officeDocument/2006/relationships/slide" Target="slides/slide241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0.xml"/><Relationship Id="rId235" Type="http://schemas.openxmlformats.org/officeDocument/2006/relationships/slide" Target="slides/slide231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5" Type="http://schemas.openxmlformats.org/officeDocument/2006/relationships/slide" Target="slides/slide221.xml"/><Relationship Id="rId246" Type="http://schemas.openxmlformats.org/officeDocument/2006/relationships/notesMaster" Target="notesMasters/notesMaster1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94" Type="http://schemas.openxmlformats.org/officeDocument/2006/relationships/slide" Target="slides/slide90.xml"/><Relationship Id="rId148" Type="http://schemas.openxmlformats.org/officeDocument/2006/relationships/slide" Target="slides/slide144.xml"/><Relationship Id="rId169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F9DE56C-F0E8-434C-BD07-7634581ABA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4463" y="839788"/>
            <a:ext cx="4484687" cy="3362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D2733EC-6E6C-467B-8CA3-0D3E6609B5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5650"/>
            <a:ext cx="536892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4" tIns="44890" rIns="91384" bIns="4489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>
            <a:extLst>
              <a:ext uri="{FF2B5EF4-FFF2-40B4-BE49-F238E27FC236}">
                <a16:creationId xmlns:a16="http://schemas.microsoft.com/office/drawing/2014/main" id="{5CAD2CC1-0107-4B4B-BC80-B7E200FAA0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>
            <a:extLst>
              <a:ext uri="{FF2B5EF4-FFF2-40B4-BE49-F238E27FC236}">
                <a16:creationId xmlns:a16="http://schemas.microsoft.com/office/drawing/2014/main" id="{95D70A2B-8D07-48FF-8428-6CA3C936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egnaposto immagine diapositiva 1">
            <a:extLst>
              <a:ext uri="{FF2B5EF4-FFF2-40B4-BE49-F238E27FC236}">
                <a16:creationId xmlns:a16="http://schemas.microsoft.com/office/drawing/2014/main" id="{63D3B191-CE03-440C-BCCB-995D6B28C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Segnaposto note 2">
            <a:extLst>
              <a:ext uri="{FF2B5EF4-FFF2-40B4-BE49-F238E27FC236}">
                <a16:creationId xmlns:a16="http://schemas.microsoft.com/office/drawing/2014/main" id="{C43CA1D3-AE25-4CBF-B4FB-59CE4357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7B5D3-8BC6-4D94-9465-470F27FEE4C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71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615618-F773-4E65-AA8D-64B8D9FFB97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7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71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3B7E2-2EFF-4803-9B9C-B10BC06A6E3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8954A-0DE2-4E75-9BB3-D36FF40DDB5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8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55D205-C85F-439F-8B6A-B949C95E876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9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47F4F0-9953-4AAD-B7F0-7F2D71B097E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9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9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C62CC-A9AD-4965-BF83-3B663D1868B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0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DC33F-E19C-4AB8-B687-01CBCEF7B00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0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0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6DFFA-838B-4543-869A-68A41F29289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12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686F65-0C40-4BC8-A752-5ADDF4774994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1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12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35C899-3CFA-4C00-A19F-5BE8B6B92F6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29FFC4-FD07-491C-A659-112C4789C3F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2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22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5F7CDA-89D8-4E95-ABE1-2FE9F682FB7D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42AC1-09DC-4A24-AEE6-4305EDA1B2B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3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32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0C1BB-C87D-45AD-92F9-6B0F343C2DD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53240-A655-4215-ADAC-138A58FE6C9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4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43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A6601-8E76-4694-9E9C-CF276735292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8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3910E-42A3-4D3F-A31F-CEC3B47BC81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8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8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048787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A6601-8E76-4694-9E9C-CF276735292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8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93910E-42A3-4D3F-A31F-CEC3B47BC81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8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8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38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egnaposto immagine diapositiva 1">
            <a:extLst>
              <a:ext uri="{FF2B5EF4-FFF2-40B4-BE49-F238E27FC236}">
                <a16:creationId xmlns:a16="http://schemas.microsoft.com/office/drawing/2014/main" id="{87706F55-0022-4479-AC95-000CE4ABD2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Segnaposto note 2">
            <a:extLst>
              <a:ext uri="{FF2B5EF4-FFF2-40B4-BE49-F238E27FC236}">
                <a16:creationId xmlns:a16="http://schemas.microsoft.com/office/drawing/2014/main" id="{45071E64-3FAD-4247-936F-31B7C6C5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BBD8A7-D360-4FBA-83C9-BD6C29D2782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5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1BCA4-A4EB-4F81-8A5D-1BC6621C2E0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5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53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5BBCF0-2418-4AF9-B1F2-7D6E3E56700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63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0C8F79-2BDA-4D14-8C7A-5A519D62961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6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6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A1413-0C11-4721-9179-0F1388FFD57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5EA849-A14B-46EF-9083-D8619F9AFCA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7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7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3DBD07-C998-4C9F-911E-BBE692E077E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ACF535-BA01-4BE7-9356-3CA2DDA2913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8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9B8DDA-BAAC-4B55-BCBC-4E5948A2B0E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94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7E1457-DF44-434F-9EDB-26D7429D590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9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594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68AA34-4E00-4038-8C72-A055C71F841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04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6A8926-AF5D-4703-B723-A54EE88C85B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0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04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19572-3C59-4753-8944-521B87702D9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1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1C284F-C88B-4C4F-9409-AE976D3AA52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1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14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74125-F847-48D1-A0A4-DC07BEF71B91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4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597F2A-339F-440A-BB23-0ADCCF00C95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2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2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BEC3B-1D3E-4616-A90E-6EE9FF069485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35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38E29E-6ED4-4A3F-B3AD-DE71BA4D5AC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3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35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B6F0B7-217B-49AA-8FE1-CA53E2388CF6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45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043E87-D748-41C5-A7CD-19468CF61AF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4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45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egnaposto immagine diapositiva 1">
            <a:extLst>
              <a:ext uri="{FF2B5EF4-FFF2-40B4-BE49-F238E27FC236}">
                <a16:creationId xmlns:a16="http://schemas.microsoft.com/office/drawing/2014/main" id="{CFFA202E-9A83-4602-AC33-083CB3B4F4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Segnaposto note 2">
            <a:extLst>
              <a:ext uri="{FF2B5EF4-FFF2-40B4-BE49-F238E27FC236}">
                <a16:creationId xmlns:a16="http://schemas.microsoft.com/office/drawing/2014/main" id="{49E16A8B-74FB-471E-8B5E-E9A3AEB4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0E93B-8568-48BC-BE91-0F35E96978B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5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58A38-7C99-40FE-9272-A7DEC5A97D8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5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5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23DBBB-7852-4DA8-B444-C237A442288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5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B563B-64D9-4725-B994-2D089E91759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6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65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89FCA5-7F0C-442A-9A0E-C6F9B3E48D9E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7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7D368-2928-4CFD-9F5E-480141F0702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7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76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E81DE-37FB-4025-8159-FF866B6E28F5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025AB-1AA8-4D33-8888-4967404862A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86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A2F4A-A12E-4C7D-976B-B4F8C926713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9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F977EE-424C-4101-B044-AE74F4DAD27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9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69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2E0A57-C708-4C24-9152-267457476E2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06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7E83F-37F5-4886-A5C2-6EE5D255A15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0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06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B4E1D-110E-48F9-9AAB-CA26208B1E1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1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ED92C-8C45-4A94-A06B-F817DFDD2C9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1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17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766D50-7750-46C9-9F9D-BC107940BD51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27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A7A162-A6F2-4B81-87A0-0BA5D31E6BC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27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27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FA1F5-B8F6-4759-A076-A5B500B94B7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7297A3-187C-4D4E-8251-9A4E40406F34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3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37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2798B5-5B09-4B8C-8AF5-FC11006412B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47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9F4C2B-4050-4FC6-99B1-0D137A3DF29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4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47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immagine diapositiva 1">
            <a:extLst>
              <a:ext uri="{FF2B5EF4-FFF2-40B4-BE49-F238E27FC236}">
                <a16:creationId xmlns:a16="http://schemas.microsoft.com/office/drawing/2014/main" id="{2903ABB1-12F0-487B-9CF8-8B8A694ED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Segnaposto note 2">
            <a:extLst>
              <a:ext uri="{FF2B5EF4-FFF2-40B4-BE49-F238E27FC236}">
                <a16:creationId xmlns:a16="http://schemas.microsoft.com/office/drawing/2014/main" id="{31C0A973-72F0-4B9B-ADA2-A6950551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C8FA5-A5D6-4BE1-8D74-BB07C9EEB66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3F012-4565-441F-BD60-A4883F8D283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5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58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6C196E-7185-4EC3-B205-DB97575A752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6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EBCD9D-87BC-4C7E-A48C-CC19192CCD7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6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68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B3609B-16C1-43DE-B5E9-94DCD751F08D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D1FD38-34AA-44A5-AAE1-42583D97FB8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7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78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F55297-423E-41A2-B3DD-55B8D4F1E04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B78E5B-2E45-4AC5-A175-73432BC02A3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88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CBEC11-55AC-4FF1-8111-813F252BA5E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28AEBE-87F5-478D-8709-948A7A94768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9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799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275A3B-72C6-4BB5-B8D6-8BF57C3879E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0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5E258-F01E-4AEC-904C-E5ED5313578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0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0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19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19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74B6F5-2692-47B6-8CE4-A762FF81C7BA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29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29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EEEB3F-4119-49B9-98CD-9452C3A9674D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4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4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FE570-E495-4A6D-BA1B-3D7BE480F70A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5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5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1F207-5F5A-43EC-BC9D-EB54E5CC3821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egnaposto immagine diapositiva 1">
            <a:extLst>
              <a:ext uri="{FF2B5EF4-FFF2-40B4-BE49-F238E27FC236}">
                <a16:creationId xmlns:a16="http://schemas.microsoft.com/office/drawing/2014/main" id="{8B8A489E-7BA7-4B2E-8345-2CAEC88823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Segnaposto note 2">
            <a:extLst>
              <a:ext uri="{FF2B5EF4-FFF2-40B4-BE49-F238E27FC236}">
                <a16:creationId xmlns:a16="http://schemas.microsoft.com/office/drawing/2014/main" id="{37BBBCEF-C618-4F63-9952-FC3819B9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60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60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B405C3-2F9E-4374-8783-21CA327AD2C7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70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870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D9A76E-0D0B-4595-B836-53B971A6A8A7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676BBF-FCC9-4A77-9B09-CBB9BC910E66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8C04F-CFF7-49A6-9A51-A8AFDB6C2E1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8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8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D3EAF-D570-4B53-8BC5-342AAFA78F9E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C5246-6F83-46FE-A8CE-74A019A03D7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89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8E16C-1620-4AAC-ACFF-CC081B0250D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FBA3A0-7592-4063-A153-A66925D4776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0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0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1AE82-DD36-4203-9D3C-86F0C6ED0188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A629C0-A140-4A43-9D0B-57050DC9980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1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1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7E15AA-1657-497C-A7C1-BC3678D60AA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064FA3-1D56-4D65-94A5-CDDAD5089B7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2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2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32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32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2A7A1B-06D6-4A76-A59E-3BCF28F7C71D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42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42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1B14E-FBFD-44C3-A5F4-47848DCB8E73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5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5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336DB-3EEB-4865-A7FE-69F158888815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egnaposto immagine diapositiva 1">
            <a:extLst>
              <a:ext uri="{FF2B5EF4-FFF2-40B4-BE49-F238E27FC236}">
                <a16:creationId xmlns:a16="http://schemas.microsoft.com/office/drawing/2014/main" id="{0F2CBF52-EEDF-4FE1-A9E7-BF3919678F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Segnaposto note 2">
            <a:extLst>
              <a:ext uri="{FF2B5EF4-FFF2-40B4-BE49-F238E27FC236}">
                <a16:creationId xmlns:a16="http://schemas.microsoft.com/office/drawing/2014/main" id="{7D028D08-416A-411B-845C-37B2EE70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62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62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66C99B-7316-4E51-82A7-524D920EE070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73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7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9BD894-BCEB-4852-A11F-AEFEE960952C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83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83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3DA088-2E0D-4421-9469-6FF3EEFEC5B8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993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993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F36AE1-DB79-4A89-9869-0C6920A302F5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03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03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80A494-4EED-4EDA-9B3B-4D0FDCA7C2B6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1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14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707F07-10FA-405D-8DDA-E01E3AFEFF3F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1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14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707F07-10FA-405D-8DDA-E01E3AFEFF3F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386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24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24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07725F-0816-4645-9A21-1983E051C9E4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6580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24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24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07725F-0816-4645-9A21-1983E051C9E4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34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34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471138-8EB7-4CF0-8874-0BC469FA003B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5791A2-330E-45F5-80E7-89D9B42BCD78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34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4034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471138-8EB7-4CF0-8874-0BC469FA003B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24661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FEC7BF-6260-476A-82C4-A2148066EFB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4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1079BF-D730-4B73-9B4D-BE5C6B92F8E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4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4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E0FBF1-D8CF-4110-8B3D-9C00C840A92E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5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54F217-6838-4654-B0CB-220E80CBC7A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5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5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EE997-2807-4F3E-928D-AB2C72F594F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6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F0FE7-F866-4B6F-83FE-10C25F122634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6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6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6BA39B-971B-4A5C-9A7A-8EC5CFF1FAA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7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D570AF-A12D-4D4A-979A-1CFB6793C54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7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7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C5BCCD-C6D5-48D5-9508-83E8AB88D94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8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68A853-0B02-473C-9DAF-2547B05D061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8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8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77D3C-AF54-4B29-A162-8949C365EC4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08E3C-566A-45E0-82ED-5F1373A82A8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09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E84F59-7F68-49D9-A233-82693B6870E1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69098-1A03-476B-B9A3-81C4C7F0621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0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992781-5CF9-47F1-BFB4-8B4FA4DC754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3D2214-E0FA-453A-A4EB-FDDED1C2180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1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1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49C5D-02F8-441D-BF6D-1019A605645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2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7E9679-2372-459C-9B54-2D7B77A014E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2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2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6D155D-4DDF-46FF-8F6C-5F16EDE987F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EB2518-9DAB-46D1-82E8-11C6F9DF90F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77C677-5B35-4521-9F5D-B198387181C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3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3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D3704C-0DC6-47E4-A1AF-B9FA145EBA1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4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564B31-2EDB-46C4-BD2D-3E781855823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4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4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9C1B20-C637-43EE-A001-3E8123C4870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5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A22FE6-64A3-496C-AD05-D83CD2A559C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5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5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5BDDE-7F02-48A3-90DD-E8298D7451A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6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BA25FD-A580-4431-BD5F-B9626E6E58B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6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6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3E3F2-CD0A-4D75-8799-8EB6186D8D46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7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56EA98-076C-4261-A1E7-258ACBC7028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7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7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A7589-3028-4536-99B4-C8F9CCB69A6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8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F41AF-174A-425E-835F-C86C40B2FA0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8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8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211546-7D48-4901-ACE3-AEC2F498E4A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1045FB-F010-4076-8ABB-37C26850EF6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19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C9EF12-10A8-4301-BC1D-3674EEF1374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0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FD7410-97B5-4F70-AA10-FAF25E31BD1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0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0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A6CBDB-1403-4BAA-B43F-0D562E6CB87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1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B5B2DD-4475-43DF-907F-8FF3A69EEE2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1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1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CB79F-EDE7-4438-9257-9061887BC47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2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3858B0-A200-46B3-A51C-1E65E7F8B6C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2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2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239C47-08F4-43B6-B44B-84E3AB2EEAB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3FC7F-2EE8-42EF-A723-0B90C474E5F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3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DF0CA3-C336-467D-B9F7-60E323C8AE65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3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39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B8B3BE-D2F5-40B7-B8AC-9F627355C435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4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C99E8-809F-4B63-8BCA-BDD0C1543C6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4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4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E50F53-585F-4800-84A9-D6FBC97E1C15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5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E817AC-A6DA-46CE-A188-80BBF822526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5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5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D160EB-0527-4E1E-BBFB-9F67FF4F0E5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7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33DDFB-0BD1-4AAF-93AF-3D7AEB58F16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7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7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5D7357-716D-41E5-98C4-009DD899E48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D35825-14E5-4D37-8323-3F89F529B0C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8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8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67B49-4CF1-45A7-B7E6-1AA331A7094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9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A5DAF6-F0EE-4889-9678-E3470B89566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29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29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29FAC-31EC-46C7-BDB9-B836817B6C2D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7C0FA-ACC5-4812-80CF-30CD88BF184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0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BB69CE-2A28-41F6-8D20-ADA49803F60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1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D1DE1-F92C-4873-9496-306F9B4C91F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1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1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78A41-F210-4FCA-BEED-857801680F1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2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8DB01-FB6E-4F33-AF60-D2B3208E1B7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2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2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F6124-3791-43A8-ADF5-771FD0AA82A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3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9F0FE0-64C6-49D7-8551-601A79C20F3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3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3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83DF5-0C63-436B-82DA-31F0C54299F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40163"/>
          </a:xfrm>
          <a:ln w="12700" cap="flat"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6163"/>
            <a:ext cx="5203825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65" tIns="48584" rIns="97165" bIns="48584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B0A5CE-660D-47F7-9645-714EAE7767B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4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081FED-5EB9-4232-AA1A-5FA17B4EDDF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4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4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21C82-2241-42B3-803C-EFD3D26FAC69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5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60C141-A7CA-4DA6-BC32-B85EDAB9B50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5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5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12F887-9665-49ED-95A9-08019419B0D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6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1DF186-F472-4356-B442-9BF49921EF95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8F914A-0721-4080-9FBE-16D8B189E9E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7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C5F4A3-93E4-48BB-AD07-694CFEC25DD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7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7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53CBD8-E930-4D08-8E00-052103B4FFE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8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A841D8-4FE2-44BD-845E-ED78B1D30FE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8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8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EB0F9F-0E9B-4249-9F08-C4808A0B867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9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D7DBC6-6DD8-4ABC-A676-A2B743AE39B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9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39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6BA062-EA57-4367-A57E-49096F392EA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BE5AFB-169F-4E42-B818-077A72A4241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0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DF34D1-8B8B-4EED-8220-D0307FC9D498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1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0400F-632D-4E9C-AB99-3879BBABD73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1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1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4E6CCB-1729-419E-A89D-1F5BBD718685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C31233-ED9A-45E1-8AFD-BADB61E7D43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2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2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04F5D-A7AE-41D0-A14C-CFBE0D3AE64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3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F31F65-FD94-4CE7-8BCD-3ECF833541C5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3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3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>
            <a:extLst>
              <a:ext uri="{FF2B5EF4-FFF2-40B4-BE49-F238E27FC236}">
                <a16:creationId xmlns:a16="http://schemas.microsoft.com/office/drawing/2014/main" id="{E53CD747-BD7F-4450-86DF-CA31DC0AA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>
            <a:extLst>
              <a:ext uri="{FF2B5EF4-FFF2-40B4-BE49-F238E27FC236}">
                <a16:creationId xmlns:a16="http://schemas.microsoft.com/office/drawing/2014/main" id="{45BA6F05-638F-462F-82E0-79C27BFE3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B154D-9735-46BC-8C70-E9E619D47ED2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347278-1424-4233-A0F5-F7D8DE56FB0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4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F22BC-443B-471F-BC0F-E9FC931E36C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4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4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400080-3A1D-43F1-A7B2-1EC0FB18776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5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D714F2-6736-459F-94E5-7FB329F1E6B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5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5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A5A5B9-CD26-4403-8142-496BAFAE4618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D02A40-8CBD-4763-8344-8AB08E477685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6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6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883670-71E3-4937-B532-88113FD65270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7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23CEEC-F3D6-490D-AFCC-FD0588C250E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7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7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1EBA5-BB26-4248-B4B0-58365BAAC3FD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8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BB7280-263A-4AF7-81D8-E725A7735E9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8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8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85B003-1D0F-47A0-A74F-AF029A3524E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9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432286-EC3B-4099-9A01-1FB21CB7794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9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49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C667F-30BA-4B5C-AE7C-40CE477355DD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F91D5C-2213-42A3-B664-D6E61DD566C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450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08C543-9E5E-48A9-9615-3EF99000C3F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E977D-D172-4895-B219-927A1D8F5E2C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1DFCB1-C3E9-413E-9160-32948E693FD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37E96A-4CAC-4064-A164-977DDC6BBAC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A3CBF-AEFB-4AD0-9C08-951FE6D81E9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40163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6163"/>
            <a:ext cx="5203825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D16D84-D577-4BDD-9F28-2DE5A1397592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6D7240-0FEB-46F0-90DE-458C06CD6106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C96B8B-423B-4DC6-8727-FCC57749CF3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E34D09-F9B9-4E66-8C80-1D7638D8D0C5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>
            <a:extLst>
              <a:ext uri="{FF2B5EF4-FFF2-40B4-BE49-F238E27FC236}">
                <a16:creationId xmlns:a16="http://schemas.microsoft.com/office/drawing/2014/main" id="{D3B45D29-BDD3-4D17-A168-2161ABF401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>
            <a:extLst>
              <a:ext uri="{FF2B5EF4-FFF2-40B4-BE49-F238E27FC236}">
                <a16:creationId xmlns:a16="http://schemas.microsoft.com/office/drawing/2014/main" id="{853D4B70-022F-486F-8EF6-0240AD24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9B04B1-880B-4245-99EC-E1FCEFED72E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3E77D7-AC8C-44F8-9433-58B63A33E788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A91BAC-2AF3-4F11-809C-D3E02D0E879C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E8C55-B98A-4214-978B-40B033308D5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DB21F-F3EF-4CAF-AE21-757D02E6EE8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AFFAE8-C7F1-4DB3-BF06-2FC03C669F85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8ED834-9098-4503-BF4A-5F00E632FF24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859F6B-3F1E-4F3B-AB55-74050F84B3A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F03E4F-290C-403E-93B9-883889590938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497C4C-9E14-441B-8C1C-7B25272599C9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>
            <a:extLst>
              <a:ext uri="{FF2B5EF4-FFF2-40B4-BE49-F238E27FC236}">
                <a16:creationId xmlns:a16="http://schemas.microsoft.com/office/drawing/2014/main" id="{0E167A1D-FE07-4A6A-98AA-DB824210E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>
            <a:extLst>
              <a:ext uri="{FF2B5EF4-FFF2-40B4-BE49-F238E27FC236}">
                <a16:creationId xmlns:a16="http://schemas.microsoft.com/office/drawing/2014/main" id="{61E03802-7E15-44F4-9A84-0EF54BB7E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AE8162-0FC8-48CC-B6C8-580873A4974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7E7E94-B42D-4676-8160-5A17C7D1F73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AF547C-6CBE-4227-96F9-62E646D3F7E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xfrm>
            <a:off x="946150" y="4859338"/>
            <a:ext cx="5207000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A4678C-DFD7-4E48-B8DA-724F6EDDFEE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C66A7D-9DA9-4C18-9FA2-AD6EABB503A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7CAACA-771D-498E-9DEE-796FB898D9A4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4C097-035A-4FEB-A945-80BB9BF7FF4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BCCAB-B97E-473E-8211-74D4A6C9B3EB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635BDD-6482-42F9-95A8-A3A9C7D5060C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644F71-5F92-474B-B935-A5640BDC38D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egnaposto immagine diapositiva 1">
            <a:extLst>
              <a:ext uri="{FF2B5EF4-FFF2-40B4-BE49-F238E27FC236}">
                <a16:creationId xmlns:a16="http://schemas.microsoft.com/office/drawing/2014/main" id="{9A492FE0-57AE-4368-A194-AAF9B8336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Segnaposto note 2">
            <a:extLst>
              <a:ext uri="{FF2B5EF4-FFF2-40B4-BE49-F238E27FC236}">
                <a16:creationId xmlns:a16="http://schemas.microsoft.com/office/drawing/2014/main" id="{3ED4E249-11C4-4DB0-AEE1-B1FAC65F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9FB06A-0FF7-449C-82AA-28A4A8649A89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9CBCE0-C57D-455C-9A2B-1C976A026A8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FF032-ED0D-4839-8788-3D2E35B507C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45649F-A237-43BE-89C4-D943D18DC99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F3C59-EBE5-45E6-99E1-3C7EF1EA16AB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3EC00-5149-4AD4-91F6-4903E34A605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3AB3B-3DFD-4BBE-BC65-FA55231E77EA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67D9DF-C5EC-4B51-A96F-C28AEB99FB6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E2E816-07C4-48D2-AE3E-EAC8ECD6F13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D47AD-0EF5-4035-B071-BE4FB18972A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immagine diapositiva 1">
            <a:extLst>
              <a:ext uri="{FF2B5EF4-FFF2-40B4-BE49-F238E27FC236}">
                <a16:creationId xmlns:a16="http://schemas.microsoft.com/office/drawing/2014/main" id="{3224547B-606F-40E5-B196-578BDA27CF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Segnaposto note 2">
            <a:extLst>
              <a:ext uri="{FF2B5EF4-FFF2-40B4-BE49-F238E27FC236}">
                <a16:creationId xmlns:a16="http://schemas.microsoft.com/office/drawing/2014/main" id="{2034E1EF-CB0C-42E8-B60D-78837C9E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E3775-B268-41FB-ABD9-FD97EFD9A3B6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9364B-84FF-448E-80E0-1C6F57FE61C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595EC8-AA77-43FD-B180-02C615918C7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60C7C8-1F2E-4A1E-A4B1-E31704BDF379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00961F-A18B-4074-9582-362EF80C9249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B2A461-63B9-4650-B4E0-FF1FAB96950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C99AB3-08EE-4C63-AF40-6E82BD4E118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280834-7048-442A-A748-D8FB6E23A3C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A5D33E-9F9E-4C30-96B9-6B33424EDE78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574A1F-53E5-476E-8AE0-6827518945EE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immagine diapositiva 1">
            <a:extLst>
              <a:ext uri="{FF2B5EF4-FFF2-40B4-BE49-F238E27FC236}">
                <a16:creationId xmlns:a16="http://schemas.microsoft.com/office/drawing/2014/main" id="{EE05A520-4D37-4CC4-9B23-AB93AAB4A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egnaposto note 2">
            <a:extLst>
              <a:ext uri="{FF2B5EF4-FFF2-40B4-BE49-F238E27FC236}">
                <a16:creationId xmlns:a16="http://schemas.microsoft.com/office/drawing/2014/main" id="{B3B2D25C-105C-4D6E-AAF8-C2268EBC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5794ED-F8EB-40E3-95FE-13E59BE25F56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072094-F64F-4A6C-901B-F068AF22F87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3EA1A2-38EE-424C-ABFA-82AD4FD2D5C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E5E3D3-DDCD-4E1D-AA2F-1ACA3768AFCE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A98A54-0BAE-494B-9721-8B76C5C62A30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1ACCE6-B0B1-4FC5-B9CB-D3E82849559E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4BD73-40CD-40CF-9D73-3CC51718217C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AF953-BD0D-405E-A2E0-DBD0BBE2E97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FB6845-225B-4E50-ADBD-24329030D686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871AD-5E9A-4C05-9CE0-41CD5B1295A1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immagine diapositiva 1">
            <a:extLst>
              <a:ext uri="{FF2B5EF4-FFF2-40B4-BE49-F238E27FC236}">
                <a16:creationId xmlns:a16="http://schemas.microsoft.com/office/drawing/2014/main" id="{AC97391E-53DB-4EC7-A92D-2D72A2BFC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Segnaposto note 2">
            <a:extLst>
              <a:ext uri="{FF2B5EF4-FFF2-40B4-BE49-F238E27FC236}">
                <a16:creationId xmlns:a16="http://schemas.microsoft.com/office/drawing/2014/main" id="{51214BFE-A564-406E-8FBA-A040BD4E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687761-8CB0-4EEB-B811-CA9F9CD69E4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C22E96-2000-4F2B-958A-ED31C8A2BF4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507F8E-BEA9-4A82-BE51-D6BA69839AE7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D11A3B-06CC-4BEF-B8C1-0CA5E80C7743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483D2-8B92-4284-8338-9D750A43FEED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A10B06-CD15-4229-A019-707C5BBFEBD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A10B06-CD15-4229-A019-707C5BBFEBDF}" type="slidenum">
              <a:rPr kumimoji="0" lang="it-IT" altLang="it-IT" sz="13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556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it-IT" altLang="it-IT" sz="13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282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276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3276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139CD-4F14-471D-8102-5F6820D1F255}" type="slidenum">
              <a:rPr kumimoji="0" lang="en-US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7F1BD7-C528-43F5-8E57-F23761DC33D7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9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E1E5C9-21B9-4597-8A53-76624FBBA79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9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29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1CD5A0-ACF1-4F2C-B916-1A51040B024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0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736DF9-41C8-4243-B60C-F94D61C5D56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0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0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>
            <a:extLst>
              <a:ext uri="{FF2B5EF4-FFF2-40B4-BE49-F238E27FC236}">
                <a16:creationId xmlns:a16="http://schemas.microsoft.com/office/drawing/2014/main" id="{EDC505E5-58E9-40F4-B055-1FBE0B122F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>
            <a:extLst>
              <a:ext uri="{FF2B5EF4-FFF2-40B4-BE49-F238E27FC236}">
                <a16:creationId xmlns:a16="http://schemas.microsoft.com/office/drawing/2014/main" id="{248B373A-1C2E-4996-B3A7-570D1B9E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E3792-8123-4E5B-9AC4-1AEB0335564F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1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B0EED-429A-40DB-A1A4-E980B3D259E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1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1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CF6246-FA83-444F-8ECF-E9F067462C94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2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8A19B3-5E7C-4E81-8B13-985A5B6DB59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2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2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70A8F-E466-4C1E-BCCB-4AC8F0C57046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3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75C68-E3EA-4F62-B942-1E62AB6F7BC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3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3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68C69-8E3E-46F8-A253-895E51F91B4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9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71715-7625-40E2-AD28-B6D520D66A1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9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39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AF48C-CA86-4D64-81CA-0788D84D42D2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0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D93763-53A7-4496-9F95-B3B0D154EF4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0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0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AD1A30-7197-4DCC-857F-A9C23C167EE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2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96585E-F11C-493A-9168-68858C59D144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2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2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C534A8-21B1-4EC7-BDF2-62A2481B0DAC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3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A7BC10-7816-4F0B-B172-7EBCC60542A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3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3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10CA21-1A95-42E8-8BBA-8AA04361AAE3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4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64083-9164-42A1-8FF7-A11523303B4C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4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4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BED300-7C19-49E7-A2D1-C0E2987AAD3A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5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6ADD72-9BD4-4D33-B4A9-9F70B3BE429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5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50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51A1DB-DE5E-4158-9E68-0BCEC0A96C7B}" type="datetime9">
              <a:rPr kumimoji="0" lang="it-IT" alt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31/03/2021 21:00:41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6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857E22-AF7E-424E-AC20-3BA0AFD0B42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6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747713"/>
            <a:ext cx="4784725" cy="3589337"/>
          </a:xfrm>
          <a:ln/>
        </p:spPr>
      </p:sp>
      <p:sp>
        <p:nvSpPr>
          <p:cNvPr id="346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F1E5BC-DE82-4E8F-AA72-B64173C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3986-2952-490F-82D3-240A9834CB1B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22445-7110-4A85-9C39-A755C700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FD2CC8-7F2D-4CC4-8D81-10634110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95426-FCFF-4917-8A4E-FCB9D03D0B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16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BC2E0A-028B-475A-A7B2-B8ED9D0E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4700C-089F-45AA-A902-C5219495DBAD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2A0862-0711-4CF6-84CF-D678B6C5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DB709-7D6A-4E7A-B9E5-FAAF7CCB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E0037-8914-4B77-9532-9892081F5E6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928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B5D98-A27D-486F-93D5-A34372F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13826-5219-4D44-A41C-2E1438FCFEAD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9A150C-1508-4F7F-9082-7DCA9095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A856BC-692C-409A-8C41-2665D8CF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B62E-1A9A-4491-A0B5-D1B3E2869D3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357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04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758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DACB0-FCB6-422F-9727-6C1B685791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5672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20729-53A3-412F-8670-F4F77F990B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501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FA38E-2B34-4C4D-8533-0DF4BC8FBE6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169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305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38700" y="1447800"/>
            <a:ext cx="4305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10567-A5D5-4512-AC87-A195F2B5797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90423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B5255-A10C-4067-A58F-332E04DFC9C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25607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7A75B-E615-4735-9E6E-A42799BA675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6751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4013C-5874-4A30-BD7B-79747A54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8C8E-A6F7-47F6-B530-AA8DAC303F2A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A88BFB-C735-47DF-AEE3-4797D685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133F5C-F861-49E0-8B10-87404D18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5114-D458-40B2-BA4E-F268A39E954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1625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54C3-A194-4D8B-B917-A192F4E61C4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87703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DC07F-297E-48C2-A9E3-50004373128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153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900C9-B8AA-49A8-AE84-584FF270EA2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506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8EB22-D6A6-4C15-953D-6D32EA04E0B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4742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0960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0960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50843-19D0-4917-843F-A391F1A588B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983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3053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4838700" y="1447800"/>
            <a:ext cx="43053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3F5B9-8903-492D-B8D0-FCE98ADB352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2875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763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AF697-A17C-46D7-B733-29F0A6D4C5F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9556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2666E-BCD5-4C5F-954D-E6948D7E8404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98966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14979-B717-4FA4-9657-46382BEA262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93582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C55D2-2B60-48A9-A5D5-A673BD37143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950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4270AF-A860-461E-8423-8283BE9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497A9-2B32-4BEC-A960-C7797D00F52D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8FF63B-38F2-428B-8B1F-7908D5D7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87ABF-3A40-45AE-B3B8-E6B10932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31732-064A-462F-A362-3C40C35FB66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7238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0" y="981075"/>
            <a:ext cx="4495800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87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0D00E-B0E4-4BB8-85B7-A447668EB1A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26965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20C7A-2CF8-497B-8617-78F788E74A2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280784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7A77A-6C2E-434C-A5B9-58D3244FB987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2361366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6761C-388A-433D-BC84-A8C32962F76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93638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4D386-5AEA-446E-A3A2-ED136F1E4F36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275024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4AFED-4316-4934-98C3-845AF24074A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8185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EBF76-D46E-4B30-9BD1-B011B031A77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107066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44450"/>
            <a:ext cx="2286000" cy="68135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44450"/>
            <a:ext cx="6705600" cy="68135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89173-71A5-45BF-84A2-5B1A9047130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522882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634A09-586D-4EEF-BF24-7DB9F3D419A1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3D842B49-9340-436E-AA93-526058681D9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3716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83131A-28CC-40A0-B9C7-C969E5EE00D4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BFFBE022-3999-4347-9C2A-C8B7A38472D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9116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4895A16-9893-4A73-A6C4-727FEAF8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45AE-B22F-4A02-A32F-92C37CC45937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A9B6879-CE7A-4C59-BA04-7A97697E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F4A7D47-58F1-4879-80AC-318CED01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FBBBF-FE99-4700-9F03-FB1E719AC60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6951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DA7090-839A-4E0B-BC6D-29875EBC2A1F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267471D1-1055-42F6-BB67-26901323C66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35766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6681CA-A87E-4984-95A0-1B6AD0D95E89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3478F9DE-0B11-40C2-8809-E098DFB2D44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94441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F1C823-BEF0-47A1-9042-9ECDD449A41B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38AB9832-9D78-49CA-8CF2-04FB0CE2064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10854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565272-1A6A-4511-B306-606E870E0D4C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A6D7F55F-C02D-4F18-A148-6E6DCF403D1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8606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0C20EC-9E0B-469E-B70A-03F4E2D26A62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3CC134CD-24BF-4B28-B1F3-A13327741F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91534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AAE863-AC95-47E7-806F-FE0DC2A3A490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DE3782CC-FAEE-4036-B0A7-B1461E79E05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19283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39D1180-91BB-489A-BB9F-F0A6B86C2C8A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B38B3FF1-4F15-417C-99DB-FF10A6A6B69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6806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864462-CB25-45DB-AD70-9A31F482A05C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FA8FFC9F-884A-4052-BBEA-2B6CD15D584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151169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9D871D-BF97-4E72-83E7-8A3D383D2A09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928DDDC1-F03F-44D7-88F2-3D32CBEDBAA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87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5323F18D-AEC3-4C71-9309-62A980CF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7193-EEE0-446C-8896-E3ABFE916856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8F4B1305-0485-4C05-AF62-044A7A66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DE3BE7C-2BD7-4C80-A673-D863F46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7AF49-B9A2-4E11-9CC6-4E2F9F1AD46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682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F16DA63C-402E-4DCE-8C66-3BA00EE8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0E78A-B17F-4530-A9D3-8C69E9A890C9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7BDB56EA-157E-44B8-BF85-7432F68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8CA6EF91-AB72-46F5-ADB4-F1420E2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70776-15E5-43D4-8518-0A56EC7ECAE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88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4A9D4B9-9906-41F8-853C-CE05FA85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75155-8430-4F3B-9327-B7223981DD67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57409B5-393E-44B2-912A-A631C5F1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626A843-0440-4937-829E-F230E81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902A4-4AA7-4288-83EC-4EBC383CF0E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6044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910CAB8-617B-4DBB-9506-9A5F027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71BB2-F783-4BE2-9025-5FEC8A385F4A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3B40A13-C5DF-4623-9121-6DD8B234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3F8239B-2695-448B-917E-E37CC0D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C5382-161A-4442-A28F-EA4C86AA7AE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330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53103AE-6B17-4A50-A04B-2D163D39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4659D-AD3D-4C23-A092-EF199EBCEE66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871961F-00A0-4278-B444-0B8D422E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D00A9EE-4BC0-4C4F-B29A-F609FC86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4C38A-A60A-4E6B-AE20-A4742836779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59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38C488B1-F05A-47B3-A53D-28FD490C07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0D5E3308-04B4-489D-9719-B7D80A9691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E79728-7828-40E9-AB82-42487D0A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134126-7BB2-449D-9013-5DADA476B7C9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7B705-9A7F-4836-8069-A2527DF66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BBA5E-4FC9-470D-9CE7-7969076C3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87C076D-7461-44C4-8A03-5EF509F3064D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763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bg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bg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0010B3DA-4A0A-4419-8BF4-D393BF227F6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37440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bg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450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237288"/>
            <a:ext cx="693738" cy="476250"/>
          </a:xfrm>
          <a:prstGeom prst="rect">
            <a:avLst/>
          </a:prstGeom>
          <a:noFill/>
          <a:ln w="9525">
            <a:solidFill>
              <a:schemeClr val="bg2"/>
            </a:solidFill>
            <a:prstDash val="lgDash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bg2"/>
                </a:solidFill>
              </a:defRPr>
            </a:lvl1pPr>
          </a:lstStyle>
          <a:p>
            <a:fld id="{997C5205-6A85-4A73-80F7-83F5BCB9F4EE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90054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1000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714375" indent="2000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071563" indent="3000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438275" indent="390525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1895475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6pPr>
      <a:lvl7pPr marL="2352675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7pPr>
      <a:lvl8pPr marL="2809875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8pPr>
      <a:lvl9pPr marL="3267075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614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682FE76-E4EE-418F-9804-CEDE31D86CCF}" type="datetimeFigureOut">
              <a:rPr lang="it-IT"/>
              <a:pPr>
                <a:defRPr/>
              </a:pPr>
              <a:t>31/03/2021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CC3394D-9E00-4F53-BDEF-A3618FBB9A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459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3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3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3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3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3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3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3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3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3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3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3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3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3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3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3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3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3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3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3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3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3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3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3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3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098">
            <a:extLst>
              <a:ext uri="{FF2B5EF4-FFF2-40B4-BE49-F238E27FC236}">
                <a16:creationId xmlns:a16="http://schemas.microsoft.com/office/drawing/2014/main" id="{321A76C7-1E85-4FB2-870F-FE4833F320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Introduzione</a:t>
            </a:r>
            <a:br>
              <a:rPr lang="it-IT"/>
            </a:br>
            <a:r>
              <a:rPr lang="it-IT"/>
              <a:t>alle Basi di Dati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50">
            <a:extLst>
              <a:ext uri="{FF2B5EF4-FFF2-40B4-BE49-F238E27FC236}">
                <a16:creationId xmlns:a16="http://schemas.microsoft.com/office/drawing/2014/main" id="{64985B1C-1C98-4341-8E36-3974DD687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Esempio</a:t>
            </a:r>
            <a:r>
              <a:rPr lang="it-IT" dirty="0">
                <a:latin typeface="Courier New" pitchFamily="49" charset="0"/>
              </a:rPr>
              <a:t> </a:t>
            </a:r>
          </a:p>
        </p:txBody>
      </p:sp>
      <p:sp>
        <p:nvSpPr>
          <p:cNvPr id="128003" name="Rectangle 2051">
            <a:extLst>
              <a:ext uri="{FF2B5EF4-FFF2-40B4-BE49-F238E27FC236}">
                <a16:creationId xmlns:a16="http://schemas.microsoft.com/office/drawing/2014/main" id="{B320C9EC-C7B8-44DC-AF57-4DE84530E8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01000" cy="51816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</a:t>
            </a:r>
            <a:r>
              <a:rPr lang="it-IT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= (</a:t>
            </a:r>
            <a:r>
              <a:rPr lang="it-IT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a,b</a:t>
            </a: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</a:t>
            </a:r>
            <a:r>
              <a:rPr lang="it-IT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</a:t>
            </a: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= (1,2,3)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aphicFrame>
        <p:nvGraphicFramePr>
          <p:cNvPr id="25604" name="Object 2048">
            <a:extLst>
              <a:ext uri="{FF2B5EF4-FFF2-40B4-BE49-F238E27FC236}">
                <a16:creationId xmlns:a16="http://schemas.microsoft.com/office/drawing/2014/main" id="{9472F566-C541-419E-8389-0CC2A3A471A7}"/>
              </a:ext>
            </a:extLst>
          </p:cNvPr>
          <p:cNvGraphicFramePr>
            <a:graphicFrameLocks/>
          </p:cNvGraphicFramePr>
          <p:nvPr/>
        </p:nvGraphicFramePr>
        <p:xfrm>
          <a:off x="4764088" y="6002338"/>
          <a:ext cx="381952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Grafico" r:id="rId4" imgW="3819457" imgH="4124257" progId="MSGraph.Chart.8">
                  <p:embed followColorScheme="full"/>
                </p:oleObj>
              </mc:Choice>
              <mc:Fallback>
                <p:oleObj name="Grafico" r:id="rId4" imgW="3819457" imgH="4124257" progId="MSGraph.Chart.8">
                  <p:embed followColorScheme="full"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6002338"/>
                        <a:ext cx="3819525" cy="412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Rectangle 2053">
            <a:extLst>
              <a:ext uri="{FF2B5EF4-FFF2-40B4-BE49-F238E27FC236}">
                <a16:creationId xmlns:a16="http://schemas.microsoft.com/office/drawing/2014/main" id="{F6717A9D-232D-4E50-B915-A18D5464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46388"/>
            <a:ext cx="7589838" cy="1066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D</a:t>
            </a:r>
            <a:r>
              <a:rPr lang="it-IT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x D</a:t>
            </a:r>
            <a:r>
              <a:rPr lang="it-IT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= ( &lt;a,1&gt;, &lt;b,1&gt;, &lt;a,2&gt;, &lt;b,2&gt;, </a:t>
            </a:r>
          </a:p>
          <a:p>
            <a:pPr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         &lt;a,3&gt;, &lt;b,3&gt; )</a:t>
            </a:r>
          </a:p>
        </p:txBody>
      </p:sp>
      <p:sp>
        <p:nvSpPr>
          <p:cNvPr id="128006" name="Rectangle 2054">
            <a:extLst>
              <a:ext uri="{FF2B5EF4-FFF2-40B4-BE49-F238E27FC236}">
                <a16:creationId xmlns:a16="http://schemas.microsoft.com/office/drawing/2014/main" id="{3BCB7B03-5AA9-4B42-B8EF-D3BFF861A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38600"/>
            <a:ext cx="6840334" cy="255454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R1 = ( &lt;a,1&gt;, &lt;b,3&gt; )</a:t>
            </a:r>
          </a:p>
          <a:p>
            <a:pP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R2 = ( &lt;a,1&gt;, &lt;b,3&gt;, &lt;a,2&gt; )</a:t>
            </a:r>
          </a:p>
          <a:p>
            <a:pP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R3 = (  )</a:t>
            </a:r>
          </a:p>
          <a:p>
            <a:pP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R4 = ( &lt;a,1&gt;, &lt;b,1&gt;, &lt;a,2&gt;, &lt;b,2&gt;, </a:t>
            </a:r>
          </a:p>
          <a:p>
            <a:pPr lvl="3"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&lt;a,3&gt;, &lt;b,3&gt;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5" grpId="0" autoUpdateAnimBg="0"/>
      <p:bldP spid="128006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142875" y="14208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la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più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costosa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Prezzo = SELECT max(Prezzo) FROM 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Nome, *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Prezzo =&gt; ALL SELECT Prezzo FROM 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cxnSp>
        <p:nvCxnSpPr>
          <p:cNvPr id="6" name="Connettore diritto 5"/>
          <p:cNvCxnSpPr/>
          <p:nvPr/>
        </p:nvCxnSpPr>
        <p:spPr>
          <a:xfrm flipH="1">
            <a:off x="107950" y="1989138"/>
            <a:ext cx="4330700" cy="20161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/>
          <p:cNvCxnSpPr/>
          <p:nvPr/>
        </p:nvCxnSpPr>
        <p:spPr>
          <a:xfrm flipH="1" flipV="1">
            <a:off x="107950" y="1989138"/>
            <a:ext cx="4103688" cy="20875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142875" y="14208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la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più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costosa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&gt;= 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      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SELECT max(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   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                       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414491" y="2123893"/>
            <a:ext cx="5040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&gt;= ALL 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Prezzo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    	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4342483" y="2204864"/>
            <a:ext cx="4860032" cy="0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4342483" y="2204864"/>
            <a:ext cx="0" cy="1584176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successivamente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al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rifornimento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VENDITA 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&gt;	(SELECT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DataRifornimento</a:t>
            </a:r>
            <a:endParaRPr kumimoji="0" lang="en-US" alt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D.Codice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V.CodiceDistributore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endParaRPr kumimoji="0" lang="en-US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 Data =	(SELECT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DataRifornimento</a:t>
            </a:r>
            <a:endParaRPr kumimoji="0" lang="en-US" alt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D.Codice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V.CodiceDistributore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AND Ora &gt;	(SELECT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OraRifornimento</a:t>
            </a:r>
            <a:endParaRPr kumimoji="0" lang="en-US" alt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D.Codice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V.CodiceDistributore</a:t>
            </a:r>
            <a:r>
              <a:rPr kumimoji="0" lang="en-US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successivamente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al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rifornimento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Data, Ora,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ON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&gt;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DataRifornimemto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OR  Data =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DataRifornimemto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      AND Ora &gt;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OraRifornimento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5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non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niente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&lt;&gt; ALL SELECT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	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IN SELECT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	  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non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niente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SELECT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FROM </a:t>
            </a:r>
            <a:r>
              <a:rPr kumimoji="0" lang="en-US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nessuna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successiva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al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rifornimento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DataRifornimento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&gt; SELECT Data FROM VENDITA 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WHERE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Codice=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DataRifornimento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&gt;= SELECT Data FROM VENDITA 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WHERE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Codice=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nessuna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successiva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al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loro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rifornimento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	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Data &gt;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DataRifornimento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OR  Data =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DataRifornimemto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      AND Ora &gt;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OraRifornimento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5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solo la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"the al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limone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Distributore.*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&lt;&gt;ALL 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WHERE Nome&lt;&gt;'the al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limone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 i distributori che non hanno mai venduto la bevanda di codice “</a:t>
            </a:r>
            <a:r>
              <a:rPr kumimoji="0" lang="en-US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B1</a:t>
            </a: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Codice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SELECT 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Vendita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</a:t>
            </a: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 = 'B1'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4098">
            <a:extLst>
              <a:ext uri="{FF2B5EF4-FFF2-40B4-BE49-F238E27FC236}">
                <a16:creationId xmlns:a16="http://schemas.microsoft.com/office/drawing/2014/main" id="{3A15C534-F09A-4097-9901-0565D0703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Proprietà</a:t>
            </a:r>
            <a:r>
              <a:rPr lang="it-IT" dirty="0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29027" name="Rectangle 4099">
            <a:extLst>
              <a:ext uri="{FF2B5EF4-FFF2-40B4-BE49-F238E27FC236}">
                <a16:creationId xmlns:a16="http://schemas.microsoft.com/office/drawing/2014/main" id="{F0D41FDC-5831-4D68-BABD-AD4C6151A3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0149" y="1219200"/>
            <a:ext cx="7848600" cy="51816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Grado della relazione: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numero di domini (n)</a:t>
            </a: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9028" name="Rectangle 4100">
            <a:extLst>
              <a:ext uri="{FF2B5EF4-FFF2-40B4-BE49-F238E27FC236}">
                <a16:creationId xmlns:a16="http://schemas.microsoft.com/office/drawing/2014/main" id="{E1B6BACB-8DEB-4161-94A0-C8FD7786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9" y="23622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Cardinalità della relazione: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numero di n-</a:t>
            </a:r>
            <a:r>
              <a:rPr lang="it-IT" sz="32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uple</a:t>
            </a: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(o </a:t>
            </a:r>
            <a:r>
              <a:rPr lang="it-IT" sz="32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tuple</a:t>
            </a: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)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9029" name="Rectangle 4101">
            <a:extLst>
              <a:ext uri="{FF2B5EF4-FFF2-40B4-BE49-F238E27FC236}">
                <a16:creationId xmlns:a16="http://schemas.microsoft.com/office/drawing/2014/main" id="{29A1BC93-B33F-4332-BF6C-F9012F79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8" y="3581400"/>
            <a:ext cx="879130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Attributo: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nome dato al dominio in una relazione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	</a:t>
            </a:r>
            <a:r>
              <a:rPr 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 nomi di attributo in una relazione devono essere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		tutti distinti fra loro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29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“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tè</a:t>
            </a:r>
            <a:r>
              <a:rPr kumimoji="0" lang="en-US" alt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al 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limone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 i distributori che non hanno </a:t>
            </a:r>
            <a:r>
              <a:rPr kumimoji="0" lang="en-US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venduto “</a:t>
            </a:r>
            <a:r>
              <a:rPr kumimoji="0" lang="en-US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tè al limone</a:t>
            </a: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Codice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SELECT 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Vendita JOIN Bevanda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    ON </a:t>
            </a: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 = Codice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Nome='tè al limone'</a:t>
            </a:r>
          </a:p>
        </p:txBody>
      </p:sp>
    </p:spTree>
    <p:extLst>
      <p:ext uri="{BB962C8B-B14F-4D97-AF65-F5344CB8AC3E}">
        <p14:creationId xmlns:p14="http://schemas.microsoft.com/office/powerpoint/2010/main" val="20073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solo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“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cioccolata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solo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“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cioccolata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DISTINCT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(SELECT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    ON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Codice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Nome &lt;&gt; 'cioccolata')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76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state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almeno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due volte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VENDITA V1 , VENDITA V2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V1.CodBevanda=V2.CodBevanda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AND (V1.CodDistributore&lt;&gt;V2.CodDistributore 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 V1.data&lt;&gt;V2.data OR V1.ora&lt;&gt;V2.ora)</a:t>
            </a:r>
            <a:endParaRPr kumimoji="0" lang="en-US" altLang="it-IT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VENDITA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 BY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HAVING count(*) =2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sono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state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almeno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due volte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distinct V1.CodBevanda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V1,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V1.CodBevanda=V2.CodBevanda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AND (V1.CodDistributore &lt;&gt; V2.CodDistributore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                           OR V1.Data &lt;&gt; V2.Data OR V1.Ora &lt;&gt; V2.Ora)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 BY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HAVING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count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(*)&gt;=2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3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-9525" y="1268413"/>
            <a:ext cx="9144000" cy="100806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Trovare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distributori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hanno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fatto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una sola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IN 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-9525" y="1268413"/>
            <a:ext cx="9144000" cy="100806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Trovare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distributori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hanno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fatto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sola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DISTINCT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NOT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SELECT V1.CodDistributore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V1, </a:t>
            </a: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WHERE V1.CodDistributore=V2.CodDistributore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AND (V1.Data &lt;&gt; V2.Data OR V1.Ora &lt;&gt; V2.Ora)</a:t>
            </a:r>
            <a:endParaRPr kumimoji="0" lang="en-US" sz="3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altLang="it-IT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endParaRPr kumimoji="0" lang="en-US" altLang="it-IT" sz="9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altLang="it-IT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Vendita</a:t>
            </a:r>
            <a:endParaRPr kumimoji="0" lang="it-IT" altLang="it-IT" sz="9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it-IT" altLang="it-IT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CodDistributore</a:t>
            </a:r>
            <a:endParaRPr kumimoji="0" lang="it-IT" altLang="it-IT" sz="9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HAVING </a:t>
            </a:r>
            <a:r>
              <a:rPr kumimoji="0" lang="it-IT" altLang="it-IT" sz="9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</a:t>
            </a:r>
            <a:r>
              <a:rPr kumimoji="0" lang="it-IT" altLang="it-IT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(*)=1</a:t>
            </a:r>
            <a:endParaRPr kumimoji="0" lang="en-US" altLang="it-IT" sz="9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9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almeno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due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ma non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“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caffè</a:t>
            </a:r>
            <a:r>
              <a:rPr kumimoji="0" lang="en-US" alt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lungo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almeno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due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ma non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“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caffè</a:t>
            </a:r>
            <a:r>
              <a:rPr kumimoji="0" lang="en-US" alt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lungo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DISTINCT V1.CodDistributore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V1,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V1.CodDistributore=V2.CodDistributore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AND (V1.Data &lt;&gt; V2.Data OR V1.Ora &lt;&gt; V2.Ora)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AND V1.CodDistributore NOT 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(SELECT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JOIN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    ON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Codice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WHERE Nome = 'caffè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lungo'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1233B5-FC05-4CB8-8E90-C9DABCE58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Proprietà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8DEF05-965B-436D-983B-9615EDAC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991600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it-IT" altLang="it-IT" sz="2800" dirty="0">
                <a:latin typeface="ArialMT" charset="0"/>
              </a:rPr>
              <a:t>In base alle definizioni, una relazione matematica è un </a:t>
            </a:r>
            <a:r>
              <a:rPr lang="it-IT" altLang="it-IT" sz="2800" b="1" dirty="0">
                <a:latin typeface="Arial-BoldMT" charset="0"/>
              </a:rPr>
              <a:t>insieme </a:t>
            </a:r>
            <a:r>
              <a:rPr lang="it-IT" altLang="it-IT" sz="2800" dirty="0">
                <a:latin typeface="ArialMT" charset="0"/>
              </a:rPr>
              <a:t>di n-</a:t>
            </a:r>
            <a:r>
              <a:rPr lang="it-IT" altLang="it-IT" sz="2800" dirty="0" err="1">
                <a:latin typeface="ArialMT" charset="0"/>
              </a:rPr>
              <a:t>uple</a:t>
            </a:r>
            <a:r>
              <a:rPr lang="it-IT" altLang="it-IT" sz="2800" dirty="0">
                <a:latin typeface="ArialMT" charset="0"/>
              </a:rPr>
              <a:t> </a:t>
            </a:r>
            <a:r>
              <a:rPr lang="it-IT" altLang="it-IT" sz="2800" b="1" dirty="0">
                <a:latin typeface="Arial-BoldMT" charset="0"/>
              </a:rPr>
              <a:t>ordinate</a:t>
            </a:r>
            <a:r>
              <a:rPr lang="it-IT" altLang="it-IT" sz="2800" dirty="0">
                <a:latin typeface="ArialMT" charset="0"/>
              </a:rPr>
              <a:t>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it-IT" altLang="it-IT" sz="2800" dirty="0">
                <a:latin typeface="ArialMT" charset="0"/>
              </a:rPr>
              <a:t>&lt;d1, d2, …, </a:t>
            </a:r>
            <a:r>
              <a:rPr lang="it-IT" altLang="it-IT" sz="2800" dirty="0" err="1">
                <a:latin typeface="ArialMT" charset="0"/>
              </a:rPr>
              <a:t>dn</a:t>
            </a:r>
            <a:r>
              <a:rPr lang="it-IT" altLang="it-IT" sz="2800" dirty="0">
                <a:latin typeface="ArialMT" charset="0"/>
              </a:rPr>
              <a:t>&gt; tali che d1 </a:t>
            </a:r>
            <a:r>
              <a:rPr lang="it-IT" altLang="it-IT" sz="28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it-IT" altLang="it-IT" sz="2800" dirty="0">
                <a:latin typeface="Symbol" panose="05050102010706020507" pitchFamily="18" charset="2"/>
              </a:rPr>
              <a:t> </a:t>
            </a:r>
            <a:r>
              <a:rPr lang="it-IT" altLang="it-IT" sz="2800" dirty="0">
                <a:latin typeface="ArialMT" charset="0"/>
              </a:rPr>
              <a:t>D1, d2 </a:t>
            </a:r>
            <a:r>
              <a:rPr lang="it-IT" altLang="it-IT" sz="28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it-IT" altLang="it-IT" sz="2800" dirty="0">
                <a:latin typeface="Symbol" panose="05050102010706020507" pitchFamily="18" charset="2"/>
              </a:rPr>
              <a:t> </a:t>
            </a:r>
            <a:r>
              <a:rPr lang="it-IT" altLang="it-IT" sz="2800" dirty="0">
                <a:latin typeface="ArialMT" charset="0"/>
              </a:rPr>
              <a:t>D2, …, </a:t>
            </a:r>
            <a:r>
              <a:rPr lang="it-IT" altLang="it-IT" sz="2800" dirty="0" err="1">
                <a:latin typeface="ArialMT" charset="0"/>
              </a:rPr>
              <a:t>dn</a:t>
            </a:r>
            <a:r>
              <a:rPr lang="it-IT" altLang="it-IT" sz="2800" dirty="0">
                <a:latin typeface="ArialMT" charset="0"/>
              </a:rPr>
              <a:t> </a:t>
            </a:r>
            <a:r>
              <a:rPr lang="it-IT" altLang="it-IT" sz="28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it-IT" altLang="it-IT" sz="2800" dirty="0">
                <a:latin typeface="Symbol" panose="05050102010706020507" pitchFamily="18" charset="2"/>
              </a:rPr>
              <a:t> </a:t>
            </a:r>
            <a:r>
              <a:rPr lang="it-IT" altLang="it-IT" sz="2800" dirty="0" err="1">
                <a:latin typeface="ArialMT" charset="0"/>
              </a:rPr>
              <a:t>Dn</a:t>
            </a:r>
            <a:endParaRPr lang="it-IT" altLang="it-IT" sz="2800" dirty="0">
              <a:latin typeface="ArialMT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it-IT" altLang="it-IT" sz="2800" dirty="0">
                <a:latin typeface="ArialMT" charset="0"/>
              </a:rPr>
              <a:t>Una relazione è un </a:t>
            </a:r>
            <a:r>
              <a:rPr lang="it-IT" altLang="it-IT" sz="2800" b="1" dirty="0">
                <a:latin typeface="Arial-BoldMT" charset="0"/>
              </a:rPr>
              <a:t>insieme</a:t>
            </a:r>
            <a:r>
              <a:rPr lang="it-IT" altLang="it-IT" sz="2800" dirty="0">
                <a:latin typeface="ArialMT" charset="0"/>
              </a:rPr>
              <a:t>; quindi: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it-IT" altLang="it-IT" sz="2800" dirty="0">
                <a:latin typeface="ArialMT" charset="0"/>
              </a:rPr>
              <a:t>non è definito alcun ordinamento fra le n-</a:t>
            </a:r>
            <a:r>
              <a:rPr lang="it-IT" altLang="it-IT" sz="2800" dirty="0" err="1">
                <a:latin typeface="ArialMT" charset="0"/>
              </a:rPr>
              <a:t>uple</a:t>
            </a:r>
            <a:endParaRPr lang="it-IT" altLang="it-IT" sz="2800" dirty="0">
              <a:latin typeface="ArialMT" charset="0"/>
            </a:endParaRPr>
          </a:p>
          <a:p>
            <a:pPr marL="457200" indent="-457200" eaLnBrk="1" hangingPunct="1">
              <a:spcBef>
                <a:spcPts val="0"/>
              </a:spcBef>
            </a:pPr>
            <a:r>
              <a:rPr lang="it-IT" altLang="it-IT" sz="2800" dirty="0">
                <a:latin typeface="ArialMT" charset="0"/>
              </a:rPr>
              <a:t>le n-</a:t>
            </a:r>
            <a:r>
              <a:rPr lang="it-IT" altLang="it-IT" sz="2800" dirty="0" err="1">
                <a:latin typeface="ArialMT" charset="0"/>
              </a:rPr>
              <a:t>uple</a:t>
            </a:r>
            <a:r>
              <a:rPr lang="it-IT" altLang="it-IT" sz="2800" dirty="0">
                <a:latin typeface="ArialMT" charset="0"/>
              </a:rPr>
              <a:t> di una relazione sono distinte l’una dall’altra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it-IT" altLang="it-IT" sz="2800" dirty="0">
                <a:latin typeface="ArialMT" charset="0"/>
              </a:rPr>
              <a:t>le n-</a:t>
            </a:r>
            <a:r>
              <a:rPr lang="it-IT" altLang="it-IT" sz="2800" dirty="0" err="1">
                <a:latin typeface="ArialMT" charset="0"/>
              </a:rPr>
              <a:t>uple</a:t>
            </a:r>
            <a:r>
              <a:rPr lang="it-IT" altLang="it-IT" sz="2800" dirty="0">
                <a:latin typeface="ArialMT" charset="0"/>
              </a:rPr>
              <a:t> sono internamente </a:t>
            </a:r>
            <a:r>
              <a:rPr lang="it-IT" altLang="it-IT" sz="2800" b="1" dirty="0">
                <a:latin typeface="Arial-BoldMT" charset="0"/>
              </a:rPr>
              <a:t>ordinate</a:t>
            </a:r>
            <a:r>
              <a:rPr lang="it-IT" altLang="it-IT" sz="2800" dirty="0">
                <a:latin typeface="ArialMT" charset="0"/>
              </a:rPr>
              <a:t>: l’i-esimo valore di ciascuna proviene dall’ i-esimo dominio (è cioè definito un ordinamento fra i domini)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it-IT" altLang="it-IT" sz="2800" dirty="0">
                <a:latin typeface="ArialMT" charset="0"/>
              </a:rPr>
              <a:t>i riferimenti fra dati in relazioni diverse sono rappresentati per mezzo di valori dei domini che compaiono nelle ennuple.</a:t>
            </a:r>
          </a:p>
          <a:p>
            <a:pPr eaLnBrk="1" hangingPunct="1">
              <a:spcBef>
                <a:spcPct val="50000"/>
              </a:spcBef>
            </a:pPr>
            <a:endParaRPr lang="it-IT" altLang="it-IT" sz="2800" dirty="0">
              <a:latin typeface="ArialMT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6323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hanno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effettuato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almeno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una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per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tutte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le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possibili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distribuite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e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distribuibili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 BY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HAVING count(distinct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)=SELECT count(*)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				 FROM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endParaRPr kumimoji="0" lang="en-US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6323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 i distributori che hanno venduto tutte le bevande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Vendita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GROUP BY CodDistributore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HAVING count(distinct CodBevanda) = SELECT count(*)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                                      	                FROM Bevanda</a:t>
            </a: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2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DBCE08-85E1-4D67-B435-6F54075E1539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Aeroporti</a:t>
            </a:r>
          </a:p>
        </p:txBody>
      </p:sp>
      <p:sp>
        <p:nvSpPr>
          <p:cNvPr id="573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6613"/>
            <a:ext cx="9144000" cy="58769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AEROPORTO (</a:t>
            </a:r>
            <a:r>
              <a:rPr lang="it-IT" altLang="it-IT" u="sng" dirty="0"/>
              <a:t>Citta</a:t>
            </a:r>
            <a:r>
              <a:rPr lang="it-IT" altLang="it-IT" dirty="0"/>
              <a:t>, Nazione, 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VOLO (</a:t>
            </a:r>
            <a:r>
              <a:rPr lang="it-IT" altLang="it-IT" u="sng" dirty="0" err="1"/>
              <a:t>IdVolo</a:t>
            </a:r>
            <a:r>
              <a:rPr lang="it-IT" altLang="it-IT" dirty="0"/>
              <a:t>, </a:t>
            </a:r>
            <a:r>
              <a:rPr lang="it-IT" altLang="it-IT" dirty="0" err="1"/>
              <a:t>GiornoSett</a:t>
            </a:r>
            <a:r>
              <a:rPr lang="it-IT" altLang="it-IT" dirty="0"/>
              <a:t>, </a:t>
            </a:r>
            <a:r>
              <a:rPr lang="it-IT" altLang="it-IT" dirty="0" err="1"/>
              <a:t>CittaPart</a:t>
            </a:r>
            <a:r>
              <a:rPr lang="it-IT" altLang="it-IT" dirty="0"/>
              <a:t>, </a:t>
            </a:r>
            <a:r>
              <a:rPr lang="it-IT" altLang="it-IT" dirty="0" err="1"/>
              <a:t>OraPart</a:t>
            </a:r>
            <a:r>
              <a:rPr lang="it-IT" altLang="it-IT" dirty="0"/>
              <a:t>,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     </a:t>
            </a:r>
            <a:r>
              <a:rPr lang="it-IT" altLang="it-IT" dirty="0" err="1"/>
              <a:t>CittaArr</a:t>
            </a:r>
            <a:r>
              <a:rPr lang="it-IT" altLang="it-IT" dirty="0"/>
              <a:t>, </a:t>
            </a:r>
            <a:r>
              <a:rPr lang="it-IT" altLang="it-IT" dirty="0" err="1"/>
              <a:t>OraArr</a:t>
            </a:r>
            <a:r>
              <a:rPr lang="it-IT" altLang="it-IT" dirty="0"/>
              <a:t>, </a:t>
            </a:r>
            <a:r>
              <a:rPr lang="it-IT" altLang="it-IT" dirty="0" err="1"/>
              <a:t>TipoAereo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AEREO (</a:t>
            </a:r>
            <a:r>
              <a:rPr lang="it-IT" altLang="it-IT" u="sng" dirty="0" err="1"/>
              <a:t>TipoAereo</a:t>
            </a:r>
            <a:r>
              <a:rPr lang="it-IT" altLang="it-IT" dirty="0"/>
              <a:t>, </a:t>
            </a:r>
            <a:r>
              <a:rPr lang="it-IT" altLang="it-IT" dirty="0" err="1"/>
              <a:t>NumPasseggeri</a:t>
            </a:r>
            <a:r>
              <a:rPr lang="it-IT" altLang="it-IT" dirty="0"/>
              <a:t>, </a:t>
            </a:r>
            <a:r>
              <a:rPr lang="it-IT" altLang="it-IT" dirty="0" err="1"/>
              <a:t>QtaMerci</a:t>
            </a:r>
            <a:r>
              <a:rPr lang="it-IT" altLang="it-IT" dirty="0"/>
              <a:t>)</a:t>
            </a:r>
            <a:endParaRPr lang="en-US" altLang="it-IT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91C94-A579-4E0D-862A-0F1EC5835B8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Trovare le città da cui partono voli diretti a Roma, ordinate alfabeticamente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Trovare le</a:t>
            </a:r>
            <a:endParaRPr lang="en-US" altLang="it-IT">
              <a:solidFill>
                <a:schemeClr val="bg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Rinfreschiamoci la memoria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042FE0-F7A9-4599-85EA-7A9E914B4C3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Trovare le città da cui partono voli diretti a Roma, ordinate alfabeticamente</a:t>
            </a:r>
          </a:p>
          <a:p>
            <a:pPr lvl="2" indent="0" eaLnBrk="1" hangingPunct="1">
              <a:buFontTx/>
              <a:buNone/>
            </a:pPr>
            <a:r>
              <a:rPr lang="it-IT" altLang="it-IT" sz="3200"/>
              <a:t>SELECT CittàPar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FROM Volo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WHERE CittàArr= ‘Roma’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ORDER BY CittàPar</a:t>
            </a:r>
          </a:p>
          <a:p>
            <a:pPr marL="0" indent="0" eaLnBrk="1" hangingPunct="1">
              <a:buFontTx/>
              <a:buNone/>
            </a:pPr>
            <a:endParaRPr lang="en-US" altLang="it-IT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Rinfreschiamoci la memoria</a:t>
            </a:r>
          </a:p>
        </p:txBody>
      </p:sp>
      <p:cxnSp>
        <p:nvCxnSpPr>
          <p:cNvPr id="3" name="Connettore 1 2"/>
          <p:cNvCxnSpPr/>
          <p:nvPr/>
        </p:nvCxnSpPr>
        <p:spPr>
          <a:xfrm>
            <a:off x="323850" y="260350"/>
            <a:ext cx="7848600" cy="59055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H="1">
            <a:off x="179388" y="333375"/>
            <a:ext cx="8280400" cy="55435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9D66F2-B344-40E5-9E5A-D26E9BD30747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Trovare le città da cui partono voli diretti a Roma, ordinate alfabeticamente</a:t>
            </a:r>
          </a:p>
          <a:p>
            <a:pPr lvl="2" indent="0" eaLnBrk="1" hangingPunct="1">
              <a:buFontTx/>
              <a:buNone/>
            </a:pPr>
            <a:r>
              <a:rPr lang="it-IT" altLang="it-IT" sz="3200"/>
              <a:t>SELECT </a:t>
            </a:r>
            <a:r>
              <a:rPr lang="it-IT" altLang="it-IT" sz="3200">
                <a:solidFill>
                  <a:srgbClr val="FF0000"/>
                </a:solidFill>
              </a:rPr>
              <a:t>distinct </a:t>
            </a:r>
            <a:r>
              <a:rPr lang="it-IT" altLang="it-IT" sz="3200"/>
              <a:t>CittàPar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FROM Volo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WHERE CittàArr= ‘Roma’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ORDER BY CittàPar</a:t>
            </a:r>
          </a:p>
          <a:p>
            <a:pPr marL="0" indent="0" eaLnBrk="1" hangingPunct="1">
              <a:buFontTx/>
              <a:buNone/>
            </a:pPr>
            <a:endParaRPr lang="en-US" altLang="it-IT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Rinfreschiamoci la memoria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FE4F2-8F85-47F8-9F49-B6F38992A36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Trovare le città con un aeroporto di cui non è noto </a:t>
            </a:r>
            <a:br>
              <a:rPr lang="it-IT" altLang="it-IT"/>
            </a:br>
            <a:r>
              <a:rPr lang="it-IT" altLang="it-IT"/>
              <a:t>il numero di piste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SELECT Città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FROM Aeroporto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WHERE NumPiste = NULL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endParaRPr lang="it-IT" altLang="it-IT" sz="3200"/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SELECT Città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FROM Aeroporto</a:t>
            </a:r>
          </a:p>
          <a:p>
            <a:pPr lvl="2" indent="0" eaLnBrk="1" hangingPunct="1">
              <a:spcBef>
                <a:spcPct val="0"/>
              </a:spcBef>
              <a:buFontTx/>
              <a:buNone/>
            </a:pPr>
            <a:r>
              <a:rPr lang="it-IT" altLang="it-IT" sz="3200"/>
              <a:t>WHERE NumPiste IS NULL</a:t>
            </a:r>
          </a:p>
          <a:p>
            <a:pPr marL="0" indent="0" eaLnBrk="1" hangingPunct="1">
              <a:buFontTx/>
              <a:buNone/>
            </a:pPr>
            <a:endParaRPr lang="en-US" altLang="it-IT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Rinfreschiamoci la memoria</a:t>
            </a:r>
          </a:p>
        </p:txBody>
      </p:sp>
      <p:cxnSp>
        <p:nvCxnSpPr>
          <p:cNvPr id="5" name="Connettore 1 2"/>
          <p:cNvCxnSpPr/>
          <p:nvPr/>
        </p:nvCxnSpPr>
        <p:spPr>
          <a:xfrm>
            <a:off x="323850" y="2133600"/>
            <a:ext cx="5616575" cy="12239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6"/>
          <p:cNvCxnSpPr/>
          <p:nvPr/>
        </p:nvCxnSpPr>
        <p:spPr>
          <a:xfrm flipH="1">
            <a:off x="323850" y="2060575"/>
            <a:ext cx="5616575" cy="12969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BBB53B-48B0-4601-B39D-03F96095C36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i="1" dirty="0"/>
              <a:t>SELECT citta</a:t>
            </a:r>
          </a:p>
          <a:p>
            <a:pPr marL="0" indent="0" eaLnBrk="1" hangingPunct="1">
              <a:buFontTx/>
              <a:buNone/>
            </a:pPr>
            <a:r>
              <a:rPr lang="it-IT" altLang="it-IT" i="1" dirty="0"/>
              <a:t>FROM Aeroporti</a:t>
            </a:r>
          </a:p>
          <a:p>
            <a:pPr marL="0" indent="0" eaLnBrk="1" hangingPunct="1">
              <a:buFontTx/>
              <a:buNone/>
            </a:pPr>
            <a:r>
              <a:rPr lang="it-IT" altLang="it-IT" i="1" dirty="0"/>
              <a:t>WHERE Nazione='Italia' and</a:t>
            </a:r>
          </a:p>
          <a:p>
            <a:pPr marL="0" indent="0" eaLnBrk="1" hangingPunct="1">
              <a:buFontTx/>
              <a:buNone/>
            </a:pPr>
            <a:r>
              <a:rPr lang="it-IT" altLang="it-IT" i="1" dirty="0"/>
              <a:t>      </a:t>
            </a:r>
            <a:r>
              <a:rPr lang="it-IT" altLang="it-IT" i="1" dirty="0" err="1"/>
              <a:t>numPiste</a:t>
            </a:r>
            <a:r>
              <a:rPr lang="it-IT" altLang="it-IT" i="1" dirty="0"/>
              <a:t>&gt;=ALL SELECT </a:t>
            </a:r>
            <a:r>
              <a:rPr lang="it-IT" altLang="it-IT" i="1" dirty="0" err="1"/>
              <a:t>NumPiste</a:t>
            </a:r>
            <a:r>
              <a:rPr lang="it-IT" altLang="it-IT" i="1" dirty="0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i="1" dirty="0"/>
              <a:t>			       FROM Aeroporti</a:t>
            </a:r>
          </a:p>
          <a:p>
            <a:pPr marL="0" indent="0" eaLnBrk="1" hangingPunct="1">
              <a:buFontTx/>
              <a:buNone/>
            </a:pPr>
            <a:r>
              <a:rPr lang="it-IT" altLang="it-IT" i="1" dirty="0"/>
              <a:t>			       WHERE Nazione='Italia'</a:t>
            </a:r>
            <a:endParaRPr lang="it-IT" altLang="it-IT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274E42-BC5E-49D1-A5E2-06882B4E6CC7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1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Citta,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	Nazione = ‘Italia’</a:t>
            </a:r>
            <a:endParaRPr lang="en-US" altLang="it-IT" dirty="0"/>
          </a:p>
        </p:txBody>
      </p:sp>
      <p:sp>
        <p:nvSpPr>
          <p:cNvPr id="6861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5F37FB-163C-4EC1-B41A-A8E09CAD261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Citta,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	Nazione = ‘Italia’</a:t>
            </a:r>
            <a:endParaRPr lang="en-US" altLang="it-IT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 (errore sintattico)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1035050" y="3041650"/>
            <a:ext cx="67056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NO!</a:t>
            </a:r>
          </a:p>
        </p:txBody>
      </p:sp>
      <p:sp>
        <p:nvSpPr>
          <p:cNvPr id="69638" name="Oval 5"/>
          <p:cNvSpPr>
            <a:spLocks noChangeArrowheads="1"/>
          </p:cNvSpPr>
          <p:nvPr/>
        </p:nvSpPr>
        <p:spPr bwMode="auto">
          <a:xfrm>
            <a:off x="1692275" y="908050"/>
            <a:ext cx="1295400" cy="720725"/>
          </a:xfrm>
          <a:prstGeom prst="ellips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5">
            <a:extLst>
              <a:ext uri="{FF2B5EF4-FFF2-40B4-BE49-F238E27FC236}">
                <a16:creationId xmlns:a16="http://schemas.microsoft.com/office/drawing/2014/main" id="{735F5077-24CC-4A76-86CC-26DF0478E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76763"/>
              </p:ext>
            </p:extLst>
          </p:nvPr>
        </p:nvGraphicFramePr>
        <p:xfrm>
          <a:off x="25667" y="12950"/>
          <a:ext cx="5032251" cy="372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Image" r:id="rId4" imgW="7599012" imgH="5616661" progId="Photoshop.Image.5">
                  <p:embed/>
                </p:oleObj>
              </mc:Choice>
              <mc:Fallback>
                <p:oleObj name="Image" r:id="rId4" imgW="7599012" imgH="5616661" progId="Photoshop.Image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7" y="12950"/>
                        <a:ext cx="5032251" cy="3720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C4AFB634-31E9-42E3-8154-E147D26E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84102"/>
              </p:ext>
            </p:extLst>
          </p:nvPr>
        </p:nvGraphicFramePr>
        <p:xfrm>
          <a:off x="3904621" y="3255712"/>
          <a:ext cx="5239379" cy="358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Image" r:id="rId6" imgW="8552065" imgH="5858101" progId="Photoshop.Image.5">
                  <p:embed/>
                </p:oleObj>
              </mc:Choice>
              <mc:Fallback>
                <p:oleObj name="Image" r:id="rId6" imgW="8552065" imgH="5858101" progId="Photoshop.Image.5">
                  <p:embed/>
                  <p:pic>
                    <p:nvPicPr>
                      <p:cNvPr id="36866" name="Object 5">
                        <a:extLst>
                          <a:ext uri="{FF2B5EF4-FFF2-40B4-BE49-F238E27FC236}">
                            <a16:creationId xmlns:a16="http://schemas.microsoft.com/office/drawing/2014/main" id="{03816AC5-14CD-4737-A34C-F584D57C1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621" y="3255712"/>
                        <a:ext cx="5239379" cy="358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ADBDEC-6CA4-42C2-A415-977D4F6142D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</a:t>
            </a:r>
            <a:r>
              <a:rPr lang="it-IT" altLang="it-IT" dirty="0">
                <a:solidFill>
                  <a:srgbClr val="CC0000"/>
                </a:solidFill>
              </a:rPr>
              <a:t>Citta</a:t>
            </a:r>
            <a:r>
              <a:rPr lang="it-IT" altLang="it-IT" dirty="0"/>
              <a:t>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	Nazione = ‘Italia’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GROUP BY Citta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B51D1-71E6-4584-B4FB-088BB1B98F5A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</a:t>
            </a:r>
            <a:r>
              <a:rPr lang="it-IT" altLang="it-IT" dirty="0">
                <a:solidFill>
                  <a:srgbClr val="CC0000"/>
                </a:solidFill>
              </a:rPr>
              <a:t>Citta</a:t>
            </a:r>
            <a:r>
              <a:rPr lang="it-IT" altLang="it-IT" dirty="0"/>
              <a:t>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	Nazione = ‘Italia’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GROUP BY Citta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 (errore semantico)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1035050" y="3041650"/>
            <a:ext cx="67056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2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NO!</a:t>
            </a:r>
          </a:p>
        </p:txBody>
      </p:sp>
      <p:sp>
        <p:nvSpPr>
          <p:cNvPr id="71686" name="Oval 5"/>
          <p:cNvSpPr>
            <a:spLocks noChangeArrowheads="1"/>
          </p:cNvSpPr>
          <p:nvPr/>
        </p:nvSpPr>
        <p:spPr bwMode="auto">
          <a:xfrm>
            <a:off x="1692275" y="908050"/>
            <a:ext cx="1295400" cy="720725"/>
          </a:xfrm>
          <a:prstGeom prst="ellipse">
            <a:avLst/>
          </a:prstGeom>
          <a:noFill/>
          <a:ln w="508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92C0C-6E78-4D6B-9AAC-C2ED9CBF1FB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i="1" dirty="0"/>
              <a:t>Ad esempio si può usare una </a:t>
            </a:r>
            <a:r>
              <a:rPr lang="it-IT" altLang="it-IT" i="1" dirty="0" err="1"/>
              <a:t>query</a:t>
            </a:r>
            <a:r>
              <a:rPr lang="it-IT" altLang="it-IT" i="1" dirty="0"/>
              <a:t> annidata</a:t>
            </a:r>
          </a:p>
          <a:p>
            <a:pPr marL="0" indent="0" eaLnBrk="1" hangingPunct="1">
              <a:buFontTx/>
              <a:buNone/>
            </a:pPr>
            <a:endParaRPr lang="it-IT" altLang="it-IT" i="1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SELECT Citta, </a:t>
            </a:r>
            <a:r>
              <a:rPr lang="it-IT" altLang="it-IT" dirty="0" err="1"/>
              <a:t>NumPiste</a:t>
            </a:r>
            <a:br>
              <a:rPr lang="it-IT" altLang="it-IT" dirty="0"/>
            </a:br>
            <a:r>
              <a:rPr lang="it-IT" altLang="it-IT" dirty="0"/>
              <a:t>FROM	 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	</a:t>
            </a:r>
            <a:r>
              <a:rPr lang="it-IT" altLang="it-IT" dirty="0">
                <a:solidFill>
                  <a:schemeClr val="accent2"/>
                </a:solidFill>
              </a:rPr>
              <a:t>Nazione=‘Italia’</a:t>
            </a:r>
            <a:r>
              <a:rPr lang="it-IT" altLang="it-IT" dirty="0"/>
              <a:t> and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  		</a:t>
            </a:r>
            <a:r>
              <a:rPr lang="it-IT" altLang="it-IT" dirty="0" err="1"/>
              <a:t>NumPiste</a:t>
            </a:r>
            <a:r>
              <a:rPr lang="it-IT" altLang="it-IT" dirty="0"/>
              <a:t> = (SELECT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  		  	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  		   	WHERE </a:t>
            </a:r>
            <a:r>
              <a:rPr lang="it-IT" altLang="it-IT" dirty="0">
                <a:solidFill>
                  <a:schemeClr val="accent2"/>
                </a:solidFill>
              </a:rPr>
              <a:t>Nazione=‘Italia’</a:t>
            </a:r>
            <a:r>
              <a:rPr lang="it-IT" altLang="it-IT" dirty="0"/>
              <a:t> )</a:t>
            </a:r>
            <a:endParaRPr lang="it-IT" altLang="it-IT" dirty="0">
              <a:solidFill>
                <a:srgbClr val="CC0000"/>
              </a:solidFill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 (soluzione corretta)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BDA73-1105-4B99-99BF-2B3C0C648385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i="1"/>
              <a:t>oppure</a:t>
            </a:r>
          </a:p>
          <a:p>
            <a:pPr marL="0" indent="0" eaLnBrk="1" hangingPunct="1">
              <a:buFontTx/>
              <a:buNone/>
            </a:pPr>
            <a:endParaRPr lang="it-IT" altLang="it-IT" i="1"/>
          </a:p>
          <a:p>
            <a:pPr marL="0" indent="0" eaLnBrk="1" hangingPunct="1">
              <a:buFontTx/>
              <a:buNone/>
            </a:pPr>
            <a:r>
              <a:rPr lang="it-IT" altLang="it-IT"/>
              <a:t>SELECT Citta, NumPiste</a:t>
            </a:r>
            <a:br>
              <a:rPr lang="it-IT" altLang="it-IT"/>
            </a:br>
            <a:r>
              <a:rPr lang="it-IT" altLang="it-IT"/>
              <a:t>FROM	  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	</a:t>
            </a:r>
            <a:r>
              <a:rPr lang="it-IT" altLang="it-IT">
                <a:solidFill>
                  <a:schemeClr val="accent2"/>
                </a:solidFill>
              </a:rPr>
              <a:t>Nazione=‘Italia’</a:t>
            </a:r>
            <a:r>
              <a:rPr lang="it-IT" altLang="it-IT"/>
              <a:t> and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		NumPiste &gt;= ALL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                     (SELECT numPiste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  		  	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  		   	WHERE </a:t>
            </a:r>
            <a:r>
              <a:rPr lang="it-IT" altLang="it-IT">
                <a:solidFill>
                  <a:schemeClr val="accent2"/>
                </a:solidFill>
              </a:rPr>
              <a:t>Nazione=‘Italia’</a:t>
            </a:r>
            <a:r>
              <a:rPr lang="it-IT" altLang="it-IT"/>
              <a:t> )</a:t>
            </a:r>
            <a:endParaRPr lang="it-IT" altLang="it-IT">
              <a:solidFill>
                <a:srgbClr val="CC0000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l’aeroporto italiano con il </a:t>
            </a:r>
            <a:br>
              <a:rPr lang="it-IT" altLang="it-IT" sz="2800"/>
            </a:br>
            <a:r>
              <a:rPr lang="it-IT" altLang="it-IT" sz="2800"/>
              <a:t>maggior numero di piste (soluzione corretta)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E87E71-29CC-49E9-A08D-D2793BBE293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Per ogni nazione, trovare quante piste ha </a:t>
            </a:r>
            <a:br>
              <a:rPr lang="it-IT" altLang="it-IT" sz="2800"/>
            </a:br>
            <a:r>
              <a:rPr lang="it-IT" altLang="it-IT" sz="2800"/>
              <a:t>l’aeroporto con più piste.</a:t>
            </a:r>
          </a:p>
        </p:txBody>
      </p:sp>
      <p:sp>
        <p:nvSpPr>
          <p:cNvPr id="74756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SELECT 	Nazione, max(NumPiste)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FROM		AEROPORTO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GROUP BY Nazione</a:t>
            </a:r>
            <a:endParaRPr lang="en-US" altLang="it-IT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7DF879-2621-4C50-910C-8ACACE35C8A6}"/>
              </a:ext>
            </a:extLst>
          </p:cNvPr>
          <p:cNvSpPr txBox="1"/>
          <p:nvPr/>
        </p:nvSpPr>
        <p:spPr>
          <a:xfrm>
            <a:off x="1475656" y="1844824"/>
            <a:ext cx="7169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nazione, 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aeroporto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nazione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12E4F-3D09-4FE5-937B-03402C5066E7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Per ogni nazione, trovare quante piste ha </a:t>
            </a:r>
            <a:br>
              <a:rPr lang="it-IT" altLang="it-IT" sz="2800"/>
            </a:br>
            <a:r>
              <a:rPr lang="it-IT" altLang="it-IT" sz="2800"/>
              <a:t>l’aeroporto con più piste.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>
                <a:solidFill>
                  <a:srgbClr val="CC0000"/>
                </a:solidFill>
              </a:rPr>
              <a:t>Nazione</a:t>
            </a:r>
            <a:r>
              <a:rPr lang="it-IT" altLang="it-IT" dirty="0"/>
              <a:t>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GROUP BY Nazione</a:t>
            </a:r>
            <a:endParaRPr lang="en-US" altLang="it-IT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F3BA96-7FC1-4042-8DDB-71ED5270DCB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Per ogni nazione, trovare quante piste ha l’aeroporto con più piste </a:t>
            </a:r>
            <a:r>
              <a:rPr lang="it-IT" altLang="it-IT" sz="2800">
                <a:solidFill>
                  <a:schemeClr val="accent2"/>
                </a:solidFill>
              </a:rPr>
              <a:t>(purché almeno 3)</a:t>
            </a:r>
            <a:r>
              <a:rPr lang="it-IT" altLang="it-IT" sz="2800"/>
              <a:t>.</a:t>
            </a:r>
          </a:p>
        </p:txBody>
      </p:sp>
      <p:sp>
        <p:nvSpPr>
          <p:cNvPr id="7680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</a:t>
            </a:r>
            <a:r>
              <a:rPr lang="it-IT" altLang="it-IT">
                <a:solidFill>
                  <a:srgbClr val="CC0000"/>
                </a:solidFill>
              </a:rPr>
              <a:t>Nazione</a:t>
            </a:r>
            <a:r>
              <a:rPr lang="it-IT" altLang="it-IT"/>
              <a:t>, max(NumPiste)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rgbClr val="CC0000"/>
                </a:solidFill>
              </a:rPr>
              <a:t>GROUP BY Nazione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rgbClr val="CC0000"/>
                </a:solidFill>
              </a:rPr>
              <a:t>……………</a:t>
            </a:r>
          </a:p>
          <a:p>
            <a:pPr marL="0" indent="0" eaLnBrk="1" hangingPunct="1">
              <a:buFontTx/>
              <a:buNone/>
            </a:pPr>
            <a:r>
              <a:rPr lang="it-IT" altLang="it-IT" b="1">
                <a:solidFill>
                  <a:schemeClr val="bg1"/>
                </a:solidFill>
              </a:rPr>
              <a:t>HAVING max(NumPiste) &gt; 2</a:t>
            </a:r>
          </a:p>
          <a:p>
            <a:pPr marL="0" indent="0" eaLnBrk="1" hangingPunct="1">
              <a:buFontTx/>
              <a:buNone/>
            </a:pPr>
            <a:endParaRPr lang="it-IT" altLang="it-IT" b="1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it-IT" altLang="it-IT" i="1">
                <a:solidFill>
                  <a:schemeClr val="bg1"/>
                </a:solidFill>
              </a:rPr>
              <a:t>Dobbiamo raggruppare tutte le tuple e poi considerare solo i gruppi di tuple (a pari nazione) </a:t>
            </a:r>
            <a:br>
              <a:rPr lang="it-IT" altLang="it-IT" i="1">
                <a:solidFill>
                  <a:schemeClr val="bg1"/>
                </a:solidFill>
              </a:rPr>
            </a:br>
            <a:r>
              <a:rPr lang="it-IT" altLang="it-IT" i="1">
                <a:solidFill>
                  <a:schemeClr val="bg1"/>
                </a:solidFill>
              </a:rPr>
              <a:t>in cui il massimo numero di piste sia almeno 3</a:t>
            </a:r>
            <a:endParaRPr lang="it-IT" altLang="it-IT" b="1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endParaRPr lang="en-US" altLang="it-IT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E4C2A4-0540-4466-A173-7F139307F3F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Per ogni nazione, trovare quante piste ha l’aeroporto con più piste </a:t>
            </a:r>
            <a:r>
              <a:rPr lang="it-IT" altLang="it-IT" sz="2800">
                <a:solidFill>
                  <a:schemeClr val="accent2"/>
                </a:solidFill>
              </a:rPr>
              <a:t>(purché almeno 3)</a:t>
            </a:r>
            <a:r>
              <a:rPr lang="it-IT" altLang="it-IT" sz="2800"/>
              <a:t>.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>
                <a:solidFill>
                  <a:srgbClr val="CC0000"/>
                </a:solidFill>
              </a:rPr>
              <a:t>Nazione</a:t>
            </a:r>
            <a:r>
              <a:rPr lang="it-IT" altLang="it-IT" dirty="0"/>
              <a:t>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GROUP BY Nazione</a:t>
            </a:r>
          </a:p>
          <a:p>
            <a:pPr marL="0" indent="0" eaLnBrk="1" hangingPunct="1">
              <a:buFontTx/>
              <a:buNone/>
            </a:pPr>
            <a:r>
              <a:rPr lang="it-IT" altLang="it-IT" b="1" dirty="0">
                <a:solidFill>
                  <a:schemeClr val="accent2"/>
                </a:solidFill>
              </a:rPr>
              <a:t>HAVING </a:t>
            </a:r>
            <a:r>
              <a:rPr lang="it-IT" altLang="it-IT" b="1" dirty="0" err="1">
                <a:solidFill>
                  <a:schemeClr val="accent2"/>
                </a:solidFill>
              </a:rPr>
              <a:t>max</a:t>
            </a:r>
            <a:r>
              <a:rPr lang="it-IT" altLang="it-IT" b="1" dirty="0">
                <a:solidFill>
                  <a:schemeClr val="accent2"/>
                </a:solidFill>
              </a:rPr>
              <a:t>(</a:t>
            </a:r>
            <a:r>
              <a:rPr lang="it-IT" altLang="it-IT" b="1" dirty="0" err="1">
                <a:solidFill>
                  <a:schemeClr val="accent2"/>
                </a:solidFill>
              </a:rPr>
              <a:t>NumPiste</a:t>
            </a:r>
            <a:r>
              <a:rPr lang="it-IT" altLang="it-IT" b="1" dirty="0">
                <a:solidFill>
                  <a:schemeClr val="accent2"/>
                </a:solidFill>
              </a:rPr>
              <a:t>) &gt; 2</a:t>
            </a:r>
          </a:p>
          <a:p>
            <a:pPr marL="0" indent="0" eaLnBrk="1" hangingPunct="1">
              <a:buFontTx/>
              <a:buNone/>
            </a:pPr>
            <a:endParaRPr lang="it-IT" altLang="it-IT" b="1" dirty="0">
              <a:solidFill>
                <a:schemeClr val="accent2"/>
              </a:solidFill>
            </a:endParaRP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it-IT" altLang="it-IT" i="1" dirty="0"/>
              <a:t>Dobbiamo raggruppare tutte le </a:t>
            </a:r>
            <a:r>
              <a:rPr lang="it-IT" altLang="it-IT" i="1" dirty="0" err="1"/>
              <a:t>tuple</a:t>
            </a:r>
            <a:r>
              <a:rPr lang="it-IT" altLang="it-IT" i="1" dirty="0"/>
              <a:t> e poi considerare solo i gruppi di </a:t>
            </a:r>
            <a:r>
              <a:rPr lang="it-IT" altLang="it-IT" i="1" dirty="0" err="1"/>
              <a:t>tuple</a:t>
            </a:r>
            <a:r>
              <a:rPr lang="it-IT" altLang="it-IT" i="1" dirty="0"/>
              <a:t> (a pari nazione) </a:t>
            </a:r>
            <a:br>
              <a:rPr lang="it-IT" altLang="it-IT" i="1" dirty="0"/>
            </a:br>
            <a:r>
              <a:rPr lang="it-IT" altLang="it-IT" i="1" dirty="0"/>
              <a:t>in cui il massimo numero di piste sia almeno 3</a:t>
            </a:r>
            <a:endParaRPr lang="it-IT" altLang="it-IT" b="1" dirty="0">
              <a:solidFill>
                <a:schemeClr val="accent2"/>
              </a:solidFill>
            </a:endParaRPr>
          </a:p>
          <a:p>
            <a:pPr marL="0" indent="0" eaLnBrk="1" hangingPunct="1">
              <a:buFontTx/>
              <a:buNone/>
            </a:pPr>
            <a:endParaRPr lang="en-US" altLang="it-IT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4D9B5A-FDA3-492D-8D5F-94030965859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8851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>
                <a:solidFill>
                  <a:srgbClr val="CC0000"/>
                </a:solidFill>
              </a:rPr>
              <a:t>Nazione</a:t>
            </a:r>
            <a:r>
              <a:rPr lang="it-IT" altLang="it-IT" dirty="0"/>
              <a:t>, </a:t>
            </a:r>
            <a:r>
              <a:rPr lang="it-IT" altLang="it-IT" dirty="0" err="1"/>
              <a:t>max</a:t>
            </a:r>
            <a:r>
              <a:rPr lang="it-IT" altLang="it-IT" dirty="0"/>
              <a:t>(</a:t>
            </a:r>
            <a:r>
              <a:rPr lang="it-IT" altLang="it-IT" dirty="0" err="1"/>
              <a:t>NumPiste</a:t>
            </a:r>
            <a:r>
              <a:rPr lang="it-IT" altLang="it-IT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FROM AEROPORTO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b="1" dirty="0">
                <a:solidFill>
                  <a:schemeClr val="accent2"/>
                </a:solidFill>
              </a:rPr>
              <a:t>WHERE </a:t>
            </a:r>
            <a:r>
              <a:rPr lang="it-IT" altLang="it-IT" b="1" dirty="0" err="1">
                <a:solidFill>
                  <a:schemeClr val="accent2"/>
                </a:solidFill>
              </a:rPr>
              <a:t>NumPiste</a:t>
            </a:r>
            <a:r>
              <a:rPr lang="it-IT" altLang="it-IT" b="1" dirty="0">
                <a:solidFill>
                  <a:schemeClr val="accent2"/>
                </a:solidFill>
              </a:rPr>
              <a:t> &gt;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GROUP BY Nazione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it-IT" altLang="it-IT" i="1" dirty="0"/>
              <a:t>Soluzione alternativa: scarta subito tutte le </a:t>
            </a:r>
            <a:r>
              <a:rPr lang="it-IT" altLang="it-IT" i="1" dirty="0" err="1"/>
              <a:t>tuple</a:t>
            </a:r>
            <a:r>
              <a:rPr lang="it-IT" altLang="it-IT" i="1" dirty="0"/>
              <a:t> che non abbiano almeno tre piste; poi raggruppa solo quelle, e considera tutti i gruppi, ma </a:t>
            </a:r>
            <a:r>
              <a:rPr lang="it-IT" altLang="it-IT" i="1" dirty="0">
                <a:sym typeface="Wingdings" panose="05000000000000000000" pitchFamily="2" charset="2"/>
              </a:rPr>
              <a:t>chiaramente l’effetto è lo stesso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it-IT" altLang="it-IT" sz="2400" i="1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u="sng" dirty="0"/>
              <a:t>PER INCLUDERE LA CITTA’ BISOGNA CAMBIARE STRATEGIA</a:t>
            </a:r>
            <a:endParaRPr lang="en-US" altLang="it-IT" sz="2000" u="sng" dirty="0"/>
          </a:p>
        </p:txBody>
      </p:sp>
      <p:sp>
        <p:nvSpPr>
          <p:cNvPr id="78852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Per ogni nazione, trovare quante piste ha l’aeroporto con più piste </a:t>
            </a:r>
            <a:r>
              <a:rPr lang="it-IT" altLang="it-IT" sz="2800">
                <a:solidFill>
                  <a:schemeClr val="accent2"/>
                </a:solidFill>
              </a:rPr>
              <a:t>(purché almeno 3)</a:t>
            </a:r>
            <a:r>
              <a:rPr lang="it-IT" altLang="it-IT" sz="2800"/>
              <a:t>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5D3F94-BEB3-46B1-86AE-5541C8C5B0D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Trovare le città in cui si trovano gli aeroporti con più piste di ogni nazione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 dirty="0"/>
              <a:t>indicare città, nazione e numero di piste </a:t>
            </a:r>
            <a:br>
              <a:rPr lang="it-IT" altLang="it-IT" dirty="0"/>
            </a:br>
            <a:r>
              <a:rPr lang="it-IT" altLang="it-IT" dirty="0"/>
              <a:t>(</a:t>
            </a:r>
            <a:r>
              <a:rPr lang="it-IT" altLang="it-IT" i="1" dirty="0"/>
              <a:t>ancora col vincolo che siano almeno 3</a:t>
            </a:r>
            <a:r>
              <a:rPr lang="it-IT" altLang="it-IT" dirty="0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it-IT" altLang="it-IT" dirty="0"/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SELECT *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WHERE </a:t>
            </a:r>
            <a:r>
              <a:rPr lang="it-IT" altLang="it-IT" b="1" dirty="0">
                <a:solidFill>
                  <a:schemeClr val="bg1"/>
                </a:solidFill>
              </a:rPr>
              <a:t>( Nazione, </a:t>
            </a:r>
            <a:r>
              <a:rPr lang="it-IT" altLang="it-IT" b="1" dirty="0" err="1">
                <a:solidFill>
                  <a:schemeClr val="bg1"/>
                </a:solidFill>
              </a:rPr>
              <a:t>NumPiste</a:t>
            </a:r>
            <a:r>
              <a:rPr lang="it-IT" altLang="it-IT" b="1" dirty="0">
                <a:solidFill>
                  <a:schemeClr val="bg1"/>
                </a:solidFill>
              </a:rPr>
              <a:t> )</a:t>
            </a:r>
            <a:r>
              <a:rPr lang="it-IT" altLang="it-IT" dirty="0">
                <a:solidFill>
                  <a:schemeClr val="bg1"/>
                </a:solidFill>
              </a:rPr>
              <a:t> IN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(  SELECT 	Nazione, </a:t>
            </a:r>
            <a:r>
              <a:rPr lang="it-IT" altLang="it-IT" dirty="0" err="1">
                <a:solidFill>
                  <a:schemeClr val="bg1"/>
                </a:solidFill>
              </a:rPr>
              <a:t>max</a:t>
            </a:r>
            <a:r>
              <a:rPr lang="it-IT" altLang="it-IT" dirty="0">
                <a:solidFill>
                  <a:schemeClr val="bg1"/>
                </a:solidFill>
              </a:rPr>
              <a:t>(</a:t>
            </a:r>
            <a:r>
              <a:rPr lang="it-IT" altLang="it-IT" dirty="0" err="1">
                <a:solidFill>
                  <a:schemeClr val="bg1"/>
                </a:solidFill>
              </a:rPr>
              <a:t>NumPiste</a:t>
            </a:r>
            <a:r>
              <a:rPr lang="it-IT" altLang="it-IT" dirty="0">
                <a:solidFill>
                  <a:schemeClr val="bg1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   FROM		AEROPORTO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   GROUP BY Nazione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chemeClr val="bg1"/>
                </a:solidFill>
              </a:rPr>
              <a:t>   </a:t>
            </a:r>
            <a:r>
              <a:rPr lang="it-IT" altLang="it-IT" i="1" dirty="0">
                <a:solidFill>
                  <a:schemeClr val="bg1"/>
                </a:solidFill>
              </a:rPr>
              <a:t>HAVING </a:t>
            </a:r>
            <a:r>
              <a:rPr lang="it-IT" altLang="it-IT" i="1" dirty="0" err="1">
                <a:solidFill>
                  <a:schemeClr val="bg1"/>
                </a:solidFill>
              </a:rPr>
              <a:t>max</a:t>
            </a:r>
            <a:r>
              <a:rPr lang="it-IT" altLang="it-IT" i="1" dirty="0">
                <a:solidFill>
                  <a:schemeClr val="bg1"/>
                </a:solidFill>
              </a:rPr>
              <a:t>(</a:t>
            </a:r>
            <a:r>
              <a:rPr lang="it-IT" altLang="it-IT" i="1" dirty="0" err="1">
                <a:solidFill>
                  <a:schemeClr val="bg1"/>
                </a:solidFill>
              </a:rPr>
              <a:t>NumPiste</a:t>
            </a:r>
            <a:r>
              <a:rPr lang="it-IT" altLang="it-IT" i="1" dirty="0">
                <a:solidFill>
                  <a:schemeClr val="bg1"/>
                </a:solidFill>
              </a:rPr>
              <a:t>) &gt; 2</a:t>
            </a:r>
            <a:r>
              <a:rPr lang="it-IT" altLang="it-IT" dirty="0">
                <a:solidFill>
                  <a:schemeClr val="bg1"/>
                </a:solidFill>
              </a:rPr>
              <a:t>)</a:t>
            </a:r>
            <a:endParaRPr lang="en-US" altLang="it-IT" dirty="0">
              <a:solidFill>
                <a:schemeClr val="bg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4E9BC5B-409D-44DA-AD8C-B89F6ABB815C}"/>
              </a:ext>
            </a:extLst>
          </p:cNvPr>
          <p:cNvSpPr/>
          <p:nvPr/>
        </p:nvSpPr>
        <p:spPr>
          <a:xfrm>
            <a:off x="755576" y="2204864"/>
            <a:ext cx="8496944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Citta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AEROPORTO A1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=SELECT 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FROM AEROPORTO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WHERE </a:t>
            </a:r>
            <a:r>
              <a:rPr kumimoji="0" lang="it-IT" alt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&gt; 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AND Nazione=A1.Nazione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Citta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AEROPORTO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(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Nazione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)=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SELECT 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Nazione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FROM AEROPORTO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WHERE </a:t>
            </a:r>
            <a:r>
              <a:rPr kumimoji="0" lang="it-IT" alt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NumPiste</a:t>
            </a: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&gt; 2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GROUP BY Nazione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27A5DAA-D339-4338-B110-8E53AC161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Informazione incompleta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EB41866-C0BA-43EC-8201-69D9255EE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419600"/>
            <a:ext cx="7772400" cy="16764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800">
                <a:latin typeface="ArialMT" charset="0"/>
              </a:rPr>
              <a:t>Firenze è provincia, ma non conosciamo l'indirizzo della prefettura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800">
                <a:latin typeface="ArialMT" charset="0"/>
              </a:rPr>
              <a:t>Tivoli non è provincia: non ha prefettura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800">
                <a:latin typeface="ArialMT" charset="0"/>
              </a:rPr>
              <a:t>Prato è “nuova” provincia: ha la prefettura?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it-IT" sz="2800"/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A9CD065C-BAA0-432B-BE95-97106B55D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752600"/>
          <a:ext cx="3582988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Image" r:id="rId4" imgW="3583480" imgH="2261913" progId="Photoshop.Image.5">
                  <p:embed/>
                </p:oleObj>
              </mc:Choice>
              <mc:Fallback>
                <p:oleObj name="Image" r:id="rId4" imgW="3583480" imgH="2261913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582988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525BBE-FE54-46C2-B566-E208D20F5DB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le città in cui si trovano gli aeroporti con più piste di ogni nazione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/>
              <a:t>indicare città, nazione e numero di piste </a:t>
            </a:r>
            <a:br>
              <a:rPr lang="it-IT" altLang="it-IT"/>
            </a:br>
            <a:r>
              <a:rPr lang="it-IT" altLang="it-IT"/>
              <a:t>(</a:t>
            </a:r>
            <a:r>
              <a:rPr lang="it-IT" altLang="it-IT" i="1"/>
              <a:t>ancora col vincolo che siano almeno 3</a:t>
            </a:r>
            <a:r>
              <a:rPr lang="it-IT" altLang="it-IT"/>
              <a:t>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it-IT" altLang="it-IT"/>
          </a:p>
          <a:p>
            <a:pPr marL="0" indent="0" eaLnBrk="1" hangingPunct="1">
              <a:buFontTx/>
              <a:buNone/>
            </a:pPr>
            <a:r>
              <a:rPr lang="it-IT" altLang="it-IT"/>
              <a:t>SELECT Citta</a:t>
            </a:r>
            <a:r>
              <a:rPr lang="it-IT" altLang="it-IT" i="1"/>
              <a:t>, Nazione, NumPiste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</a:t>
            </a:r>
            <a:r>
              <a:rPr lang="it-IT" altLang="it-IT" b="1"/>
              <a:t>( Nazione, NumPiste )</a:t>
            </a:r>
            <a:r>
              <a:rPr lang="it-IT" altLang="it-IT"/>
              <a:t> IN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(SELECT Nazione, max(NumPiste)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	FROM AEROPORTO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	GROUP BY 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	HAVING max(NumPiste) &gt; 2)</a:t>
            </a:r>
            <a:endParaRPr lang="en-US" altLang="it-IT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812095-7CC5-465B-A74B-F89E3ACC89E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le città in cui si trovano gli aeroporti con più piste di ogni nazione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/>
              <a:t>indicare città, nazione e numero di piste </a:t>
            </a:r>
            <a:br>
              <a:rPr lang="it-IT" altLang="it-IT"/>
            </a:br>
            <a:r>
              <a:rPr lang="it-IT" altLang="it-IT"/>
              <a:t>(</a:t>
            </a:r>
            <a:r>
              <a:rPr lang="it-IT" altLang="it-IT" i="1"/>
              <a:t>ancora col vincolo che siano almeno 3</a:t>
            </a:r>
            <a:r>
              <a:rPr lang="it-IT" altLang="it-IT"/>
              <a:t>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SELECT *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AEROPORTO </a:t>
            </a:r>
            <a:r>
              <a:rPr lang="it-IT" altLang="it-IT">
                <a:solidFill>
                  <a:srgbClr val="FF0000"/>
                </a:solidFill>
              </a:rPr>
              <a:t>A1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</a:t>
            </a:r>
            <a:r>
              <a:rPr lang="it-IT" altLang="it-IT" b="1"/>
              <a:t>NumPiste</a:t>
            </a:r>
            <a:r>
              <a:rPr lang="it-IT" altLang="it-IT"/>
              <a:t> IN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(SELECT max(NumPiste)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	FROM AEROPORTO </a:t>
            </a:r>
            <a:r>
              <a:rPr lang="it-IT" altLang="it-IT">
                <a:solidFill>
                  <a:srgbClr val="0070C0"/>
                </a:solidFill>
              </a:rPr>
              <a:t>A2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WHERE </a:t>
            </a:r>
            <a:r>
              <a:rPr lang="it-IT" altLang="it-IT">
                <a:solidFill>
                  <a:srgbClr val="0070C0"/>
                </a:solidFill>
              </a:rPr>
              <a:t>A2</a:t>
            </a:r>
            <a:r>
              <a:rPr lang="it-IT" altLang="it-IT"/>
              <a:t>.Nazione= </a:t>
            </a:r>
            <a:r>
              <a:rPr lang="it-IT" altLang="it-IT">
                <a:solidFill>
                  <a:srgbClr val="FF0000"/>
                </a:solidFill>
              </a:rPr>
              <a:t>A1</a:t>
            </a:r>
            <a:r>
              <a:rPr lang="it-IT" altLang="it-IT"/>
              <a:t>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	                 and NumPiste &gt; 2)</a:t>
            </a:r>
            <a:endParaRPr lang="en-US" altLang="it-IT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5EE06-E509-49D0-895F-A6205880B88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Le nazioni di partenza e arrivo del volo AZ274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D3F37-87F2-4F49-84D9-FE7023F7C5B2}"/>
              </a:ext>
            </a:extLst>
          </p:cNvPr>
          <p:cNvSpPr txBox="1"/>
          <p:nvPr/>
        </p:nvSpPr>
        <p:spPr>
          <a:xfrm>
            <a:off x="494666" y="980728"/>
            <a:ext cx="65815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Nazione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AEROPORTO ,VOLO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Citta=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CittaPar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OR Citta=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CittaArr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idVolo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='AZ274'</a:t>
            </a:r>
          </a:p>
        </p:txBody>
      </p:sp>
    </p:spTree>
    <p:extLst>
      <p:ext uri="{BB962C8B-B14F-4D97-AF65-F5344CB8AC3E}">
        <p14:creationId xmlns:p14="http://schemas.microsoft.com/office/powerpoint/2010/main" val="20488001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5EE06-E509-49D0-895F-A6205880B88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Le nazioni di partenza e arrivo del volo AZ274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A1.Nazione,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(AEROPORTO A1 JOIN VOLO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ON A1.Citta=CittaPar)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JOIN AEROPORTO A2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IdVolo= ‘AZ274’</a:t>
            </a:r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5299559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478B37-62FA-4CD4-AE88-DE3BF075ADB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947" name="Rectangle 10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gli aeroporti da cui partono voli </a:t>
            </a:r>
            <a:r>
              <a:rPr lang="it-IT" altLang="it-IT" sz="2800" i="1"/>
              <a:t>internazionali</a:t>
            </a:r>
          </a:p>
        </p:txBody>
      </p:sp>
      <p:sp>
        <p:nvSpPr>
          <p:cNvPr id="82948" name="Rectangle 103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SELECT	</a:t>
            </a:r>
            <a:r>
              <a:rPr lang="it-IT" altLang="it-IT" b="1">
                <a:solidFill>
                  <a:schemeClr val="bg1"/>
                </a:solidFill>
              </a:rPr>
              <a:t>DISTINCT</a:t>
            </a:r>
            <a:r>
              <a:rPr lang="it-IT" altLang="it-IT">
                <a:solidFill>
                  <a:schemeClr val="bg1"/>
                </a:solidFill>
              </a:rPr>
              <a:t> CittaPar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FROM 	</a:t>
            </a:r>
            <a:r>
              <a:rPr lang="it-IT" altLang="it-IT" b="1">
                <a:solidFill>
                  <a:schemeClr val="bg1"/>
                </a:solidFill>
              </a:rPr>
              <a:t>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b="1">
                <a:solidFill>
                  <a:schemeClr val="bg1"/>
                </a:solidFill>
              </a:rPr>
              <a:t>		ON CittaPar=A1.Citta)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 b="1">
                <a:solidFill>
                  <a:schemeClr val="bg1"/>
                </a:solidFill>
              </a:rPr>
              <a:t>		JOIN AEROPORTO AS A2 </a:t>
            </a:r>
          </a:p>
          <a:p>
            <a:pPr marL="0" indent="0" eaLnBrk="1" hangingPunct="1">
              <a:buFontTx/>
              <a:buNone/>
            </a:pPr>
            <a:r>
              <a:rPr lang="it-IT" altLang="it-IT" b="1">
                <a:solidFill>
                  <a:schemeClr val="bg1"/>
                </a:solidFill>
              </a:rPr>
              <a:t>		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chemeClr val="bg1"/>
                </a:solidFill>
              </a:rPr>
              <a:t>WHERE 	A1.Nazione &lt;&gt; A2.Nazione</a:t>
            </a:r>
          </a:p>
          <a:p>
            <a:pPr marL="0" indent="0" eaLnBrk="1" hangingPunct="1">
              <a:buFontTx/>
              <a:buNone/>
            </a:pPr>
            <a:endParaRPr lang="it-IT" altLang="it-IT">
              <a:solidFill>
                <a:schemeClr val="bg1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 i="1">
                <a:solidFill>
                  <a:schemeClr val="bg1"/>
                </a:solidFill>
              </a:rPr>
              <a:t>	Il distinct è </a:t>
            </a:r>
            <a:r>
              <a:rPr lang="it-IT" altLang="it-IT" b="1" i="1">
                <a:solidFill>
                  <a:schemeClr val="bg1"/>
                </a:solidFill>
              </a:rPr>
              <a:t>essenziale</a:t>
            </a:r>
            <a:r>
              <a:rPr lang="it-IT" altLang="it-IT" i="1">
                <a:solidFill>
                  <a:schemeClr val="bg1"/>
                </a:solidFill>
              </a:rPr>
              <a:t> per la chiarezza e leggibilità del risultato</a:t>
            </a:r>
            <a:endParaRPr lang="it-IT" altLang="it-IT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</a:pPr>
            <a:endParaRPr lang="en-US" altLang="it-IT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C5DC9C-AF8F-40B4-A00E-EAF72D4BF54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gli aeroporti da cui partono voli </a:t>
            </a:r>
            <a:r>
              <a:rPr lang="it-IT" altLang="it-IT" sz="2800" i="1"/>
              <a:t>internazionali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CittaPar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(AEROPORTO AS </a:t>
            </a:r>
            <a:r>
              <a:rPr lang="it-IT" altLang="it-IT">
                <a:solidFill>
                  <a:srgbClr val="CC0000"/>
                </a:solidFill>
              </a:rPr>
              <a:t>A1</a:t>
            </a:r>
            <a:r>
              <a:rPr lang="it-IT" altLang="it-IT"/>
              <a:t>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CittaPar = </a:t>
            </a:r>
            <a:r>
              <a:rPr lang="it-IT" altLang="it-IT">
                <a:solidFill>
                  <a:srgbClr val="CC0000"/>
                </a:solidFill>
              </a:rPr>
              <a:t>A1</a:t>
            </a:r>
            <a:r>
              <a:rPr lang="it-IT" altLang="it-IT"/>
              <a:t>.Citta)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JOIN AEROPORTO AS </a:t>
            </a:r>
            <a:r>
              <a:rPr lang="it-IT" altLang="it-IT">
                <a:solidFill>
                  <a:schemeClr val="accent2"/>
                </a:solidFill>
              </a:rPr>
              <a:t>A2</a:t>
            </a:r>
            <a:r>
              <a:rPr lang="it-IT" altLang="it-IT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CittaArr = </a:t>
            </a:r>
            <a:r>
              <a:rPr lang="it-IT" altLang="it-IT">
                <a:solidFill>
                  <a:schemeClr val="accent2"/>
                </a:solidFill>
              </a:rPr>
              <a:t>A2</a:t>
            </a:r>
            <a:r>
              <a:rPr lang="it-IT" altLang="it-IT"/>
              <a:t>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</a:t>
            </a:r>
            <a:r>
              <a:rPr lang="it-IT" altLang="it-IT">
                <a:solidFill>
                  <a:srgbClr val="CC0000"/>
                </a:solidFill>
              </a:rPr>
              <a:t>A1</a:t>
            </a:r>
            <a:r>
              <a:rPr lang="it-IT" altLang="it-IT"/>
              <a:t>.Nazione &lt;&gt; </a:t>
            </a:r>
            <a:r>
              <a:rPr lang="it-IT" altLang="it-IT">
                <a:solidFill>
                  <a:schemeClr val="accent2"/>
                </a:solidFill>
              </a:rPr>
              <a:t>A2</a:t>
            </a:r>
            <a:r>
              <a:rPr lang="it-IT" altLang="it-IT"/>
              <a:t>.Nazione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E5CBC-8A0E-4A97-93D1-DE75D14228B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Trovare gli aeroporti da cui partono voli </a:t>
            </a:r>
            <a:r>
              <a:rPr lang="it-IT" altLang="it-IT" sz="2800" i="1"/>
              <a:t>internazionali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	</a:t>
            </a:r>
            <a:r>
              <a:rPr lang="it-IT" altLang="it-IT" b="1" dirty="0"/>
              <a:t>DISTINCT</a:t>
            </a:r>
            <a:r>
              <a:rPr lang="it-IT" altLang="it-IT" dirty="0"/>
              <a:t> </a:t>
            </a:r>
            <a:r>
              <a:rPr lang="it-IT" altLang="it-IT" dirty="0" err="1"/>
              <a:t>CittaPar</a:t>
            </a:r>
            <a:endParaRPr lang="it-IT" altLang="it-IT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	(AEROPORTO </a:t>
            </a:r>
            <a:r>
              <a:rPr lang="it-IT" altLang="it-IT" dirty="0">
                <a:solidFill>
                  <a:srgbClr val="CC0000"/>
                </a:solidFill>
              </a:rPr>
              <a:t>A1</a:t>
            </a:r>
            <a:r>
              <a:rPr lang="it-IT" altLang="it-IT" dirty="0"/>
              <a:t>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CittaPar</a:t>
            </a:r>
            <a:r>
              <a:rPr lang="it-IT" altLang="it-IT" dirty="0"/>
              <a:t> = </a:t>
            </a:r>
            <a:r>
              <a:rPr lang="it-IT" altLang="it-IT" dirty="0">
                <a:solidFill>
                  <a:srgbClr val="CC0000"/>
                </a:solidFill>
              </a:rPr>
              <a:t>A1</a:t>
            </a:r>
            <a:r>
              <a:rPr lang="it-IT" altLang="it-IT" dirty="0"/>
              <a:t>.Citta)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JOIN AEROPORTO </a:t>
            </a:r>
            <a:r>
              <a:rPr lang="it-IT" altLang="it-IT" dirty="0">
                <a:solidFill>
                  <a:schemeClr val="accent2"/>
                </a:solidFill>
              </a:rPr>
              <a:t>A2</a:t>
            </a:r>
            <a:r>
              <a:rPr lang="it-IT" altLang="it-IT" dirty="0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CittaArr</a:t>
            </a:r>
            <a:r>
              <a:rPr lang="it-IT" altLang="it-IT" dirty="0"/>
              <a:t> = </a:t>
            </a:r>
            <a:r>
              <a:rPr lang="it-IT" altLang="it-IT" dirty="0">
                <a:solidFill>
                  <a:schemeClr val="accent2"/>
                </a:solidFill>
              </a:rPr>
              <a:t>A2</a:t>
            </a:r>
            <a:r>
              <a:rPr lang="it-IT" altLang="it-IT" dirty="0"/>
              <a:t>.Citta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	</a:t>
            </a:r>
            <a:r>
              <a:rPr lang="it-IT" altLang="it-IT" dirty="0">
                <a:solidFill>
                  <a:srgbClr val="CC0000"/>
                </a:solidFill>
              </a:rPr>
              <a:t>A1</a:t>
            </a:r>
            <a:r>
              <a:rPr lang="it-IT" altLang="it-IT" dirty="0"/>
              <a:t>.Nazione &lt;&gt; </a:t>
            </a:r>
            <a:r>
              <a:rPr lang="it-IT" altLang="it-IT" dirty="0">
                <a:solidFill>
                  <a:schemeClr val="accent2"/>
                </a:solidFill>
              </a:rPr>
              <a:t>A2</a:t>
            </a:r>
            <a:r>
              <a:rPr lang="it-IT" altLang="it-IT" dirty="0"/>
              <a:t>.Nazione</a:t>
            </a:r>
          </a:p>
          <a:p>
            <a:pPr marL="0" indent="0" eaLnBrk="1" hangingPunct="1">
              <a:buFontTx/>
              <a:buNone/>
            </a:pPr>
            <a:endParaRPr lang="it-IT" altLang="it-IT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 i="1" dirty="0"/>
              <a:t>Il </a:t>
            </a:r>
            <a:r>
              <a:rPr lang="it-IT" altLang="it-IT" i="1" dirty="0" err="1"/>
              <a:t>distinct</a:t>
            </a:r>
            <a:r>
              <a:rPr lang="it-IT" altLang="it-IT" i="1" dirty="0"/>
              <a:t> è </a:t>
            </a:r>
            <a:r>
              <a:rPr lang="it-IT" altLang="it-IT" b="1" i="1" dirty="0"/>
              <a:t>essenziale</a:t>
            </a:r>
            <a:r>
              <a:rPr lang="it-IT" altLang="it-IT" i="1" dirty="0"/>
              <a:t> per la chiarezza e leggibilità del risultato</a:t>
            </a:r>
            <a:endParaRPr lang="it-IT" altLang="it-IT" dirty="0"/>
          </a:p>
          <a:p>
            <a:pPr marL="0" indent="0" eaLnBrk="1" hangingPunct="1">
              <a:buFontTx/>
              <a:buNone/>
            </a:pPr>
            <a:endParaRPr lang="en-US" altLang="it-IT" i="1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27DF81-D666-4337-9304-6E5B3955358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</a:t>
            </a:r>
            <a:r>
              <a:rPr lang="it-IT" altLang="it-IT" sz="2800"/>
              <a:t>totale</a:t>
            </a:r>
            <a:r>
              <a:rPr lang="it-IT" altLang="it-IT" sz="2800" b="0"/>
              <a:t> di </a:t>
            </a:r>
            <a:r>
              <a:rPr lang="it-IT" altLang="it-IT" sz="2800" u="sng"/>
              <a:t>partenze</a:t>
            </a:r>
            <a:r>
              <a:rPr lang="it-IT" altLang="it-IT" sz="2800" b="0"/>
              <a:t> internazionali (</a:t>
            </a:r>
            <a:r>
              <a:rPr lang="it-IT" altLang="it-IT" sz="2800" b="0" i="1"/>
              <a:t>del giovedì</a:t>
            </a:r>
            <a:r>
              <a:rPr lang="it-IT" altLang="it-IT" sz="2800" b="0"/>
              <a:t>)</a:t>
            </a:r>
            <a:r>
              <a:rPr lang="it-IT" altLang="it-IT" sz="2800"/>
              <a:t> da tutti gli aeroporti</a:t>
            </a:r>
          </a:p>
        </p:txBody>
      </p:sp>
      <p:sp>
        <p:nvSpPr>
          <p:cNvPr id="86020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	</a:t>
            </a:r>
            <a:r>
              <a:rPr lang="it-IT" altLang="it-IT" b="1" i="1">
                <a:solidFill>
                  <a:srgbClr val="CC0000"/>
                </a:solidFill>
              </a:rPr>
              <a:t>?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CittaPar=A1.Citta)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 	</a:t>
            </a:r>
            <a:r>
              <a:rPr lang="it-IT" altLang="it-IT" b="1" i="1">
                <a:solidFill>
                  <a:srgbClr val="CC0000"/>
                </a:solidFill>
              </a:rPr>
              <a:t>and GiornoSett = ‘Giovedì’</a:t>
            </a:r>
            <a:endParaRPr lang="en-US" altLang="it-IT" b="1" i="1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A15CA9-9B65-407D-9264-198F07FAF677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</a:t>
            </a:r>
            <a:r>
              <a:rPr lang="it-IT" altLang="it-IT" sz="2800"/>
              <a:t>totale</a:t>
            </a:r>
            <a:r>
              <a:rPr lang="it-IT" altLang="it-IT" sz="2800" b="0"/>
              <a:t> di </a:t>
            </a:r>
            <a:r>
              <a:rPr lang="it-IT" altLang="it-IT" sz="2800" u="sng"/>
              <a:t>partenze</a:t>
            </a:r>
            <a:r>
              <a:rPr lang="it-IT" altLang="it-IT" sz="2800" b="0"/>
              <a:t> internazionali (</a:t>
            </a:r>
            <a:r>
              <a:rPr lang="it-IT" altLang="it-IT" sz="2800" b="0" i="1"/>
              <a:t>del giovedì</a:t>
            </a:r>
            <a:r>
              <a:rPr lang="it-IT" altLang="it-IT" sz="2800" b="0"/>
              <a:t>)</a:t>
            </a:r>
            <a:r>
              <a:rPr lang="it-IT" altLang="it-IT" sz="2800"/>
              <a:t> da tutti gli aeroporti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</a:t>
            </a:r>
            <a:r>
              <a:rPr lang="it-IT" altLang="it-IT" b="1" i="1" dirty="0" err="1">
                <a:solidFill>
                  <a:srgbClr val="CC0000"/>
                </a:solidFill>
              </a:rPr>
              <a:t>count</a:t>
            </a:r>
            <a:r>
              <a:rPr lang="it-IT" altLang="it-IT" b="1" i="1" dirty="0">
                <a:solidFill>
                  <a:srgbClr val="CC0000"/>
                </a:solidFill>
              </a:rPr>
              <a:t>(*)</a:t>
            </a:r>
            <a:endParaRPr lang="it-IT" altLang="it-IT" b="1" i="1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CittaPar</a:t>
            </a:r>
            <a:r>
              <a:rPr lang="it-IT" altLang="it-IT" dirty="0"/>
              <a:t>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CittaArr</a:t>
            </a:r>
            <a:r>
              <a:rPr lang="it-IT" altLang="it-IT" dirty="0"/>
              <a:t>=A2.Citta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               	and </a:t>
            </a:r>
            <a:r>
              <a:rPr lang="it-IT" altLang="it-IT" dirty="0" err="1"/>
              <a:t>GiornoSett</a:t>
            </a:r>
            <a:r>
              <a:rPr lang="it-IT" altLang="it-IT" dirty="0"/>
              <a:t> = ‘Giovedì’</a:t>
            </a:r>
          </a:p>
          <a:p>
            <a:pPr marL="0" indent="0" eaLnBrk="1" hangingPunct="1">
              <a:buFontTx/>
              <a:buNone/>
            </a:pPr>
            <a:endParaRPr lang="it-IT" altLang="it-IT" dirty="0"/>
          </a:p>
          <a:p>
            <a:pPr marL="0" indent="0" algn="ctr" eaLnBrk="1" hangingPunct="1">
              <a:buFontTx/>
              <a:buNone/>
            </a:pPr>
            <a:endParaRPr lang="it-IT" altLang="it-IT" i="1" dirty="0"/>
          </a:p>
          <a:p>
            <a:pPr marL="0" indent="0" eaLnBrk="1" hangingPunct="1">
              <a:buFontTx/>
              <a:buNone/>
            </a:pPr>
            <a:endParaRPr lang="en-US" altLang="it-IT" b="1" i="1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743874-363C-4195-ABE1-18ECB1BF79B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di </a:t>
            </a:r>
            <a:r>
              <a:rPr lang="it-IT" altLang="it-IT" sz="2800" u="sng"/>
              <a:t>aeroporti</a:t>
            </a:r>
            <a:r>
              <a:rPr lang="it-IT" altLang="it-IT" sz="2800" b="0"/>
              <a:t> che hanno almeno una partenza internazionale (</a:t>
            </a:r>
            <a:r>
              <a:rPr lang="it-IT" altLang="it-IT" sz="2800" b="0" i="1"/>
              <a:t>al giovedì</a:t>
            </a:r>
            <a:r>
              <a:rPr lang="it-IT" altLang="it-IT" sz="2800" b="0"/>
              <a:t>)</a:t>
            </a:r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	</a:t>
            </a:r>
            <a:r>
              <a:rPr lang="it-IT" altLang="it-IT" b="1" i="1">
                <a:solidFill>
                  <a:srgbClr val="CC0000"/>
                </a:solidFill>
              </a:rPr>
              <a:t>?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CittaPar=A1.Citta)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 	and GiornoSett = ‘Giovedì’</a:t>
            </a:r>
            <a:endParaRPr lang="en-US" altLang="it-IT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7BB8EA4-E32A-4823-A72E-B468BE082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NULL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511E174-E460-4863-BA12-7C2985B48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Tre casi differenti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b="1" dirty="0">
                <a:latin typeface="Arial-BoldMT" charset="0"/>
              </a:rPr>
              <a:t>valore sconosciuto: </a:t>
            </a:r>
            <a:r>
              <a:rPr lang="it-IT" altLang="it-IT" sz="2400" dirty="0">
                <a:latin typeface="ArialMT" charset="0"/>
              </a:rPr>
              <a:t>esiste un valore del </a:t>
            </a:r>
            <a:r>
              <a:rPr lang="it-IT" altLang="it-IT" sz="2400" dirty="0" err="1">
                <a:latin typeface="ArialMT" charset="0"/>
              </a:rPr>
              <a:t>dominio,ma</a:t>
            </a:r>
            <a:r>
              <a:rPr lang="it-IT" altLang="it-IT" sz="2400" dirty="0">
                <a:latin typeface="ArialMT" charset="0"/>
              </a:rPr>
              <a:t> non è noto (Firenze)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b="1" dirty="0">
                <a:latin typeface="Arial-BoldMT" charset="0"/>
              </a:rPr>
              <a:t>valore inesistente: </a:t>
            </a:r>
            <a:r>
              <a:rPr lang="it-IT" altLang="it-IT" sz="2400" dirty="0">
                <a:latin typeface="ArialMT" charset="0"/>
              </a:rPr>
              <a:t>non esiste un valore del dominio (Tivoli)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b="1" dirty="0">
                <a:latin typeface="Arial-BoldMT" charset="0"/>
              </a:rPr>
              <a:t>valore senza informazione: </a:t>
            </a:r>
            <a:r>
              <a:rPr lang="it-IT" altLang="it-IT" sz="2400" dirty="0">
                <a:latin typeface="ArialMT" charset="0"/>
              </a:rPr>
              <a:t>non è noto se esista o meno un valore del dominio (Prato)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I DBMS non distinguono i tipi di valore nullo (e quindi implicitamente adottano il valore </a:t>
            </a:r>
            <a:r>
              <a:rPr lang="it-IT" altLang="it-IT" sz="2800" b="1" dirty="0">
                <a:latin typeface="Arial-BoldMT" charset="0"/>
              </a:rPr>
              <a:t>senza informazione</a:t>
            </a:r>
            <a:r>
              <a:rPr lang="it-IT" altLang="it-IT" sz="2800" dirty="0">
                <a:latin typeface="ArialMT" charset="0"/>
              </a:rPr>
              <a:t>)</a:t>
            </a:r>
            <a:endParaRPr lang="it-IT" altLang="it-IT" sz="2800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E78FC-4482-44A7-B4B4-68C31EF7B71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di </a:t>
            </a:r>
            <a:r>
              <a:rPr lang="it-IT" altLang="it-IT" sz="2800" u="sng"/>
              <a:t>aeroporti</a:t>
            </a:r>
            <a:r>
              <a:rPr lang="it-IT" altLang="it-IT" sz="2800" b="0"/>
              <a:t> che hanno almeno una partenza internazionale (</a:t>
            </a:r>
            <a:r>
              <a:rPr lang="it-IT" altLang="it-IT" sz="2800" b="0" i="1"/>
              <a:t>al giovedì</a:t>
            </a:r>
            <a:r>
              <a:rPr lang="it-IT" altLang="it-IT" sz="2800" b="0"/>
              <a:t>)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	</a:t>
            </a:r>
            <a:r>
              <a:rPr lang="it-IT" altLang="it-IT" b="1" i="1">
                <a:solidFill>
                  <a:srgbClr val="CC0000"/>
                </a:solidFill>
              </a:rPr>
              <a:t>count( distinct CittaPar 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CittaPar=A1.Citta)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 	and GiornoSett = ‘Giovedì’</a:t>
            </a:r>
            <a:endParaRPr lang="en-US" altLang="it-IT" b="1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01EDE-B81C-4724-9753-ECFDD5A01D7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di partenze internazionali (</a:t>
            </a:r>
            <a:r>
              <a:rPr lang="it-IT" altLang="it-IT" sz="2800" b="0" i="1"/>
              <a:t>del giovedì</a:t>
            </a:r>
            <a:r>
              <a:rPr lang="it-IT" altLang="it-IT" sz="2800" b="0"/>
              <a:t>)</a:t>
            </a:r>
            <a:r>
              <a:rPr lang="it-IT" altLang="it-IT" sz="2800"/>
              <a:t> da ogni aeroporto</a:t>
            </a:r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	 </a:t>
            </a:r>
            <a:r>
              <a:rPr lang="it-IT" altLang="it-IT" b="1">
                <a:solidFill>
                  <a:srgbClr val="CC0000"/>
                </a:solidFill>
                <a:sym typeface="Wingdings" panose="05000000000000000000" pitchFamily="2" charset="2"/>
              </a:rPr>
              <a:t>?</a:t>
            </a:r>
            <a:endParaRPr lang="it-IT" altLang="it-IT">
              <a:solidFill>
                <a:srgbClr val="CC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it-IT" altLang="it-IT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CittaPar=A1.Citta)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	ON CittaArr=A2.Citta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       	and GiornoSett = ‘Giovedì’</a:t>
            </a:r>
          </a:p>
          <a:p>
            <a:pPr marL="0" indent="0" eaLnBrk="1" hangingPunct="1">
              <a:buFontTx/>
              <a:buNone/>
            </a:pPr>
            <a:r>
              <a:rPr lang="it-IT" altLang="it-IT" b="1">
                <a:solidFill>
                  <a:srgbClr val="CC0000"/>
                </a:solidFill>
                <a:sym typeface="Wingdings" panose="05000000000000000000" pitchFamily="2" charset="2"/>
              </a:rPr>
              <a:t>?</a:t>
            </a:r>
            <a:endParaRPr lang="en-US" altLang="it-IT" b="1">
              <a:solidFill>
                <a:srgbClr val="CC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7748DF-D965-4926-8409-8660C322193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di partenze internazionali (</a:t>
            </a:r>
            <a:r>
              <a:rPr lang="it-IT" altLang="it-IT" sz="2800" b="0" i="1"/>
              <a:t>del giovedì</a:t>
            </a:r>
            <a:r>
              <a:rPr lang="it-IT" altLang="it-IT" sz="2800" b="0"/>
              <a:t>)</a:t>
            </a:r>
            <a:r>
              <a:rPr lang="it-IT" altLang="it-IT" sz="2800"/>
              <a:t> da ogni aeroporto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	 </a:t>
            </a:r>
            <a:r>
              <a:rPr lang="it-IT" altLang="it-IT" b="1" dirty="0" err="1">
                <a:solidFill>
                  <a:srgbClr val="CC0000"/>
                </a:solidFill>
                <a:sym typeface="Wingdings" panose="05000000000000000000" pitchFamily="2" charset="2"/>
              </a:rPr>
              <a:t>CittaPar</a:t>
            </a:r>
            <a:r>
              <a:rPr lang="it-IT" altLang="it-IT" dirty="0">
                <a:solidFill>
                  <a:srgbClr val="CC0000"/>
                </a:solidFill>
                <a:sym typeface="Wingdings" panose="05000000000000000000" pitchFamily="2" charset="2"/>
              </a:rPr>
              <a:t>,</a:t>
            </a:r>
            <a:r>
              <a:rPr lang="it-IT" altLang="it-IT" dirty="0">
                <a:solidFill>
                  <a:srgbClr val="CC0000"/>
                </a:solidFill>
              </a:rPr>
              <a:t> </a:t>
            </a:r>
            <a:r>
              <a:rPr lang="it-IT" altLang="it-IT" b="1" dirty="0" err="1">
                <a:solidFill>
                  <a:srgbClr val="CC0000"/>
                </a:solidFill>
              </a:rPr>
              <a:t>count</a:t>
            </a:r>
            <a:r>
              <a:rPr lang="it-IT" altLang="it-IT" b="1" dirty="0">
                <a:solidFill>
                  <a:srgbClr val="CC0000"/>
                </a:solidFill>
              </a:rPr>
              <a:t>(*) </a:t>
            </a:r>
            <a:r>
              <a:rPr lang="it-IT" altLang="it-IT" dirty="0">
                <a:solidFill>
                  <a:srgbClr val="CC0000"/>
                </a:solidFill>
              </a:rPr>
              <a:t>AS </a:t>
            </a:r>
            <a:r>
              <a:rPr lang="it-IT" altLang="it-IT" dirty="0" err="1">
                <a:solidFill>
                  <a:srgbClr val="CC0000"/>
                </a:solidFill>
              </a:rPr>
              <a:t>NumPartInt</a:t>
            </a:r>
            <a:endParaRPr lang="it-IT" altLang="it-IT" dirty="0">
              <a:solidFill>
                <a:srgbClr val="CC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	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CittaPar</a:t>
            </a:r>
            <a:r>
              <a:rPr lang="it-IT" altLang="it-IT" dirty="0"/>
              <a:t>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CittaArr</a:t>
            </a:r>
            <a:r>
              <a:rPr lang="it-IT" altLang="it-IT" dirty="0"/>
              <a:t>=A2.Citta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	A1.Nazione &lt;&gt; A2.Nazione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               	and </a:t>
            </a:r>
            <a:r>
              <a:rPr lang="it-IT" altLang="it-IT" dirty="0" err="1"/>
              <a:t>GiornoSett</a:t>
            </a:r>
            <a:r>
              <a:rPr lang="it-IT" altLang="it-IT" dirty="0"/>
              <a:t> = ‘Giovedì’</a:t>
            </a:r>
          </a:p>
          <a:p>
            <a:pPr marL="0" indent="0" eaLnBrk="1" hangingPunct="1">
              <a:buFontTx/>
              <a:buNone/>
            </a:pPr>
            <a:r>
              <a:rPr lang="it-IT" altLang="it-IT" b="1" dirty="0">
                <a:solidFill>
                  <a:srgbClr val="CC0000"/>
                </a:solidFill>
              </a:rPr>
              <a:t>GROUP BY </a:t>
            </a:r>
            <a:r>
              <a:rPr lang="it-IT" altLang="it-IT" b="1" dirty="0" err="1">
                <a:solidFill>
                  <a:srgbClr val="CC0000"/>
                </a:solidFill>
              </a:rPr>
              <a:t>CittaPar</a:t>
            </a:r>
            <a:endParaRPr lang="en-US" altLang="it-IT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6AC261-7E41-4E3A-9D5F-42611A5ABEF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216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 dirty="0"/>
              <a:t>Le città francesi da cui partono più di 20 voli diretti x la Germania</a:t>
            </a:r>
          </a:p>
        </p:txBody>
      </p:sp>
      <p:sp>
        <p:nvSpPr>
          <p:cNvPr id="92164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 err="1"/>
              <a:t>CittaPar</a:t>
            </a:r>
            <a:r>
              <a:rPr lang="it-IT" altLang="it-IT" i="1" dirty="0"/>
              <a:t>, </a:t>
            </a:r>
            <a:r>
              <a:rPr lang="it-IT" altLang="it-IT" b="1" i="1" dirty="0" err="1"/>
              <a:t>count</a:t>
            </a:r>
            <a:r>
              <a:rPr lang="it-IT" altLang="it-IT" b="1" i="1" dirty="0"/>
              <a:t>(*) AS </a:t>
            </a:r>
            <a:r>
              <a:rPr lang="it-IT" altLang="it-IT" b="1" i="1" dirty="0" err="1"/>
              <a:t>NumVoliGer</a:t>
            </a:r>
            <a:endParaRPr lang="it-IT" altLang="it-IT" b="1" i="1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CittaPar</a:t>
            </a:r>
            <a:r>
              <a:rPr lang="it-IT" altLang="it-IT" dirty="0"/>
              <a:t>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CittaArr</a:t>
            </a:r>
            <a:r>
              <a:rPr lang="it-IT" altLang="it-IT" dirty="0"/>
              <a:t>=A2.Citta			</a:t>
            </a:r>
            <a:r>
              <a:rPr lang="it-IT" altLang="it-IT" b="1" dirty="0">
                <a:solidFill>
                  <a:srgbClr val="CC0000"/>
                </a:solidFill>
              </a:rPr>
              <a:t>?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A1.Nazione=‘Francia’ AND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               A2.Nazione= ‘Germania’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GROUP BY </a:t>
            </a:r>
            <a:r>
              <a:rPr lang="it-IT" altLang="it-IT" dirty="0" err="1"/>
              <a:t>CittaPar</a:t>
            </a:r>
            <a:endParaRPr lang="it-IT" altLang="it-IT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………………………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0DF75D-AEFE-4F83-9B32-C8EBC668D67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Le città francesi da cui </a:t>
            </a:r>
            <a:r>
              <a:rPr lang="it-IT" altLang="it-IT" sz="2800" i="1" u="sng"/>
              <a:t>ogni settimana</a:t>
            </a:r>
            <a:r>
              <a:rPr lang="it-IT" altLang="it-IT" sz="2800" b="0"/>
              <a:t> partono più di 20 voli diretti x la Germania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 err="1"/>
              <a:t>CittaPar</a:t>
            </a:r>
            <a:r>
              <a:rPr lang="it-IT" altLang="it-IT" dirty="0"/>
              <a:t>, </a:t>
            </a:r>
            <a:r>
              <a:rPr lang="it-IT" altLang="it-IT" b="1" dirty="0" err="1"/>
              <a:t>count</a:t>
            </a:r>
            <a:r>
              <a:rPr lang="it-IT" altLang="it-IT" b="1" dirty="0"/>
              <a:t>(*) AS </a:t>
            </a:r>
            <a:r>
              <a:rPr lang="it-IT" altLang="it-IT" b="1" dirty="0" err="1"/>
              <a:t>NumVoliGer</a:t>
            </a:r>
            <a:endParaRPr lang="it-IT" altLang="it-IT" b="1" dirty="0"/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(AEROPORTO AS A1 JOIN VOLO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CittaPar</a:t>
            </a:r>
            <a:r>
              <a:rPr lang="it-IT" altLang="it-IT" dirty="0"/>
              <a:t>=A1.Citta)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JOIN AEROPORTO AS A2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	ON </a:t>
            </a:r>
            <a:r>
              <a:rPr lang="it-IT" altLang="it-IT" dirty="0" err="1"/>
              <a:t>CittaArr</a:t>
            </a:r>
            <a:r>
              <a:rPr lang="it-IT" altLang="it-IT" dirty="0"/>
              <a:t>=A2.Citta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WHERE A1.Nazione=‘Francia’ AND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               A2.Nazione= ‘Germania’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GROUP BY </a:t>
            </a:r>
            <a:r>
              <a:rPr lang="it-IT" altLang="it-IT" dirty="0" err="1"/>
              <a:t>CittaPar</a:t>
            </a:r>
            <a:endParaRPr lang="it-IT" altLang="it-IT" dirty="0"/>
          </a:p>
          <a:p>
            <a:pPr marL="0" indent="0" eaLnBrk="1" hangingPunct="1">
              <a:buFontTx/>
              <a:buNone/>
            </a:pPr>
            <a:r>
              <a:rPr lang="it-IT" altLang="it-IT" b="1" dirty="0">
                <a:solidFill>
                  <a:srgbClr val="CC0000"/>
                </a:solidFill>
              </a:rPr>
              <a:t>HAVING </a:t>
            </a:r>
            <a:r>
              <a:rPr lang="it-IT" altLang="it-IT" b="1" dirty="0" err="1">
                <a:solidFill>
                  <a:srgbClr val="CC0000"/>
                </a:solidFill>
              </a:rPr>
              <a:t>count</a:t>
            </a:r>
            <a:r>
              <a:rPr lang="it-IT" altLang="it-IT" b="1" dirty="0">
                <a:solidFill>
                  <a:srgbClr val="CC0000"/>
                </a:solidFill>
              </a:rPr>
              <a:t>(*) &gt; 20</a:t>
            </a:r>
            <a:endParaRPr lang="en-US" altLang="it-IT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6DA297-C487-427B-8D5A-4ED04868431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4211" name="Rectangle 1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SELECT 	</a:t>
            </a:r>
            <a:r>
              <a:rPr lang="it-IT" altLang="it-IT" sz="2800" dirty="0" err="1"/>
              <a:t>CittaPart</a:t>
            </a:r>
            <a:r>
              <a:rPr lang="it-IT" altLang="it-IT" sz="2800" dirty="0"/>
              <a:t>, </a:t>
            </a:r>
            <a:r>
              <a:rPr lang="it-IT" altLang="it-IT" sz="2800" b="1" dirty="0" err="1"/>
              <a:t>count</a:t>
            </a:r>
            <a:r>
              <a:rPr lang="it-IT" altLang="it-IT" sz="2800" b="1" dirty="0"/>
              <a:t>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FROM	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WHERE 	 </a:t>
            </a:r>
            <a:r>
              <a:rPr lang="it-IT" altLang="it-IT" sz="2800" b="1" i="1" dirty="0" err="1"/>
              <a:t>GiornoSett</a:t>
            </a:r>
            <a:r>
              <a:rPr lang="it-IT" altLang="it-IT" sz="2800" b="1" i="1" dirty="0"/>
              <a:t> = ‘Giovedì’				</a:t>
            </a:r>
            <a:r>
              <a:rPr lang="it-IT" altLang="it-IT" sz="2800" b="1" i="1" dirty="0">
                <a:solidFill>
                  <a:srgbClr val="CC0000"/>
                </a:solidFill>
              </a:rPr>
              <a:t>?</a:t>
            </a:r>
            <a:endParaRPr lang="it-IT" altLang="it-IT" sz="2800" dirty="0">
              <a:solidFill>
                <a:srgbClr val="CC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GROUP BY </a:t>
            </a:r>
            <a:r>
              <a:rPr lang="it-IT" altLang="it-IT" sz="2800" dirty="0" err="1"/>
              <a:t>CittaPart</a:t>
            </a:r>
            <a:endParaRPr lang="it-IT" altLang="it-IT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HAVING </a:t>
            </a:r>
            <a:r>
              <a:rPr lang="it-IT" altLang="it-IT" sz="2800" b="1" dirty="0" err="1"/>
              <a:t>count</a:t>
            </a:r>
            <a:r>
              <a:rPr lang="it-IT" altLang="it-IT" sz="2800" b="1" dirty="0"/>
              <a:t>(*)</a:t>
            </a:r>
            <a:r>
              <a:rPr lang="it-IT" altLang="it-IT" sz="2800" dirty="0"/>
              <a:t> &gt;= 100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SELECT 	</a:t>
            </a:r>
            <a:r>
              <a:rPr lang="it-IT" altLang="it-IT" sz="2800" dirty="0" err="1">
                <a:solidFill>
                  <a:schemeClr val="bg1"/>
                </a:solidFill>
              </a:rPr>
              <a:t>CittaPart</a:t>
            </a:r>
            <a:r>
              <a:rPr lang="it-IT" altLang="it-IT" sz="2800" dirty="0">
                <a:solidFill>
                  <a:schemeClr val="bg1"/>
                </a:solidFill>
              </a:rPr>
              <a:t>, </a:t>
            </a:r>
            <a:r>
              <a:rPr lang="it-IT" altLang="it-IT" sz="2800" dirty="0" err="1">
                <a:solidFill>
                  <a:schemeClr val="bg1"/>
                </a:solidFill>
              </a:rPr>
              <a:t>count</a:t>
            </a:r>
            <a:r>
              <a:rPr lang="it-IT" altLang="it-IT" sz="2800" dirty="0">
                <a:solidFill>
                  <a:schemeClr val="bg1"/>
                </a:solidFill>
              </a:rPr>
              <a:t>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FROM	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WHERE 	</a:t>
            </a:r>
            <a:r>
              <a:rPr lang="it-IT" altLang="it-IT" sz="2800" dirty="0" err="1">
                <a:solidFill>
                  <a:schemeClr val="bg1"/>
                </a:solidFill>
              </a:rPr>
              <a:t>GiornoSett</a:t>
            </a:r>
            <a:r>
              <a:rPr lang="it-IT" altLang="it-IT" sz="2800" dirty="0">
                <a:solidFill>
                  <a:schemeClr val="bg1"/>
                </a:solidFill>
              </a:rPr>
              <a:t> = ‘Giovedì’ AND </a:t>
            </a:r>
            <a:r>
              <a:rPr lang="it-IT" altLang="it-IT" sz="2800" dirty="0" err="1">
                <a:solidFill>
                  <a:schemeClr val="bg1"/>
                </a:solidFill>
              </a:rPr>
              <a:t>CittaPart</a:t>
            </a:r>
            <a:r>
              <a:rPr lang="it-IT" altLang="it-IT" sz="2800" dirty="0">
                <a:solidFill>
                  <a:schemeClr val="bg1"/>
                </a:solidFill>
              </a:rPr>
              <a:t> 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    ( SELECT </a:t>
            </a:r>
            <a:r>
              <a:rPr lang="it-IT" altLang="it-IT" sz="2800" dirty="0" err="1">
                <a:solidFill>
                  <a:schemeClr val="bg1"/>
                </a:solidFill>
              </a:rPr>
              <a:t>CittaPart</a:t>
            </a:r>
            <a:r>
              <a:rPr lang="it-IT" altLang="it-IT" sz="2800" dirty="0">
                <a:solidFill>
                  <a:schemeClr val="bg1"/>
                </a:solidFill>
              </a:rPr>
              <a:t> FROM 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      GROUP BY </a:t>
            </a:r>
            <a:r>
              <a:rPr lang="it-IT" altLang="it-IT" sz="2800" dirty="0" err="1">
                <a:solidFill>
                  <a:schemeClr val="bg1"/>
                </a:solidFill>
              </a:rPr>
              <a:t>CittaPart</a:t>
            </a:r>
            <a:r>
              <a:rPr lang="it-IT" altLang="it-IT" sz="2800" dirty="0">
                <a:solidFill>
                  <a:schemeClr val="bg1"/>
                </a:solidFill>
              </a:rPr>
              <a:t> HAVING </a:t>
            </a:r>
            <a:r>
              <a:rPr lang="it-IT" altLang="it-IT" sz="2800" dirty="0" err="1">
                <a:solidFill>
                  <a:schemeClr val="bg1"/>
                </a:solidFill>
              </a:rPr>
              <a:t>count</a:t>
            </a:r>
            <a:r>
              <a:rPr lang="it-IT" altLang="it-IT" sz="2800" dirty="0">
                <a:solidFill>
                  <a:schemeClr val="bg1"/>
                </a:solidFill>
              </a:rPr>
              <a:t>(*) &gt; 100 )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>
                <a:solidFill>
                  <a:schemeClr val="bg1"/>
                </a:solidFill>
              </a:rPr>
              <a:t>GROUP BY </a:t>
            </a:r>
            <a:r>
              <a:rPr lang="it-IT" altLang="it-IT" sz="2800" dirty="0" err="1">
                <a:solidFill>
                  <a:schemeClr val="bg1"/>
                </a:solidFill>
              </a:rPr>
              <a:t>CittaPart</a:t>
            </a:r>
            <a:endParaRPr lang="it-IT" altLang="it-IT" sz="28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it-IT" sz="2800" i="1" dirty="0"/>
          </a:p>
        </p:txBody>
      </p:sp>
      <p:sp>
        <p:nvSpPr>
          <p:cNvPr id="94212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 dirty="0"/>
              <a:t>Trovare il numero di </a:t>
            </a:r>
            <a:r>
              <a:rPr lang="it-IT" altLang="it-IT" sz="2800" dirty="0"/>
              <a:t>voli del giovedì</a:t>
            </a:r>
            <a:r>
              <a:rPr lang="it-IT" altLang="it-IT" sz="2800" b="0" dirty="0"/>
              <a:t> di ogni aeroporto </a:t>
            </a:r>
            <a:r>
              <a:rPr lang="it-IT" altLang="it-IT" sz="2800" i="1" dirty="0"/>
              <a:t>da cui partano almeno 100 voli a settimana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538E4-559F-4A52-B685-1C37C85EC56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5235" name="Group 2"/>
          <p:cNvGrpSpPr>
            <a:grpSpLocks/>
          </p:cNvGrpSpPr>
          <p:nvPr/>
        </p:nvGrpSpPr>
        <p:grpSpPr bwMode="auto">
          <a:xfrm>
            <a:off x="152400" y="1233488"/>
            <a:ext cx="8839200" cy="2738437"/>
            <a:chOff x="192" y="816"/>
            <a:chExt cx="5424" cy="1928"/>
          </a:xfrm>
        </p:grpSpPr>
        <p:sp>
          <p:nvSpPr>
            <p:cNvPr id="95238" name="Text Box 3"/>
            <p:cNvSpPr txBox="1">
              <a:spLocks noChangeArrowheads="1"/>
            </p:cNvSpPr>
            <p:nvPr/>
          </p:nvSpPr>
          <p:spPr bwMode="auto">
            <a:xfrm>
              <a:off x="3600" y="1814"/>
              <a:ext cx="2016" cy="930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Il secondo conteggio deve avvenire su </a:t>
              </a:r>
              <a:r>
                <a:rPr kumimoji="0" lang="it-IT" altLang="it-IT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tutti</a:t>
              </a:r>
              <a:r>
                <a:rPr kumimoji="0" lang="it-IT" altLang="it-IT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i voli dell’aeroporto, non solo su quelli del giovedì </a:t>
              </a:r>
              <a:endPara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95239" name="Group 4"/>
            <p:cNvGrpSpPr>
              <a:grpSpLocks/>
            </p:cNvGrpSpPr>
            <p:nvPr/>
          </p:nvGrpSpPr>
          <p:grpSpPr bwMode="auto">
            <a:xfrm>
              <a:off x="192" y="816"/>
              <a:ext cx="2784" cy="1506"/>
              <a:chOff x="192" y="816"/>
              <a:chExt cx="2784" cy="1506"/>
            </a:xfrm>
          </p:grpSpPr>
          <p:sp>
            <p:nvSpPr>
              <p:cNvPr id="95240" name="Line 5"/>
              <p:cNvSpPr>
                <a:spLocks noChangeShapeType="1"/>
              </p:cNvSpPr>
              <p:nvPr/>
            </p:nvSpPr>
            <p:spPr bwMode="auto">
              <a:xfrm flipV="1">
                <a:off x="261" y="834"/>
                <a:ext cx="2688" cy="1488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5241" name="Line 6"/>
              <p:cNvSpPr>
                <a:spLocks noChangeShapeType="1"/>
              </p:cNvSpPr>
              <p:nvPr/>
            </p:nvSpPr>
            <p:spPr bwMode="auto">
              <a:xfrm flipH="1" flipV="1">
                <a:off x="192" y="816"/>
                <a:ext cx="2784" cy="1488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95236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numero di </a:t>
            </a:r>
            <a:r>
              <a:rPr lang="it-IT" altLang="it-IT" sz="2800"/>
              <a:t>voli del giovedì</a:t>
            </a:r>
            <a:r>
              <a:rPr lang="it-IT" altLang="it-IT" sz="2800" b="0"/>
              <a:t> di ogni aeroporto </a:t>
            </a:r>
            <a:r>
              <a:rPr lang="it-IT" altLang="it-IT" sz="2800" i="1"/>
              <a:t>da cui partano almeno 100 voli a settimana</a:t>
            </a:r>
          </a:p>
        </p:txBody>
      </p:sp>
      <p:sp>
        <p:nvSpPr>
          <p:cNvPr id="95237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SELECT 	CittaPart, </a:t>
            </a:r>
            <a:r>
              <a:rPr lang="it-IT" altLang="it-IT" sz="2800" b="1"/>
              <a:t>count(*)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FROM	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WHERE 	 </a:t>
            </a:r>
            <a:r>
              <a:rPr lang="it-IT" altLang="it-IT" sz="2800" b="1" i="1"/>
              <a:t>GiornoSett = ‘Giovedì’</a:t>
            </a:r>
            <a:endParaRPr lang="it-IT" altLang="it-IT" sz="28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GROUP BY CittaPart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HAVING </a:t>
            </a:r>
            <a:r>
              <a:rPr lang="it-IT" altLang="it-IT" sz="2800" b="1"/>
              <a:t>count(*)</a:t>
            </a:r>
            <a:r>
              <a:rPr lang="it-IT" altLang="it-IT" sz="2800"/>
              <a:t> &gt;= 100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8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SELECT 	CittaPart, count(*)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FROM	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WHERE 	GiornoSett = ‘Giovedì’ AND CittaPart 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( SELECT CittaPart FROM 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      GROUP BY CittaPart HAVING count(*) &gt;= 100 )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GROUP BY CittaPart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it-IT" sz="2800" i="1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C17427-CD60-489E-BC1A-66E58503BE3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</a:t>
            </a:r>
            <a:r>
              <a:rPr lang="it-IT" altLang="it-IT" sz="2800" b="0">
                <a:solidFill>
                  <a:srgbClr val="FF0000"/>
                </a:solidFill>
              </a:rPr>
              <a:t>numero medio </a:t>
            </a:r>
            <a:r>
              <a:rPr lang="it-IT" altLang="it-IT" sz="2800" b="0"/>
              <a:t>di </a:t>
            </a:r>
            <a:r>
              <a:rPr lang="it-IT" altLang="it-IT" sz="2800"/>
              <a:t>voli del giovedì</a:t>
            </a:r>
            <a:r>
              <a:rPr lang="it-IT" altLang="it-IT" sz="2800" b="0"/>
              <a:t> di ogni aeroporto </a:t>
            </a:r>
            <a:r>
              <a:rPr lang="it-IT" altLang="it-IT" sz="2800" i="1"/>
              <a:t>da cui partano almeno 100 voli a settimana</a:t>
            </a:r>
          </a:p>
        </p:txBody>
      </p:sp>
      <p:sp>
        <p:nvSpPr>
          <p:cNvPr id="96260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CREATE VIEW VOLIGIOVCITTA (</a:t>
            </a:r>
            <a:r>
              <a:rPr lang="it-IT" altLang="it-IT" sz="2000" dirty="0" err="1"/>
              <a:t>Citta,Num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	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	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WHERE 	</a:t>
            </a:r>
            <a:r>
              <a:rPr lang="it-IT" altLang="it-IT" sz="2000" dirty="0" err="1"/>
              <a:t>GiornoSett</a:t>
            </a:r>
            <a:r>
              <a:rPr lang="it-IT" altLang="it-IT" sz="2000" dirty="0"/>
              <a:t> = ‘Giovedì’ AND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( SELECT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FROM 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  GROUP BY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HAVING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 &gt;= 100 )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GROUP BY </a:t>
            </a:r>
            <a:r>
              <a:rPr lang="it-IT" altLang="it-IT" sz="2000" dirty="0" err="1"/>
              <a:t>CittaPart</a:t>
            </a: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</a:t>
            </a:r>
            <a:r>
              <a:rPr lang="it-IT" altLang="it-IT" sz="2000" dirty="0" err="1"/>
              <a:t>avg</a:t>
            </a:r>
            <a:r>
              <a:rPr lang="it-IT" altLang="it-IT" sz="2000" dirty="0"/>
              <a:t>(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 VOLIGIOVCITTA</a:t>
            </a:r>
            <a:endParaRPr lang="en-US" altLang="it-IT" sz="2800" i="1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E88ED8-A583-41CB-B975-57CB7280360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il </a:t>
            </a:r>
            <a:r>
              <a:rPr lang="it-IT" altLang="it-IT" sz="2800" b="0">
                <a:solidFill>
                  <a:srgbClr val="FF0000"/>
                </a:solidFill>
              </a:rPr>
              <a:t>numero medio per nazione </a:t>
            </a:r>
            <a:r>
              <a:rPr lang="it-IT" altLang="it-IT" sz="2800" b="0"/>
              <a:t>di </a:t>
            </a:r>
            <a:r>
              <a:rPr lang="it-IT" altLang="it-IT" sz="2800"/>
              <a:t>voli del giovedì</a:t>
            </a:r>
            <a:r>
              <a:rPr lang="it-IT" altLang="it-IT" sz="2800" b="0"/>
              <a:t> di ogni aeroporto </a:t>
            </a:r>
            <a:r>
              <a:rPr lang="it-IT" altLang="it-IT" sz="2800" i="1"/>
              <a:t>da cui partano almeno 100 voli a settimana</a:t>
            </a:r>
          </a:p>
        </p:txBody>
      </p:sp>
      <p:sp>
        <p:nvSpPr>
          <p:cNvPr id="97284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CREATE VIEW VOLIGIOVCITTA (Citta, Nazione, 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	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, Nazione,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	VOLO JOIN AEROPORTO ON Citta=</a:t>
            </a:r>
            <a:r>
              <a:rPr lang="it-IT" altLang="it-IT" sz="2000" dirty="0" err="1"/>
              <a:t>CittaPart</a:t>
            </a: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WHERE 	</a:t>
            </a:r>
            <a:r>
              <a:rPr lang="it-IT" altLang="it-IT" sz="2000" dirty="0" err="1"/>
              <a:t>GiornoSett</a:t>
            </a:r>
            <a:r>
              <a:rPr lang="it-IT" altLang="it-IT" sz="2000" dirty="0"/>
              <a:t> = ‘Giovedì’ AND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( SELECT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FROM 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  GROUP BY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HAVING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 &gt;= 100 )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GROUP BY </a:t>
            </a:r>
            <a:r>
              <a:rPr lang="it-IT" altLang="it-IT" sz="2000" dirty="0" err="1"/>
              <a:t>CittaPart,Nazione</a:t>
            </a: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Nazione, </a:t>
            </a:r>
            <a:r>
              <a:rPr lang="it-IT" altLang="it-IT" sz="2000" dirty="0" err="1"/>
              <a:t>avg</a:t>
            </a:r>
            <a:r>
              <a:rPr lang="it-IT" altLang="it-IT" sz="2000" dirty="0"/>
              <a:t>(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 VOLIGIOVCITTA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GROUP BY Nazione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it-IT" sz="2800" i="1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3BA27-D779-416F-91FA-1A1DD0E9126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Trovare </a:t>
            </a:r>
            <a:r>
              <a:rPr lang="it-IT" altLang="it-IT" sz="2800" b="0">
                <a:solidFill>
                  <a:srgbClr val="FF0000"/>
                </a:solidFill>
              </a:rPr>
              <a:t>la media delle medie per nazione </a:t>
            </a:r>
            <a:r>
              <a:rPr lang="it-IT" altLang="it-IT" sz="2800" b="0"/>
              <a:t>di </a:t>
            </a:r>
            <a:r>
              <a:rPr lang="it-IT" altLang="it-IT" sz="2800"/>
              <a:t>voli del giovedì</a:t>
            </a:r>
            <a:r>
              <a:rPr lang="it-IT" altLang="it-IT" sz="2800" b="0"/>
              <a:t> di ogni aeroporto </a:t>
            </a:r>
            <a:r>
              <a:rPr lang="it-IT" altLang="it-IT" sz="2800" i="1"/>
              <a:t>da cui partano almeno 100 voli a settimana</a:t>
            </a:r>
          </a:p>
        </p:txBody>
      </p:sp>
      <p:sp>
        <p:nvSpPr>
          <p:cNvPr id="98308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CREATE VIEW VOLIGIOVCITTA (Citta, Nazione, 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	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, Nazione,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	VOLO JOIN AEROPORTO ON Citta=</a:t>
            </a:r>
            <a:r>
              <a:rPr lang="it-IT" altLang="it-IT" sz="2000" dirty="0" err="1"/>
              <a:t>CittaPart</a:t>
            </a: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WHERE 	</a:t>
            </a:r>
            <a:r>
              <a:rPr lang="it-IT" altLang="it-IT" sz="2000" dirty="0" err="1"/>
              <a:t>GiornoSett</a:t>
            </a:r>
            <a:r>
              <a:rPr lang="it-IT" altLang="it-IT" sz="2000" dirty="0"/>
              <a:t> = ‘Giovedì’ AND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IN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( SELECT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FROM VOLO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      GROUP BY </a:t>
            </a:r>
            <a:r>
              <a:rPr lang="it-IT" altLang="it-IT" sz="2000" dirty="0" err="1"/>
              <a:t>CittaPart</a:t>
            </a:r>
            <a:r>
              <a:rPr lang="it-IT" altLang="it-IT" sz="2000" dirty="0"/>
              <a:t> HAVING </a:t>
            </a:r>
            <a:r>
              <a:rPr lang="it-IT" altLang="it-IT" sz="2000" dirty="0" err="1"/>
              <a:t>count</a:t>
            </a:r>
            <a:r>
              <a:rPr lang="it-IT" altLang="it-IT" sz="2000" dirty="0"/>
              <a:t>(*) &gt;= 100 )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GROUP BY </a:t>
            </a:r>
            <a:r>
              <a:rPr lang="it-IT" altLang="it-IT" sz="2000" dirty="0" err="1"/>
              <a:t>CittaPart,Nazione</a:t>
            </a: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CREATE VIEW VOLIGIOVNAZ(Nazione, 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SELECT Nazione, </a:t>
            </a:r>
            <a:r>
              <a:rPr lang="it-IT" altLang="it-IT" sz="2000" dirty="0" err="1"/>
              <a:t>avg</a:t>
            </a:r>
            <a:r>
              <a:rPr lang="it-IT" altLang="it-IT" sz="2000" dirty="0"/>
              <a:t>(</a:t>
            </a:r>
            <a:r>
              <a:rPr lang="it-IT" altLang="it-IT" sz="2000" dirty="0" err="1"/>
              <a:t>Num</a:t>
            </a:r>
            <a:r>
              <a:rPr lang="it-IT" altLang="it-IT" sz="20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FROM VOLIGIOVCITTA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000" dirty="0"/>
              <a:t>GROUP BY Nazione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br>
              <a:rPr lang="en-US" altLang="it-IT" sz="2800" i="1" dirty="0"/>
            </a:br>
            <a:r>
              <a:rPr lang="it-IT" altLang="it-IT" sz="2800" dirty="0"/>
              <a:t>SELECT </a:t>
            </a:r>
            <a:r>
              <a:rPr lang="it-IT" altLang="it-IT" sz="2800" dirty="0" err="1"/>
              <a:t>avg</a:t>
            </a:r>
            <a:r>
              <a:rPr lang="it-IT" altLang="it-IT" sz="2800" dirty="0"/>
              <a:t>(</a:t>
            </a:r>
            <a:r>
              <a:rPr lang="it-IT" altLang="it-IT" sz="2800" dirty="0" err="1"/>
              <a:t>Num</a:t>
            </a:r>
            <a:r>
              <a:rPr lang="it-IT" altLang="it-IT" sz="2800" dirty="0"/>
              <a:t>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FROM VOLIGIOVNAZ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it-IT" sz="2800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908D5EA-EA90-4208-9A6B-C35ABBBD5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/>
              <a:t>Vincoli di ennupla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B140042-60F3-41E3-96F7-CAB102FB4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Esprimono condizioni sui valori di ciascuna ennupla, indipendentemente dalle altre ennuple.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Una possibile sintassi: espressione booleana (con AND, OR e NOT) di atomi che confrontano valori di attributo o espressioni aritmetiche su di essi.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Un vincolo di ennupla è un </a:t>
            </a:r>
            <a:r>
              <a:rPr lang="it-IT" altLang="it-IT" sz="2800" b="1" dirty="0">
                <a:latin typeface="Arial-BoldMT" charset="0"/>
              </a:rPr>
              <a:t>vincolo di dominio </a:t>
            </a:r>
            <a:r>
              <a:rPr lang="it-IT" altLang="it-IT" sz="2800" dirty="0">
                <a:latin typeface="ArialMT" charset="0"/>
              </a:rPr>
              <a:t>se coinvolge un solo attributo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>
                <a:latin typeface="ArialMT" charset="0"/>
              </a:rPr>
              <a:t>Esempi: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>
                <a:latin typeface="ArialMT" charset="0"/>
              </a:rPr>
              <a:t>(Voto &gt;=</a:t>
            </a:r>
            <a:r>
              <a:rPr lang="it-IT" altLang="it-IT" sz="24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it-IT" altLang="it-IT" sz="2400" dirty="0">
                <a:latin typeface="ArialMT" charset="0"/>
              </a:rPr>
              <a:t>18) AND (Voto &lt;= 30)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>
                <a:latin typeface="ArialMT" charset="0"/>
              </a:rPr>
              <a:t>(Voto = 30) OR NOT (Lode = “e lode”)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>
                <a:latin typeface="ArialMT" charset="0"/>
              </a:rPr>
              <a:t>Lordo = (Ritenute + Netto)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16BB9-7CF7-484C-80C2-4D61760FD39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Filmografie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REGISTA ( </a:t>
            </a:r>
            <a:r>
              <a:rPr lang="it-IT" altLang="it-IT" u="sng" dirty="0"/>
              <a:t>Nome</a:t>
            </a:r>
            <a:r>
              <a:rPr lang="it-IT" altLang="it-IT" dirty="0"/>
              <a:t>, </a:t>
            </a:r>
            <a:r>
              <a:rPr lang="it-IT" altLang="it-IT" dirty="0" err="1"/>
              <a:t>DataNascita</a:t>
            </a:r>
            <a:r>
              <a:rPr lang="it-IT" altLang="it-IT" dirty="0"/>
              <a:t>, Nazionalità ) 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ATTORE ( </a:t>
            </a:r>
            <a:r>
              <a:rPr lang="it-IT" altLang="it-IT" u="sng" dirty="0"/>
              <a:t>Nome</a:t>
            </a:r>
            <a:r>
              <a:rPr lang="it-IT" altLang="it-IT" dirty="0"/>
              <a:t>, </a:t>
            </a:r>
            <a:r>
              <a:rPr lang="it-IT" altLang="it-IT" dirty="0" err="1"/>
              <a:t>DataNascita</a:t>
            </a:r>
            <a:r>
              <a:rPr lang="it-IT" altLang="it-IT" dirty="0"/>
              <a:t>, Nazionalità 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INTERPRETA ( </a:t>
            </a:r>
            <a:r>
              <a:rPr lang="it-IT" altLang="it-IT" u="sng" dirty="0"/>
              <a:t>Attore</a:t>
            </a:r>
            <a:r>
              <a:rPr lang="it-IT" altLang="it-IT" dirty="0"/>
              <a:t>, </a:t>
            </a:r>
            <a:r>
              <a:rPr lang="it-IT" altLang="it-IT" u="sng" dirty="0"/>
              <a:t>Film</a:t>
            </a:r>
            <a:r>
              <a:rPr lang="it-IT" altLang="it-IT" dirty="0"/>
              <a:t>, </a:t>
            </a:r>
            <a:r>
              <a:rPr lang="it-IT" altLang="it-IT" u="sng" dirty="0"/>
              <a:t>Personaggio</a:t>
            </a:r>
            <a:r>
              <a:rPr lang="it-IT" altLang="it-IT" dirty="0"/>
              <a:t> 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FILM ( </a:t>
            </a:r>
            <a:r>
              <a:rPr lang="it-IT" altLang="it-IT" u="sng" dirty="0"/>
              <a:t>Titolo</a:t>
            </a:r>
            <a:r>
              <a:rPr lang="it-IT" altLang="it-IT" dirty="0"/>
              <a:t>, </a:t>
            </a:r>
            <a:r>
              <a:rPr lang="it-IT" altLang="it-IT" dirty="0" err="1"/>
              <a:t>NomeRegista</a:t>
            </a:r>
            <a:r>
              <a:rPr lang="it-IT" altLang="it-IT" dirty="0"/>
              <a:t>, Anno)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PROIEZIONE ( </a:t>
            </a:r>
            <a:r>
              <a:rPr lang="it-IT" altLang="it-IT" u="sng" dirty="0" err="1"/>
              <a:t>NomeCin</a:t>
            </a:r>
            <a:r>
              <a:rPr lang="it-IT" altLang="it-IT" dirty="0"/>
              <a:t>, </a:t>
            </a:r>
            <a:r>
              <a:rPr lang="it-IT" altLang="it-IT" u="sng" dirty="0" err="1"/>
              <a:t>CittaCin</a:t>
            </a:r>
            <a:r>
              <a:rPr lang="it-IT" altLang="it-IT" dirty="0"/>
              <a:t>, </a:t>
            </a:r>
            <a:r>
              <a:rPr lang="it-IT" altLang="it-IT" u="sng" dirty="0" err="1"/>
              <a:t>TitoloFilm</a:t>
            </a:r>
            <a:r>
              <a:rPr lang="it-IT" altLang="it-IT" dirty="0"/>
              <a:t> )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CINEMA ( </a:t>
            </a:r>
            <a:r>
              <a:rPr lang="it-IT" altLang="it-IT" u="sng" dirty="0"/>
              <a:t>Citta</a:t>
            </a:r>
            <a:r>
              <a:rPr lang="it-IT" altLang="it-IT" dirty="0"/>
              <a:t>, </a:t>
            </a:r>
            <a:r>
              <a:rPr lang="it-IT" altLang="it-IT" u="sng" dirty="0" err="1"/>
              <a:t>NomeCinema</a:t>
            </a:r>
            <a:r>
              <a:rPr lang="it-IT" altLang="it-IT" dirty="0"/>
              <a:t>, Sale, Posti )</a:t>
            </a:r>
            <a:endParaRPr lang="en-US" altLang="it-IT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7A7071-15AF-4C4A-8B95-0BD272B0501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84663" cy="2160588"/>
          </a:xfrm>
        </p:spPr>
        <p:txBody>
          <a:bodyPr/>
          <a:lstStyle/>
          <a:p>
            <a:pPr algn="l" eaLnBrk="1" hangingPunct="1"/>
            <a:r>
              <a:rPr lang="it-IT" altLang="it-IT" sz="2800" b="0"/>
              <a:t>Selezionare le Nazionalità dei registi che hanno diretto qualche film nel 1992 </a:t>
            </a:r>
            <a:r>
              <a:rPr lang="it-IT" altLang="it-IT" sz="2800" b="0">
                <a:solidFill>
                  <a:srgbClr val="CC0000"/>
                </a:solidFill>
              </a:rPr>
              <a:t>ma non</a:t>
            </a:r>
            <a:r>
              <a:rPr lang="it-IT" altLang="it-IT" sz="2800" b="0"/>
              <a:t> hanno diretto </a:t>
            </a:r>
            <a:r>
              <a:rPr lang="it-IT" altLang="it-IT" sz="2800" b="0">
                <a:solidFill>
                  <a:srgbClr val="CC0000"/>
                </a:solidFill>
              </a:rPr>
              <a:t>alcun </a:t>
            </a:r>
            <a:r>
              <a:rPr lang="it-IT" altLang="it-IT" sz="2800" b="0"/>
              <a:t>film </a:t>
            </a:r>
            <a:br>
              <a:rPr lang="it-IT" altLang="it-IT" sz="2800" b="0"/>
            </a:br>
            <a:r>
              <a:rPr lang="it-IT" altLang="it-IT" sz="2800" b="0"/>
              <a:t>nel 1993</a:t>
            </a:r>
          </a:p>
        </p:txBody>
      </p:sp>
      <p:sp>
        <p:nvSpPr>
          <p:cNvPr id="100356" name="Rettangolo 1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DataNascita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DataNascita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6E34A-A4E6-4D96-8214-199E65B206CA}"/>
              </a:ext>
            </a:extLst>
          </p:cNvPr>
          <p:cNvSpPr txBox="1"/>
          <p:nvPr/>
        </p:nvSpPr>
        <p:spPr>
          <a:xfrm>
            <a:off x="735302" y="2194987"/>
            <a:ext cx="8346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Nazionalita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R join Film 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R.nome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anno=1992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(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FROM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WHERE anno=1993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AND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R.Nome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)=0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4045DA-9EA3-4C1F-93F1-4A28EEE893F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84663" cy="2160588"/>
          </a:xfrm>
        </p:spPr>
        <p:txBody>
          <a:bodyPr/>
          <a:lstStyle/>
          <a:p>
            <a:pPr algn="l" eaLnBrk="1" hangingPunct="1"/>
            <a:r>
              <a:rPr lang="it-IT" altLang="it-IT" sz="2800" b="0"/>
              <a:t>Selezionare le Nazionalità dei registi che hanno diretto qualche film nel 1992 </a:t>
            </a:r>
            <a:r>
              <a:rPr lang="it-IT" altLang="it-IT" sz="2800" b="0">
                <a:solidFill>
                  <a:srgbClr val="CC0000"/>
                </a:solidFill>
              </a:rPr>
              <a:t>ma non</a:t>
            </a:r>
            <a:r>
              <a:rPr lang="it-IT" altLang="it-IT" sz="2800" b="0"/>
              <a:t> hanno diretto </a:t>
            </a:r>
            <a:r>
              <a:rPr lang="it-IT" altLang="it-IT" sz="2800" b="0">
                <a:solidFill>
                  <a:srgbClr val="CC0000"/>
                </a:solidFill>
              </a:rPr>
              <a:t>alcun </a:t>
            </a:r>
            <a:r>
              <a:rPr lang="it-IT" altLang="it-IT" sz="2800" b="0"/>
              <a:t>film </a:t>
            </a:r>
            <a:br>
              <a:rPr lang="it-IT" altLang="it-IT" sz="2800" b="0"/>
            </a:br>
            <a:r>
              <a:rPr lang="it-IT" altLang="it-IT" sz="2800" b="0"/>
              <a:t>nel 1993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420938"/>
            <a:ext cx="9144000" cy="4797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sz="2800" dirty="0"/>
              <a:t>SELECT </a:t>
            </a:r>
            <a:r>
              <a:rPr lang="it-IT" altLang="it-IT" sz="2800" b="1" dirty="0"/>
              <a:t>DISTINCT</a:t>
            </a:r>
            <a:r>
              <a:rPr lang="it-IT" altLang="it-IT" sz="2800" dirty="0"/>
              <a:t> Nazionalità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FROM REGISTA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WHERE Nome </a:t>
            </a:r>
            <a:r>
              <a:rPr lang="it-IT" altLang="it-IT" sz="2800" b="1" dirty="0"/>
              <a:t>IN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 (</a:t>
            </a:r>
            <a:r>
              <a:rPr lang="it-IT" altLang="it-IT" sz="2800" dirty="0">
                <a:solidFill>
                  <a:srgbClr val="FF0000"/>
                </a:solidFill>
              </a:rPr>
              <a:t>SELECT </a:t>
            </a:r>
            <a:r>
              <a:rPr lang="it-IT" altLang="it-IT" sz="2800" dirty="0" err="1">
                <a:solidFill>
                  <a:srgbClr val="FF0000"/>
                </a:solidFill>
              </a:rPr>
              <a:t>NomeRegista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>
                <a:solidFill>
                  <a:srgbClr val="FF0000"/>
                </a:solidFill>
              </a:rPr>
              <a:t>  FROM FILM  WHERE Anno=‘1992’</a:t>
            </a:r>
            <a:r>
              <a:rPr lang="it-IT" altLang="it-IT" sz="2800" dirty="0"/>
              <a:t>)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AND Nome </a:t>
            </a:r>
            <a:r>
              <a:rPr lang="it-IT" altLang="it-IT" sz="2800" b="1" dirty="0">
                <a:solidFill>
                  <a:schemeClr val="accent2"/>
                </a:solidFill>
              </a:rPr>
              <a:t>NOT</a:t>
            </a:r>
            <a:r>
              <a:rPr lang="it-IT" altLang="it-IT" sz="2800" b="1" dirty="0"/>
              <a:t> IN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 (</a:t>
            </a:r>
            <a:r>
              <a:rPr lang="it-IT" altLang="it-IT" sz="2800" dirty="0">
                <a:solidFill>
                  <a:srgbClr val="FF0000"/>
                </a:solidFill>
              </a:rPr>
              <a:t>SELECT </a:t>
            </a:r>
            <a:r>
              <a:rPr lang="it-IT" altLang="it-IT" sz="2800" dirty="0" err="1">
                <a:solidFill>
                  <a:srgbClr val="FF0000"/>
                </a:solidFill>
              </a:rPr>
              <a:t>NomeRegista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>
                <a:solidFill>
                  <a:srgbClr val="FF0000"/>
                </a:solidFill>
              </a:rPr>
              <a:t>  FROM FILM WHERE Anno=‘1993’</a:t>
            </a:r>
            <a:r>
              <a:rPr lang="it-IT" altLang="it-IT" sz="2800" dirty="0"/>
              <a:t>)</a:t>
            </a:r>
            <a:endParaRPr lang="en-US" altLang="it-IT" sz="2800" b="1" dirty="0"/>
          </a:p>
        </p:txBody>
      </p:sp>
      <p:sp>
        <p:nvSpPr>
          <p:cNvPr id="101381" name="Rettangolo 1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26BF42-84CE-4B4C-80A5-B60637FF072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84663" cy="2160588"/>
          </a:xfrm>
        </p:spPr>
        <p:txBody>
          <a:bodyPr/>
          <a:lstStyle/>
          <a:p>
            <a:pPr algn="l" eaLnBrk="1" hangingPunct="1"/>
            <a:r>
              <a:rPr lang="it-IT" altLang="it-IT" sz="2800" b="0"/>
              <a:t>Selezionare le Nazionalità dei registi che hanno diretto qualche film nel 1992 </a:t>
            </a:r>
            <a:r>
              <a:rPr lang="it-IT" altLang="it-IT" sz="2800" b="0">
                <a:solidFill>
                  <a:srgbClr val="CC0000"/>
                </a:solidFill>
              </a:rPr>
              <a:t>ma non</a:t>
            </a:r>
            <a:r>
              <a:rPr lang="it-IT" altLang="it-IT" sz="2800" b="0"/>
              <a:t> hanno diretto </a:t>
            </a:r>
            <a:r>
              <a:rPr lang="it-IT" altLang="it-IT" sz="2800" b="0">
                <a:solidFill>
                  <a:srgbClr val="CC0000"/>
                </a:solidFill>
              </a:rPr>
              <a:t>alcun </a:t>
            </a:r>
            <a:r>
              <a:rPr lang="it-IT" altLang="it-IT" sz="2800" b="0"/>
              <a:t>film </a:t>
            </a:r>
            <a:br>
              <a:rPr lang="it-IT" altLang="it-IT" sz="2800" b="0"/>
            </a:br>
            <a:r>
              <a:rPr lang="it-IT" altLang="it-IT" sz="2800" b="0"/>
              <a:t>nel 1993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" y="2349500"/>
            <a:ext cx="9144000" cy="4797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sz="2800" dirty="0"/>
              <a:t>SELECT </a:t>
            </a:r>
            <a:r>
              <a:rPr lang="it-IT" altLang="it-IT" sz="2800" b="1" dirty="0"/>
              <a:t>DISTINCT</a:t>
            </a:r>
            <a:r>
              <a:rPr lang="it-IT" altLang="it-IT" sz="2800" dirty="0"/>
              <a:t> Nazionalità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FROM REGISTA, </a:t>
            </a:r>
            <a:r>
              <a:rPr lang="it-IT" altLang="it-IT" sz="2800" dirty="0">
                <a:solidFill>
                  <a:srgbClr val="FF0000"/>
                </a:solidFill>
              </a:rPr>
              <a:t>FILM </a:t>
            </a:r>
            <a:endParaRPr lang="it-IT" altLang="it-IT" sz="2800" dirty="0"/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WHERE Nome </a:t>
            </a:r>
            <a:r>
              <a:rPr lang="it-IT" altLang="it-IT" sz="2800" b="1" dirty="0"/>
              <a:t>= </a:t>
            </a:r>
            <a:r>
              <a:rPr lang="it-IT" altLang="it-IT" sz="2800" dirty="0" err="1">
                <a:solidFill>
                  <a:srgbClr val="FF0000"/>
                </a:solidFill>
              </a:rPr>
              <a:t>NomeRegista</a:t>
            </a:r>
            <a:r>
              <a:rPr lang="it-IT" altLang="it-IT" sz="2800" dirty="0">
                <a:solidFill>
                  <a:srgbClr val="FF0000"/>
                </a:solidFill>
              </a:rPr>
              <a:t> AND Anno=‘1992’</a:t>
            </a:r>
            <a:endParaRPr lang="it-IT" altLang="it-IT" sz="2800" dirty="0"/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AND Nome </a:t>
            </a:r>
            <a:r>
              <a:rPr lang="it-IT" altLang="it-IT" sz="2800" b="1" dirty="0">
                <a:solidFill>
                  <a:schemeClr val="accent2"/>
                </a:solidFill>
              </a:rPr>
              <a:t>NOT</a:t>
            </a:r>
            <a:r>
              <a:rPr lang="it-IT" altLang="it-IT" sz="2800" b="1" dirty="0"/>
              <a:t> IN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/>
              <a:t> (</a:t>
            </a:r>
            <a:r>
              <a:rPr lang="it-IT" altLang="it-IT" sz="2800" dirty="0">
                <a:solidFill>
                  <a:srgbClr val="FF0000"/>
                </a:solidFill>
              </a:rPr>
              <a:t>SELECT </a:t>
            </a:r>
            <a:r>
              <a:rPr lang="it-IT" altLang="it-IT" sz="2800" dirty="0" err="1">
                <a:solidFill>
                  <a:srgbClr val="FF0000"/>
                </a:solidFill>
              </a:rPr>
              <a:t>NomeRegista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dirty="0">
                <a:solidFill>
                  <a:srgbClr val="FF0000"/>
                </a:solidFill>
              </a:rPr>
              <a:t>  FROM FILM WHERE Anno=‘1993’</a:t>
            </a:r>
            <a:r>
              <a:rPr lang="it-IT" altLang="it-IT" sz="2800" dirty="0"/>
              <a:t>)</a:t>
            </a:r>
            <a:endParaRPr lang="en-US" altLang="it-IT" sz="2800" b="1" dirty="0"/>
          </a:p>
        </p:txBody>
      </p:sp>
      <p:sp>
        <p:nvSpPr>
          <p:cNvPr id="102405" name="Rettangolo 1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CC171-8C22-4B82-967C-5448EB4A8BFA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5038"/>
            <a:ext cx="9144000" cy="4652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dirty="0"/>
              <a:t>SBAGLIATO ricorrere ad un JOIN con condizione nella WHERE: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SELECT Nazionalità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FROM Regista JOIN Film</a:t>
            </a:r>
          </a:p>
          <a:p>
            <a:pPr marL="0" indent="0" eaLnBrk="1" hangingPunct="1">
              <a:buFontTx/>
              <a:buNone/>
            </a:pPr>
            <a:r>
              <a:rPr lang="it-IT" altLang="it-IT" dirty="0"/>
              <a:t>ON Nome = </a:t>
            </a:r>
            <a:r>
              <a:rPr lang="it-IT" altLang="it-IT" dirty="0" err="1"/>
              <a:t>NomeRegista</a:t>
            </a:r>
            <a:endParaRPr lang="it-IT" altLang="it-IT" dirty="0"/>
          </a:p>
          <a:p>
            <a:pPr marL="0" indent="0" eaLnBrk="1" hangingPunct="1">
              <a:buFontTx/>
              <a:buNone/>
            </a:pPr>
            <a:r>
              <a:rPr lang="it-IT" altLang="it-IT" dirty="0">
                <a:solidFill>
                  <a:srgbClr val="CC0000"/>
                </a:solidFill>
              </a:rPr>
              <a:t>WHERE Anno = 1992 AND Anno &lt;&gt; 1993</a:t>
            </a:r>
            <a:br>
              <a:rPr lang="it-IT" altLang="it-IT" dirty="0">
                <a:solidFill>
                  <a:srgbClr val="CC0000"/>
                </a:solidFill>
              </a:rPr>
            </a:br>
            <a:endParaRPr lang="it-IT" altLang="it-IT" dirty="0">
              <a:solidFill>
                <a:srgbClr val="CC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it-IT" altLang="it-IT" dirty="0"/>
              <a:t>	</a:t>
            </a:r>
            <a:r>
              <a:rPr lang="it-IT" altLang="it-IT" i="1" dirty="0"/>
              <a:t>perché </a:t>
            </a:r>
            <a:r>
              <a:rPr lang="it-IT" altLang="it-IT" i="1" u="sng" dirty="0"/>
              <a:t>la WHERE agisce a livello di TUPLA</a:t>
            </a:r>
            <a:endParaRPr lang="en-US" altLang="it-IT" i="1" u="sng" dirty="0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23813" y="3357563"/>
            <a:ext cx="7391400" cy="2103437"/>
            <a:chOff x="288" y="576"/>
            <a:chExt cx="4224" cy="2064"/>
          </a:xfrm>
        </p:grpSpPr>
        <p:sp>
          <p:nvSpPr>
            <p:cNvPr id="103431" name="Line 5"/>
            <p:cNvSpPr>
              <a:spLocks noChangeShapeType="1"/>
            </p:cNvSpPr>
            <p:nvPr/>
          </p:nvSpPr>
          <p:spPr bwMode="auto">
            <a:xfrm flipV="1">
              <a:off x="288" y="624"/>
              <a:ext cx="4128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32" name="Line 6"/>
            <p:cNvSpPr>
              <a:spLocks noChangeShapeType="1"/>
            </p:cNvSpPr>
            <p:nvPr/>
          </p:nvSpPr>
          <p:spPr bwMode="auto">
            <a:xfrm>
              <a:off x="384" y="576"/>
              <a:ext cx="4128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34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284663" cy="2160588"/>
          </a:xfrm>
        </p:spPr>
        <p:txBody>
          <a:bodyPr/>
          <a:lstStyle/>
          <a:p>
            <a:pPr algn="l" eaLnBrk="1" hangingPunct="1"/>
            <a:r>
              <a:rPr lang="it-IT" altLang="it-IT" sz="2800" b="0"/>
              <a:t>Selezionare le Nazionalità dei registi che hanno diretto qualche film nel 1992 </a:t>
            </a:r>
            <a:r>
              <a:rPr lang="it-IT" altLang="it-IT" sz="2800" b="0">
                <a:solidFill>
                  <a:srgbClr val="CC0000"/>
                </a:solidFill>
              </a:rPr>
              <a:t>ma non</a:t>
            </a:r>
            <a:r>
              <a:rPr lang="it-IT" altLang="it-IT" sz="2800" b="0"/>
              <a:t> hanno diretto </a:t>
            </a:r>
            <a:r>
              <a:rPr lang="it-IT" altLang="it-IT" sz="2800" b="0">
                <a:solidFill>
                  <a:srgbClr val="CC0000"/>
                </a:solidFill>
              </a:rPr>
              <a:t>alcun </a:t>
            </a:r>
            <a:r>
              <a:rPr lang="it-IT" altLang="it-IT" sz="2800" b="0"/>
              <a:t>film </a:t>
            </a:r>
            <a:br>
              <a:rPr lang="it-IT" altLang="it-IT" sz="2800" b="0"/>
            </a:br>
            <a:r>
              <a:rPr lang="it-IT" altLang="it-IT" sz="2800" b="0"/>
              <a:t>nel 1993</a:t>
            </a:r>
          </a:p>
        </p:txBody>
      </p:sp>
      <p:sp>
        <p:nvSpPr>
          <p:cNvPr id="103430" name="Rettangolo 11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97B0C3-01F2-48CA-ACD3-E819BE395936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3088"/>
            <a:ext cx="4211638" cy="792162"/>
          </a:xfrm>
        </p:spPr>
        <p:txBody>
          <a:bodyPr/>
          <a:lstStyle/>
          <a:p>
            <a:pPr algn="l" eaLnBrk="1" hangingPunct="1"/>
            <a:r>
              <a:rPr lang="it-IT" altLang="it-IT" sz="2800" b="0"/>
              <a:t>Nomi dei registi che hanno diretto nel 1993 più film di quanti ne avevano diretti nel 1992</a:t>
            </a:r>
          </a:p>
        </p:txBody>
      </p:sp>
      <p:sp>
        <p:nvSpPr>
          <p:cNvPr id="104452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141E78-13D9-4908-BB13-3D8E9BBB15D1}"/>
              </a:ext>
            </a:extLst>
          </p:cNvPr>
          <p:cNvSpPr txBox="1"/>
          <p:nvPr/>
        </p:nvSpPr>
        <p:spPr>
          <a:xfrm>
            <a:off x="107504" y="2102654"/>
            <a:ext cx="73436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FROM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anno=1993 and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R.Nome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FROM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anno=1992 and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R.Nome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58FB4-67BD-494B-8846-9BA9ECE2C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96761C-388A-433D-BC84-A8C32962F766}" type="slidenum">
              <a:rPr kumimoji="0" lang="en-US" altLang="it-IT" sz="1400" b="1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A91106-67C8-49E4-B3BF-E7CD7B026019}"/>
              </a:ext>
            </a:extLst>
          </p:cNvPr>
          <p:cNvSpPr txBox="1"/>
          <p:nvPr/>
        </p:nvSpPr>
        <p:spPr>
          <a:xfrm>
            <a:off x="252214" y="1938338"/>
            <a:ext cx="9144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FILM F1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anno=1993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FROM FILM F2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anno=1992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F1.NomeRegista=F2.NomeRegista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63C8695-B626-4768-9517-CCC566F9C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410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042268-9DD5-461A-A6BD-21C4CCEEDDE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060575"/>
            <a:ext cx="9144000" cy="4797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 sz="2800"/>
              <a:t>SELECT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FROM   </a:t>
            </a:r>
            <a:r>
              <a:rPr lang="it-IT" altLang="it-IT" sz="2800" b="1"/>
              <a:t>FILM</a:t>
            </a:r>
            <a:r>
              <a:rPr lang="it-IT" altLang="it-IT" sz="2800"/>
              <a:t>   AS   </a:t>
            </a:r>
            <a:r>
              <a:rPr lang="it-IT" altLang="it-IT" sz="2800" b="1"/>
              <a:t>F</a:t>
            </a:r>
            <a:r>
              <a:rPr lang="it-IT" altLang="it-IT" sz="2800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WHERE   Anno=‘1993’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GROUP BY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b="1"/>
              <a:t>HAVING   count(*)  &gt;  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     	FROM  </a:t>
            </a:r>
            <a:r>
              <a:rPr lang="it-IT" altLang="it-IT" sz="2800" b="1"/>
              <a:t>FILM</a:t>
            </a:r>
            <a:r>
              <a:rPr lang="it-IT" altLang="it-IT" sz="2800"/>
              <a:t>  AS  </a:t>
            </a:r>
            <a:r>
              <a:rPr lang="it-IT" altLang="it-IT" sz="2800" b="1"/>
              <a:t>F1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     	WHERE </a:t>
            </a:r>
            <a:r>
              <a:rPr lang="it-IT" altLang="it-IT" sz="2800" b="1"/>
              <a:t>F1</a:t>
            </a:r>
            <a:r>
              <a:rPr lang="it-IT" altLang="it-IT" sz="2800"/>
              <a:t>.NomeRegista=</a:t>
            </a:r>
            <a:r>
              <a:rPr lang="it-IT" altLang="it-IT" sz="2800" b="1"/>
              <a:t>F</a:t>
            </a:r>
            <a:r>
              <a:rPr lang="it-IT" altLang="it-IT" sz="2800"/>
              <a:t>.NomeRegista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 sz="2800"/>
              <a:t>        		      AND Anno=‘1992’)</a:t>
            </a:r>
            <a:endParaRPr lang="en-US" altLang="it-IT" sz="2800" b="1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573088"/>
            <a:ext cx="42116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Nomi dei registi che hanno diretto nel 1993 più film di quanti ne avevano diretti nel 1992</a:t>
            </a:r>
            <a:endParaRPr kumimoji="0" lang="it-IT" altLang="it-IT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105477" name="Rettangolo 5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3018A-F6C9-4FE2-B509-89D21C4EF69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Nomi dei registi che hanno diretto nel 1993 più film di quanti ne avevano diretti nel 1992: INVERSIONE?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 </a:t>
            </a:r>
            <a:r>
              <a:rPr lang="it-IT" altLang="it-IT" b="1"/>
              <a:t>FILM</a:t>
            </a:r>
            <a:r>
              <a:rPr lang="it-IT" altLang="it-IT"/>
              <a:t>   AS   </a:t>
            </a:r>
            <a:r>
              <a:rPr lang="it-IT" altLang="it-IT" b="1"/>
              <a:t>F</a:t>
            </a:r>
            <a:r>
              <a:rPr lang="it-IT" altLang="it-IT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  Anno=‘</a:t>
            </a:r>
            <a:r>
              <a:rPr lang="it-IT" altLang="it-IT" b="1">
                <a:solidFill>
                  <a:srgbClr val="FF0000"/>
                </a:solidFill>
              </a:rPr>
              <a:t>1992</a:t>
            </a:r>
            <a:r>
              <a:rPr lang="it-IT" altLang="it-IT"/>
              <a:t>’</a:t>
            </a:r>
            <a:endParaRPr lang="it-IT" altLang="it-IT" b="1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it-IT" altLang="it-IT"/>
              <a:t>GROUP BY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HAVING   count(*)  </a:t>
            </a:r>
            <a:r>
              <a:rPr lang="it-IT" altLang="it-IT" b="1">
                <a:solidFill>
                  <a:srgbClr val="FF0000"/>
                </a:solidFill>
              </a:rPr>
              <a:t>&lt;</a:t>
            </a:r>
            <a:r>
              <a:rPr lang="it-IT" altLang="it-IT" b="1"/>
              <a:t>  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FROM  </a:t>
            </a:r>
            <a:r>
              <a:rPr lang="it-IT" altLang="it-IT" b="1"/>
              <a:t>FILM</a:t>
            </a:r>
            <a:r>
              <a:rPr lang="it-IT" altLang="it-IT"/>
              <a:t>  AS  </a:t>
            </a:r>
            <a:r>
              <a:rPr lang="it-IT" altLang="it-IT" b="1"/>
              <a:t>F1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WHERE </a:t>
            </a:r>
            <a:r>
              <a:rPr lang="it-IT" altLang="it-IT" b="1"/>
              <a:t>F1</a:t>
            </a:r>
            <a:r>
              <a:rPr lang="it-IT" altLang="it-IT"/>
              <a:t>.NomeRegista=</a:t>
            </a:r>
            <a:r>
              <a:rPr lang="it-IT" altLang="it-IT" b="1"/>
              <a:t>F</a:t>
            </a:r>
            <a:r>
              <a:rPr lang="it-IT" altLang="it-IT"/>
              <a:t>.NomeRegista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		      AND Anno=‘</a:t>
            </a:r>
            <a:r>
              <a:rPr lang="it-IT" altLang="it-IT" b="1">
                <a:solidFill>
                  <a:srgbClr val="FF0000"/>
                </a:solidFill>
              </a:rPr>
              <a:t>1993</a:t>
            </a:r>
            <a:r>
              <a:rPr lang="it-IT" altLang="it-IT"/>
              <a:t>’)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chemeClr val="bg1"/>
                </a:solidFill>
              </a:rPr>
              <a:t>Errore: dimentica i registi che non hanno diretto ALCUN film nel 92</a:t>
            </a:r>
            <a:endParaRPr lang="en-US" altLang="it-IT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9BA69-7438-4636-8E5F-72A30636CD6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Nomi dei registi che hanno diretto nel 1993 più film di quanti ne avevano diretti nel 1992: INVERSIONE?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 </a:t>
            </a:r>
            <a:r>
              <a:rPr lang="it-IT" altLang="it-IT" b="1"/>
              <a:t>FILM</a:t>
            </a:r>
            <a:r>
              <a:rPr lang="it-IT" altLang="it-IT"/>
              <a:t>   AS   </a:t>
            </a:r>
            <a:r>
              <a:rPr lang="it-IT" altLang="it-IT" b="1"/>
              <a:t>F</a:t>
            </a:r>
            <a:r>
              <a:rPr lang="it-IT" altLang="it-IT"/>
              <a:t> 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  Anno=‘</a:t>
            </a:r>
            <a:r>
              <a:rPr lang="it-IT" altLang="it-IT" b="1">
                <a:solidFill>
                  <a:srgbClr val="FF0000"/>
                </a:solidFill>
              </a:rPr>
              <a:t>1992</a:t>
            </a:r>
            <a:r>
              <a:rPr lang="it-IT" altLang="it-IT"/>
              <a:t>’</a:t>
            </a:r>
            <a:endParaRPr lang="it-IT" altLang="it-IT" b="1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it-IT" altLang="it-IT"/>
              <a:t>GROUP BY   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HAVING   count(*)  </a:t>
            </a:r>
            <a:r>
              <a:rPr lang="it-IT" altLang="it-IT" b="1">
                <a:solidFill>
                  <a:srgbClr val="FF0000"/>
                </a:solidFill>
              </a:rPr>
              <a:t>&lt;</a:t>
            </a:r>
            <a:r>
              <a:rPr lang="it-IT" altLang="it-IT" b="1"/>
              <a:t>  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FROM  </a:t>
            </a:r>
            <a:r>
              <a:rPr lang="it-IT" altLang="it-IT" b="1"/>
              <a:t>FILM</a:t>
            </a:r>
            <a:r>
              <a:rPr lang="it-IT" altLang="it-IT"/>
              <a:t>  AS  </a:t>
            </a:r>
            <a:r>
              <a:rPr lang="it-IT" altLang="it-IT" b="1"/>
              <a:t>F1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WHERE </a:t>
            </a:r>
            <a:r>
              <a:rPr lang="it-IT" altLang="it-IT" b="1"/>
              <a:t>F1</a:t>
            </a:r>
            <a:r>
              <a:rPr lang="it-IT" altLang="it-IT"/>
              <a:t>.NomeRegista=</a:t>
            </a:r>
            <a:r>
              <a:rPr lang="it-IT" altLang="it-IT" b="1"/>
              <a:t>F</a:t>
            </a:r>
            <a:r>
              <a:rPr lang="it-IT" altLang="it-IT"/>
              <a:t>.NomeRegista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		      AND Anno=‘</a:t>
            </a:r>
            <a:r>
              <a:rPr lang="it-IT" altLang="it-IT" b="1">
                <a:solidFill>
                  <a:srgbClr val="FF0000"/>
                </a:solidFill>
              </a:rPr>
              <a:t>1993</a:t>
            </a:r>
            <a:r>
              <a:rPr lang="it-IT" altLang="it-IT"/>
              <a:t>’)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CC0000"/>
                </a:solidFill>
              </a:rPr>
              <a:t>Errore: dimentica i registi che non hanno diretto ALCUN film nel 92</a:t>
            </a:r>
            <a:endParaRPr lang="en-US" altLang="it-IT" sz="2400" b="1">
              <a:solidFill>
                <a:srgbClr val="CC0000"/>
              </a:solidFill>
            </a:endParaRPr>
          </a:p>
        </p:txBody>
      </p:sp>
      <p:sp>
        <p:nvSpPr>
          <p:cNvPr id="107525" name="Freeform 4"/>
          <p:cNvSpPr>
            <a:spLocks/>
          </p:cNvSpPr>
          <p:nvPr/>
        </p:nvSpPr>
        <p:spPr bwMode="auto">
          <a:xfrm>
            <a:off x="4284663" y="2565400"/>
            <a:ext cx="1511300" cy="3024188"/>
          </a:xfrm>
          <a:custGeom>
            <a:avLst/>
            <a:gdLst>
              <a:gd name="T0" fmla="*/ 0 w 1010"/>
              <a:gd name="T1" fmla="*/ 0 h 1298"/>
              <a:gd name="T2" fmla="*/ 2147483647 w 1010"/>
              <a:gd name="T3" fmla="*/ 2147483647 h 1298"/>
              <a:gd name="T4" fmla="*/ 2147483647 w 1010"/>
              <a:gd name="T5" fmla="*/ 2147483647 h 1298"/>
              <a:gd name="T6" fmla="*/ 2147483647 w 1010"/>
              <a:gd name="T7" fmla="*/ 2147483647 h 1298"/>
              <a:gd name="T8" fmla="*/ 0 60000 65536"/>
              <a:gd name="T9" fmla="*/ 0 60000 65536"/>
              <a:gd name="T10" fmla="*/ 0 60000 65536"/>
              <a:gd name="T11" fmla="*/ 0 60000 65536"/>
              <a:gd name="T12" fmla="*/ 0 w 1010"/>
              <a:gd name="T13" fmla="*/ 0 h 1298"/>
              <a:gd name="T14" fmla="*/ 1010 w 1010"/>
              <a:gd name="T15" fmla="*/ 1298 h 1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0" h="1298">
                <a:moveTo>
                  <a:pt x="0" y="0"/>
                </a:moveTo>
                <a:cubicBezTo>
                  <a:pt x="119" y="28"/>
                  <a:pt x="546" y="55"/>
                  <a:pt x="712" y="166"/>
                </a:cubicBezTo>
                <a:cubicBezTo>
                  <a:pt x="878" y="277"/>
                  <a:pt x="980" y="475"/>
                  <a:pt x="995" y="664"/>
                </a:cubicBezTo>
                <a:cubicBezTo>
                  <a:pt x="1010" y="853"/>
                  <a:pt x="841" y="1166"/>
                  <a:pt x="800" y="129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6" name="Oval 5"/>
          <p:cNvSpPr>
            <a:spLocks noChangeArrowheads="1"/>
          </p:cNvSpPr>
          <p:nvPr/>
        </p:nvSpPr>
        <p:spPr bwMode="auto">
          <a:xfrm>
            <a:off x="3563938" y="3284538"/>
            <a:ext cx="685800" cy="685800"/>
          </a:xfrm>
          <a:prstGeom prst="ellips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7" name="Oval 6"/>
          <p:cNvSpPr>
            <a:spLocks noChangeArrowheads="1"/>
          </p:cNvSpPr>
          <p:nvPr/>
        </p:nvSpPr>
        <p:spPr bwMode="auto">
          <a:xfrm>
            <a:off x="2916238" y="2095500"/>
            <a:ext cx="1295400" cy="685800"/>
          </a:xfrm>
          <a:prstGeom prst="ellips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8" name="Oval 7"/>
          <p:cNvSpPr>
            <a:spLocks noChangeArrowheads="1"/>
          </p:cNvSpPr>
          <p:nvPr/>
        </p:nvSpPr>
        <p:spPr bwMode="auto">
          <a:xfrm>
            <a:off x="4572000" y="5589588"/>
            <a:ext cx="1295400" cy="685800"/>
          </a:xfrm>
          <a:prstGeom prst="ellips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17CEB6B-8B36-40B9-83D5-0E736C6EE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2192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it-IT" sz="4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Nozione di chiave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A3BA3608-54AE-4E75-825C-FDEFF4CF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8413"/>
            <a:ext cx="7924800" cy="206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Sottoinsieme degli attributi dello schema che ha la proprietà di </a:t>
            </a:r>
            <a:r>
              <a:rPr lang="it-IT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unicità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e </a:t>
            </a:r>
            <a:r>
              <a:rPr lang="it-IT" sz="32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minimalità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C7E8B990-DC7A-413D-BAE5-167C045D2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7924800" cy="246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unicità: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it-IT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non esistono due </a:t>
            </a:r>
            <a:r>
              <a:rPr lang="it-IT" sz="3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tuple</a:t>
            </a:r>
            <a:r>
              <a:rPr lang="it-IT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con chiave uguale</a:t>
            </a:r>
          </a:p>
          <a:p>
            <a:pPr>
              <a:defRPr/>
            </a:pPr>
            <a:r>
              <a:rPr lang="it-IT" sz="32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minimalità</a:t>
            </a:r>
            <a:r>
              <a:rPr lang="it-IT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: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it-IT" sz="3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sottraendo un qualunque attributo alla chiave si perde la proprietà di unicità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3E0CE1-4E3F-423D-B13C-DA608F63165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Nomi dei registi che hanno diretto nel 1993 più film di quanti ne avevano diretti nel 1992: vista intermedia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CREATE VIEW NumPerAnno (Nom, Ann, Num) AS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SELECT NomeRegista, Anno, count(*)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FROM  FILM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 b="1"/>
              <a:t>GROUP BY NomeRegista, Anno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it-IT" altLang="it-IT" sz="28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SELECT Nom AS NomeRegistaCercato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FROM NumPerAnno </a:t>
            </a:r>
            <a:r>
              <a:rPr lang="it-IT" altLang="it-IT" sz="2800" b="1"/>
              <a:t>N1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WHERE Ann = 93 AND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	  Nom </a:t>
            </a:r>
            <a:r>
              <a:rPr lang="it-IT" altLang="it-IT" sz="2800" b="1"/>
              <a:t>NOT IN   </a:t>
            </a:r>
            <a:r>
              <a:rPr lang="it-IT" altLang="it-IT" sz="2800"/>
              <a:t>( 	SELECT Nom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			      	FROM NumPerAnno </a:t>
            </a:r>
            <a:r>
              <a:rPr lang="it-IT" altLang="it-IT" sz="2800" b="1"/>
              <a:t>N2</a:t>
            </a:r>
            <a:endParaRPr lang="it-IT" altLang="it-IT" sz="280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				WHERE N2.Ann = 92 AND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it-IT" altLang="it-IT" sz="2800"/>
              <a:t>				          N1.Num &lt;= N2.Num )</a:t>
            </a:r>
            <a:endParaRPr lang="en-US" altLang="it-IT" sz="2800" b="1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0" y="0"/>
            <a:ext cx="33861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109571" name="Rettangolo 2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21575F-E3AA-4A5A-948A-7EE66B862862}"/>
              </a:ext>
            </a:extLst>
          </p:cNvPr>
          <p:cNvSpPr txBox="1"/>
          <p:nvPr/>
        </p:nvSpPr>
        <p:spPr>
          <a:xfrm>
            <a:off x="395536" y="256490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Nome,DataNascita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R JOIN Film F ON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R.Nome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F.NomeRegista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JOIN Proiezione P1 ON P1.TitoloFilm=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F.Titolo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JOIN Proiezione P2 ON P2.TitoloFilm=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F.Titolo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P1.Citta='Torino' AND P2.Citta='Milano'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609600" y="346075"/>
            <a:ext cx="792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1701800"/>
            <a:ext cx="8991600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NomeRegista, DataNascita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join FILM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on Nome=NomeRegista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Titolo </a:t>
            </a: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SELECT TitoloFilm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    		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WHERE CittaCin=‘Milano’)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Titolo </a:t>
            </a: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SELECT TitoloFilm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			    WHERE CittaCin=‘Torino’)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09600" y="346075"/>
            <a:ext cx="792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1701800"/>
            <a:ext cx="89916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DataNascita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join FILM F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on Nome=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join PROIEZIONE 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on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F.Titolo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P.TitoloFilm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=‘Milano’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Titolo </a:t>
            </a: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SELECT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     	   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			       WHERE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=‘Torino’)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609600" y="346075"/>
            <a:ext cx="792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1701800"/>
            <a:ext cx="8991600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NomeRegista, DataNascita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join FILM F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on Nome=NomeRegista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join PROIEZIONE P1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on F.Titolo=P1.TitoloFilm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join PROIEZIONE P2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on F.Titolo=P2.TitoloFilm      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P1.CittaCin=‘Milano’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 P2.CittaCin=‘Torino’)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09600" y="346075"/>
            <a:ext cx="792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1701800"/>
            <a:ext cx="89916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NomeRegista, DataNascita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join FILM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on Nome=NomeRegista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Titolo </a:t>
            </a: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SELECT TitoloFilm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    		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WHERE 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CittaCin=‘Milano’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AND CittaCin=‘Torino’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09600" y="346075"/>
            <a:ext cx="79248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588" marR="0" lvl="0" indent="-1588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 date di nascita dei registi che hanno diretto film in proiezione sia a Torino sia a Milano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6200" y="1701800"/>
            <a:ext cx="8991600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DataNascita</a:t>
            </a:r>
            <a:endParaRPr kumimoji="0" lang="it-IT" altLang="it-IT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REGISTA join FILM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on Nome=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  <a:endParaRPr kumimoji="0" lang="it-IT" altLang="it-IT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Titolo </a:t>
            </a:r>
            <a:r>
              <a:rPr kumimoji="0" lang="it-IT" altLang="it-IT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SELECT 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endParaRPr kumimoji="0" lang="it-IT" altLang="it-IT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    		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			    WHERE 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=‘Milano’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OR </a:t>
            </a:r>
            <a:r>
              <a:rPr kumimoji="0" lang="it-IT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=‘Torino’</a:t>
            </a:r>
            <a:r>
              <a:rPr kumimoji="0" lang="it-IT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F2D44E-0220-4C2A-B39D-4CB9F55EE9D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571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260350"/>
            <a:ext cx="4068763" cy="792163"/>
          </a:xfrm>
        </p:spPr>
        <p:txBody>
          <a:bodyPr/>
          <a:lstStyle/>
          <a:p>
            <a:pPr algn="l" eaLnBrk="1" hangingPunct="1"/>
            <a:r>
              <a:rPr lang="it-IT" altLang="it-IT" sz="2800" b="0" dirty="0"/>
              <a:t>Film proiettato nel maggior numero di cinema di Milano</a:t>
            </a:r>
          </a:p>
        </p:txBody>
      </p:sp>
      <p:sp>
        <p:nvSpPr>
          <p:cNvPr id="115716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A746FC-7A33-4A6E-8924-A56FFF81C720}"/>
              </a:ext>
            </a:extLst>
          </p:cNvPr>
          <p:cNvSpPr txBox="1"/>
          <p:nvPr/>
        </p:nvSpPr>
        <p:spPr>
          <a:xfrm>
            <a:off x="459377" y="2204864"/>
            <a:ext cx="7571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='Milano'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&gt;= ALL SELECT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FROM Proiezione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  WHERE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='Milano'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  GROUP BY </a:t>
            </a:r>
            <a:r>
              <a:rPr kumimoji="0" 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F5C499-0338-4743-B112-23EABFE742C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TitoloFilm, </a:t>
            </a:r>
            <a:r>
              <a:rPr lang="it-IT" altLang="it-IT" i="1"/>
              <a:t>count(*) AS NumCin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  Citta=‘Milano’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GROUP   BY   TitoloFilm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HAVING   count(*)  &gt;= </a:t>
            </a:r>
            <a:r>
              <a:rPr lang="it-IT" altLang="it-IT" b="1">
                <a:solidFill>
                  <a:schemeClr val="bg1"/>
                </a:solidFill>
              </a:rPr>
              <a:t>ALL</a:t>
            </a:r>
            <a:r>
              <a:rPr lang="it-IT" altLang="it-IT" b="1"/>
              <a:t>  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WHERE   Citta=‘Milano’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GROUP BY TitoloFilm)</a:t>
            </a:r>
            <a:endParaRPr lang="en-US" altLang="it-IT"/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5692775" y="2054225"/>
            <a:ext cx="3200400" cy="108743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NumCin non è richiesto dalla specifica, ma migliora la leggibilità</a:t>
            </a:r>
          </a:p>
        </p:txBody>
      </p:sp>
      <p:sp>
        <p:nvSpPr>
          <p:cNvPr id="11674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Film proiettati nel maggior numero di cinema di Milano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1F5980-0EBD-4A03-9B8D-8F33386C67C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TitoloFilm, </a:t>
            </a:r>
            <a:r>
              <a:rPr lang="it-IT" altLang="it-IT" i="1"/>
              <a:t>count(*) AS NumCin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  Citta=‘Milano’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GROUP   BY   TitoloFilm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HAVING   count(*)  &gt;= </a:t>
            </a:r>
            <a:r>
              <a:rPr lang="it-IT" altLang="it-IT" b="1">
                <a:solidFill>
                  <a:srgbClr val="CC0000"/>
                </a:solidFill>
              </a:rPr>
              <a:t>ALL</a:t>
            </a:r>
            <a:r>
              <a:rPr lang="it-IT" altLang="it-IT" b="1"/>
              <a:t>  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WHERE   Citta=‘Milano’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GROUP BY TitoloFilm)</a:t>
            </a:r>
            <a:endParaRPr lang="en-US" altLang="it-IT" b="1"/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692775" y="2054225"/>
            <a:ext cx="3200400" cy="108743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NumCin non è richiesto dalla specifica, ma migliora la leggibilità</a:t>
            </a:r>
          </a:p>
        </p:txBody>
      </p:sp>
      <p:sp>
        <p:nvSpPr>
          <p:cNvPr id="1177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Film proiettati nel maggior numero di cinema di Milano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6E24640-54F3-42F5-A50B-AB1CCFAB4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8288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Chiavi nell'esempio: </a:t>
            </a:r>
            <a:b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gestione degli esami universitari</a:t>
            </a:r>
            <a:endParaRPr lang="it-IT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0AF2E760-26B2-40AD-A533-3B4D3C31725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5486400" cy="4572000"/>
            <a:chOff x="288" y="1200"/>
            <a:chExt cx="3456" cy="2880"/>
          </a:xfrm>
        </p:grpSpPr>
        <p:sp>
          <p:nvSpPr>
            <p:cNvPr id="58375" name="Line 4">
              <a:extLst>
                <a:ext uri="{FF2B5EF4-FFF2-40B4-BE49-F238E27FC236}">
                  <a16:creationId xmlns:a16="http://schemas.microsoft.com/office/drawing/2014/main" id="{9202C8F8-1B4C-4E12-B26E-DD987380F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881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76" name="Line 5">
              <a:extLst>
                <a:ext uri="{FF2B5EF4-FFF2-40B4-BE49-F238E27FC236}">
                  <a16:creationId xmlns:a16="http://schemas.microsoft.com/office/drawing/2014/main" id="{9D639B35-F936-4248-BBF0-F585AE61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833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77" name="Line 6">
              <a:extLst>
                <a:ext uri="{FF2B5EF4-FFF2-40B4-BE49-F238E27FC236}">
                  <a16:creationId xmlns:a16="http://schemas.microsoft.com/office/drawing/2014/main" id="{274C3195-6801-494E-B4B2-8E62D50E0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0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487" name="Rectangle 7">
              <a:extLst>
                <a:ext uri="{FF2B5EF4-FFF2-40B4-BE49-F238E27FC236}">
                  <a16:creationId xmlns:a16="http://schemas.microsoft.com/office/drawing/2014/main" id="{8F26DB5D-6B3E-4475-81DF-8995358AD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40"/>
              <a:ext cx="33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i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  <a:r>
                <a:rPr lang="it-IT" sz="2000" b="1" i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</a:t>
              </a:r>
              <a:r>
                <a:rPr lang="it-IT" sz="2400" b="1" i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COD-CORSO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DATA   VOTO</a:t>
              </a:r>
            </a:p>
          </p:txBody>
        </p:sp>
        <p:sp>
          <p:nvSpPr>
            <p:cNvPr id="58379" name="Line 8">
              <a:extLst>
                <a:ext uri="{FF2B5EF4-FFF2-40B4-BE49-F238E27FC236}">
                  <a16:creationId xmlns:a16="http://schemas.microsoft.com/office/drawing/2014/main" id="{5F1842A7-1788-499E-B96E-BDEDB7504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496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0" name="Line 9">
              <a:extLst>
                <a:ext uri="{FF2B5EF4-FFF2-40B4-BE49-F238E27FC236}">
                  <a16:creationId xmlns:a16="http://schemas.microsoft.com/office/drawing/2014/main" id="{22117ABE-2329-44DA-BFD6-B0BA0FA8C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1" name="Line 10">
              <a:extLst>
                <a:ext uri="{FF2B5EF4-FFF2-40B4-BE49-F238E27FC236}">
                  <a16:creationId xmlns:a16="http://schemas.microsoft.com/office/drawing/2014/main" id="{CFA6833D-EAD7-4B27-920B-78279F084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2" name="Line 11">
              <a:extLst>
                <a:ext uri="{FF2B5EF4-FFF2-40B4-BE49-F238E27FC236}">
                  <a16:creationId xmlns:a16="http://schemas.microsoft.com/office/drawing/2014/main" id="{2C53BD96-0C9A-4800-B0A5-A25E43595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3" name="Line 12">
              <a:extLst>
                <a:ext uri="{FF2B5EF4-FFF2-40B4-BE49-F238E27FC236}">
                  <a16:creationId xmlns:a16="http://schemas.microsoft.com/office/drawing/2014/main" id="{BBE648C1-CCBC-4576-9EF0-57C4AD557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4" name="Line 13">
              <a:extLst>
                <a:ext uri="{FF2B5EF4-FFF2-40B4-BE49-F238E27FC236}">
                  <a16:creationId xmlns:a16="http://schemas.microsoft.com/office/drawing/2014/main" id="{EEB73FF0-1C33-4B0D-84AF-AD481046D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3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5" name="Line 14">
              <a:extLst>
                <a:ext uri="{FF2B5EF4-FFF2-40B4-BE49-F238E27FC236}">
                  <a16:creationId xmlns:a16="http://schemas.microsoft.com/office/drawing/2014/main" id="{743E0B4C-F4C8-4F98-B48E-608B51BD0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935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6" name="Line 15">
              <a:extLst>
                <a:ext uri="{FF2B5EF4-FFF2-40B4-BE49-F238E27FC236}">
                  <a16:creationId xmlns:a16="http://schemas.microsoft.com/office/drawing/2014/main" id="{31850E2E-773C-449D-9BB2-F847E255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888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87" name="Line 16">
              <a:extLst>
                <a:ext uri="{FF2B5EF4-FFF2-40B4-BE49-F238E27FC236}">
                  <a16:creationId xmlns:a16="http://schemas.microsoft.com/office/drawing/2014/main" id="{F6A08E6E-EB33-41C5-AB74-59E4AA953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6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497" name="Rectangle 17">
              <a:extLst>
                <a:ext uri="{FF2B5EF4-FFF2-40B4-BE49-F238E27FC236}">
                  <a16:creationId xmlns:a16="http://schemas.microsoft.com/office/drawing/2014/main" id="{74EE7D56-B497-4ACF-A053-4660B2B73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456"/>
              <a:ext cx="3340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COD-CORSO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TITOLO    DOCENTE</a:t>
              </a:r>
            </a:p>
          </p:txBody>
        </p:sp>
        <p:sp>
          <p:nvSpPr>
            <p:cNvPr id="58389" name="Line 18">
              <a:extLst>
                <a:ext uri="{FF2B5EF4-FFF2-40B4-BE49-F238E27FC236}">
                  <a16:creationId xmlns:a16="http://schemas.microsoft.com/office/drawing/2014/main" id="{F6D1987E-DBE7-4A9C-93B1-CF3600DF8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551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90" name="Line 19">
              <a:extLst>
                <a:ext uri="{FF2B5EF4-FFF2-40B4-BE49-F238E27FC236}">
                  <a16:creationId xmlns:a16="http://schemas.microsoft.com/office/drawing/2014/main" id="{9125F481-93CA-42E5-BC98-AF811D096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91" name="Line 20">
              <a:extLst>
                <a:ext uri="{FF2B5EF4-FFF2-40B4-BE49-F238E27FC236}">
                  <a16:creationId xmlns:a16="http://schemas.microsoft.com/office/drawing/2014/main" id="{71495E2B-FC5C-493E-B577-BDAB3A937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92" name="Line 21">
              <a:extLst>
                <a:ext uri="{FF2B5EF4-FFF2-40B4-BE49-F238E27FC236}">
                  <a16:creationId xmlns:a16="http://schemas.microsoft.com/office/drawing/2014/main" id="{D1978A15-CA8E-4D8F-969F-12DF1A476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502" name="Rectangle 22">
              <a:extLst>
                <a:ext uri="{FF2B5EF4-FFF2-40B4-BE49-F238E27FC236}">
                  <a16:creationId xmlns:a16="http://schemas.microsoft.com/office/drawing/2014/main" id="{D2810B73-81CD-427D-80D8-A48E068C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studente</a:t>
              </a:r>
            </a:p>
          </p:txBody>
        </p:sp>
        <p:sp>
          <p:nvSpPr>
            <p:cNvPr id="148503" name="Rectangle 23">
              <a:extLst>
                <a:ext uri="{FF2B5EF4-FFF2-40B4-BE49-F238E27FC236}">
                  <a16:creationId xmlns:a16="http://schemas.microsoft.com/office/drawing/2014/main" id="{268733F1-FAF9-4971-8511-E0756159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7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corso</a:t>
              </a:r>
            </a:p>
          </p:txBody>
        </p:sp>
        <p:sp>
          <p:nvSpPr>
            <p:cNvPr id="148504" name="Rectangle 24">
              <a:extLst>
                <a:ext uri="{FF2B5EF4-FFF2-40B4-BE49-F238E27FC236}">
                  <a16:creationId xmlns:a16="http://schemas.microsoft.com/office/drawing/2014/main" id="{8600FCC7-B7BE-4CC8-B623-2A690F0C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esame</a:t>
              </a:r>
            </a:p>
          </p:txBody>
        </p:sp>
        <p:sp>
          <p:nvSpPr>
            <p:cNvPr id="58396" name="Line 25">
              <a:extLst>
                <a:ext uri="{FF2B5EF4-FFF2-40B4-BE49-F238E27FC236}">
                  <a16:creationId xmlns:a16="http://schemas.microsoft.com/office/drawing/2014/main" id="{B8619F75-CAD4-4093-A927-BDA691468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9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506" name="Rectangle 26">
              <a:extLst>
                <a:ext uri="{FF2B5EF4-FFF2-40B4-BE49-F238E27FC236}">
                  <a16:creationId xmlns:a16="http://schemas.microsoft.com/office/drawing/2014/main" id="{1DFD7B34-A589-4627-904B-5D54DC536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32"/>
              <a:ext cx="289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NOME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CITTA’   INDIR</a:t>
              </a:r>
            </a:p>
          </p:txBody>
        </p:sp>
        <p:sp>
          <p:nvSpPr>
            <p:cNvPr id="58398" name="Line 27">
              <a:extLst>
                <a:ext uri="{FF2B5EF4-FFF2-40B4-BE49-F238E27FC236}">
                  <a16:creationId xmlns:a16="http://schemas.microsoft.com/office/drawing/2014/main" id="{2E19F27A-67B0-42AC-9111-F8F747A1B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399" name="Line 28">
              <a:extLst>
                <a:ext uri="{FF2B5EF4-FFF2-40B4-BE49-F238E27FC236}">
                  <a16:creationId xmlns:a16="http://schemas.microsoft.com/office/drawing/2014/main" id="{C9BC8207-D36F-4A51-A534-C62C635A1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0" name="Line 29">
              <a:extLst>
                <a:ext uri="{FF2B5EF4-FFF2-40B4-BE49-F238E27FC236}">
                  <a16:creationId xmlns:a16="http://schemas.microsoft.com/office/drawing/2014/main" id="{BA9EC2BF-C475-44AA-9813-6AA515D97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1" name="Line 30">
              <a:extLst>
                <a:ext uri="{FF2B5EF4-FFF2-40B4-BE49-F238E27FC236}">
                  <a16:creationId xmlns:a16="http://schemas.microsoft.com/office/drawing/2014/main" id="{51D028BC-7962-4787-A6B0-3AE3E1A38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2" name="Line 31">
              <a:extLst>
                <a:ext uri="{FF2B5EF4-FFF2-40B4-BE49-F238E27FC236}">
                  <a16:creationId xmlns:a16="http://schemas.microsoft.com/office/drawing/2014/main" id="{DF1B7502-CD5C-4096-B22C-B3638A771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864"/>
              <a:ext cx="297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3" name="Line 32">
              <a:extLst>
                <a:ext uri="{FF2B5EF4-FFF2-40B4-BE49-F238E27FC236}">
                  <a16:creationId xmlns:a16="http://schemas.microsoft.com/office/drawing/2014/main" id="{14D260A8-E366-479B-A9AF-9F018996E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817"/>
              <a:ext cx="2975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8404" name="Line 33">
              <a:extLst>
                <a:ext uri="{FF2B5EF4-FFF2-40B4-BE49-F238E27FC236}">
                  <a16:creationId xmlns:a16="http://schemas.microsoft.com/office/drawing/2014/main" id="{045FEC77-30AD-4CC3-A41D-F74598DDD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480"/>
              <a:ext cx="2975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48514" name="Line 34">
            <a:extLst>
              <a:ext uri="{FF2B5EF4-FFF2-40B4-BE49-F238E27FC236}">
                <a16:creationId xmlns:a16="http://schemas.microsoft.com/office/drawing/2014/main" id="{618B00EA-BB4A-4C1A-B9E6-9CBBA1512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8515" name="Line 35">
            <a:extLst>
              <a:ext uri="{FF2B5EF4-FFF2-40B4-BE49-F238E27FC236}">
                <a16:creationId xmlns:a16="http://schemas.microsoft.com/office/drawing/2014/main" id="{D79B8B4C-48D5-4006-805B-7BA819349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8516" name="Line 36">
            <a:extLst>
              <a:ext uri="{FF2B5EF4-FFF2-40B4-BE49-F238E27FC236}">
                <a16:creationId xmlns:a16="http://schemas.microsoft.com/office/drawing/2014/main" id="{768CB342-0EDB-4C60-B30C-494179ED8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C19A5E-43C7-469B-9203-A610FE28EA2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SELECT TitoloFilm, </a:t>
            </a:r>
            <a:r>
              <a:rPr lang="it-IT" altLang="it-IT" i="1"/>
              <a:t>count(*) AS NumCin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CittaCin=‘Milano’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GROUP   BY   TitoloFilm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HAVING   count(*)  &gt;= ALL  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     (	SELECT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	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        WHERE CittaCin=‘Milano’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	GROUP BY TitoloFilm)</a:t>
            </a:r>
            <a:endParaRPr lang="en-US" altLang="it-IT"/>
          </a:p>
        </p:txBody>
      </p:sp>
      <p:sp>
        <p:nvSpPr>
          <p:cNvPr id="118788" name="Text Box 3"/>
          <p:cNvSpPr txBox="1">
            <a:spLocks noChangeArrowheads="1"/>
          </p:cNvSpPr>
          <p:nvPr/>
        </p:nvSpPr>
        <p:spPr bwMode="auto">
          <a:xfrm>
            <a:off x="5692775" y="2054225"/>
            <a:ext cx="3200400" cy="108743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NumCin non è richiesto dalla specifica, ma migliora la leggibilità</a:t>
            </a:r>
          </a:p>
        </p:txBody>
      </p:sp>
      <p:sp>
        <p:nvSpPr>
          <p:cNvPr id="11878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Film proiettati nel maggior numero di cinema di Milano</a:t>
            </a:r>
          </a:p>
        </p:txBody>
      </p:sp>
      <p:sp>
        <p:nvSpPr>
          <p:cNvPr id="118790" name="AutoShape 5"/>
          <p:cNvSpPr>
            <a:spLocks/>
          </p:cNvSpPr>
          <p:nvPr/>
        </p:nvSpPr>
        <p:spPr bwMode="auto">
          <a:xfrm>
            <a:off x="4427538" y="1773238"/>
            <a:ext cx="360362" cy="1584325"/>
          </a:xfrm>
          <a:prstGeom prst="rightBrace">
            <a:avLst>
              <a:gd name="adj1" fmla="val 3663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91" name="AutoShape 6"/>
          <p:cNvSpPr>
            <a:spLocks/>
          </p:cNvSpPr>
          <p:nvPr/>
        </p:nvSpPr>
        <p:spPr bwMode="auto">
          <a:xfrm>
            <a:off x="5219700" y="4652963"/>
            <a:ext cx="360363" cy="1584325"/>
          </a:xfrm>
          <a:prstGeom prst="rightBrace">
            <a:avLst>
              <a:gd name="adj1" fmla="val 3663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92" name="Line 7"/>
          <p:cNvSpPr>
            <a:spLocks noChangeShapeType="1"/>
          </p:cNvSpPr>
          <p:nvPr/>
        </p:nvSpPr>
        <p:spPr bwMode="auto">
          <a:xfrm flipH="1" flipV="1">
            <a:off x="4859338" y="2565400"/>
            <a:ext cx="1225550" cy="18002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93" name="Line 8"/>
          <p:cNvSpPr>
            <a:spLocks noChangeShapeType="1"/>
          </p:cNvSpPr>
          <p:nvPr/>
        </p:nvSpPr>
        <p:spPr bwMode="auto">
          <a:xfrm flipH="1">
            <a:off x="5580063" y="4508500"/>
            <a:ext cx="504825" cy="10080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6267450" y="3925888"/>
            <a:ext cx="2481263" cy="1087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BLOCCHI IDENTICI: si può usare una vista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43466F-CA88-4DB5-A073-909C8EF96B7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sz="2800" b="0"/>
              <a:t>Film proiettati nel maggior numero di cinema di Milano (vista intermedia)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it-IT" altLang="it-IT"/>
              <a:t>CREATE VIEW ProiezMilano (Titolo, Num) AS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SELECT TitoloFilm, count(*)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 PROIEZIONE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WHERE   CittaCin=‘Milano’</a:t>
            </a:r>
          </a:p>
          <a:p>
            <a:pPr marL="0" indent="0" eaLnBrk="1" hangingPunct="1">
              <a:buFontTx/>
              <a:buNone/>
            </a:pPr>
            <a:r>
              <a:rPr lang="it-IT" altLang="it-IT" b="1"/>
              <a:t>GROUP BY TitoloFilm</a:t>
            </a:r>
          </a:p>
          <a:p>
            <a:pPr marL="0" indent="0" eaLnBrk="1" hangingPunct="1">
              <a:buFontTx/>
              <a:buNone/>
            </a:pPr>
            <a:endParaRPr lang="it-IT" altLang="it-IT"/>
          </a:p>
          <a:p>
            <a:pPr marL="0" indent="0" eaLnBrk="1" hangingPunct="1">
              <a:buFontTx/>
              <a:buNone/>
            </a:pPr>
            <a:r>
              <a:rPr lang="it-IT" altLang="it-IT"/>
              <a:t>SELECT Titolo, Num</a:t>
            </a:r>
          </a:p>
          <a:p>
            <a:pPr marL="0" indent="0" eaLnBrk="1" hangingPunct="1">
              <a:buFontTx/>
              <a:buNone/>
            </a:pPr>
            <a:r>
              <a:rPr lang="it-IT" altLang="it-IT"/>
              <a:t>FROM ProiezMilano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rgbClr val="CC0000"/>
                </a:solidFill>
              </a:rPr>
              <a:t>WHERE Num = ( SELECT max(Num)</a:t>
            </a:r>
          </a:p>
          <a:p>
            <a:pPr marL="0" indent="0" eaLnBrk="1" hangingPunct="1">
              <a:buFontTx/>
              <a:buNone/>
            </a:pPr>
            <a:r>
              <a:rPr lang="it-IT" altLang="it-IT">
                <a:solidFill>
                  <a:srgbClr val="CC0000"/>
                </a:solidFill>
              </a:rPr>
              <a:t>			      FROM ProiezMilano )</a:t>
            </a: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6372225" y="3846513"/>
            <a:ext cx="2374900" cy="1382712"/>
          </a:xfrm>
          <a:prstGeom prst="rect">
            <a:avLst/>
          </a:prstGeom>
          <a:noFill/>
          <a:ln w="9525">
            <a:solidFill>
              <a:srgbClr val="CC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Attenzione alle condizioni con aggregati!</a:t>
            </a:r>
            <a:endParaRPr kumimoji="0" lang="en-US" altLang="it-IT" sz="2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0" y="0"/>
            <a:ext cx="356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Trovare gli attori che hanno interpretato più di un personaggio nello stesso film</a:t>
            </a:r>
          </a:p>
        </p:txBody>
      </p:sp>
      <p:sp>
        <p:nvSpPr>
          <p:cNvPr id="120835" name="Rettangolo 2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347AB2-CDE2-40DF-96CA-714542749B9B}"/>
              </a:ext>
            </a:extLst>
          </p:cNvPr>
          <p:cNvSpPr txBox="1"/>
          <p:nvPr/>
        </p:nvSpPr>
        <p:spPr>
          <a:xfrm>
            <a:off x="1691680" y="2308225"/>
            <a:ext cx="46025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 I1 JOIN Interpreta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ON I1.Attore=I2.Attore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I1.Film=I2.Film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I1.Personaggio&lt;&gt;I2.Personaggio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FA25F1-7449-4D5C-9094-BE453B88FC0F}"/>
              </a:ext>
            </a:extLst>
          </p:cNvPr>
          <p:cNvSpPr txBox="1"/>
          <p:nvPr/>
        </p:nvSpPr>
        <p:spPr>
          <a:xfrm>
            <a:off x="1970025" y="4220970"/>
            <a:ext cx="43241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attore,film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(Personaggio)&gt;1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Personaggio)&gt;1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Trovare gli attori che hanno interpretato più personaggi in uno stesso film (+ di 1)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0010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 P1.Attore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 P1 , INTERPRETA P2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P1.Attore = P2.Attore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and P1.Film = P2.Film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and P1.Personaggio &lt;&gt; P2.Personaggio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79413" y="6096000"/>
            <a:ext cx="836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Attore as Chi, Film as Dove, count(*) as Quanti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304800" y="3810000"/>
            <a:ext cx="3962400" cy="205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</a:t>
            </a:r>
            <a:r>
              <a:rPr kumimoji="0" lang="it-IT" altLang="it-IT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Attore,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81000" y="85725"/>
            <a:ext cx="29670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79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79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Trovare i film in cui recita un solo attore che però interpreta più personaggi</a:t>
            </a:r>
          </a:p>
        </p:txBody>
      </p:sp>
      <p:sp>
        <p:nvSpPr>
          <p:cNvPr id="122883" name="Rettangolo 2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ACAAB5-CE57-4C28-BB8A-0FD733B4978C}"/>
              </a:ext>
            </a:extLst>
          </p:cNvPr>
          <p:cNvSpPr txBox="1"/>
          <p:nvPr/>
        </p:nvSpPr>
        <p:spPr>
          <a:xfrm>
            <a:off x="1339288" y="2276872"/>
            <a:ext cx="74013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Attore)=1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distint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Personaggio)&gt;1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 </a:t>
            </a:r>
            <a:r>
              <a:rPr kumimoji="0" lang="it-I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(*)&gt;1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81000" y="85725"/>
            <a:ext cx="822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79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79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Trovare i film in cui recita un solo attore che però interpreta più personaggi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114425" y="1409700"/>
            <a:ext cx="62277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63575" indent="-663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Film</a:t>
            </a:r>
            <a:endParaRPr kumimoji="0" lang="it-IT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63575" marR="0" lvl="0" indent="-663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FROM I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NTERPRETA</a:t>
            </a:r>
          </a:p>
          <a:p>
            <a:pPr marL="663575" marR="0" lvl="0" indent="-663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GROUP BY Film</a:t>
            </a:r>
            <a:endParaRPr kumimoji="0" lang="it-IT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63575" marR="0" lvl="0" indent="-663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HAVING count(*)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endParaRPr kumimoji="0" lang="it-IT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663575" marR="0" lvl="0" indent="-6635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AND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count(</a:t>
            </a:r>
            <a:r>
              <a:rPr kumimoji="0" lang="en-US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Attore)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endParaRPr kumimoji="0" lang="it-IT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131763"/>
            <a:ext cx="37084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-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Attori italiani che non hanno mai recitato con altri italiani</a:t>
            </a:r>
          </a:p>
        </p:txBody>
      </p:sp>
      <p:sp>
        <p:nvSpPr>
          <p:cNvPr id="124931" name="Rettangolo 2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1317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-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Attori italiani che non hanno mai recitato con altri italiani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915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Nome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ATTORE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Nazionalità = “Italiana”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A1.Nome not in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SELECT I1.Attore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FROM  INTERPRETA I1,INTERPRETA I2,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       ATTORE A2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 WHERE  I1.Titolo = I2.Titolo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AND I2.Attore = A2.Nome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           AND A2.Nome &lt;&gt;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A1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.Nome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AND A2.Nazionalità = “Italiana”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US" altLang="it-IT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0" y="1317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-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Attori italiani che non hanno mai recitato con altri italiani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915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DISTINCT Nome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ATTORE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A1,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I1</a:t>
            </a:r>
            <a:endParaRPr kumimoji="0" lang="it-IT" altLang="it-IT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I1.Attore = A1.Nome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AND Nazionalità = “Italiana”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I1.Titolo NON IN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SELECT I2.Titoli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FROM INTERPRETA I2,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       ATTORE A2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    WHERE  A2.Nome = I2.NomeAttore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  AND A2.Nome &lt; &gt; </a:t>
            </a: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A1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.Nome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AND A2.Nazionalità = “Italiana”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US" altLang="it-IT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0" y="4271963"/>
            <a:ext cx="92360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Attore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Interp-italiano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Attore NOT IN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SELECT X.Attore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FROM Interp-italiano X, Interp-italiano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WHERE X.Film=Y.Film AND X.Nome&lt;&gt;Y.Nome</a:t>
            </a:r>
          </a:p>
        </p:txBody>
      </p:sp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643313" y="928688"/>
            <a:ext cx="52355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 VIEW Interp-italiano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Film, Attore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INTERPRETA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Attore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(SELECT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FROM 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WHERE Nazionalità=“Italiana”)</a:t>
            </a:r>
          </a:p>
        </p:txBody>
      </p:sp>
      <p:sp>
        <p:nvSpPr>
          <p:cNvPr id="128004" name="Text Box 6"/>
          <p:cNvSpPr txBox="1">
            <a:spLocks noChangeArrowheads="1"/>
          </p:cNvSpPr>
          <p:nvPr/>
        </p:nvSpPr>
        <p:spPr bwMode="auto">
          <a:xfrm>
            <a:off x="600075" y="1143000"/>
            <a:ext cx="26003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alternativa si può definire un’ opportuna vista intermedia</a:t>
            </a:r>
            <a:endParaRPr kumimoji="0" lang="en-US" altLang="it-IT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8005" name="Text Box 7"/>
          <p:cNvSpPr txBox="1">
            <a:spLocks noChangeArrowheads="1"/>
          </p:cNvSpPr>
          <p:nvPr/>
        </p:nvSpPr>
        <p:spPr bwMode="auto">
          <a:xfrm>
            <a:off x="0" y="1825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350" marR="0" lvl="0" indent="-635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Attori italiani che non hanno mai recitato con altri italiani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D060CCB-5D69-4813-8B6D-AA7018F11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Foreign </a:t>
            </a:r>
            <a:r>
              <a:rPr lang="it-IT" altLang="it-IT" dirty="0" err="1"/>
              <a:t>Key</a:t>
            </a:r>
            <a:r>
              <a:rPr lang="it-IT" altLang="it-IT" dirty="0"/>
              <a:t> - Chiavi esterne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AA26FA5-C9FF-4DAF-BB31-3942A579E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>
                <a:latin typeface="ArialMT" charset="0"/>
              </a:rPr>
              <a:t>Informazioni in relazioni diverse sono correlate attraverso valori comuni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>
                <a:latin typeface="ArialMT" charset="0"/>
              </a:rPr>
              <a:t>In particolare, valori delle chiavi (primarie, di solito)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>
                <a:latin typeface="ArialMT" charset="0"/>
              </a:rPr>
              <a:t>Un </a:t>
            </a:r>
            <a:r>
              <a:rPr lang="it-IT" altLang="it-IT" sz="2800" b="1">
                <a:latin typeface="Arial-BoldMT" charset="0"/>
              </a:rPr>
              <a:t>vincolo di integrità referenziale </a:t>
            </a:r>
            <a:r>
              <a:rPr lang="it-IT" altLang="it-IT" sz="2800">
                <a:latin typeface="ArialMT" charset="0"/>
              </a:rPr>
              <a:t>fra un insieme di attributi X di una relazione R1 e un’altra relazione R2 impone ai valori su X di ciascuna ennupla dell’istanza di R1 di comparire come valori della chiave (primaria) dell’istanza di R2</a:t>
            </a:r>
            <a:endParaRPr lang="it-IT" altLang="it-IT" sz="2800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028"/>
          <p:cNvSpPr txBox="1">
            <a:spLocks noChangeArrowheads="1"/>
          </p:cNvSpPr>
          <p:nvPr/>
        </p:nvSpPr>
        <p:spPr bwMode="auto">
          <a:xfrm>
            <a:off x="228600" y="90488"/>
            <a:ext cx="3190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film di registi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italiani in cui non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recita nessun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italiano</a:t>
            </a:r>
          </a:p>
        </p:txBody>
      </p:sp>
      <p:sp>
        <p:nvSpPr>
          <p:cNvPr id="129028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028"/>
          <p:cNvSpPr txBox="1">
            <a:spLocks noChangeArrowheads="1"/>
          </p:cNvSpPr>
          <p:nvPr/>
        </p:nvSpPr>
        <p:spPr bwMode="auto">
          <a:xfrm>
            <a:off x="228600" y="90488"/>
            <a:ext cx="31908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film di registi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italiani in cui non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recita nessun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italiano</a:t>
            </a:r>
          </a:p>
        </p:txBody>
      </p:sp>
      <p:sp>
        <p:nvSpPr>
          <p:cNvPr id="163846" name="Text Box 1030"/>
          <p:cNvSpPr txBox="1">
            <a:spLocks noChangeArrowheads="1"/>
          </p:cNvSpPr>
          <p:nvPr/>
        </p:nvSpPr>
        <p:spPr bwMode="auto">
          <a:xfrm>
            <a:off x="142875" y="3644900"/>
            <a:ext cx="8763000" cy="29765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Titolo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 FILM join REGISTA on Nome=NomeRegista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Nazionalità = ‘Italiana’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Titolo </a:t>
            </a:r>
            <a:r>
              <a:rPr kumimoji="0" lang="it-IT" altLang="it-IT" sz="2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 IN</a:t>
            </a: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(	select NomeFilm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from INTERPRETA join 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	on Nome=NomeAttore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where Nazionalità = ‘Italiana’ )</a:t>
            </a:r>
          </a:p>
        </p:txBody>
      </p:sp>
      <p:sp>
        <p:nvSpPr>
          <p:cNvPr id="129028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6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49225" y="188913"/>
            <a:ext cx="319405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Registi che hanno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recitato in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(almeno) un loro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</a:p>
        </p:txBody>
      </p:sp>
      <p:sp>
        <p:nvSpPr>
          <p:cNvPr id="130052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2982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49225" y="188913"/>
            <a:ext cx="319405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Registi che hanno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recitato in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(almeno) un loro </a:t>
            </a:r>
          </a:p>
          <a:p>
            <a:pPr marL="663575" marR="0" lvl="0" indent="-663575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84213" y="3500438"/>
            <a:ext cx="677545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 DISTINCT </a:t>
            </a: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 FILM join INTERPRETA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on Titolo=Film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NomeRegista=Attore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052" name="Rettangolo 3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0" y="0"/>
            <a:ext cx="44084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0013" indent="79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00013" marR="0" lvl="0" indent="79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registi che hanno recitato in almeno 4 </a:t>
            </a:r>
            <a:r>
              <a:rPr kumimoji="0" lang="it-IT" altLang="it-IT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loro</a:t>
            </a: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film interpretandovi un totale di almeno 5 personaggi diversi</a:t>
            </a:r>
          </a:p>
        </p:txBody>
      </p:sp>
      <p:sp>
        <p:nvSpPr>
          <p:cNvPr id="131076" name="Text Box 6"/>
          <p:cNvSpPr txBox="1">
            <a:spLocks noChangeArrowheads="1"/>
          </p:cNvSpPr>
          <p:nvPr/>
        </p:nvSpPr>
        <p:spPr bwMode="auto">
          <a:xfrm>
            <a:off x="539750" y="5287963"/>
            <a:ext cx="82089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NB: non trattiamo il caso in cui un regista/attore interpreta personaggi </a:t>
            </a:r>
            <a:r>
              <a:rPr kumimoji="0" lang="it-IT" altLang="it-IT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diversi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che però hanno lo stesso nome, in film diversi</a:t>
            </a:r>
            <a:endParaRPr kumimoji="0" lang="en-US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7" name="Rettangolo 4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0" y="0"/>
            <a:ext cx="44084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0013" indent="79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00013" marR="0" lvl="0" indent="7938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 registi che hanno recitato in almeno 4 </a:t>
            </a:r>
            <a:r>
              <a:rPr kumimoji="0" lang="it-IT" altLang="it-IT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loro</a:t>
            </a: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film interpretandovi un totale di almeno 5 personaggi diversi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639763" y="2205038"/>
            <a:ext cx="6161087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 </a:t>
            </a: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NomeRegista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 FILM join INTERPRETA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on Titolo=Film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  NomeRegista=Attore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NomeRegista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count( distinct Titolo ) &gt;= 4 and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count( distinct Personaggio ) &gt;= 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6" name="Text Box 6"/>
          <p:cNvSpPr txBox="1">
            <a:spLocks noChangeArrowheads="1"/>
          </p:cNvSpPr>
          <p:nvPr/>
        </p:nvSpPr>
        <p:spPr bwMode="auto">
          <a:xfrm>
            <a:off x="539750" y="5287963"/>
            <a:ext cx="82089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NB: non trattiamo il caso in cui un regista/attore interpreta personaggi </a:t>
            </a:r>
            <a:r>
              <a:rPr kumimoji="0" lang="it-IT" altLang="it-IT" sz="3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diversi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che però hanno lo stesso nome, in film diversi</a:t>
            </a:r>
            <a:endParaRPr kumimoji="0" lang="en-US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1077" name="Rettangolo 4"/>
          <p:cNvSpPr>
            <a:spLocks noChangeArrowheads="1"/>
          </p:cNvSpPr>
          <p:nvPr/>
        </p:nvSpPr>
        <p:spPr bwMode="auto">
          <a:xfrm>
            <a:off x="4284663" y="0"/>
            <a:ext cx="4983162" cy="1938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REGISTA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DataNascita, Nazionalità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INTERPRETA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Attore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Personaggio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FILM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NomeRegista, Anno)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PROIEZIONE(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CittaCin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TitoloFilm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CINEMA ( 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Citta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it-IT" sz="20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NomeCinema</a:t>
            </a:r>
            <a:r>
              <a:rPr kumimoji="0" lang="it-IT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Sale, Posti )</a:t>
            </a:r>
            <a:endParaRPr kumimoji="0" lang="en-US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62EAB-CA11-44AF-B320-A2C8659971E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Esami Universitari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it-IT" sz="2800" dirty="0"/>
              <a:t>STUDENTE (</a:t>
            </a:r>
            <a:r>
              <a:rPr lang="it-IT" sz="2800" u="sng" dirty="0"/>
              <a:t>Matricola</a:t>
            </a:r>
            <a:r>
              <a:rPr lang="it-IT" sz="2800" dirty="0"/>
              <a:t>, Nome, Cognome, Indirizzo, Città)</a:t>
            </a:r>
          </a:p>
          <a:p>
            <a:pPr marL="0" indent="0">
              <a:buFontTx/>
              <a:buNone/>
              <a:defRPr/>
            </a:pPr>
            <a:r>
              <a:rPr lang="it-IT" sz="2800" dirty="0"/>
              <a:t>ESAME (</a:t>
            </a:r>
            <a:r>
              <a:rPr lang="it-IT" sz="2800" u="sng" dirty="0" err="1"/>
              <a:t>CodCorso</a:t>
            </a:r>
            <a:r>
              <a:rPr lang="it-IT" sz="2800" dirty="0"/>
              <a:t>, </a:t>
            </a:r>
            <a:r>
              <a:rPr lang="it-IT" sz="2800" u="sng" dirty="0" err="1"/>
              <a:t>MatrStud</a:t>
            </a:r>
            <a:r>
              <a:rPr lang="it-IT" sz="2800" dirty="0"/>
              <a:t>, Voto, Lode)</a:t>
            </a:r>
          </a:p>
          <a:p>
            <a:pPr marL="0" indent="0">
              <a:buFontTx/>
              <a:buNone/>
              <a:defRPr/>
            </a:pPr>
            <a:r>
              <a:rPr lang="it-IT" sz="2800" dirty="0"/>
              <a:t>CORSO (</a:t>
            </a:r>
            <a:r>
              <a:rPr lang="it-IT" sz="2800" u="sng" dirty="0"/>
              <a:t>Codice</a:t>
            </a:r>
            <a:r>
              <a:rPr lang="it-IT" sz="2800" dirty="0"/>
              <a:t>, Nome, </a:t>
            </a:r>
            <a:r>
              <a:rPr lang="it-IT" sz="2800" dirty="0" err="1"/>
              <a:t>AnnoDiCorso</a:t>
            </a:r>
            <a:r>
              <a:rPr lang="it-IT" sz="2800" dirty="0"/>
              <a:t>, Facoltà, </a:t>
            </a:r>
            <a:r>
              <a:rPr lang="it-IT" sz="2800" dirty="0" err="1"/>
              <a:t>NumCrediti</a:t>
            </a:r>
            <a:r>
              <a:rPr lang="it-IT" sz="2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it-IT" sz="2800" dirty="0"/>
              <a:t>PROFESSORE(</a:t>
            </a:r>
            <a:r>
              <a:rPr lang="it-IT" sz="2800" u="sng" dirty="0"/>
              <a:t>Matricola</a:t>
            </a:r>
            <a:r>
              <a:rPr lang="it-IT" sz="2800" dirty="0"/>
              <a:t>, Nome, Cognome, Città)</a:t>
            </a:r>
          </a:p>
          <a:p>
            <a:pPr marL="0" indent="0">
              <a:buFontTx/>
              <a:buNone/>
              <a:defRPr/>
            </a:pPr>
            <a:r>
              <a:rPr lang="it-IT" sz="2800" dirty="0"/>
              <a:t>INSEGNAMENTO(</a:t>
            </a:r>
            <a:r>
              <a:rPr lang="it-IT" sz="2800" u="sng" dirty="0" err="1"/>
              <a:t>CodCorso</a:t>
            </a:r>
            <a:r>
              <a:rPr lang="it-IT" sz="2800" dirty="0"/>
              <a:t>, </a:t>
            </a:r>
            <a:r>
              <a:rPr lang="it-IT" sz="2800" u="sng" dirty="0" err="1"/>
              <a:t>MatrProf</a:t>
            </a:r>
            <a:r>
              <a:rPr lang="it-IT" sz="2800" dirty="0"/>
              <a:t>, </a:t>
            </a:r>
            <a:r>
              <a:rPr lang="it-IT" sz="2800" u="sng" dirty="0" err="1"/>
              <a:t>AnnoAccademico</a:t>
            </a:r>
            <a:r>
              <a:rPr lang="it-IT" sz="2800" dirty="0"/>
              <a:t>,</a:t>
            </a:r>
          </a:p>
          <a:p>
            <a:pPr marL="0" indent="0">
              <a:buFontTx/>
              <a:buNone/>
              <a:defRPr/>
            </a:pPr>
            <a:r>
              <a:rPr lang="it-IT" sz="2800" dirty="0"/>
              <a:t>							</a:t>
            </a:r>
            <a:r>
              <a:rPr lang="it-IT" sz="2800" dirty="0" err="1"/>
              <a:t>NumeroStudenti</a:t>
            </a:r>
            <a:r>
              <a:rPr lang="it-IT" sz="2800" dirty="0"/>
              <a:t>)</a:t>
            </a:r>
          </a:p>
          <a:p>
            <a:pPr marL="0" indent="0">
              <a:buFontTx/>
              <a:buNone/>
              <a:defRPr/>
            </a:pPr>
            <a:endParaRPr lang="it-IT" sz="2800" i="1" dirty="0"/>
          </a:p>
          <a:p>
            <a:pPr>
              <a:defRPr/>
            </a:pPr>
            <a:r>
              <a:rPr lang="it-IT" sz="2800" i="1" dirty="0"/>
              <a:t>Lode può valere ‘yes’ se e solo se il voto è 30</a:t>
            </a:r>
            <a:br>
              <a:rPr lang="it-IT" sz="2800" dirty="0"/>
            </a:br>
            <a:endParaRPr lang="en-US" altLang="it-IT" sz="2800" dirty="0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C500D9-5701-4E37-9354-CEB8D44E545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12875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Trovare gli studenti che hanno sostenuto esattamente 10 esami</a:t>
            </a:r>
            <a:endParaRPr lang="it-IT" altLang="it-IT" sz="2800" b="0"/>
          </a:p>
        </p:txBody>
      </p:sp>
      <p:sp>
        <p:nvSpPr>
          <p:cNvPr id="13312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9763" y="2205038"/>
            <a:ext cx="3983037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(*)=10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8D8313-AB2D-4F2A-84C9-FA1F6ABCA33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12875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Trovare gli studenti che non hanno mai sostenuto nessun esame</a:t>
            </a:r>
            <a:endParaRPr lang="it-IT" altLang="it-IT" sz="2800" b="0"/>
          </a:p>
        </p:txBody>
      </p:sp>
      <p:sp>
        <p:nvSpPr>
          <p:cNvPr id="13414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9763" y="2205038"/>
            <a:ext cx="380206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b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(*)=0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cxnSp>
        <p:nvCxnSpPr>
          <p:cNvPr id="3" name="Connettore 1 2"/>
          <p:cNvCxnSpPr/>
          <p:nvPr/>
        </p:nvCxnSpPr>
        <p:spPr>
          <a:xfrm>
            <a:off x="539750" y="2205038"/>
            <a:ext cx="4032250" cy="1800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V="1">
            <a:off x="639763" y="2205038"/>
            <a:ext cx="4003675" cy="18716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92D100-ED8D-4946-A246-CD296F936589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12875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Trovare gli studenti che non hanno mai sostenuto nessun esame</a:t>
            </a:r>
            <a:endParaRPr lang="it-IT" altLang="it-IT" sz="2800" b="0"/>
          </a:p>
        </p:txBody>
      </p:sp>
      <p:sp>
        <p:nvSpPr>
          <p:cNvPr id="13517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9763" y="2205038"/>
            <a:ext cx="74707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Esame)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>
            <a:extLst>
              <a:ext uri="{FF2B5EF4-FFF2-40B4-BE49-F238E27FC236}">
                <a16:creationId xmlns:a16="http://schemas.microsoft.com/office/drawing/2014/main" id="{BB39E0B5-7B76-4801-9152-40777593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/>
              <a:t>Materiale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3783AFA2-0519-43DE-91EA-A7B77CCE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114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Teoria: bastano le slide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Materiale costruito partendo da: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it-IT" dirty="0"/>
              <a:t>Paolo </a:t>
            </a:r>
            <a:r>
              <a:rPr lang="it-IT" dirty="0" err="1"/>
              <a:t>Atzeni</a:t>
            </a:r>
            <a:r>
              <a:rPr lang="it-IT" dirty="0"/>
              <a:t>, Stefano Ceri, Stefano </a:t>
            </a:r>
            <a:r>
              <a:rPr lang="it-IT" dirty="0" err="1"/>
              <a:t>Paraboschi</a:t>
            </a:r>
            <a:r>
              <a:rPr lang="it-IT" dirty="0"/>
              <a:t>, Riccardo </a:t>
            </a:r>
            <a:r>
              <a:rPr lang="it-IT" dirty="0" err="1"/>
              <a:t>Torlone</a:t>
            </a:r>
            <a:r>
              <a:rPr lang="it-IT" dirty="0"/>
              <a:t> 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dirty="0"/>
              <a:t>	Basi di dati: Modelli e linguaggi di interrogazione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Esercizi: bastano le slide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it-IT" dirty="0"/>
              <a:t>Riusati identici in: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it-IT" dirty="0"/>
              <a:t>Daniele Braga,</a:t>
            </a:r>
            <a:r>
              <a:rPr lang="it-IT" b="1" dirty="0"/>
              <a:t> </a:t>
            </a:r>
            <a:r>
              <a:rPr lang="it-IT" dirty="0"/>
              <a:t>Marco</a:t>
            </a:r>
            <a:r>
              <a:rPr lang="it-IT" b="1" dirty="0"/>
              <a:t> </a:t>
            </a:r>
            <a:r>
              <a:rPr lang="it-IT" dirty="0"/>
              <a:t>Brambilla, Alessandro</a:t>
            </a:r>
            <a:r>
              <a:rPr lang="it-IT" b="1" dirty="0"/>
              <a:t> </a:t>
            </a:r>
            <a:r>
              <a:rPr lang="it-IT" dirty="0"/>
              <a:t>Campi</a:t>
            </a:r>
            <a:r>
              <a:rPr lang="it-IT" b="1" dirty="0"/>
              <a:t> 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b="1" dirty="0"/>
              <a:t>	</a:t>
            </a:r>
            <a:r>
              <a:rPr lang="it-IT" dirty="0"/>
              <a:t>Eserciziario basi di dati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dirty="0"/>
              <a:t>	Editrice Esculapio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it-IT" dirty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dirty="0"/>
              <a:t>			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900AE8D3-0C49-42A3-A7E9-3464BD4B1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8288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Chiavi esterne: esempio</a:t>
            </a:r>
            <a:endParaRPr lang="it-IT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0713C53C-16AB-43B9-9511-E8D6BC3B01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5486400" cy="4572000"/>
            <a:chOff x="288" y="1200"/>
            <a:chExt cx="3456" cy="2880"/>
          </a:xfrm>
        </p:grpSpPr>
        <p:sp>
          <p:nvSpPr>
            <p:cNvPr id="64519" name="Line 4">
              <a:extLst>
                <a:ext uri="{FF2B5EF4-FFF2-40B4-BE49-F238E27FC236}">
                  <a16:creationId xmlns:a16="http://schemas.microsoft.com/office/drawing/2014/main" id="{42E78321-D0F5-4704-A45C-C70AAAF8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881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0" name="Line 5">
              <a:extLst>
                <a:ext uri="{FF2B5EF4-FFF2-40B4-BE49-F238E27FC236}">
                  <a16:creationId xmlns:a16="http://schemas.microsoft.com/office/drawing/2014/main" id="{0B3C9CB2-EFE8-4DEB-8A25-77A445475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833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1" name="Line 6">
              <a:extLst>
                <a:ext uri="{FF2B5EF4-FFF2-40B4-BE49-F238E27FC236}">
                  <a16:creationId xmlns:a16="http://schemas.microsoft.com/office/drawing/2014/main" id="{B21C3BB0-C8F1-4069-B2AB-8F14C9F1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0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487" name="Rectangle 7">
              <a:extLst>
                <a:ext uri="{FF2B5EF4-FFF2-40B4-BE49-F238E27FC236}">
                  <a16:creationId xmlns:a16="http://schemas.microsoft.com/office/drawing/2014/main" id="{73388EF3-70B2-4E03-A526-FECFEF376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40"/>
              <a:ext cx="3345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i="1" dirty="0">
                  <a:solidFill>
                    <a:srgbClr val="FA9C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  <a:r>
                <a:rPr lang="it-IT" sz="2000" b="1" i="1" dirty="0">
                  <a:solidFill>
                    <a:srgbClr val="FA9C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</a:t>
              </a:r>
              <a:r>
                <a:rPr lang="it-IT" sz="2400" b="1" i="1" dirty="0">
                  <a:solidFill>
                    <a:srgbClr val="FA9C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COD-CORSO</a:t>
              </a:r>
              <a:r>
                <a:rPr lang="it-IT" sz="2000" b="1" dirty="0">
                  <a:solidFill>
                    <a:srgbClr val="FA9C04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DATA   VOTO</a:t>
              </a:r>
            </a:p>
          </p:txBody>
        </p:sp>
        <p:sp>
          <p:nvSpPr>
            <p:cNvPr id="64523" name="Line 8">
              <a:extLst>
                <a:ext uri="{FF2B5EF4-FFF2-40B4-BE49-F238E27FC236}">
                  <a16:creationId xmlns:a16="http://schemas.microsoft.com/office/drawing/2014/main" id="{E60330EC-BFDF-437D-8B2D-87B496B6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496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4" name="Line 9">
              <a:extLst>
                <a:ext uri="{FF2B5EF4-FFF2-40B4-BE49-F238E27FC236}">
                  <a16:creationId xmlns:a16="http://schemas.microsoft.com/office/drawing/2014/main" id="{4086CB4A-CCA7-4719-BB4A-486FA6768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5" name="Line 10">
              <a:extLst>
                <a:ext uri="{FF2B5EF4-FFF2-40B4-BE49-F238E27FC236}">
                  <a16:creationId xmlns:a16="http://schemas.microsoft.com/office/drawing/2014/main" id="{4BA9B7DC-BDD6-4389-8130-8A745E891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6" name="Line 11">
              <a:extLst>
                <a:ext uri="{FF2B5EF4-FFF2-40B4-BE49-F238E27FC236}">
                  <a16:creationId xmlns:a16="http://schemas.microsoft.com/office/drawing/2014/main" id="{4833E934-1165-4AC6-93C1-675F93CF1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7" name="Line 12">
              <a:extLst>
                <a:ext uri="{FF2B5EF4-FFF2-40B4-BE49-F238E27FC236}">
                  <a16:creationId xmlns:a16="http://schemas.microsoft.com/office/drawing/2014/main" id="{169BC09F-14DB-49C5-953D-84F335D68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7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8" name="Line 13">
              <a:extLst>
                <a:ext uri="{FF2B5EF4-FFF2-40B4-BE49-F238E27FC236}">
                  <a16:creationId xmlns:a16="http://schemas.microsoft.com/office/drawing/2014/main" id="{F9432ABE-3891-4F0B-9018-D593BFA3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3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29" name="Line 14">
              <a:extLst>
                <a:ext uri="{FF2B5EF4-FFF2-40B4-BE49-F238E27FC236}">
                  <a16:creationId xmlns:a16="http://schemas.microsoft.com/office/drawing/2014/main" id="{BE3CA874-9C2C-4191-A8B0-CD20F5663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935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30" name="Line 15">
              <a:extLst>
                <a:ext uri="{FF2B5EF4-FFF2-40B4-BE49-F238E27FC236}">
                  <a16:creationId xmlns:a16="http://schemas.microsoft.com/office/drawing/2014/main" id="{392C8A54-83B0-41BA-BD3C-E307B0E17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888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31" name="Line 16">
              <a:extLst>
                <a:ext uri="{FF2B5EF4-FFF2-40B4-BE49-F238E27FC236}">
                  <a16:creationId xmlns:a16="http://schemas.microsoft.com/office/drawing/2014/main" id="{E5C5A31B-7E5B-4538-9797-912423BB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56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497" name="Rectangle 17">
              <a:extLst>
                <a:ext uri="{FF2B5EF4-FFF2-40B4-BE49-F238E27FC236}">
                  <a16:creationId xmlns:a16="http://schemas.microsoft.com/office/drawing/2014/main" id="{55EC1CBB-1720-46C0-952B-ED49EE93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456"/>
              <a:ext cx="3369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COD-CORSO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TITOLO    DOCENTE</a:t>
              </a:r>
            </a:p>
          </p:txBody>
        </p:sp>
        <p:sp>
          <p:nvSpPr>
            <p:cNvPr id="64533" name="Line 18">
              <a:extLst>
                <a:ext uri="{FF2B5EF4-FFF2-40B4-BE49-F238E27FC236}">
                  <a16:creationId xmlns:a16="http://schemas.microsoft.com/office/drawing/2014/main" id="{0F3F13C1-13A1-4654-8559-689099B1D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3551"/>
              <a:ext cx="3407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34" name="Line 19">
              <a:extLst>
                <a:ext uri="{FF2B5EF4-FFF2-40B4-BE49-F238E27FC236}">
                  <a16:creationId xmlns:a16="http://schemas.microsoft.com/office/drawing/2014/main" id="{BCB8CFB9-2E9D-482F-A752-BCF929F50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35" name="Line 20">
              <a:extLst>
                <a:ext uri="{FF2B5EF4-FFF2-40B4-BE49-F238E27FC236}">
                  <a16:creationId xmlns:a16="http://schemas.microsoft.com/office/drawing/2014/main" id="{4BB905C6-B2C1-4872-AC0E-9C92B3466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36" name="Line 21">
              <a:extLst>
                <a:ext uri="{FF2B5EF4-FFF2-40B4-BE49-F238E27FC236}">
                  <a16:creationId xmlns:a16="http://schemas.microsoft.com/office/drawing/2014/main" id="{5145182B-2145-4E3B-A901-BFDA7316E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3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502" name="Rectangle 22">
              <a:extLst>
                <a:ext uri="{FF2B5EF4-FFF2-40B4-BE49-F238E27FC236}">
                  <a16:creationId xmlns:a16="http://schemas.microsoft.com/office/drawing/2014/main" id="{01951889-D049-4D57-AE7B-4698D955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00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studente</a:t>
              </a:r>
            </a:p>
          </p:txBody>
        </p:sp>
        <p:sp>
          <p:nvSpPr>
            <p:cNvPr id="148503" name="Rectangle 23">
              <a:extLst>
                <a:ext uri="{FF2B5EF4-FFF2-40B4-BE49-F238E27FC236}">
                  <a16:creationId xmlns:a16="http://schemas.microsoft.com/office/drawing/2014/main" id="{89A063F3-8EBD-4DFD-9243-4AE44B8B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7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corso</a:t>
              </a:r>
            </a:p>
          </p:txBody>
        </p:sp>
        <p:sp>
          <p:nvSpPr>
            <p:cNvPr id="148504" name="Rectangle 24">
              <a:extLst>
                <a:ext uri="{FF2B5EF4-FFF2-40B4-BE49-F238E27FC236}">
                  <a16:creationId xmlns:a16="http://schemas.microsoft.com/office/drawing/2014/main" id="{FC6E9C47-6B10-4606-9D95-78A30464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1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esame</a:t>
              </a:r>
            </a:p>
          </p:txBody>
        </p:sp>
        <p:sp>
          <p:nvSpPr>
            <p:cNvPr id="64540" name="Line 25">
              <a:extLst>
                <a:ext uri="{FF2B5EF4-FFF2-40B4-BE49-F238E27FC236}">
                  <a16:creationId xmlns:a16="http://schemas.microsoft.com/office/drawing/2014/main" id="{2FF5C1F9-D946-4D07-80EB-C75A429A1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9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8506" name="Rectangle 26">
              <a:extLst>
                <a:ext uri="{FF2B5EF4-FFF2-40B4-BE49-F238E27FC236}">
                  <a16:creationId xmlns:a16="http://schemas.microsoft.com/office/drawing/2014/main" id="{DE3F84F3-8222-457D-B665-A6B1EB83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32"/>
              <a:ext cx="287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NOME</a:t>
              </a: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   </a:t>
              </a:r>
              <a:r>
                <a:rPr lang="it-IT" sz="24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CITTA’   INDIR</a:t>
              </a:r>
            </a:p>
          </p:txBody>
        </p:sp>
        <p:sp>
          <p:nvSpPr>
            <p:cNvPr id="64542" name="Line 27">
              <a:extLst>
                <a:ext uri="{FF2B5EF4-FFF2-40B4-BE49-F238E27FC236}">
                  <a16:creationId xmlns:a16="http://schemas.microsoft.com/office/drawing/2014/main" id="{C169C3FF-F89A-4C07-A1B1-213ECAFAC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3" name="Line 28">
              <a:extLst>
                <a:ext uri="{FF2B5EF4-FFF2-40B4-BE49-F238E27FC236}">
                  <a16:creationId xmlns:a16="http://schemas.microsoft.com/office/drawing/2014/main" id="{BB374A6A-D189-47B9-A193-A4A851455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4" name="Line 29">
              <a:extLst>
                <a:ext uri="{FF2B5EF4-FFF2-40B4-BE49-F238E27FC236}">
                  <a16:creationId xmlns:a16="http://schemas.microsoft.com/office/drawing/2014/main" id="{06DDDA38-6238-4F34-8C3D-DD4A5E323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5" name="Line 30">
              <a:extLst>
                <a:ext uri="{FF2B5EF4-FFF2-40B4-BE49-F238E27FC236}">
                  <a16:creationId xmlns:a16="http://schemas.microsoft.com/office/drawing/2014/main" id="{D364D425-9906-4541-9A16-8E56A6830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89"/>
              <a:ext cx="0" cy="51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6" name="Line 31">
              <a:extLst>
                <a:ext uri="{FF2B5EF4-FFF2-40B4-BE49-F238E27FC236}">
                  <a16:creationId xmlns:a16="http://schemas.microsoft.com/office/drawing/2014/main" id="{9C81137E-2974-4539-8883-0D65A986A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864"/>
              <a:ext cx="297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7" name="Line 32">
              <a:extLst>
                <a:ext uri="{FF2B5EF4-FFF2-40B4-BE49-F238E27FC236}">
                  <a16:creationId xmlns:a16="http://schemas.microsoft.com/office/drawing/2014/main" id="{61D077AF-A7BB-45D6-BB52-F838CFB9C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817"/>
              <a:ext cx="2975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4548" name="Line 33">
              <a:extLst>
                <a:ext uri="{FF2B5EF4-FFF2-40B4-BE49-F238E27FC236}">
                  <a16:creationId xmlns:a16="http://schemas.microsoft.com/office/drawing/2014/main" id="{F0183AEC-A227-4801-B880-D71185572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1480"/>
              <a:ext cx="2975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48514" name="Line 34">
            <a:extLst>
              <a:ext uri="{FF2B5EF4-FFF2-40B4-BE49-F238E27FC236}">
                <a16:creationId xmlns:a16="http://schemas.microsoft.com/office/drawing/2014/main" id="{014601AF-6FCB-4D28-A538-6C0B282F9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8515" name="Line 35">
            <a:extLst>
              <a:ext uri="{FF2B5EF4-FFF2-40B4-BE49-F238E27FC236}">
                <a16:creationId xmlns:a16="http://schemas.microsoft.com/office/drawing/2014/main" id="{2D21A5ED-5D9B-47F7-B508-5C8FC3878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8516" name="Line 36">
            <a:extLst>
              <a:ext uri="{FF2B5EF4-FFF2-40B4-BE49-F238E27FC236}">
                <a16:creationId xmlns:a16="http://schemas.microsoft.com/office/drawing/2014/main" id="{22E29D98-E848-42A8-A968-CC91ADD55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103221-3910-4878-867C-A01E00C243A6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816100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Trovare le matricole dei professori che hanno insegnato in corsi di tutte le facoltà</a:t>
            </a:r>
            <a:endParaRPr lang="it-IT" altLang="it-IT" sz="2800" b="0"/>
          </a:p>
        </p:txBody>
      </p:sp>
      <p:sp>
        <p:nvSpPr>
          <p:cNvPr id="13619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156559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 I join Corso C on Codice = CodCorso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MatrProf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Monotype Sorts" pitchFamily="2" charset="2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252442-1F20-4B8B-889F-88228A09BAF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Corsi in cui qualche voto non è mai stato assegnato</a:t>
            </a:r>
            <a:endParaRPr lang="it-IT" altLang="it-IT" sz="2800" b="0"/>
          </a:p>
        </p:txBody>
      </p:sp>
      <p:sp>
        <p:nvSpPr>
          <p:cNvPr id="13722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Voto) &lt; 13</a:t>
            </a:r>
            <a:endParaRPr kumimoji="0" lang="it-IT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7BC061-403E-46E0-AFB0-6554DC73133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816100"/>
          </a:xfrm>
        </p:spPr>
        <p:txBody>
          <a:bodyPr/>
          <a:lstStyle/>
          <a:p>
            <a:pPr algn="l" eaLnBrk="1" hangingPunct="1"/>
            <a:r>
              <a:rPr lang="it-IT" altLang="en-US" sz="2800"/>
              <a:t>Di ogni corso estratto dalla query precedente, i voti che non sono stati assegnati</a:t>
            </a:r>
            <a:endParaRPr lang="it-IT" altLang="it-IT" sz="2800" b="0"/>
          </a:p>
        </p:txBody>
      </p:sp>
      <p:sp>
        <p:nvSpPr>
          <p:cNvPr id="13824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C.Codice, E.Voto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C, Esame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C.Codice, E.Voto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CodCorso, Voto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FROM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r>
              <a:rPr kumimoji="0" lang="it-IT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0B623-2E9B-456C-BFF7-EDACE7CD6CA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2133600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Matricola, nome e cognome degli studenti di Milano che hanno superato esami per un totale di almeno 20 crediti e non hanno mai preso un voto minore di 28</a:t>
            </a:r>
            <a:endParaRPr lang="it-IT" altLang="it-IT" sz="2400" b="0"/>
          </a:p>
        </p:txBody>
      </p:sp>
      <p:sp>
        <p:nvSpPr>
          <p:cNvPr id="13926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 S,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= E.MatrStud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C.Codice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S.Città=’Milano’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Voto&lt;28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 &gt;= 20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013CF8-47AD-445E-8D29-CEB714473CB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2133600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Matricola, nome e cognome degli studenti di Milano che hanno superato esami per un totale di almeno 20 crediti e non hanno mai preso un voto minore di 28</a:t>
            </a:r>
            <a:endParaRPr lang="it-IT" altLang="it-IT" sz="2400" b="0"/>
          </a:p>
        </p:txBody>
      </p:sp>
      <p:sp>
        <p:nvSpPr>
          <p:cNvPr id="14029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Matricola, Nome, 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 (Studente JOIN Esame ON Matricola=MatrStud)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			JOIN Corso ON CodCorso=Codice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Città='Milano'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 Matricola, Nome, 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sum(NumCrediti)&gt;=20 AND min(Voto)&gt;=28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005295-6652-4215-8AA3-2B6052B8870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Il corso con il maggior numero di studenti</a:t>
            </a:r>
            <a:endParaRPr lang="it-IT" altLang="it-IT" sz="2400" b="0"/>
          </a:p>
        </p:txBody>
      </p:sp>
      <p:sp>
        <p:nvSpPr>
          <p:cNvPr id="14131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NumeroStudenti =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(NumeroStudenti)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NumeroStudenti &gt;=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NumeroStudenti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FAC32-37FE-4223-8180-93BCE320CBC9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Le edizioni dei corsi con il maggior numero di studenti</a:t>
            </a:r>
            <a:endParaRPr lang="it-IT" altLang="it-IT" sz="2400" b="0"/>
          </a:p>
        </p:txBody>
      </p:sp>
      <p:sp>
        <p:nvSpPr>
          <p:cNvPr id="14234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CodCorso, MatrProf, AnnoAccademico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 I1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NumeroStudenti &gt;=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NumeroStudenti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WHERE I1.CodCorso=I2.CodCorso)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3A3E6D-1B99-4244-B5FA-0184DA2E256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Le edizioni dei corsi del primo anno con il maggior numero di studenti</a:t>
            </a:r>
            <a:endParaRPr lang="it-IT" altLang="it-IT" sz="2400" b="0"/>
          </a:p>
        </p:txBody>
      </p:sp>
      <p:sp>
        <p:nvSpPr>
          <p:cNvPr id="14336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388" y="2205038"/>
            <a:ext cx="8964612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C1, Insegnamento I1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C1.Codice = I1.CodCorso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C1.AnnoDiCorso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I1.NumeroStudenti =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(NumeroStudenti)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C2,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C2.Codice = I2.CodCorso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C2.AnnoDiCorso=1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2043B-D330-4DAA-9451-BBC88292A25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Per ogni facoltà, corsi con il minor numero di studenti</a:t>
            </a:r>
            <a:endParaRPr lang="it-IT" altLang="it-IT" sz="2400" b="0"/>
          </a:p>
        </p:txBody>
      </p:sp>
      <p:sp>
        <p:nvSpPr>
          <p:cNvPr id="14438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950" y="2195513"/>
            <a:ext cx="8964613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C1.Facoltà, I1.NumeroStudenti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C1, Insegnamento I1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C1.Codice = I1.CodCorso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I1.NumeroStudenti =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MIN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(I2.NumeroStudenti)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C2,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C2.Codice = I2.CodCorso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C2.Facoltà = C1.Facoltà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endParaRPr kumimoji="0" lang="it-IT" altLang="en-US" sz="24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ECFB87-0A4F-4FCA-983E-B915313C2D9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Per ogni facoltà, corsi con il minor numero di studenti</a:t>
            </a:r>
            <a:endParaRPr lang="it-IT" altLang="it-IT" sz="2400" b="0"/>
          </a:p>
        </p:txBody>
      </p:sp>
      <p:sp>
        <p:nvSpPr>
          <p:cNvPr id="14541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950" y="2195513"/>
            <a:ext cx="8964613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 (usando il costruttore di tupla)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C1.Facoltà, I1.NumeroStudenti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C1, Insegnamento I1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C1.Codice = I1.CodCorso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C1.Facoltà, I1.NumeroStudenti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C2.Facoltà, MIN(I2.NumeroStudenti)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FROM Corso C2,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GROUP BY C2.Facoltà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it-IT" altLang="it-IT"/>
              <a:t>SQL</a:t>
            </a:r>
            <a:br>
              <a:rPr lang="it-IT" altLang="it-IT"/>
            </a:br>
            <a:endParaRPr lang="it-IT" altLang="it-IT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C039E6-03A3-4C65-A81C-AF0E86D1ABA0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Studenti che hanno preso più 27 che 24</a:t>
            </a:r>
            <a:endParaRPr lang="it-IT" altLang="it-IT" sz="2400" b="0"/>
          </a:p>
        </p:txBody>
      </p:sp>
      <p:sp>
        <p:nvSpPr>
          <p:cNvPr id="14643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27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 = E2.MatrStud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24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F15E3F-0F2E-4740-B4F0-4B26BB680C7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Studenti che hanno preso più 30L che 30</a:t>
            </a:r>
            <a:endParaRPr lang="it-IT" altLang="it-IT" sz="2400" b="0"/>
          </a:p>
        </p:txBody>
      </p:sp>
      <p:sp>
        <p:nvSpPr>
          <p:cNvPr id="14746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30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Lode = ‘yes’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 = E2.MatrStud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30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Lode = ‘no’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3006B3-7828-45F0-877B-648C0106ABDE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Studenti che hanno preso più volte 27 rispetto a qualsiasi altro voto (complessivamente)</a:t>
            </a:r>
            <a:endParaRPr lang="it-IT" altLang="it-IT" sz="2400" b="0"/>
          </a:p>
        </p:txBody>
      </p:sp>
      <p:sp>
        <p:nvSpPr>
          <p:cNvPr id="14848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27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 =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&lt;&gt; 27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Equivalente a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40B368-491C-47FF-8DAA-D3DB134D135F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Studenti che hanno preso più volte 27 rispetto a qualsiasi altro voto (complessivamente)</a:t>
            </a:r>
            <a:endParaRPr lang="it-IT" altLang="it-IT" sz="2400" b="0"/>
          </a:p>
        </p:txBody>
      </p:sp>
      <p:sp>
        <p:nvSpPr>
          <p:cNvPr id="14950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Equivalente a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27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0.5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*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	         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 =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E295-9462-41A9-9487-37ABFF03698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25538"/>
          </a:xfrm>
        </p:spPr>
        <p:txBody>
          <a:bodyPr/>
          <a:lstStyle/>
          <a:p>
            <a:pPr algn="l" eaLnBrk="1" hangingPunct="1"/>
            <a:r>
              <a:rPr lang="it-IT" altLang="en-US" sz="2400"/>
              <a:t>Studenti che hanno preso più volte 27 rispetto a qualsiasi altro voto (individualmente)</a:t>
            </a:r>
            <a:endParaRPr lang="it-IT" altLang="it-IT" sz="2400" b="0"/>
          </a:p>
        </p:txBody>
      </p:sp>
      <p:sp>
        <p:nvSpPr>
          <p:cNvPr id="15053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27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             	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                      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 =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&lt;&gt; 27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C72C4C-7E2B-4AB2-93C9-56256CA87EB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989138"/>
          </a:xfrm>
        </p:spPr>
        <p:txBody>
          <a:bodyPr/>
          <a:lstStyle/>
          <a:p>
            <a:pPr algn="l"/>
            <a:r>
              <a:rPr lang="it-IT" altLang="en-US" sz="2400"/>
              <a:t>La soluzione precedente considera il 30 e il 30 e Lode come un unico voto. Come si fa a contare separatamente i 30 e i 30 e lode?</a:t>
            </a:r>
          </a:p>
        </p:txBody>
      </p:sp>
      <p:sp>
        <p:nvSpPr>
          <p:cNvPr id="15155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195513"/>
            <a:ext cx="89646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= 27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             	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		                            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 =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 &lt;&gt; 27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 BY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Voto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Lode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1A0332-F549-4EBB-ADA9-CC8B6EC440BA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989138"/>
          </a:xfrm>
        </p:spPr>
        <p:txBody>
          <a:bodyPr/>
          <a:lstStyle/>
          <a:p>
            <a:pPr algn="l"/>
            <a:r>
              <a:rPr lang="it-IT" altLang="en-US" sz="2400"/>
              <a:t>Matricola, nome e cognome degli studenti che hanno superato almeno 3 esami del secondo anno ma meno di 3 esami del primo</a:t>
            </a:r>
          </a:p>
        </p:txBody>
      </p:sp>
      <p:sp>
        <p:nvSpPr>
          <p:cNvPr id="15258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038350"/>
            <a:ext cx="8964612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 S,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= E.MatrStud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C.Codice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C.AnnoDiCorso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NOT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E2, Corso C2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E2.CodCorso = C2.Codice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C2.AnnoDiCorso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&gt;=3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&gt;=3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2E9FAC-86A8-498B-A6D7-DA4FD970C592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700213"/>
          </a:xfrm>
        </p:spPr>
        <p:txBody>
          <a:bodyPr/>
          <a:lstStyle/>
          <a:p>
            <a:pPr algn="l"/>
            <a:r>
              <a:rPr lang="it-IT" altLang="en-US" sz="2400"/>
              <a:t>Matricola, nome e cognome degli studenti che hanno superato più esami del terzo anno che del secondo</a:t>
            </a:r>
          </a:p>
        </p:txBody>
      </p:sp>
      <p:sp>
        <p:nvSpPr>
          <p:cNvPr id="15360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038350"/>
            <a:ext cx="8964612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 S,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= E.MatrStud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C.Codice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C.AnnoDiCorso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E2, Corso C2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E2.CodCorso = C2.Codice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C2.AnnoDiCorso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E2.MatrStud = E.MatrStud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F351D-0916-4758-B91E-2550FDBD04A7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700213"/>
          </a:xfrm>
        </p:spPr>
        <p:txBody>
          <a:bodyPr/>
          <a:lstStyle/>
          <a:p>
            <a:pPr algn="l"/>
            <a:r>
              <a:rPr lang="it-IT" altLang="en-US" sz="2400"/>
              <a:t>Matricola, nome e cognome degli studenti che hanno superato più esami del terzo anno che del secondo</a:t>
            </a:r>
          </a:p>
        </p:txBody>
      </p:sp>
      <p:sp>
        <p:nvSpPr>
          <p:cNvPr id="15462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038350"/>
            <a:ext cx="8964612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 S,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= E.MatrStud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C.Codice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C.AnnoDiCorso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E.Matricola, S.Nome, S.Cognome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E2, Corso C2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E2.CodCorso = C2.Codice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C2.AnnoDiCorso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AND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E2.MatrStud = E.MatrStud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538D1A-4329-487C-B3AE-D2453683A8FB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052513"/>
          </a:xfrm>
        </p:spPr>
        <p:txBody>
          <a:bodyPr/>
          <a:lstStyle/>
          <a:p>
            <a:pPr algn="l"/>
            <a:r>
              <a:rPr lang="it-IT" altLang="en-US" sz="2400"/>
              <a:t>Il corso con la media più bassa</a:t>
            </a:r>
          </a:p>
        </p:txBody>
      </p:sp>
      <p:sp>
        <p:nvSpPr>
          <p:cNvPr id="15565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5888" y="2038350"/>
            <a:ext cx="8964612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CodCorso,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 &lt;=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endParaRPr kumimoji="0" lang="it-IT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it-IT"/>
              <a:t>SQL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763000" cy="4648200"/>
          </a:xfrm>
        </p:spPr>
        <p:txBody>
          <a:bodyPr/>
          <a:lstStyle/>
          <a:p>
            <a:r>
              <a:rPr lang="de-DE" altLang="it-IT" dirty="0"/>
              <a:t>Il </a:t>
            </a:r>
            <a:r>
              <a:rPr lang="de-DE" altLang="it-IT" dirty="0" err="1"/>
              <a:t>nome</a:t>
            </a:r>
            <a:r>
              <a:rPr lang="de-DE" altLang="it-IT" dirty="0"/>
              <a:t> </a:t>
            </a:r>
            <a:r>
              <a:rPr lang="de-DE" altLang="it-IT" dirty="0" err="1"/>
              <a:t>sta</a:t>
            </a:r>
            <a:r>
              <a:rPr lang="de-DE" altLang="it-IT" dirty="0"/>
              <a:t> per </a:t>
            </a:r>
            <a:r>
              <a:rPr lang="de-DE" altLang="it-IT" i="1" dirty="0"/>
              <a:t>Structured Query Language</a:t>
            </a:r>
            <a:endParaRPr lang="de-DE" altLang="it-IT" dirty="0"/>
          </a:p>
          <a:p>
            <a:r>
              <a:rPr lang="en-US" altLang="it-IT" dirty="0"/>
              <a:t>Le </a:t>
            </a:r>
            <a:r>
              <a:rPr lang="en-US" altLang="it-IT" dirty="0" err="1"/>
              <a:t>interrogazioni</a:t>
            </a:r>
            <a:r>
              <a:rPr lang="en-US" altLang="it-IT" dirty="0"/>
              <a:t> SQL </a:t>
            </a:r>
            <a:r>
              <a:rPr lang="en-US" altLang="it-IT" dirty="0" err="1"/>
              <a:t>sono</a:t>
            </a:r>
            <a:r>
              <a:rPr lang="en-US" altLang="it-IT" dirty="0"/>
              <a:t> </a:t>
            </a:r>
            <a:r>
              <a:rPr lang="en-US" altLang="it-IT" dirty="0" err="1"/>
              <a:t>dichiarative</a:t>
            </a:r>
            <a:endParaRPr lang="en-US" altLang="it-IT" dirty="0"/>
          </a:p>
          <a:p>
            <a:pPr lvl="1"/>
            <a:r>
              <a:rPr lang="en-US" altLang="it-IT" dirty="0" err="1"/>
              <a:t>l’utente</a:t>
            </a:r>
            <a:r>
              <a:rPr lang="en-US" altLang="it-IT" dirty="0"/>
              <a:t> </a:t>
            </a:r>
            <a:r>
              <a:rPr lang="en-US" altLang="it-IT" dirty="0" err="1"/>
              <a:t>specifica</a:t>
            </a:r>
            <a:r>
              <a:rPr lang="en-US" altLang="it-IT" dirty="0"/>
              <a:t> quale </a:t>
            </a:r>
            <a:r>
              <a:rPr lang="en-US" altLang="it-IT" dirty="0" err="1"/>
              <a:t>informazione</a:t>
            </a:r>
            <a:r>
              <a:rPr lang="en-US" altLang="it-IT" dirty="0"/>
              <a:t> è di </a:t>
            </a:r>
            <a:r>
              <a:rPr lang="en-US" altLang="it-IT" dirty="0" err="1"/>
              <a:t>suo</a:t>
            </a:r>
            <a:r>
              <a:rPr lang="en-US" altLang="it-IT" dirty="0"/>
              <a:t> interesse, ma non come </a:t>
            </a:r>
            <a:r>
              <a:rPr lang="en-US" altLang="it-IT" dirty="0" err="1"/>
              <a:t>estrarla</a:t>
            </a:r>
            <a:r>
              <a:rPr lang="en-US" altLang="it-IT" dirty="0"/>
              <a:t> </a:t>
            </a:r>
            <a:r>
              <a:rPr lang="en-US" altLang="it-IT" dirty="0" err="1"/>
              <a:t>dai</a:t>
            </a:r>
            <a:r>
              <a:rPr lang="en-US" altLang="it-IT" dirty="0"/>
              <a:t> </a:t>
            </a:r>
            <a:r>
              <a:rPr lang="en-US" altLang="it-IT" dirty="0" err="1"/>
              <a:t>dati</a:t>
            </a:r>
            <a:endParaRPr lang="en-US" altLang="it-IT" dirty="0"/>
          </a:p>
          <a:p>
            <a:r>
              <a:rPr lang="en-US" altLang="it-IT" dirty="0"/>
              <a:t>Le </a:t>
            </a:r>
            <a:r>
              <a:rPr lang="en-US" altLang="it-IT" dirty="0" err="1"/>
              <a:t>interrogazioni</a:t>
            </a:r>
            <a:r>
              <a:rPr lang="en-US" altLang="it-IT" dirty="0"/>
              <a:t> </a:t>
            </a:r>
            <a:r>
              <a:rPr lang="en-US" altLang="it-IT" dirty="0" err="1"/>
              <a:t>vengono</a:t>
            </a:r>
            <a:r>
              <a:rPr lang="en-US" altLang="it-IT" dirty="0"/>
              <a:t> </a:t>
            </a:r>
            <a:r>
              <a:rPr lang="en-US" altLang="it-IT" dirty="0" err="1"/>
              <a:t>tradotte</a:t>
            </a:r>
            <a:r>
              <a:rPr lang="en-US" altLang="it-IT" dirty="0"/>
              <a:t> </a:t>
            </a:r>
            <a:r>
              <a:rPr lang="en-US" altLang="it-IT" dirty="0" err="1"/>
              <a:t>dall’ottimizzatore</a:t>
            </a:r>
            <a:r>
              <a:rPr lang="en-US" altLang="it-IT" dirty="0"/>
              <a:t> (query optimizer) </a:t>
            </a:r>
            <a:r>
              <a:rPr lang="en-US" altLang="it-IT" dirty="0" err="1"/>
              <a:t>nel</a:t>
            </a:r>
            <a:r>
              <a:rPr lang="en-US" altLang="it-IT" dirty="0"/>
              <a:t> </a:t>
            </a:r>
            <a:r>
              <a:rPr lang="en-US" altLang="it-IT" dirty="0" err="1"/>
              <a:t>linguaggio</a:t>
            </a:r>
            <a:r>
              <a:rPr lang="en-US" altLang="it-IT" dirty="0"/>
              <a:t> </a:t>
            </a:r>
            <a:r>
              <a:rPr lang="en-US" altLang="it-IT" dirty="0" err="1"/>
              <a:t>procedurale</a:t>
            </a:r>
            <a:r>
              <a:rPr lang="en-US" altLang="it-IT" dirty="0"/>
              <a:t> </a:t>
            </a:r>
            <a:r>
              <a:rPr lang="en-US" altLang="it-IT" dirty="0" err="1"/>
              <a:t>interno</a:t>
            </a:r>
            <a:r>
              <a:rPr lang="en-US" altLang="it-IT" dirty="0"/>
              <a:t> al DBMS</a:t>
            </a:r>
          </a:p>
          <a:p>
            <a:r>
              <a:rPr lang="en-US" altLang="it-IT" dirty="0"/>
              <a:t>Il </a:t>
            </a:r>
            <a:r>
              <a:rPr lang="en-US" altLang="it-IT" dirty="0" err="1"/>
              <a:t>programmatore</a:t>
            </a:r>
            <a:r>
              <a:rPr lang="en-US" altLang="it-IT" dirty="0"/>
              <a:t> </a:t>
            </a:r>
            <a:r>
              <a:rPr lang="en-US" altLang="it-IT" dirty="0" err="1"/>
              <a:t>si</a:t>
            </a:r>
            <a:r>
              <a:rPr lang="en-US" altLang="it-IT" dirty="0"/>
              <a:t> </a:t>
            </a:r>
            <a:r>
              <a:rPr lang="en-US" altLang="it-IT" dirty="0" err="1"/>
              <a:t>focalizza</a:t>
            </a:r>
            <a:r>
              <a:rPr lang="en-US" altLang="it-IT" dirty="0"/>
              <a:t> </a:t>
            </a:r>
            <a:r>
              <a:rPr lang="en-US" altLang="it-IT" dirty="0" err="1"/>
              <a:t>sulla</a:t>
            </a:r>
            <a:r>
              <a:rPr lang="en-US" altLang="it-IT" dirty="0"/>
              <a:t> </a:t>
            </a:r>
            <a:r>
              <a:rPr lang="en-US" altLang="it-IT" dirty="0" err="1"/>
              <a:t>leggibilità</a:t>
            </a:r>
            <a:r>
              <a:rPr lang="en-US" altLang="it-IT" dirty="0"/>
              <a:t>, non </a:t>
            </a:r>
            <a:r>
              <a:rPr lang="en-US" altLang="it-IT" dirty="0" err="1"/>
              <a:t>sull’efficienza</a:t>
            </a:r>
            <a:endParaRPr lang="en-US" altLang="it-IT" dirty="0"/>
          </a:p>
          <a:p>
            <a:r>
              <a:rPr lang="it-IT" altLang="it-IT" dirty="0"/>
              <a:t>È l'aspetto più qualificante delle basi di dati relazionali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6F599F-F725-4F67-A9AC-F52120533D00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052513"/>
          </a:xfrm>
        </p:spPr>
        <p:txBody>
          <a:bodyPr/>
          <a:lstStyle/>
          <a:p>
            <a:pPr algn="l"/>
            <a:r>
              <a:rPr lang="it-IT" altLang="en-US" sz="2400"/>
              <a:t>Il corso con la media più bassa</a:t>
            </a:r>
          </a:p>
        </p:txBody>
      </p:sp>
      <p:sp>
        <p:nvSpPr>
          <p:cNvPr id="15667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9063" y="1963738"/>
            <a:ext cx="896461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 con vista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VIEW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MediaPerCorso (Corso, Media)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CodCorso,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MediaPerCorso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 = (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min( Media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MediaPerCorso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67F9D-DB71-4056-A0B0-8F8558B462EA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052513"/>
          </a:xfrm>
        </p:spPr>
        <p:txBody>
          <a:bodyPr/>
          <a:lstStyle/>
          <a:p>
            <a:pPr algn="l"/>
            <a:r>
              <a:rPr lang="it-IT" altLang="en-US" sz="2400"/>
              <a:t>Studenti con la media pesata più alta</a:t>
            </a:r>
          </a:p>
        </p:txBody>
      </p:sp>
      <p:sp>
        <p:nvSpPr>
          <p:cNvPr id="15770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VIEW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(Matricola, Media)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</a:t>
            </a:r>
            <a:b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(E.Voto*NumCrediti)/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 join Corso C on E.CodCorso = C.Codice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 = (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(Media)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3CFC0D-1BC3-43B5-A6E8-9C8EC11B757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052513"/>
          </a:xfrm>
        </p:spPr>
        <p:txBody>
          <a:bodyPr/>
          <a:lstStyle/>
          <a:p>
            <a:pPr algn="l"/>
            <a:r>
              <a:rPr lang="it-IT" altLang="en-US" sz="2400"/>
              <a:t>Studenti con la media pesata più alta</a:t>
            </a:r>
          </a:p>
        </p:txBody>
      </p:sp>
      <p:sp>
        <p:nvSpPr>
          <p:cNvPr id="15872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(E.Voto*C.NumCrediti)/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 As Media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 join Corso C on E.CodCorso = C.Codice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(E.Voto*C.NumCrediti)/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 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&gt;= ALL 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( SELECT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(E.Voto*C.NumCrediti)/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 join Corso C on E.CodCorso = C.Codice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 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5CD647-4AEE-4F5F-9DF0-1E58D68A761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84313"/>
          </a:xfrm>
        </p:spPr>
        <p:txBody>
          <a:bodyPr/>
          <a:lstStyle/>
          <a:p>
            <a:pPr algn="l"/>
            <a:r>
              <a:rPr lang="it-IT" altLang="en-US" sz="2400"/>
              <a:t>Matricola e voto medio degli studenti che hanno un voto medio maggiore del voto medio complessivo</a:t>
            </a:r>
          </a:p>
        </p:txBody>
      </p:sp>
      <p:sp>
        <p:nvSpPr>
          <p:cNvPr id="15974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VIEW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(Matricola, Media)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</a:t>
            </a:r>
            <a:b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(E.Voto*NumCrediti)/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 join Corso C on E.CodCorso = C.Codice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</a:t>
            </a:r>
            <a:endParaRPr kumimoji="0" lang="it-IT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 &gt; (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(Media)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0B07E2-E5AE-4DED-ABEF-5A733FFB1A6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Per ogni studente, l’anno di corso in cui ha avuto la media più alta</a:t>
            </a:r>
          </a:p>
        </p:txBody>
      </p:sp>
      <p:sp>
        <p:nvSpPr>
          <p:cNvPr id="16077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VIEW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MediaStudentePerAnno (Matricola, Anno, Media)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C.AnnoDiCorso,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(E.Voto*NumCrediti)/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C.Codice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E.MatricolaStudnete, C.AnnoDiCorso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MS1.Matricola, MS1.Anno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MediaStudentePerAnno MS1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MS1.Media = (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(MS2.Media)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MediaStudentePerAnno MS2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MS2.Matricola = MS1.Matricola)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Oppure, senza definire la view: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CCC1BB-9A29-4993-A2F7-2FF2D8AD71B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Per ogni studente, l’anno di corso in cui ha avuto la media più alta</a:t>
            </a:r>
          </a:p>
        </p:txBody>
      </p:sp>
      <p:sp>
        <p:nvSpPr>
          <p:cNvPr id="16179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Oppure, senza definire la view: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C.AnnoDiCorso,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(E.Voto*C.NumCrediti)/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join Corso C on E.CodCorso = C.Codice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E.MatricolaStudente, C.AnnoDiCorso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 SUM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(E.Voto*C.NumCrediti)/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(C.NumCrediti) &gt;=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( 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(E2.Voto*C2.NumCrediti)/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(C2.NumCrediti)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 join Corso C2 on E2.CodCorso = C2.Codice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WHERE 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.MatricolaStudente = E2.MatricolaStudente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GROUP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C2.AnnoDiCorso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CE1C53-26ED-48F9-91BA-4851DEC9C199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12875"/>
          </a:xfrm>
        </p:spPr>
        <p:txBody>
          <a:bodyPr/>
          <a:lstStyle/>
          <a:p>
            <a:pPr algn="l"/>
            <a:r>
              <a:rPr lang="it-IT" altLang="en-US" sz="2400"/>
              <a:t>Studenti più regolari, ovvero quelli con la minima differenza tra il voto migliore e il voto peggiore</a:t>
            </a:r>
          </a:p>
        </p:txBody>
      </p:sp>
      <p:sp>
        <p:nvSpPr>
          <p:cNvPr id="16282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CREATE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VIEW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StudenteMinMax (Matricola, VotoMigliore, VotoPeggiore)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AS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MatrStud,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(Voto),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MIN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Matricola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StudenteMinMax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(VotoMigliore-VotoPeggiore)=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 MIN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(VotoMigliore-VotoPeggiore)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StudenteMinMax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F4444-2675-499C-BFFA-EB8EC3F23B2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96975"/>
          </a:xfrm>
        </p:spPr>
        <p:txBody>
          <a:bodyPr/>
          <a:lstStyle/>
          <a:p>
            <a:pPr algn="l"/>
            <a:r>
              <a:rPr lang="it-IT" altLang="en-US" sz="2400"/>
              <a:t>Corsi in cui almeno il 50% degli studenti ha preso un voto maggiore di 25</a:t>
            </a:r>
          </a:p>
        </p:txBody>
      </p:sp>
      <p:sp>
        <p:nvSpPr>
          <p:cNvPr id="16384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E.Voto&gt;25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 0.5 *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E1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= E.CodCorso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D9443-42A9-4FBD-A3D0-D264DB7DC1E6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96975"/>
          </a:xfrm>
        </p:spPr>
        <p:txBody>
          <a:bodyPr/>
          <a:lstStyle/>
          <a:p>
            <a:pPr algn="l"/>
            <a:r>
              <a:rPr lang="it-IT" altLang="en-US" sz="2400"/>
              <a:t>Studenti che hanno preso lo stesso voto in più di due terzi degli esami sostenuti</a:t>
            </a:r>
          </a:p>
        </p:txBody>
      </p:sp>
      <p:sp>
        <p:nvSpPr>
          <p:cNvPr id="16486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E.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E.Voto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 2/3 *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E2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E2.Matricola = E.Matricola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BFB53F-7E42-42B8-A4F0-3CD81558BAC8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557338"/>
          </a:xfrm>
        </p:spPr>
        <p:txBody>
          <a:bodyPr/>
          <a:lstStyle/>
          <a:p>
            <a:pPr algn="l"/>
            <a:r>
              <a:rPr lang="it-IT" altLang="en-US" sz="2400"/>
              <a:t>Trovare i top ten studenti in base alla media pesata, tra quelli che abbiano sostenuto almeno 10 esami</a:t>
            </a:r>
          </a:p>
        </p:txBody>
      </p:sp>
      <p:sp>
        <p:nvSpPr>
          <p:cNvPr id="16589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MS1.Matricola, MS1.Media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MS1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MS1.Matricola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(*)&gt;=10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AND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 &gt;= 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MediaStudente MS2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MS2.Media &gt; MS1.Media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it-IT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it-IT"/>
              <a:t>Interrogazioni 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Le interrogazioni SQL hanno una struttura </a:t>
            </a:r>
            <a:r>
              <a:rPr lang="en-US" altLang="it-IT" sz="2400">
                <a:latin typeface="Courier New" panose="02070309020205020404" pitchFamily="49" charset="0"/>
              </a:rPr>
              <a:t>select</a:t>
            </a:r>
            <a:r>
              <a:rPr lang="en-US" altLang="it-IT" sz="2400"/>
              <a:t>-</a:t>
            </a:r>
            <a:r>
              <a:rPr lang="en-US" altLang="it-IT" sz="2400">
                <a:latin typeface="Courier New" panose="02070309020205020404" pitchFamily="49" charset="0"/>
              </a:rPr>
              <a:t>from</a:t>
            </a:r>
            <a:r>
              <a:rPr lang="en-US" altLang="it-IT" sz="2400"/>
              <a:t>-</a:t>
            </a:r>
            <a:r>
              <a:rPr lang="en-US" altLang="it-IT" sz="2400">
                <a:latin typeface="Courier New" panose="02070309020205020404" pitchFamily="49" charset="0"/>
              </a:rPr>
              <a:t>where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Sintassi:</a:t>
            </a:r>
            <a:br>
              <a:rPr lang="en-US" altLang="it-IT" sz="2400"/>
            </a:br>
            <a:r>
              <a:rPr lang="en-US" altLang="it-IT" sz="2400"/>
              <a:t>	</a:t>
            </a:r>
            <a:r>
              <a:rPr lang="en-US" altLang="it-IT" sz="2400">
                <a:latin typeface="Courier New" panose="02070309020205020404" pitchFamily="49" charset="0"/>
              </a:rPr>
              <a:t>select</a:t>
            </a:r>
            <a:r>
              <a:rPr lang="en-US" altLang="it-IT" sz="2400"/>
              <a:t> </a:t>
            </a:r>
            <a:r>
              <a:rPr lang="en-US" altLang="it-IT" sz="2400" i="1"/>
              <a:t>AttrEspr</a:t>
            </a:r>
            <a:r>
              <a:rPr lang="en-US" altLang="it-IT" sz="2400"/>
              <a:t> {, </a:t>
            </a:r>
            <a:r>
              <a:rPr lang="en-US" altLang="it-IT" sz="2400" i="1"/>
              <a:t>AttrEspr</a:t>
            </a:r>
            <a:r>
              <a:rPr lang="en-US" altLang="it-IT" sz="2400"/>
              <a:t>}</a:t>
            </a:r>
            <a:br>
              <a:rPr lang="en-US" altLang="it-IT" sz="2400"/>
            </a:br>
            <a:r>
              <a:rPr lang="en-US" altLang="it-IT" sz="2400"/>
              <a:t>	</a:t>
            </a:r>
            <a:r>
              <a:rPr lang="en-US" altLang="it-IT" sz="2400">
                <a:latin typeface="Courier New" panose="02070309020205020404" pitchFamily="49" charset="0"/>
              </a:rPr>
              <a:t>from</a:t>
            </a:r>
            <a:r>
              <a:rPr lang="en-US" altLang="it-IT" sz="2400"/>
              <a:t> </a:t>
            </a:r>
            <a:r>
              <a:rPr lang="en-US" altLang="it-IT" sz="2400" i="1"/>
              <a:t>Tabella</a:t>
            </a:r>
            <a:r>
              <a:rPr lang="en-US" altLang="it-IT" sz="2400"/>
              <a:t> {, </a:t>
            </a:r>
            <a:r>
              <a:rPr lang="en-US" altLang="it-IT" sz="2400" i="1"/>
              <a:t>Tabella</a:t>
            </a:r>
            <a:r>
              <a:rPr lang="en-US" altLang="it-IT" sz="2400"/>
              <a:t>}</a:t>
            </a:r>
            <a:br>
              <a:rPr lang="en-US" altLang="it-IT" sz="2400"/>
            </a:br>
            <a:r>
              <a:rPr lang="en-US" altLang="it-IT" sz="2400"/>
              <a:t>	[ </a:t>
            </a:r>
            <a:r>
              <a:rPr lang="en-US" altLang="it-IT" sz="2400">
                <a:latin typeface="Courier New" panose="02070309020205020404" pitchFamily="49" charset="0"/>
              </a:rPr>
              <a:t>where</a:t>
            </a:r>
            <a:r>
              <a:rPr lang="en-US" altLang="it-IT" sz="2400"/>
              <a:t> </a:t>
            </a:r>
            <a:r>
              <a:rPr lang="en-US" altLang="it-IT" sz="2400" i="1"/>
              <a:t>Condizione</a:t>
            </a:r>
            <a:r>
              <a:rPr lang="en-US" altLang="it-IT" sz="2400"/>
              <a:t> ]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Le tre parti della query sono chiamate:</a:t>
            </a:r>
          </a:p>
          <a:p>
            <a:pPr lvl="1">
              <a:lnSpc>
                <a:spcPct val="90000"/>
              </a:lnSpc>
            </a:pPr>
            <a:r>
              <a:rPr lang="en-US" altLang="it-IT" sz="2000"/>
              <a:t>clausola </a:t>
            </a:r>
            <a:r>
              <a:rPr lang="en-US" altLang="it-IT" sz="2000">
                <a:latin typeface="Courier New" panose="02070309020205020404" pitchFamily="49" charset="0"/>
              </a:rPr>
              <a:t>select</a:t>
            </a:r>
            <a:r>
              <a:rPr lang="en-US" altLang="it-IT" sz="2000"/>
              <a:t> / target list</a:t>
            </a:r>
          </a:p>
          <a:p>
            <a:pPr lvl="1">
              <a:lnSpc>
                <a:spcPct val="90000"/>
              </a:lnSpc>
            </a:pPr>
            <a:r>
              <a:rPr lang="en-US" altLang="it-IT" sz="2000"/>
              <a:t>clausola </a:t>
            </a:r>
            <a:r>
              <a:rPr lang="en-US" altLang="it-IT" sz="2000">
                <a:latin typeface="Courier New" panose="02070309020205020404" pitchFamily="49" charset="0"/>
              </a:rPr>
              <a:t>from</a:t>
            </a:r>
            <a:endParaRPr lang="en-US" altLang="it-IT" sz="2000"/>
          </a:p>
          <a:p>
            <a:pPr lvl="1">
              <a:lnSpc>
                <a:spcPct val="90000"/>
              </a:lnSpc>
            </a:pPr>
            <a:r>
              <a:rPr lang="en-US" altLang="it-IT" sz="2000"/>
              <a:t>clausola</a:t>
            </a:r>
            <a:r>
              <a:rPr lang="en-US" altLang="it-IT" sz="2000">
                <a:latin typeface="Courier New" panose="02070309020205020404" pitchFamily="49" charset="0"/>
              </a:rPr>
              <a:t> where</a:t>
            </a:r>
            <a:endParaRPr lang="en-US" altLang="it-IT" sz="2000"/>
          </a:p>
          <a:p>
            <a:pPr>
              <a:lnSpc>
                <a:spcPct val="90000"/>
              </a:lnSpc>
            </a:pPr>
            <a:r>
              <a:rPr lang="en-US" altLang="it-IT" sz="2400"/>
              <a:t>La query effettua il prodotto cartesiano delle tabelle nella clausola </a:t>
            </a:r>
            <a:r>
              <a:rPr lang="en-US" altLang="it-IT" sz="2400">
                <a:latin typeface="Courier New" panose="02070309020205020404" pitchFamily="49" charset="0"/>
              </a:rPr>
              <a:t>from</a:t>
            </a:r>
            <a:r>
              <a:rPr lang="en-US" altLang="it-IT" sz="2400"/>
              <a:t>, considera solo le righe che soddisfano la condizione nella clausola </a:t>
            </a:r>
            <a:r>
              <a:rPr lang="en-US" altLang="it-IT" sz="2400">
                <a:latin typeface="Courier New" panose="02070309020205020404" pitchFamily="49" charset="0"/>
              </a:rPr>
              <a:t>where</a:t>
            </a:r>
            <a:r>
              <a:rPr lang="en-US" altLang="it-IT" sz="2400"/>
              <a:t> e per ogni riga valuta le espressioni nella </a:t>
            </a:r>
            <a:r>
              <a:rPr lang="en-US" altLang="it-IT" sz="2400"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Sintassi completa:</a:t>
            </a:r>
            <a:br>
              <a:rPr lang="en-US" altLang="it-IT" sz="2400"/>
            </a:br>
            <a:r>
              <a:rPr lang="en-US" altLang="it-IT" sz="2400"/>
              <a:t>	</a:t>
            </a:r>
            <a:r>
              <a:rPr lang="en-US" altLang="it-IT" sz="2400">
                <a:latin typeface="Courier New" panose="02070309020205020404" pitchFamily="49" charset="0"/>
              </a:rPr>
              <a:t>select</a:t>
            </a:r>
            <a:r>
              <a:rPr lang="en-US" altLang="it-IT" sz="2400"/>
              <a:t> </a:t>
            </a:r>
            <a:r>
              <a:rPr lang="en-US" altLang="it-IT" sz="2400" i="1"/>
              <a:t>AttrEspr</a:t>
            </a:r>
            <a:r>
              <a:rPr lang="en-US" altLang="it-IT" sz="2400"/>
              <a:t> [[ </a:t>
            </a:r>
            <a:r>
              <a:rPr lang="en-US" altLang="it-IT" sz="2400">
                <a:latin typeface="Courier New" panose="02070309020205020404" pitchFamily="49" charset="0"/>
              </a:rPr>
              <a:t>as</a:t>
            </a:r>
            <a:r>
              <a:rPr lang="en-US" altLang="it-IT" sz="2400"/>
              <a:t> ] </a:t>
            </a:r>
            <a:r>
              <a:rPr lang="en-US" altLang="it-IT" sz="2400" i="1"/>
              <a:t>Alias</a:t>
            </a:r>
            <a:r>
              <a:rPr lang="en-US" altLang="it-IT" sz="2400"/>
              <a:t> ] {, </a:t>
            </a:r>
            <a:r>
              <a:rPr lang="en-US" altLang="it-IT" sz="2400" i="1"/>
              <a:t>AttrEspr</a:t>
            </a:r>
            <a:r>
              <a:rPr lang="en-US" altLang="it-IT" sz="2400"/>
              <a:t> [[ </a:t>
            </a:r>
            <a:r>
              <a:rPr lang="en-US" altLang="it-IT" sz="2400">
                <a:latin typeface="Courier New" panose="02070309020205020404" pitchFamily="49" charset="0"/>
              </a:rPr>
              <a:t>as</a:t>
            </a:r>
            <a:r>
              <a:rPr lang="en-US" altLang="it-IT" sz="2400"/>
              <a:t> ] </a:t>
            </a:r>
            <a:r>
              <a:rPr lang="en-US" altLang="it-IT" sz="2400" i="1"/>
              <a:t>Alias</a:t>
            </a:r>
            <a:r>
              <a:rPr lang="en-US" altLang="it-IT" sz="2400"/>
              <a:t> ] }</a:t>
            </a:r>
            <a:br>
              <a:rPr lang="en-US" altLang="it-IT" sz="2400"/>
            </a:br>
            <a:r>
              <a:rPr lang="en-US" altLang="it-IT" sz="2400"/>
              <a:t>	</a:t>
            </a:r>
            <a:r>
              <a:rPr lang="en-US" altLang="it-IT" sz="2400">
                <a:latin typeface="Courier New" panose="02070309020205020404" pitchFamily="49" charset="0"/>
              </a:rPr>
              <a:t>from</a:t>
            </a:r>
            <a:r>
              <a:rPr lang="en-US" altLang="it-IT" sz="2400"/>
              <a:t> </a:t>
            </a:r>
            <a:r>
              <a:rPr lang="en-US" altLang="it-IT" sz="2400" i="1"/>
              <a:t>Tabella</a:t>
            </a:r>
            <a:r>
              <a:rPr lang="en-US" altLang="it-IT" sz="2400"/>
              <a:t> [[ </a:t>
            </a:r>
            <a:r>
              <a:rPr lang="en-US" altLang="it-IT" sz="2400">
                <a:latin typeface="Courier New" panose="02070309020205020404" pitchFamily="49" charset="0"/>
              </a:rPr>
              <a:t>as</a:t>
            </a:r>
            <a:r>
              <a:rPr lang="en-US" altLang="it-IT" sz="2400"/>
              <a:t> ] </a:t>
            </a:r>
            <a:r>
              <a:rPr lang="en-US" altLang="it-IT" sz="2400" i="1"/>
              <a:t>Alias</a:t>
            </a:r>
            <a:r>
              <a:rPr lang="en-US" altLang="it-IT" sz="2400"/>
              <a:t> ] {, </a:t>
            </a:r>
            <a:r>
              <a:rPr lang="en-US" altLang="it-IT" sz="2400" i="1"/>
              <a:t>Tabella</a:t>
            </a:r>
            <a:r>
              <a:rPr lang="en-US" altLang="it-IT" sz="2400"/>
              <a:t> [[ </a:t>
            </a:r>
            <a:r>
              <a:rPr lang="en-US" altLang="it-IT" sz="2400">
                <a:latin typeface="Courier New" panose="02070309020205020404" pitchFamily="49" charset="0"/>
              </a:rPr>
              <a:t>as</a:t>
            </a:r>
            <a:r>
              <a:rPr lang="en-US" altLang="it-IT" sz="2400"/>
              <a:t> ] </a:t>
            </a:r>
            <a:r>
              <a:rPr lang="en-US" altLang="it-IT" sz="2400" i="1"/>
              <a:t>Alias</a:t>
            </a:r>
            <a:r>
              <a:rPr lang="en-US" altLang="it-IT" sz="2400"/>
              <a:t> ] }</a:t>
            </a:r>
            <a:br>
              <a:rPr lang="en-US" altLang="it-IT" sz="2400"/>
            </a:br>
            <a:r>
              <a:rPr lang="en-US" altLang="it-IT" sz="2400"/>
              <a:t>	[ </a:t>
            </a:r>
            <a:r>
              <a:rPr lang="en-US" altLang="it-IT" sz="2400">
                <a:latin typeface="Courier New" panose="02070309020205020404" pitchFamily="49" charset="0"/>
              </a:rPr>
              <a:t>where</a:t>
            </a:r>
            <a:r>
              <a:rPr lang="en-US" altLang="it-IT" sz="2400"/>
              <a:t> </a:t>
            </a:r>
            <a:r>
              <a:rPr lang="en-US" altLang="it-IT" sz="2400" i="1"/>
              <a:t>Condizione</a:t>
            </a:r>
            <a:r>
              <a:rPr lang="en-US" altLang="it-IT" sz="2400"/>
              <a:t> ]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31269C-4AF2-4BFD-9A5B-2BD43EA0830C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230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557338"/>
          </a:xfrm>
        </p:spPr>
        <p:txBody>
          <a:bodyPr/>
          <a:lstStyle/>
          <a:p>
            <a:pPr algn="l"/>
            <a:r>
              <a:rPr lang="it-IT" altLang="en-US" sz="2400"/>
              <a:t>Corsi svolti da professori di Torino che non sono stati superati da nessuno studente di Torino</a:t>
            </a:r>
          </a:p>
        </p:txBody>
      </p:sp>
      <p:sp>
        <p:nvSpPr>
          <p:cNvPr id="16691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 I, Professore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 = P.Matricola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P.Città = ‘Torino’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E, Studente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 = S.Matricola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S.Città = ‘Torino’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558D7-0F05-46DD-9CE7-21A05AE4ADE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231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557338"/>
          </a:xfrm>
        </p:spPr>
        <p:txBody>
          <a:bodyPr/>
          <a:lstStyle/>
          <a:p>
            <a:pPr algn="l"/>
            <a:r>
              <a:rPr lang="it-IT" altLang="en-US" sz="2400"/>
              <a:t>Studenti che non hanno mai superato esami tenuti da docenti con il loro stesso cognome</a:t>
            </a:r>
          </a:p>
        </p:txBody>
      </p:sp>
      <p:sp>
        <p:nvSpPr>
          <p:cNvPr id="167940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 S, Esame E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S.Matricola = E.MatrStud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AND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S.Matricola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E1, Insegnamento I, Professore 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= E.CodCorso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= I.CodCorso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 = P.Matricola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P.Cognome = S.Cognome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CB458A-0914-460B-9E75-225AB7904D71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232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Studenti che hanno sostenuto al più 5 esami di corsi di una stessa facoltà</a:t>
            </a:r>
          </a:p>
        </p:txBody>
      </p:sp>
      <p:sp>
        <p:nvSpPr>
          <p:cNvPr id="168964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DISTINCT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E, Corso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E.Codice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E.MatrStud, C.Facoltà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(*)&lt;=5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56CEA-297A-4AF8-97AD-47F6B46D206D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Studenti che hanno sostenuto almeno due esami di corsi tenuti dallo stesso docente</a:t>
            </a:r>
          </a:p>
        </p:txBody>
      </p:sp>
      <p:sp>
        <p:nvSpPr>
          <p:cNvPr id="169988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E1.MatrStud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E1, Insegnamento I1, Esame E2,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= I1.CodCorso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E2.CodCorso = I2.CodCorso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&lt;&gt; E2.CodCorso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I1.MatrProf = I2.MatrProf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0997D0-2898-4DB3-A205-AC51D8868503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Studenti che non hanno mai sostenuto due esami di corsi tenuti dallo stesso docente</a:t>
            </a:r>
          </a:p>
        </p:txBody>
      </p:sp>
      <p:sp>
        <p:nvSpPr>
          <p:cNvPr id="171012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Studente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Matricola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E1.MatrStud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E1, Insegnamento I1, Esame E2, Insegnamento I2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= I1.CodCorso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E2.CodCorso = I2.CodCorso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E1.CodCorso &lt;&gt; E2.CodCorso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I1.MatrProf = I2.MatrProf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C9159B-986D-40C3-979B-30AD0DDBF304}" type="slidenum">
              <a:rPr kumimoji="0" lang="en-US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US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Trovare i codici e i nomi dei corsi con il minimo numero di crediti</a:t>
            </a:r>
          </a:p>
        </p:txBody>
      </p:sp>
      <p:sp>
        <p:nvSpPr>
          <p:cNvPr id="172036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Codice, 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=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Codice, 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&lt;=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268413"/>
          </a:xfrm>
        </p:spPr>
        <p:txBody>
          <a:bodyPr/>
          <a:lstStyle/>
          <a:p>
            <a:pPr algn="l"/>
            <a:r>
              <a:rPr lang="it-IT" altLang="en-US" sz="2400"/>
              <a:t>Trovare i codici e nomi dei corsi del primo anno con il minimo numero di crediti</a:t>
            </a:r>
          </a:p>
        </p:txBody>
      </p:sp>
      <p:sp>
        <p:nvSpPr>
          <p:cNvPr id="173059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Codice, 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AnnoDiCorso = 1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=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AnnoDiCorso = 1 )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Codice, 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AnnoDiCorso = 1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&lt;=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AnnoDiCorso = 1 )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412875"/>
          </a:xfrm>
        </p:spPr>
        <p:txBody>
          <a:bodyPr/>
          <a:lstStyle/>
          <a:p>
            <a:pPr algn="l"/>
            <a:r>
              <a:rPr lang="it-IT" altLang="en-US" sz="2400"/>
              <a:t>Trovare, per ogni facoltà, i codici e i nomi dei corsi con il massimo numero di crediti di quella facoltà</a:t>
            </a:r>
          </a:p>
        </p:txBody>
      </p:sp>
      <p:sp>
        <p:nvSpPr>
          <p:cNvPr id="174083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C1.Facoltà, C1.Codice, C1.Nome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C1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C1.NumCrediti =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 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C2.Facoltà = C1.Facoltà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Oppure (usando il costruttore di tupla)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C1.Facoltà, C1.Codice, C1.Nome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(C1.Facoltà,C1.NumCrediti)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C2.Facoltà,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(NumCrediti)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 C2 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 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908050"/>
          </a:xfrm>
        </p:spPr>
        <p:txBody>
          <a:bodyPr/>
          <a:lstStyle/>
          <a:p>
            <a:pPr algn="l"/>
            <a:r>
              <a:rPr lang="it-IT" altLang="en-US" sz="2400"/>
              <a:t>Facoltà che forniscono il maggior numero di corsi</a:t>
            </a:r>
          </a:p>
        </p:txBody>
      </p:sp>
      <p:sp>
        <p:nvSpPr>
          <p:cNvPr id="175107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Corso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Facoltà 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908050"/>
          </a:xfrm>
        </p:spPr>
        <p:txBody>
          <a:bodyPr/>
          <a:lstStyle/>
          <a:p>
            <a:pPr algn="l"/>
            <a:r>
              <a:rPr lang="it-IT" altLang="en-US" sz="2400"/>
              <a:t>Professori che hanno tenuto il maggior numero di corsi</a:t>
            </a:r>
          </a:p>
        </p:txBody>
      </p:sp>
      <p:sp>
        <p:nvSpPr>
          <p:cNvPr id="176131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MatrProf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MatrProf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MatrProf 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>
              <a:lnSpc>
                <a:spcPct val="85000"/>
              </a:lnSpc>
            </a:pPr>
            <a:r>
              <a:rPr lang="it-IT" altLang="it-IT" dirty="0"/>
              <a:t>Esempio: esami universitari</a:t>
            </a:r>
            <a:r>
              <a:rPr lang="it-IT" altLang="it-IT" dirty="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704975"/>
            <a:ext cx="8382000" cy="4803775"/>
            <a:chOff x="288" y="1074"/>
            <a:chExt cx="5280" cy="3026"/>
          </a:xfrm>
        </p:grpSpPr>
        <p:sp>
          <p:nvSpPr>
            <p:cNvPr id="587780" name="Line 4"/>
            <p:cNvSpPr>
              <a:spLocks noChangeShapeType="1"/>
            </p:cNvSpPr>
            <p:nvPr/>
          </p:nvSpPr>
          <p:spPr bwMode="auto">
            <a:xfrm>
              <a:off x="337" y="1978"/>
              <a:ext cx="2783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1" name="Line 5"/>
            <p:cNvSpPr>
              <a:spLocks noChangeShapeType="1"/>
            </p:cNvSpPr>
            <p:nvPr/>
          </p:nvSpPr>
          <p:spPr bwMode="auto">
            <a:xfrm>
              <a:off x="337" y="1689"/>
              <a:ext cx="2783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2" name="Line 6"/>
            <p:cNvSpPr>
              <a:spLocks noChangeShapeType="1"/>
            </p:cNvSpPr>
            <p:nvPr/>
          </p:nvSpPr>
          <p:spPr bwMode="auto">
            <a:xfrm>
              <a:off x="337" y="1646"/>
              <a:ext cx="2783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3" name="Line 7"/>
            <p:cNvSpPr>
              <a:spLocks noChangeShapeType="1"/>
            </p:cNvSpPr>
            <p:nvPr/>
          </p:nvSpPr>
          <p:spPr bwMode="auto">
            <a:xfrm>
              <a:off x="337" y="2265"/>
              <a:ext cx="2783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4" name="Rectangle 8"/>
            <p:cNvSpPr>
              <a:spLocks noChangeArrowheads="1"/>
            </p:cNvSpPr>
            <p:nvPr/>
          </p:nvSpPr>
          <p:spPr bwMode="auto">
            <a:xfrm>
              <a:off x="336" y="1354"/>
              <a:ext cx="2784" cy="115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5" name="Line 9"/>
            <p:cNvSpPr>
              <a:spLocks noChangeShapeType="1"/>
            </p:cNvSpPr>
            <p:nvPr/>
          </p:nvSpPr>
          <p:spPr bwMode="auto">
            <a:xfrm>
              <a:off x="960" y="1355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6" name="Line 10"/>
            <p:cNvSpPr>
              <a:spLocks noChangeShapeType="1"/>
            </p:cNvSpPr>
            <p:nvPr/>
          </p:nvSpPr>
          <p:spPr bwMode="auto">
            <a:xfrm>
              <a:off x="1728" y="1355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7" name="Line 11"/>
            <p:cNvSpPr>
              <a:spLocks noChangeShapeType="1"/>
            </p:cNvSpPr>
            <p:nvPr/>
          </p:nvSpPr>
          <p:spPr bwMode="auto">
            <a:xfrm>
              <a:off x="2544" y="1355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88" name="Rectangle 12"/>
            <p:cNvSpPr>
              <a:spLocks noChangeArrowheads="1"/>
            </p:cNvSpPr>
            <p:nvPr/>
          </p:nvSpPr>
          <p:spPr bwMode="auto">
            <a:xfrm>
              <a:off x="288" y="1074"/>
              <a:ext cx="9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Studente</a:t>
              </a:r>
            </a:p>
          </p:txBody>
        </p:sp>
        <p:sp>
          <p:nvSpPr>
            <p:cNvPr id="587789" name="Rectangle 13"/>
            <p:cNvSpPr>
              <a:spLocks noChangeArrowheads="1"/>
            </p:cNvSpPr>
            <p:nvPr/>
          </p:nvSpPr>
          <p:spPr bwMode="auto">
            <a:xfrm>
              <a:off x="336" y="1354"/>
              <a:ext cx="573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415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587790" name="Rectangle 14"/>
            <p:cNvSpPr>
              <a:spLocks noChangeArrowheads="1"/>
            </p:cNvSpPr>
            <p:nvPr/>
          </p:nvSpPr>
          <p:spPr bwMode="auto">
            <a:xfrm>
              <a:off x="960" y="1354"/>
              <a:ext cx="728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587791" name="Rectangle 15"/>
            <p:cNvSpPr>
              <a:spLocks noChangeArrowheads="1"/>
            </p:cNvSpPr>
            <p:nvPr/>
          </p:nvSpPr>
          <p:spPr bwMode="auto">
            <a:xfrm>
              <a:off x="1728" y="1354"/>
              <a:ext cx="757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CITTA’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Torino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587792" name="Rectangle 16"/>
            <p:cNvSpPr>
              <a:spLocks noChangeArrowheads="1"/>
            </p:cNvSpPr>
            <p:nvPr/>
          </p:nvSpPr>
          <p:spPr bwMode="auto">
            <a:xfrm>
              <a:off x="2544" y="1354"/>
              <a:ext cx="459" cy="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87793" name="Line 17"/>
            <p:cNvSpPr>
              <a:spLocks noChangeShapeType="1"/>
            </p:cNvSpPr>
            <p:nvPr/>
          </p:nvSpPr>
          <p:spPr bwMode="auto">
            <a:xfrm>
              <a:off x="337" y="3524"/>
              <a:ext cx="249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4" name="Line 18"/>
            <p:cNvSpPr>
              <a:spLocks noChangeShapeType="1"/>
            </p:cNvSpPr>
            <p:nvPr/>
          </p:nvSpPr>
          <p:spPr bwMode="auto">
            <a:xfrm>
              <a:off x="337" y="3283"/>
              <a:ext cx="249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5" name="Line 19"/>
            <p:cNvSpPr>
              <a:spLocks noChangeShapeType="1"/>
            </p:cNvSpPr>
            <p:nvPr/>
          </p:nvSpPr>
          <p:spPr bwMode="auto">
            <a:xfrm>
              <a:off x="337" y="3240"/>
              <a:ext cx="249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6" name="Line 20"/>
            <p:cNvSpPr>
              <a:spLocks noChangeShapeType="1"/>
            </p:cNvSpPr>
            <p:nvPr/>
          </p:nvSpPr>
          <p:spPr bwMode="auto">
            <a:xfrm>
              <a:off x="337" y="3812"/>
              <a:ext cx="2495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7" name="Rectangle 21"/>
            <p:cNvSpPr>
              <a:spLocks noChangeArrowheads="1"/>
            </p:cNvSpPr>
            <p:nvPr/>
          </p:nvSpPr>
          <p:spPr bwMode="auto">
            <a:xfrm>
              <a:off x="336" y="2804"/>
              <a:ext cx="2496" cy="129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8" name="Line 22"/>
            <p:cNvSpPr>
              <a:spLocks noChangeShapeType="1"/>
            </p:cNvSpPr>
            <p:nvPr/>
          </p:nvSpPr>
          <p:spPr bwMode="auto">
            <a:xfrm>
              <a:off x="960" y="2805"/>
              <a:ext cx="1" cy="129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799" name="Line 23"/>
            <p:cNvSpPr>
              <a:spLocks noChangeShapeType="1"/>
            </p:cNvSpPr>
            <p:nvPr/>
          </p:nvSpPr>
          <p:spPr bwMode="auto">
            <a:xfrm>
              <a:off x="1632" y="2805"/>
              <a:ext cx="1" cy="129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00" name="Line 24"/>
            <p:cNvSpPr>
              <a:spLocks noChangeShapeType="1"/>
            </p:cNvSpPr>
            <p:nvPr/>
          </p:nvSpPr>
          <p:spPr bwMode="auto">
            <a:xfrm>
              <a:off x="2256" y="2805"/>
              <a:ext cx="1" cy="129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01" name="Rectangle 25"/>
            <p:cNvSpPr>
              <a:spLocks noChangeArrowheads="1"/>
            </p:cNvSpPr>
            <p:nvPr/>
          </p:nvSpPr>
          <p:spPr bwMode="auto">
            <a:xfrm>
              <a:off x="288" y="2534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Esame</a:t>
              </a:r>
            </a:p>
          </p:txBody>
        </p:sp>
        <p:sp>
          <p:nvSpPr>
            <p:cNvPr id="587802" name="Rectangle 26"/>
            <p:cNvSpPr>
              <a:spLocks noChangeArrowheads="1"/>
            </p:cNvSpPr>
            <p:nvPr/>
          </p:nvSpPr>
          <p:spPr bwMode="auto">
            <a:xfrm>
              <a:off x="336" y="2804"/>
              <a:ext cx="573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960" y="2804"/>
              <a:ext cx="768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COD- CORSO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1919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1632" y="2804"/>
              <a:ext cx="578" cy="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8-1-98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</p:txBody>
        </p:sp>
        <p:sp>
          <p:nvSpPr>
            <p:cNvPr id="587805" name="Rectangle 29"/>
            <p:cNvSpPr>
              <a:spLocks noChangeArrowheads="1"/>
            </p:cNvSpPr>
            <p:nvPr/>
          </p:nvSpPr>
          <p:spPr bwMode="auto">
            <a:xfrm>
              <a:off x="2256" y="2804"/>
              <a:ext cx="569" cy="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VOTO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auto">
            <a:xfrm>
              <a:off x="2937" y="3523"/>
              <a:ext cx="2631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07" name="Line 31"/>
            <p:cNvSpPr>
              <a:spLocks noChangeShapeType="1"/>
            </p:cNvSpPr>
            <p:nvPr/>
          </p:nvSpPr>
          <p:spPr bwMode="auto">
            <a:xfrm>
              <a:off x="2937" y="3279"/>
              <a:ext cx="2631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08" name="Line 32"/>
            <p:cNvSpPr>
              <a:spLocks noChangeShapeType="1"/>
            </p:cNvSpPr>
            <p:nvPr/>
          </p:nvSpPr>
          <p:spPr bwMode="auto">
            <a:xfrm>
              <a:off x="2937" y="3236"/>
              <a:ext cx="2631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09" name="Rectangle 33"/>
            <p:cNvSpPr>
              <a:spLocks noChangeArrowheads="1"/>
            </p:cNvSpPr>
            <p:nvPr/>
          </p:nvSpPr>
          <p:spPr bwMode="auto">
            <a:xfrm>
              <a:off x="2936" y="2804"/>
              <a:ext cx="2632" cy="100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10" name="Line 34"/>
            <p:cNvSpPr>
              <a:spLocks noChangeShapeType="1"/>
            </p:cNvSpPr>
            <p:nvPr/>
          </p:nvSpPr>
          <p:spPr bwMode="auto">
            <a:xfrm>
              <a:off x="3648" y="2805"/>
              <a:ext cx="0" cy="100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7811" name="Rectangle 35"/>
            <p:cNvSpPr>
              <a:spLocks noChangeArrowheads="1"/>
            </p:cNvSpPr>
            <p:nvPr/>
          </p:nvSpPr>
          <p:spPr bwMode="auto">
            <a:xfrm>
              <a:off x="2880" y="2524"/>
              <a:ext cx="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Corso</a:t>
              </a:r>
            </a:p>
          </p:txBody>
        </p:sp>
        <p:sp>
          <p:nvSpPr>
            <p:cNvPr id="587812" name="Rectangle 36"/>
            <p:cNvSpPr>
              <a:spLocks noChangeArrowheads="1"/>
            </p:cNvSpPr>
            <p:nvPr/>
          </p:nvSpPr>
          <p:spPr bwMode="auto">
            <a:xfrm>
              <a:off x="2928" y="2786"/>
              <a:ext cx="872" cy="1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COD- CORSO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1919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 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  2</a:t>
              </a:r>
            </a:p>
          </p:txBody>
        </p:sp>
        <p:sp>
          <p:nvSpPr>
            <p:cNvPr id="587813" name="Rectangle 37"/>
            <p:cNvSpPr>
              <a:spLocks noChangeArrowheads="1"/>
            </p:cNvSpPr>
            <p:nvPr/>
          </p:nvSpPr>
          <p:spPr bwMode="auto">
            <a:xfrm>
              <a:off x="3648" y="2804"/>
              <a:ext cx="995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TITOLO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matematica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informatica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4620" y="2814"/>
              <a:ext cx="900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DOCENTE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Barozzi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Meo</a:t>
              </a:r>
            </a:p>
          </p:txBody>
        </p:sp>
        <p:sp>
          <p:nvSpPr>
            <p:cNvPr id="587815" name="Line 39"/>
            <p:cNvSpPr>
              <a:spLocks noChangeShapeType="1"/>
            </p:cNvSpPr>
            <p:nvPr/>
          </p:nvSpPr>
          <p:spPr bwMode="auto">
            <a:xfrm>
              <a:off x="4608" y="2785"/>
              <a:ext cx="0" cy="100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196975"/>
          </a:xfrm>
        </p:spPr>
        <p:txBody>
          <a:bodyPr/>
          <a:lstStyle/>
          <a:p>
            <a:pPr algn="l"/>
            <a:r>
              <a:rPr lang="it-IT" altLang="en-US" sz="2400"/>
              <a:t>Professori che hanno tenuto il maggior numero di corsi da almeno 5 crediti</a:t>
            </a:r>
          </a:p>
        </p:txBody>
      </p:sp>
      <p:sp>
        <p:nvSpPr>
          <p:cNvPr id="177155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 I, Corso C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I.CodCorso = C.Codice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C.NumCrediti &gt;= 5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GROUP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HAVING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 &gt;=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ALL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COUNT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(*)</a:t>
            </a:r>
            <a:endParaRPr kumimoji="0" lang="it-IT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Insegnamento, 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CodCorso = Codice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NumCrediti &gt;=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GROUP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BY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MatrProf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4140200" cy="1557338"/>
          </a:xfrm>
        </p:spPr>
        <p:txBody>
          <a:bodyPr/>
          <a:lstStyle/>
          <a:p>
            <a:pPr algn="l"/>
            <a:r>
              <a:rPr lang="it-IT" altLang="en-US" sz="2400"/>
              <a:t>Corsi in cui almeno uno studente che ha superato l’esame aveva lo stesso cognome del docente</a:t>
            </a:r>
          </a:p>
        </p:txBody>
      </p:sp>
      <p:sp>
        <p:nvSpPr>
          <p:cNvPr id="178179" name="Rettangolo 1"/>
          <p:cNvSpPr>
            <a:spLocks noChangeArrowheads="1"/>
          </p:cNvSpPr>
          <p:nvPr/>
        </p:nvSpPr>
        <p:spPr bwMode="auto">
          <a:xfrm>
            <a:off x="4140200" y="0"/>
            <a:ext cx="5003800" cy="1816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STUDENTE(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,Nome,Cognome,Indirizzo,Città)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ESAME(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MatrStud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,Voto,Lode)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CORSO(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Codice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,Nome,AnnoDiCorso,Facoltà,NumCrediti)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PROFESSORE(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Matricola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,Nome,Cognome,Città)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INSEGNAMENTO(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CodCorso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MatrProf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kumimoji="0" lang="it-IT" altLang="en-US" sz="16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AnnoAccademico</a:t>
            </a:r>
            <a:r>
              <a:rPr kumimoji="0" lang="it-IT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,NumeroStudenti)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1963738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SELECT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FROM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Esame E, Insegnamento I, Professore P, Studente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WHERE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E.CodCorso = I.CodCorso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E.MatrStud = S.Matricola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I.MatrProf = P.Matricola </a:t>
            </a:r>
            <a:r>
              <a:rPr kumimoji="0" lang="it-IT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AND</a:t>
            </a:r>
            <a:r>
              <a:rPr kumimoji="0" lang="it-IT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S.Cognome = P.Cognome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682520-443C-4851-A461-15B6901EC6FD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Proiezione</a:t>
            </a:r>
            <a:endParaRPr lang="it-IT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3200400" y="3730625"/>
            <a:ext cx="2743200" cy="2517775"/>
            <a:chOff x="336" y="1488"/>
            <a:chExt cx="1680" cy="1394"/>
          </a:xfrm>
        </p:grpSpPr>
        <p:sp>
          <p:nvSpPr>
            <p:cNvPr id="55419" name="Line 123"/>
            <p:cNvSpPr>
              <a:spLocks noChangeShapeType="1"/>
            </p:cNvSpPr>
            <p:nvPr/>
          </p:nvSpPr>
          <p:spPr bwMode="auto">
            <a:xfrm>
              <a:off x="336" y="2209"/>
              <a:ext cx="168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0" name="Line 124"/>
            <p:cNvSpPr>
              <a:spLocks noChangeShapeType="1"/>
            </p:cNvSpPr>
            <p:nvPr/>
          </p:nvSpPr>
          <p:spPr bwMode="auto">
            <a:xfrm>
              <a:off x="336" y="1874"/>
              <a:ext cx="1680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1" name="Line 125"/>
            <p:cNvSpPr>
              <a:spLocks noChangeShapeType="1"/>
            </p:cNvSpPr>
            <p:nvPr/>
          </p:nvSpPr>
          <p:spPr bwMode="auto">
            <a:xfrm flipV="1">
              <a:off x="336" y="1826"/>
              <a:ext cx="1680" cy="4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2" name="Line 126"/>
            <p:cNvSpPr>
              <a:spLocks noChangeShapeType="1"/>
            </p:cNvSpPr>
            <p:nvPr/>
          </p:nvSpPr>
          <p:spPr bwMode="auto">
            <a:xfrm>
              <a:off x="336" y="2545"/>
              <a:ext cx="168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3" name="Rectangle 127"/>
            <p:cNvSpPr>
              <a:spLocks noChangeArrowheads="1"/>
            </p:cNvSpPr>
            <p:nvPr/>
          </p:nvSpPr>
          <p:spPr bwMode="auto">
            <a:xfrm>
              <a:off x="336" y="1538"/>
              <a:ext cx="1680" cy="129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6" name="Line 130"/>
            <p:cNvSpPr>
              <a:spLocks noChangeShapeType="1"/>
            </p:cNvSpPr>
            <p:nvPr/>
          </p:nvSpPr>
          <p:spPr bwMode="auto">
            <a:xfrm>
              <a:off x="1248" y="1538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428" name="Text Box 132"/>
            <p:cNvSpPr txBox="1">
              <a:spLocks noChangeArrowheads="1"/>
            </p:cNvSpPr>
            <p:nvPr/>
          </p:nvSpPr>
          <p:spPr bwMode="auto">
            <a:xfrm>
              <a:off x="384" y="1488"/>
              <a:ext cx="840" cy="1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55430" name="Text Box 134"/>
            <p:cNvSpPr txBox="1">
              <a:spLocks noChangeArrowheads="1"/>
            </p:cNvSpPr>
            <p:nvPr/>
          </p:nvSpPr>
          <p:spPr bwMode="auto">
            <a:xfrm>
              <a:off x="1296" y="1488"/>
              <a:ext cx="512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</p:grpSp>
      <p:sp>
        <p:nvSpPr>
          <p:cNvPr id="55433" name="Text Box 137"/>
          <p:cNvSpPr txBox="1">
            <a:spLocks noChangeArrowheads="1"/>
          </p:cNvSpPr>
          <p:nvPr/>
        </p:nvSpPr>
        <p:spPr bwMode="auto">
          <a:xfrm>
            <a:off x="228600" y="849313"/>
            <a:ext cx="8077200" cy="10144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SELECT Nome, CCS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FROM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STUDENTE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228600" y="1914525"/>
            <a:ext cx="80772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è una tabella con</a:t>
            </a:r>
          </a:p>
        </p:txBody>
      </p:sp>
      <p:sp>
        <p:nvSpPr>
          <p:cNvPr id="55438" name="Text Box 142"/>
          <p:cNvSpPr txBox="1">
            <a:spLocks noChangeArrowheads="1"/>
          </p:cNvSpPr>
          <p:nvPr/>
        </p:nvSpPr>
        <p:spPr bwMode="auto">
          <a:xfrm>
            <a:off x="304800" y="2466945"/>
            <a:ext cx="8077200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schema: gli attributi Nome e CCS</a:t>
            </a:r>
          </a:p>
        </p:txBody>
      </p:sp>
      <p:sp>
        <p:nvSpPr>
          <p:cNvPr id="55439" name="Text Box 143"/>
          <p:cNvSpPr txBox="1">
            <a:spLocks noChangeArrowheads="1"/>
          </p:cNvSpPr>
          <p:nvPr/>
        </p:nvSpPr>
        <p:spPr bwMode="auto">
          <a:xfrm>
            <a:off x="304800" y="2935946"/>
            <a:ext cx="8077200" cy="40011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istanza: la restrizione delle tuple sugli attributi Nome e CCS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33" grpId="0" autoUpdateAnimBg="0"/>
      <p:bldP spid="55436" grpId="0" autoUpdateAnimBg="0"/>
      <p:bldP spid="55438" grpId="0" autoUpdateAnimBg="0"/>
      <p:bldP spid="554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F46777-8690-4749-8E14-59D42D5A8FAE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Proiezione</a:t>
            </a: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433" name="Text Box 137"/>
          <p:cNvSpPr txBox="1">
            <a:spLocks noChangeArrowheads="1"/>
          </p:cNvSpPr>
          <p:nvPr/>
        </p:nvSpPr>
        <p:spPr bwMode="auto">
          <a:xfrm>
            <a:off x="228600" y="1533525"/>
            <a:ext cx="8077200" cy="13223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SELECT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FROM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STUDENTE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436" name="Text Box 140"/>
          <p:cNvSpPr txBox="1">
            <a:spLocks noChangeArrowheads="1"/>
          </p:cNvSpPr>
          <p:nvPr/>
        </p:nvSpPr>
        <p:spPr bwMode="auto">
          <a:xfrm>
            <a:off x="228600" y="3252788"/>
            <a:ext cx="8077200" cy="10779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Prende tutte le colonne della tabella STUDENTE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33" grpId="0" autoUpdateAnimBg="0"/>
      <p:bldP spid="554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Duplicati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0475"/>
            <a:ext cx="8763000" cy="3311525"/>
          </a:xfrm>
        </p:spPr>
        <p:txBody>
          <a:bodyPr/>
          <a:lstStyle/>
          <a:p>
            <a:r>
              <a:rPr lang="en-US" altLang="it-IT" sz="2400"/>
              <a:t>In SQL, le tabelle prodotte dalle interrogazioni possono contenere più righe identiche tra loro</a:t>
            </a:r>
          </a:p>
          <a:p>
            <a:r>
              <a:rPr lang="en-US" altLang="it-IT" sz="2400"/>
              <a:t>I duplicati possono essere rimossi usando la parola chiave </a:t>
            </a:r>
            <a:r>
              <a:rPr lang="en-US" altLang="it-IT" sz="2400">
                <a:latin typeface="Courier New" panose="02070309020205020404" pitchFamily="49" charset="0"/>
              </a:rPr>
              <a:t>distinct</a:t>
            </a:r>
            <a:endParaRPr lang="en-US" altLang="it-IT" sz="2400"/>
          </a:p>
          <a:p>
            <a:endParaRPr lang="en-US" altLang="it-IT" sz="24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br>
              <a:rPr lang="en-US" altLang="it-IT" sz="2000">
                <a:latin typeface="Courier New" panose="02070309020205020404" pitchFamily="49" charset="0"/>
              </a:rPr>
            </a:br>
            <a:endParaRPr lang="en-US" altLang="it-IT" sz="2000">
              <a:latin typeface="Courier New" panose="02070309020205020404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571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distinct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CCS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Studente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5029200" y="3733800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select CCS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from Studente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533400" y="5102225"/>
            <a:ext cx="1295400" cy="1635125"/>
            <a:chOff x="336" y="2926"/>
            <a:chExt cx="816" cy="103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36" y="364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36" y="3312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36" y="2976"/>
              <a:ext cx="816" cy="36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32" y="2926"/>
              <a:ext cx="526" cy="1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36" y="3264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5181600" y="4648200"/>
            <a:ext cx="1295400" cy="2170113"/>
            <a:chOff x="3264" y="2016"/>
            <a:chExt cx="816" cy="1367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64" y="273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264" y="2402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264" y="2066"/>
              <a:ext cx="816" cy="36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360" y="2016"/>
              <a:ext cx="52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264" y="2354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264" y="3120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Selezione</a:t>
            </a:r>
            <a:r>
              <a:rPr lang="it-IT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0225" y="1219200"/>
            <a:ext cx="80010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SELECT * </a:t>
            </a: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FROM STUDENTE</a:t>
            </a: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WHERE Nome=‘Alex’</a:t>
            </a:r>
            <a:endParaRPr lang="it-IT" sz="16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aphicFrame>
        <p:nvGraphicFramePr>
          <p:cNvPr id="9220" name="Object 7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62500" y="6002338"/>
          <a:ext cx="3810000" cy="411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Grafico" r:id="rId4" imgW="3809942" imgH="4114800" progId="MSGraph.Chart.8">
                  <p:embed followColorScheme="full"/>
                </p:oleObj>
              </mc:Choice>
              <mc:Fallback>
                <p:oleObj name="Grafico" r:id="rId4" imgW="3809942" imgH="4114800" progId="MSGraph.Chart.8">
                  <p:embed followColorScheme="full"/>
                  <p:pic>
                    <p:nvPicPr>
                      <p:cNvPr id="92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6002338"/>
                        <a:ext cx="3810000" cy="411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33400" y="5105400"/>
            <a:ext cx="5410200" cy="1360488"/>
            <a:chOff x="336" y="3024"/>
            <a:chExt cx="3408" cy="857"/>
          </a:xfrm>
        </p:grpSpPr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 flipV="1">
              <a:off x="336" y="3451"/>
              <a:ext cx="3408" cy="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38" name="Rectangle 42"/>
            <p:cNvSpPr>
              <a:spLocks noChangeArrowheads="1"/>
            </p:cNvSpPr>
            <p:nvPr/>
          </p:nvSpPr>
          <p:spPr bwMode="auto">
            <a:xfrm>
              <a:off x="336" y="3120"/>
              <a:ext cx="3408" cy="72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39" name="Line 43"/>
            <p:cNvSpPr>
              <a:spLocks noChangeShapeType="1"/>
            </p:cNvSpPr>
            <p:nvPr/>
          </p:nvSpPr>
          <p:spPr bwMode="auto">
            <a:xfrm>
              <a:off x="1152" y="3120"/>
              <a:ext cx="1" cy="72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40" name="Line 44"/>
            <p:cNvSpPr>
              <a:spLocks noChangeShapeType="1"/>
            </p:cNvSpPr>
            <p:nvPr/>
          </p:nvSpPr>
          <p:spPr bwMode="auto">
            <a:xfrm>
              <a:off x="2928" y="3120"/>
              <a:ext cx="1" cy="72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41" name="Line 45"/>
            <p:cNvSpPr>
              <a:spLocks noChangeShapeType="1"/>
            </p:cNvSpPr>
            <p:nvPr/>
          </p:nvSpPr>
          <p:spPr bwMode="auto">
            <a:xfrm>
              <a:off x="2064" y="3120"/>
              <a:ext cx="1" cy="72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43" name="Text Box 47"/>
            <p:cNvSpPr txBox="1">
              <a:spLocks noChangeArrowheads="1"/>
            </p:cNvSpPr>
            <p:nvPr/>
          </p:nvSpPr>
          <p:spPr bwMode="auto">
            <a:xfrm>
              <a:off x="340" y="3028"/>
              <a:ext cx="595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415</a:t>
              </a:r>
            </a:p>
          </p:txBody>
        </p:sp>
        <p:sp>
          <p:nvSpPr>
            <p:cNvPr id="4144" name="Text Box 48"/>
            <p:cNvSpPr txBox="1">
              <a:spLocks noChangeArrowheads="1"/>
            </p:cNvSpPr>
            <p:nvPr/>
          </p:nvSpPr>
          <p:spPr bwMode="auto">
            <a:xfrm>
              <a:off x="1180" y="3024"/>
              <a:ext cx="745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  <a:endPara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45" name="Text Box 49"/>
            <p:cNvSpPr txBox="1">
              <a:spLocks noChangeArrowheads="1"/>
            </p:cNvSpPr>
            <p:nvPr/>
          </p:nvSpPr>
          <p:spPr bwMode="auto">
            <a:xfrm>
              <a:off x="2064" y="3024"/>
              <a:ext cx="803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Torino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46" name="Text Box 50"/>
            <p:cNvSpPr txBox="1">
              <a:spLocks noChangeArrowheads="1"/>
            </p:cNvSpPr>
            <p:nvPr/>
          </p:nvSpPr>
          <p:spPr bwMode="auto">
            <a:xfrm>
              <a:off x="2976" y="3024"/>
              <a:ext cx="594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04800" y="3276600"/>
            <a:ext cx="80772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È una tabella con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81000" y="3609975"/>
            <a:ext cx="80772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schema: lo stesso schema di STUDENTE (grado =)</a:t>
            </a:r>
          </a:p>
        </p:txBody>
      </p:sp>
      <p:sp>
        <p:nvSpPr>
          <p:cNvPr id="4175" name="Text Box 79"/>
          <p:cNvSpPr txBox="1">
            <a:spLocks noChangeArrowheads="1"/>
          </p:cNvSpPr>
          <p:nvPr/>
        </p:nvSpPr>
        <p:spPr bwMode="auto">
          <a:xfrm>
            <a:off x="381000" y="3962400"/>
            <a:ext cx="8077200" cy="7080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istanza: le tuple di STUDENTE che soddisfano il predicato di selezione (cardinalità &lt;=)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73" grpId="0" autoUpdateAnimBg="0"/>
      <p:bldP spid="4174" grpId="0" autoUpdateAnimBg="0"/>
      <p:bldP spid="41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Sintassi del predicato di selezione</a:t>
            </a:r>
            <a:r>
              <a:rPr lang="it-IT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9154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espressione booleana di predicati semplici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1000" y="1524000"/>
            <a:ext cx="8534400" cy="5715000"/>
            <a:chOff x="240" y="1152"/>
            <a:chExt cx="5376" cy="3600"/>
          </a:xfrm>
        </p:grpSpPr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240" y="1152"/>
              <a:ext cx="2592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operazioni booleane: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AND (P1 AND P2)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OR (P1 OR P2)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NOT (P1)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lang="it-IT" sz="2800" b="1" dirty="0"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 numeri sono numeri</a:t>
              </a:r>
            </a:p>
            <a:p>
              <a:pPr marL="514350" marR="0" lvl="0" indent="-5143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AutoNum type="arabicPlain" startAt="9"/>
                <a:tabLst/>
                <a:defRPr/>
              </a:pPr>
              <a:r>
                <a:rPr lang="it-IT" sz="2800" b="1" dirty="0"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panose="020B0604020202020204" pitchFamily="34" charset="0"/>
                </a:rPr>
                <a:t>3.14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Le stringhe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it-IT" sz="2800" b="1" dirty="0"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panose="020B0604020202020204" pitchFamily="34" charset="0"/>
                </a:rPr>
                <a:t>'Ciao' </a:t>
              </a:r>
              <a:endPara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120" y="1536"/>
              <a:ext cx="2496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comparatore: 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=, &lt;&gt;, &lt;, &lt;=, &gt;, &gt;=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9FF256-86B5-4CFC-AEEC-0FBC9531D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488" y="488950"/>
            <a:ext cx="7772400" cy="9604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dirty="0"/>
              <a:t>BASE DI DATI E FILE SYSTEM </a:t>
            </a:r>
            <a:br>
              <a:rPr lang="it-IT" sz="4000" dirty="0"/>
            </a:br>
            <a:r>
              <a:rPr lang="it-IT" sz="4000" dirty="0"/>
              <a:t>A CONFRONTO</a:t>
            </a:r>
            <a:br>
              <a:rPr lang="it-IT" sz="4000" dirty="0"/>
            </a:br>
            <a:endParaRPr lang="it-IT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7955664-A646-4A02-8DB5-72E9477DC375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2320925"/>
            <a:ext cx="4070350" cy="2668588"/>
            <a:chOff x="293" y="1214"/>
            <a:chExt cx="2881" cy="1889"/>
          </a:xfrm>
        </p:grpSpPr>
        <p:sp>
          <p:nvSpPr>
            <p:cNvPr id="8225" name="Oval 4">
              <a:extLst>
                <a:ext uri="{FF2B5EF4-FFF2-40B4-BE49-F238E27FC236}">
                  <a16:creationId xmlns:a16="http://schemas.microsoft.com/office/drawing/2014/main" id="{D9A8ACA9-83BB-4363-B849-15DB4EA10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414"/>
              <a:ext cx="1488" cy="1488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8226" name="Rectangle 5">
              <a:extLst>
                <a:ext uri="{FF2B5EF4-FFF2-40B4-BE49-F238E27FC236}">
                  <a16:creationId xmlns:a16="http://schemas.microsoft.com/office/drawing/2014/main" id="{19A5A35E-E14F-43BD-9E2A-DB6B27F8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1857"/>
              <a:ext cx="829" cy="5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4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4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6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27" name="Text Box 6">
              <a:extLst>
                <a:ext uri="{FF2B5EF4-FFF2-40B4-BE49-F238E27FC236}">
                  <a16:creationId xmlns:a16="http://schemas.microsoft.com/office/drawing/2014/main" id="{15BBF202-6957-4AA7-926F-81CFD845A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1613"/>
              <a:ext cx="1072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FILE SYSTEM</a:t>
              </a:r>
            </a:p>
          </p:txBody>
        </p:sp>
        <p:grpSp>
          <p:nvGrpSpPr>
            <p:cNvPr id="8228" name="Group 7">
              <a:extLst>
                <a:ext uri="{FF2B5EF4-FFF2-40B4-BE49-F238E27FC236}">
                  <a16:creationId xmlns:a16="http://schemas.microsoft.com/office/drawing/2014/main" id="{63593F55-824F-4EAE-B3B6-476A19F34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2" y="1271"/>
              <a:ext cx="579" cy="369"/>
              <a:chOff x="3375" y="2027"/>
              <a:chExt cx="579" cy="369"/>
            </a:xfrm>
          </p:grpSpPr>
          <p:grpSp>
            <p:nvGrpSpPr>
              <p:cNvPr id="8320" name="Group 8">
                <a:extLst>
                  <a:ext uri="{FF2B5EF4-FFF2-40B4-BE49-F238E27FC236}">
                    <a16:creationId xmlns:a16="http://schemas.microsoft.com/office/drawing/2014/main" id="{E5917487-464F-46DC-A2C4-674A548093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322" name="Group 9">
                  <a:extLst>
                    <a:ext uri="{FF2B5EF4-FFF2-40B4-BE49-F238E27FC236}">
                      <a16:creationId xmlns:a16="http://schemas.microsoft.com/office/drawing/2014/main" id="{0C001AF7-E24B-41C3-9368-C19AEEB5F9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330" name="Rectangle 10">
                    <a:extLst>
                      <a:ext uri="{FF2B5EF4-FFF2-40B4-BE49-F238E27FC236}">
                        <a16:creationId xmlns:a16="http://schemas.microsoft.com/office/drawing/2014/main" id="{6B0D13AF-D639-466D-BF17-872844E3DA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31" name="Oval 11">
                    <a:extLst>
                      <a:ext uri="{FF2B5EF4-FFF2-40B4-BE49-F238E27FC236}">
                        <a16:creationId xmlns:a16="http://schemas.microsoft.com/office/drawing/2014/main" id="{E9255BA0-785C-4D00-8F27-5C4F48FDB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32" name="Oval 12">
                    <a:extLst>
                      <a:ext uri="{FF2B5EF4-FFF2-40B4-BE49-F238E27FC236}">
                        <a16:creationId xmlns:a16="http://schemas.microsoft.com/office/drawing/2014/main" id="{92B80E6D-C119-4F7B-9079-12294E0B04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33" name="Rectangle 13">
                    <a:extLst>
                      <a:ext uri="{FF2B5EF4-FFF2-40B4-BE49-F238E27FC236}">
                        <a16:creationId xmlns:a16="http://schemas.microsoft.com/office/drawing/2014/main" id="{65264BCC-8CEA-4992-ADBA-D189D9DEB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34" name="Line 14">
                    <a:extLst>
                      <a:ext uri="{FF2B5EF4-FFF2-40B4-BE49-F238E27FC236}">
                        <a16:creationId xmlns:a16="http://schemas.microsoft.com/office/drawing/2014/main" id="{EBAC2BA1-01F0-42A6-9D4B-07BBEE09D3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335" name="Line 15">
                    <a:extLst>
                      <a:ext uri="{FF2B5EF4-FFF2-40B4-BE49-F238E27FC236}">
                        <a16:creationId xmlns:a16="http://schemas.microsoft.com/office/drawing/2014/main" id="{F9CA3273-C799-43B4-98C5-A622B9C04A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323" name="Group 16">
                  <a:extLst>
                    <a:ext uri="{FF2B5EF4-FFF2-40B4-BE49-F238E27FC236}">
                      <a16:creationId xmlns:a16="http://schemas.microsoft.com/office/drawing/2014/main" id="{E85FA041-1CEF-4C5E-9F8F-1808FF3ED5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324" name="Rectangle 17">
                    <a:extLst>
                      <a:ext uri="{FF2B5EF4-FFF2-40B4-BE49-F238E27FC236}">
                        <a16:creationId xmlns:a16="http://schemas.microsoft.com/office/drawing/2014/main" id="{F6FE01A1-3213-4862-8F33-FF6A26365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25" name="Oval 18">
                    <a:extLst>
                      <a:ext uri="{FF2B5EF4-FFF2-40B4-BE49-F238E27FC236}">
                        <a16:creationId xmlns:a16="http://schemas.microsoft.com/office/drawing/2014/main" id="{A759ED15-F9D6-48C8-A001-03046068EE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26" name="Oval 19">
                    <a:extLst>
                      <a:ext uri="{FF2B5EF4-FFF2-40B4-BE49-F238E27FC236}">
                        <a16:creationId xmlns:a16="http://schemas.microsoft.com/office/drawing/2014/main" id="{B267FCEF-3606-42E9-9DF3-A193A79BB3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27" name="Rectangle 20">
                    <a:extLst>
                      <a:ext uri="{FF2B5EF4-FFF2-40B4-BE49-F238E27FC236}">
                        <a16:creationId xmlns:a16="http://schemas.microsoft.com/office/drawing/2014/main" id="{48B7C714-C650-4225-A495-7D6F155BD8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28" name="Line 21">
                    <a:extLst>
                      <a:ext uri="{FF2B5EF4-FFF2-40B4-BE49-F238E27FC236}">
                        <a16:creationId xmlns:a16="http://schemas.microsoft.com/office/drawing/2014/main" id="{BA61C99D-5153-4BCD-A079-273D9D27CE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329" name="Line 22">
                    <a:extLst>
                      <a:ext uri="{FF2B5EF4-FFF2-40B4-BE49-F238E27FC236}">
                        <a16:creationId xmlns:a16="http://schemas.microsoft.com/office/drawing/2014/main" id="{7E8EE9F3-9F88-46F8-AE21-709092D42B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321" name="Text Box 23">
                <a:extLst>
                  <a:ext uri="{FF2B5EF4-FFF2-40B4-BE49-F238E27FC236}">
                    <a16:creationId xmlns:a16="http://schemas.microsoft.com/office/drawing/2014/main" id="{A2E9602A-67A5-479B-B5DD-8D5AF18B2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5" y="2115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grpSp>
          <p:nvGrpSpPr>
            <p:cNvPr id="8229" name="Group 24">
              <a:extLst>
                <a:ext uri="{FF2B5EF4-FFF2-40B4-BE49-F238E27FC236}">
                  <a16:creationId xmlns:a16="http://schemas.microsoft.com/office/drawing/2014/main" id="{27177965-83EA-445B-BE0F-77553DB6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0" y="2734"/>
              <a:ext cx="579" cy="369"/>
              <a:chOff x="3375" y="2027"/>
              <a:chExt cx="579" cy="369"/>
            </a:xfrm>
          </p:grpSpPr>
          <p:grpSp>
            <p:nvGrpSpPr>
              <p:cNvPr id="8304" name="Group 25">
                <a:extLst>
                  <a:ext uri="{FF2B5EF4-FFF2-40B4-BE49-F238E27FC236}">
                    <a16:creationId xmlns:a16="http://schemas.microsoft.com/office/drawing/2014/main" id="{842146B3-FB08-4192-BB1E-D7443AD40D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306" name="Group 26">
                  <a:extLst>
                    <a:ext uri="{FF2B5EF4-FFF2-40B4-BE49-F238E27FC236}">
                      <a16:creationId xmlns:a16="http://schemas.microsoft.com/office/drawing/2014/main" id="{FCDFC35F-6385-4665-ADE8-C3AAB4321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314" name="Rectangle 27">
                    <a:extLst>
                      <a:ext uri="{FF2B5EF4-FFF2-40B4-BE49-F238E27FC236}">
                        <a16:creationId xmlns:a16="http://schemas.microsoft.com/office/drawing/2014/main" id="{FA7813CA-9582-490E-B530-E405E40978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5" name="Oval 28">
                    <a:extLst>
                      <a:ext uri="{FF2B5EF4-FFF2-40B4-BE49-F238E27FC236}">
                        <a16:creationId xmlns:a16="http://schemas.microsoft.com/office/drawing/2014/main" id="{BEBB4137-26B2-4236-B027-895AD36BA9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6" name="Oval 29">
                    <a:extLst>
                      <a:ext uri="{FF2B5EF4-FFF2-40B4-BE49-F238E27FC236}">
                        <a16:creationId xmlns:a16="http://schemas.microsoft.com/office/drawing/2014/main" id="{7FBAD6F8-A578-4846-8634-CE8BFE30F5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7" name="Rectangle 30">
                    <a:extLst>
                      <a:ext uri="{FF2B5EF4-FFF2-40B4-BE49-F238E27FC236}">
                        <a16:creationId xmlns:a16="http://schemas.microsoft.com/office/drawing/2014/main" id="{AA6BF637-F7F6-4D12-932D-77775E11EB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8" name="Line 31">
                    <a:extLst>
                      <a:ext uri="{FF2B5EF4-FFF2-40B4-BE49-F238E27FC236}">
                        <a16:creationId xmlns:a16="http://schemas.microsoft.com/office/drawing/2014/main" id="{977678E9-EE42-4087-9864-34AB13BDBC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319" name="Line 32">
                    <a:extLst>
                      <a:ext uri="{FF2B5EF4-FFF2-40B4-BE49-F238E27FC236}">
                        <a16:creationId xmlns:a16="http://schemas.microsoft.com/office/drawing/2014/main" id="{9D00CC2D-C568-4D6B-9194-67BBDD02D6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307" name="Group 33">
                  <a:extLst>
                    <a:ext uri="{FF2B5EF4-FFF2-40B4-BE49-F238E27FC236}">
                      <a16:creationId xmlns:a16="http://schemas.microsoft.com/office/drawing/2014/main" id="{5206FEF2-D081-44FC-8580-F039108F8E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308" name="Rectangle 34">
                    <a:extLst>
                      <a:ext uri="{FF2B5EF4-FFF2-40B4-BE49-F238E27FC236}">
                        <a16:creationId xmlns:a16="http://schemas.microsoft.com/office/drawing/2014/main" id="{320BE212-0EA0-43CF-B54F-6B8BEE4B23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9" name="Oval 35">
                    <a:extLst>
                      <a:ext uri="{FF2B5EF4-FFF2-40B4-BE49-F238E27FC236}">
                        <a16:creationId xmlns:a16="http://schemas.microsoft.com/office/drawing/2014/main" id="{DC545E75-45FB-4357-AE87-94754E6417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0" name="Oval 36">
                    <a:extLst>
                      <a:ext uri="{FF2B5EF4-FFF2-40B4-BE49-F238E27FC236}">
                        <a16:creationId xmlns:a16="http://schemas.microsoft.com/office/drawing/2014/main" id="{45ADADE2-05DF-4175-8317-6B27570D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1" name="Rectangle 37">
                    <a:extLst>
                      <a:ext uri="{FF2B5EF4-FFF2-40B4-BE49-F238E27FC236}">
                        <a16:creationId xmlns:a16="http://schemas.microsoft.com/office/drawing/2014/main" id="{ADE60FBC-42F8-4D0B-9764-5158CCF075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2" name="Line 38">
                    <a:extLst>
                      <a:ext uri="{FF2B5EF4-FFF2-40B4-BE49-F238E27FC236}">
                        <a16:creationId xmlns:a16="http://schemas.microsoft.com/office/drawing/2014/main" id="{F901419A-FBB0-425A-9708-670823B0F1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313" name="Line 39">
                    <a:extLst>
                      <a:ext uri="{FF2B5EF4-FFF2-40B4-BE49-F238E27FC236}">
                        <a16:creationId xmlns:a16="http://schemas.microsoft.com/office/drawing/2014/main" id="{CB54BFBB-2016-4A74-931E-8718BCF86B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305" name="Text Box 40">
                <a:extLst>
                  <a:ext uri="{FF2B5EF4-FFF2-40B4-BE49-F238E27FC236}">
                    <a16:creationId xmlns:a16="http://schemas.microsoft.com/office/drawing/2014/main" id="{596C6165-9FB8-4B57-8C87-2F92A4362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" y="2115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grpSp>
          <p:nvGrpSpPr>
            <p:cNvPr id="8230" name="Group 41">
              <a:extLst>
                <a:ext uri="{FF2B5EF4-FFF2-40B4-BE49-F238E27FC236}">
                  <a16:creationId xmlns:a16="http://schemas.microsoft.com/office/drawing/2014/main" id="{223031AB-C7DF-435E-A662-83A41C63E1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5" y="1977"/>
              <a:ext cx="579" cy="369"/>
              <a:chOff x="3375" y="2027"/>
              <a:chExt cx="579" cy="369"/>
            </a:xfrm>
          </p:grpSpPr>
          <p:grpSp>
            <p:nvGrpSpPr>
              <p:cNvPr id="8288" name="Group 42">
                <a:extLst>
                  <a:ext uri="{FF2B5EF4-FFF2-40B4-BE49-F238E27FC236}">
                    <a16:creationId xmlns:a16="http://schemas.microsoft.com/office/drawing/2014/main" id="{C78B5049-656E-46DD-9C02-1085AC9B5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290" name="Group 43">
                  <a:extLst>
                    <a:ext uri="{FF2B5EF4-FFF2-40B4-BE49-F238E27FC236}">
                      <a16:creationId xmlns:a16="http://schemas.microsoft.com/office/drawing/2014/main" id="{F8298A4D-D9AF-4015-96AB-33465BF26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298" name="Rectangle 44">
                    <a:extLst>
                      <a:ext uri="{FF2B5EF4-FFF2-40B4-BE49-F238E27FC236}">
                        <a16:creationId xmlns:a16="http://schemas.microsoft.com/office/drawing/2014/main" id="{EF5604EF-6E47-4F1D-A555-A25C020CC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9" name="Oval 45">
                    <a:extLst>
                      <a:ext uri="{FF2B5EF4-FFF2-40B4-BE49-F238E27FC236}">
                        <a16:creationId xmlns:a16="http://schemas.microsoft.com/office/drawing/2014/main" id="{47DED0E5-F56B-4090-A2B2-3C936CF209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0" name="Oval 46">
                    <a:extLst>
                      <a:ext uri="{FF2B5EF4-FFF2-40B4-BE49-F238E27FC236}">
                        <a16:creationId xmlns:a16="http://schemas.microsoft.com/office/drawing/2014/main" id="{3AD1A16D-842D-4C5F-BE7B-F5A7F8341C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1" name="Rectangle 47">
                    <a:extLst>
                      <a:ext uri="{FF2B5EF4-FFF2-40B4-BE49-F238E27FC236}">
                        <a16:creationId xmlns:a16="http://schemas.microsoft.com/office/drawing/2014/main" id="{AC72DAB5-453C-480D-8940-45FEAB1693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2" name="Line 48">
                    <a:extLst>
                      <a:ext uri="{FF2B5EF4-FFF2-40B4-BE49-F238E27FC236}">
                        <a16:creationId xmlns:a16="http://schemas.microsoft.com/office/drawing/2014/main" id="{22367669-139C-4434-9BE6-1A5D1D058C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303" name="Line 49">
                    <a:extLst>
                      <a:ext uri="{FF2B5EF4-FFF2-40B4-BE49-F238E27FC236}">
                        <a16:creationId xmlns:a16="http://schemas.microsoft.com/office/drawing/2014/main" id="{87771415-798D-4350-8401-55DB40951A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291" name="Group 50">
                  <a:extLst>
                    <a:ext uri="{FF2B5EF4-FFF2-40B4-BE49-F238E27FC236}">
                      <a16:creationId xmlns:a16="http://schemas.microsoft.com/office/drawing/2014/main" id="{52DA479A-219B-4DF2-899C-60C3C90C37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292" name="Rectangle 51">
                    <a:extLst>
                      <a:ext uri="{FF2B5EF4-FFF2-40B4-BE49-F238E27FC236}">
                        <a16:creationId xmlns:a16="http://schemas.microsoft.com/office/drawing/2014/main" id="{769A8643-2C06-4DCE-9847-5C6C1AC38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3" name="Oval 52">
                    <a:extLst>
                      <a:ext uri="{FF2B5EF4-FFF2-40B4-BE49-F238E27FC236}">
                        <a16:creationId xmlns:a16="http://schemas.microsoft.com/office/drawing/2014/main" id="{980F6AE2-E538-413D-B4C3-E5DACAE27A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4" name="Oval 53">
                    <a:extLst>
                      <a:ext uri="{FF2B5EF4-FFF2-40B4-BE49-F238E27FC236}">
                        <a16:creationId xmlns:a16="http://schemas.microsoft.com/office/drawing/2014/main" id="{C53E36B3-222F-49E7-A719-1D672BE4E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5" name="Rectangle 54">
                    <a:extLst>
                      <a:ext uri="{FF2B5EF4-FFF2-40B4-BE49-F238E27FC236}">
                        <a16:creationId xmlns:a16="http://schemas.microsoft.com/office/drawing/2014/main" id="{C58B7B62-D2DF-46EB-B48F-7AE7799B3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6" name="Line 55">
                    <a:extLst>
                      <a:ext uri="{FF2B5EF4-FFF2-40B4-BE49-F238E27FC236}">
                        <a16:creationId xmlns:a16="http://schemas.microsoft.com/office/drawing/2014/main" id="{6FD666B3-B8AD-49FA-A5F3-031A7460AC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97" name="Line 56">
                    <a:extLst>
                      <a:ext uri="{FF2B5EF4-FFF2-40B4-BE49-F238E27FC236}">
                        <a16:creationId xmlns:a16="http://schemas.microsoft.com/office/drawing/2014/main" id="{2E92508F-2D76-4211-ACF1-14B4E2F307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289" name="Text Box 57">
                <a:extLst>
                  <a:ext uri="{FF2B5EF4-FFF2-40B4-BE49-F238E27FC236}">
                    <a16:creationId xmlns:a16="http://schemas.microsoft.com/office/drawing/2014/main" id="{16BA6B69-E22F-4C1E-A2E6-D363AA9FE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5" y="2115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grpSp>
          <p:nvGrpSpPr>
            <p:cNvPr id="8231" name="Group 58">
              <a:extLst>
                <a:ext uri="{FF2B5EF4-FFF2-40B4-BE49-F238E27FC236}">
                  <a16:creationId xmlns:a16="http://schemas.microsoft.com/office/drawing/2014/main" id="{192C5930-B3F4-4AB2-9696-F8D07E9DA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1214"/>
              <a:ext cx="579" cy="369"/>
              <a:chOff x="3375" y="2027"/>
              <a:chExt cx="579" cy="369"/>
            </a:xfrm>
          </p:grpSpPr>
          <p:grpSp>
            <p:nvGrpSpPr>
              <p:cNvPr id="8272" name="Group 59">
                <a:extLst>
                  <a:ext uri="{FF2B5EF4-FFF2-40B4-BE49-F238E27FC236}">
                    <a16:creationId xmlns:a16="http://schemas.microsoft.com/office/drawing/2014/main" id="{1FC63C83-630A-4A9A-A323-69CB0DCCAA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274" name="Group 60">
                  <a:extLst>
                    <a:ext uri="{FF2B5EF4-FFF2-40B4-BE49-F238E27FC236}">
                      <a16:creationId xmlns:a16="http://schemas.microsoft.com/office/drawing/2014/main" id="{E7336CF8-E7CB-4488-BE23-A871776156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282" name="Rectangle 61">
                    <a:extLst>
                      <a:ext uri="{FF2B5EF4-FFF2-40B4-BE49-F238E27FC236}">
                        <a16:creationId xmlns:a16="http://schemas.microsoft.com/office/drawing/2014/main" id="{A90A1C62-BA9E-4B6A-A21B-5105F7881A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3" name="Oval 62">
                    <a:extLst>
                      <a:ext uri="{FF2B5EF4-FFF2-40B4-BE49-F238E27FC236}">
                        <a16:creationId xmlns:a16="http://schemas.microsoft.com/office/drawing/2014/main" id="{1B8044BE-AC9F-4265-8E26-787B932DEF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4" name="Oval 63">
                    <a:extLst>
                      <a:ext uri="{FF2B5EF4-FFF2-40B4-BE49-F238E27FC236}">
                        <a16:creationId xmlns:a16="http://schemas.microsoft.com/office/drawing/2014/main" id="{EA11DB36-9E33-43F3-867A-9A63DEF23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5" name="Rectangle 64">
                    <a:extLst>
                      <a:ext uri="{FF2B5EF4-FFF2-40B4-BE49-F238E27FC236}">
                        <a16:creationId xmlns:a16="http://schemas.microsoft.com/office/drawing/2014/main" id="{3E7EFEC4-BD84-42E2-8C27-E961B5B7D7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6" name="Line 65">
                    <a:extLst>
                      <a:ext uri="{FF2B5EF4-FFF2-40B4-BE49-F238E27FC236}">
                        <a16:creationId xmlns:a16="http://schemas.microsoft.com/office/drawing/2014/main" id="{B707A182-A643-4257-9C3A-C8B7B6B764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87" name="Line 66">
                    <a:extLst>
                      <a:ext uri="{FF2B5EF4-FFF2-40B4-BE49-F238E27FC236}">
                        <a16:creationId xmlns:a16="http://schemas.microsoft.com/office/drawing/2014/main" id="{5C698FAA-9120-4CA0-8B1D-422AE52CB4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275" name="Group 67">
                  <a:extLst>
                    <a:ext uri="{FF2B5EF4-FFF2-40B4-BE49-F238E27FC236}">
                      <a16:creationId xmlns:a16="http://schemas.microsoft.com/office/drawing/2014/main" id="{DADA8A2E-4E0A-4302-B911-B9A9F1CFDD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276" name="Rectangle 68">
                    <a:extLst>
                      <a:ext uri="{FF2B5EF4-FFF2-40B4-BE49-F238E27FC236}">
                        <a16:creationId xmlns:a16="http://schemas.microsoft.com/office/drawing/2014/main" id="{59A58413-C68A-4AEE-AE30-8B25FD14E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7" name="Oval 69">
                    <a:extLst>
                      <a:ext uri="{FF2B5EF4-FFF2-40B4-BE49-F238E27FC236}">
                        <a16:creationId xmlns:a16="http://schemas.microsoft.com/office/drawing/2014/main" id="{79982A3F-FF7C-4C50-A03B-605AFFE1B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8" name="Oval 70">
                    <a:extLst>
                      <a:ext uri="{FF2B5EF4-FFF2-40B4-BE49-F238E27FC236}">
                        <a16:creationId xmlns:a16="http://schemas.microsoft.com/office/drawing/2014/main" id="{F9C0BD4C-3B7C-4B59-85B4-7D6CE45A78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9" name="Rectangle 71">
                    <a:extLst>
                      <a:ext uri="{FF2B5EF4-FFF2-40B4-BE49-F238E27FC236}">
                        <a16:creationId xmlns:a16="http://schemas.microsoft.com/office/drawing/2014/main" id="{846AFDF5-4150-40F0-89BA-8793CD761C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0" name="Line 72">
                    <a:extLst>
                      <a:ext uri="{FF2B5EF4-FFF2-40B4-BE49-F238E27FC236}">
                        <a16:creationId xmlns:a16="http://schemas.microsoft.com/office/drawing/2014/main" id="{A9622201-64DE-40D6-B48A-4CCAFDFDA7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81" name="Line 73">
                    <a:extLst>
                      <a:ext uri="{FF2B5EF4-FFF2-40B4-BE49-F238E27FC236}">
                        <a16:creationId xmlns:a16="http://schemas.microsoft.com/office/drawing/2014/main" id="{16D906A2-CEE3-4171-8E04-2AB3A4A4A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273" name="Text Box 74">
                <a:extLst>
                  <a:ext uri="{FF2B5EF4-FFF2-40B4-BE49-F238E27FC236}">
                    <a16:creationId xmlns:a16="http://schemas.microsoft.com/office/drawing/2014/main" id="{2A7A0715-4CF7-46B6-B9CA-21C35B9CC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5" y="2115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grpSp>
          <p:nvGrpSpPr>
            <p:cNvPr id="8232" name="Group 75">
              <a:extLst>
                <a:ext uri="{FF2B5EF4-FFF2-40B4-BE49-F238E27FC236}">
                  <a16:creationId xmlns:a16="http://schemas.microsoft.com/office/drawing/2014/main" id="{179CD717-7811-4679-80F1-EEB2E00BA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" y="1936"/>
              <a:ext cx="579" cy="369"/>
              <a:chOff x="3375" y="2027"/>
              <a:chExt cx="579" cy="369"/>
            </a:xfrm>
          </p:grpSpPr>
          <p:grpSp>
            <p:nvGrpSpPr>
              <p:cNvPr id="8256" name="Group 76">
                <a:extLst>
                  <a:ext uri="{FF2B5EF4-FFF2-40B4-BE49-F238E27FC236}">
                    <a16:creationId xmlns:a16="http://schemas.microsoft.com/office/drawing/2014/main" id="{2FEC8A72-BECF-4330-B7FA-D4A8F59AD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258" name="Group 77">
                  <a:extLst>
                    <a:ext uri="{FF2B5EF4-FFF2-40B4-BE49-F238E27FC236}">
                      <a16:creationId xmlns:a16="http://schemas.microsoft.com/office/drawing/2014/main" id="{F931B511-347A-4ECD-A351-8CC3D4F234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266" name="Rectangle 78">
                    <a:extLst>
                      <a:ext uri="{FF2B5EF4-FFF2-40B4-BE49-F238E27FC236}">
                        <a16:creationId xmlns:a16="http://schemas.microsoft.com/office/drawing/2014/main" id="{E87F41EE-BFF8-4588-8B1A-986A313DF9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7" name="Oval 79">
                    <a:extLst>
                      <a:ext uri="{FF2B5EF4-FFF2-40B4-BE49-F238E27FC236}">
                        <a16:creationId xmlns:a16="http://schemas.microsoft.com/office/drawing/2014/main" id="{DEBFA5BC-9ADB-44F5-8513-77E64FB41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8" name="Oval 80">
                    <a:extLst>
                      <a:ext uri="{FF2B5EF4-FFF2-40B4-BE49-F238E27FC236}">
                        <a16:creationId xmlns:a16="http://schemas.microsoft.com/office/drawing/2014/main" id="{9D56081A-0680-4956-8272-4AA12D9D4D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9" name="Rectangle 81">
                    <a:extLst>
                      <a:ext uri="{FF2B5EF4-FFF2-40B4-BE49-F238E27FC236}">
                        <a16:creationId xmlns:a16="http://schemas.microsoft.com/office/drawing/2014/main" id="{BD761A9D-2A42-4429-9476-0FBE978164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0" name="Line 82">
                    <a:extLst>
                      <a:ext uri="{FF2B5EF4-FFF2-40B4-BE49-F238E27FC236}">
                        <a16:creationId xmlns:a16="http://schemas.microsoft.com/office/drawing/2014/main" id="{631FFCB6-6789-40AC-9BB3-5E9B221763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71" name="Line 83">
                    <a:extLst>
                      <a:ext uri="{FF2B5EF4-FFF2-40B4-BE49-F238E27FC236}">
                        <a16:creationId xmlns:a16="http://schemas.microsoft.com/office/drawing/2014/main" id="{CD440A3C-A70C-42A9-A404-1E0A2E60AB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259" name="Group 84">
                  <a:extLst>
                    <a:ext uri="{FF2B5EF4-FFF2-40B4-BE49-F238E27FC236}">
                      <a16:creationId xmlns:a16="http://schemas.microsoft.com/office/drawing/2014/main" id="{B115DC5D-E06B-4323-99D3-B17AECEE7F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260" name="Rectangle 85">
                    <a:extLst>
                      <a:ext uri="{FF2B5EF4-FFF2-40B4-BE49-F238E27FC236}">
                        <a16:creationId xmlns:a16="http://schemas.microsoft.com/office/drawing/2014/main" id="{49B345DF-14ED-44CB-9465-8EC3BCD0F7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1" name="Oval 86">
                    <a:extLst>
                      <a:ext uri="{FF2B5EF4-FFF2-40B4-BE49-F238E27FC236}">
                        <a16:creationId xmlns:a16="http://schemas.microsoft.com/office/drawing/2014/main" id="{47772135-CB32-4924-985D-8DB6B8BB3E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2" name="Oval 87">
                    <a:extLst>
                      <a:ext uri="{FF2B5EF4-FFF2-40B4-BE49-F238E27FC236}">
                        <a16:creationId xmlns:a16="http://schemas.microsoft.com/office/drawing/2014/main" id="{C91DA4B4-1B74-4BEF-9E00-AB3A91F01C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3" name="Rectangle 88">
                    <a:extLst>
                      <a:ext uri="{FF2B5EF4-FFF2-40B4-BE49-F238E27FC236}">
                        <a16:creationId xmlns:a16="http://schemas.microsoft.com/office/drawing/2014/main" id="{418DD1E4-07C7-49B3-80A0-2423142A73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4" name="Line 89">
                    <a:extLst>
                      <a:ext uri="{FF2B5EF4-FFF2-40B4-BE49-F238E27FC236}">
                        <a16:creationId xmlns:a16="http://schemas.microsoft.com/office/drawing/2014/main" id="{F4A62522-FE28-483A-836B-1D80451112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65" name="Line 90">
                    <a:extLst>
                      <a:ext uri="{FF2B5EF4-FFF2-40B4-BE49-F238E27FC236}">
                        <a16:creationId xmlns:a16="http://schemas.microsoft.com/office/drawing/2014/main" id="{B310DAC2-1B85-4411-8897-AEC2C459BC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257" name="Text Box 91">
                <a:extLst>
                  <a:ext uri="{FF2B5EF4-FFF2-40B4-BE49-F238E27FC236}">
                    <a16:creationId xmlns:a16="http://schemas.microsoft.com/office/drawing/2014/main" id="{74B26ABA-58F0-4B92-A7E5-C65AA0710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5" y="2114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grpSp>
          <p:nvGrpSpPr>
            <p:cNvPr id="8233" name="Group 92">
              <a:extLst>
                <a:ext uri="{FF2B5EF4-FFF2-40B4-BE49-F238E27FC236}">
                  <a16:creationId xmlns:a16="http://schemas.microsoft.com/office/drawing/2014/main" id="{D6C7FAD2-CFB3-40D7-B7AA-8008416FD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" y="2676"/>
              <a:ext cx="579" cy="369"/>
              <a:chOff x="3375" y="2027"/>
              <a:chExt cx="579" cy="369"/>
            </a:xfrm>
          </p:grpSpPr>
          <p:grpSp>
            <p:nvGrpSpPr>
              <p:cNvPr id="8240" name="Group 93">
                <a:extLst>
                  <a:ext uri="{FF2B5EF4-FFF2-40B4-BE49-F238E27FC236}">
                    <a16:creationId xmlns:a16="http://schemas.microsoft.com/office/drawing/2014/main" id="{9FFB8C62-A3BA-4411-8712-8C0B97F7C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2027"/>
                <a:ext cx="579" cy="369"/>
                <a:chOff x="3375" y="2027"/>
                <a:chExt cx="579" cy="369"/>
              </a:xfrm>
            </p:grpSpPr>
            <p:grpSp>
              <p:nvGrpSpPr>
                <p:cNvPr id="8242" name="Group 94">
                  <a:extLst>
                    <a:ext uri="{FF2B5EF4-FFF2-40B4-BE49-F238E27FC236}">
                      <a16:creationId xmlns:a16="http://schemas.microsoft.com/office/drawing/2014/main" id="{D82883CA-0802-40B2-B1A4-5EC7284B28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24" y="2076"/>
                  <a:ext cx="530" cy="320"/>
                  <a:chOff x="3375" y="2027"/>
                  <a:chExt cx="530" cy="320"/>
                </a:xfrm>
              </p:grpSpPr>
              <p:sp>
                <p:nvSpPr>
                  <p:cNvPr id="8250" name="Rectangle 95">
                    <a:extLst>
                      <a:ext uri="{FF2B5EF4-FFF2-40B4-BE49-F238E27FC236}">
                        <a16:creationId xmlns:a16="http://schemas.microsoft.com/office/drawing/2014/main" id="{05D735DD-37C0-4FBB-B1FE-E464B7F49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1" name="Oval 96">
                    <a:extLst>
                      <a:ext uri="{FF2B5EF4-FFF2-40B4-BE49-F238E27FC236}">
                        <a16:creationId xmlns:a16="http://schemas.microsoft.com/office/drawing/2014/main" id="{ABCA0617-136C-4B4D-B7FE-8A5BB2AD3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2" name="Oval 97">
                    <a:extLst>
                      <a:ext uri="{FF2B5EF4-FFF2-40B4-BE49-F238E27FC236}">
                        <a16:creationId xmlns:a16="http://schemas.microsoft.com/office/drawing/2014/main" id="{BE7D04F3-E8A2-4330-A27F-75C3D36B8E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3" name="Rectangle 98">
                    <a:extLst>
                      <a:ext uri="{FF2B5EF4-FFF2-40B4-BE49-F238E27FC236}">
                        <a16:creationId xmlns:a16="http://schemas.microsoft.com/office/drawing/2014/main" id="{CF87F34F-6349-492C-A62F-8D364E2482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54" name="Line 99">
                    <a:extLst>
                      <a:ext uri="{FF2B5EF4-FFF2-40B4-BE49-F238E27FC236}">
                        <a16:creationId xmlns:a16="http://schemas.microsoft.com/office/drawing/2014/main" id="{6ECBEC26-D819-4350-BEE4-CE8C99BD5E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55" name="Line 100">
                    <a:extLst>
                      <a:ext uri="{FF2B5EF4-FFF2-40B4-BE49-F238E27FC236}">
                        <a16:creationId xmlns:a16="http://schemas.microsoft.com/office/drawing/2014/main" id="{172D5C33-A4E1-402D-BB99-FFD1FBC2DD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8243" name="Group 101">
                  <a:extLst>
                    <a:ext uri="{FF2B5EF4-FFF2-40B4-BE49-F238E27FC236}">
                      <a16:creationId xmlns:a16="http://schemas.microsoft.com/office/drawing/2014/main" id="{FC7764DE-66BA-4C70-BDEC-D3D8E9F40E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2027"/>
                  <a:ext cx="530" cy="320"/>
                  <a:chOff x="3375" y="2027"/>
                  <a:chExt cx="530" cy="320"/>
                </a:xfrm>
              </p:grpSpPr>
              <p:sp>
                <p:nvSpPr>
                  <p:cNvPr id="8244" name="Rectangle 102">
                    <a:extLst>
                      <a:ext uri="{FF2B5EF4-FFF2-40B4-BE49-F238E27FC236}">
                        <a16:creationId xmlns:a16="http://schemas.microsoft.com/office/drawing/2014/main" id="{C78CEF92-C05E-495A-AE1A-F155859E59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6" y="2071"/>
                    <a:ext cx="510" cy="1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5" name="Oval 103">
                    <a:extLst>
                      <a:ext uri="{FF2B5EF4-FFF2-40B4-BE49-F238E27FC236}">
                        <a16:creationId xmlns:a16="http://schemas.microsoft.com/office/drawing/2014/main" id="{FAD464C7-3EF2-46ED-B7FE-8C052D6D4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027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6" name="Oval 104">
                    <a:extLst>
                      <a:ext uri="{FF2B5EF4-FFF2-40B4-BE49-F238E27FC236}">
                        <a16:creationId xmlns:a16="http://schemas.microsoft.com/office/drawing/2014/main" id="{B3E1D642-99EB-44DC-84D8-5B3F25D765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58"/>
                    <a:ext cx="517" cy="8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7" name="Rectangle 105">
                    <a:extLst>
                      <a:ext uri="{FF2B5EF4-FFF2-40B4-BE49-F238E27FC236}">
                        <a16:creationId xmlns:a16="http://schemas.microsoft.com/office/drawing/2014/main" id="{99567C45-90C2-483A-BCB5-490E0D0F3D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2" y="2235"/>
                    <a:ext cx="517" cy="5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399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8" name="Line 106">
                    <a:extLst>
                      <a:ext uri="{FF2B5EF4-FFF2-40B4-BE49-F238E27FC236}">
                        <a16:creationId xmlns:a16="http://schemas.microsoft.com/office/drawing/2014/main" id="{C5886D0F-52F1-49A9-8889-15FA28D49E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75" y="2069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49" name="Line 107">
                    <a:extLst>
                      <a:ext uri="{FF2B5EF4-FFF2-40B4-BE49-F238E27FC236}">
                        <a16:creationId xmlns:a16="http://schemas.microsoft.com/office/drawing/2014/main" id="{7D9F10D5-DBAD-475E-BE0C-F845018534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05" y="2073"/>
                    <a:ext cx="0" cy="23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241" name="Text Box 108">
                <a:extLst>
                  <a:ext uri="{FF2B5EF4-FFF2-40B4-BE49-F238E27FC236}">
                    <a16:creationId xmlns:a16="http://schemas.microsoft.com/office/drawing/2014/main" id="{E516257A-E5E8-4CE2-B484-DDEAC370C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" y="2115"/>
                <a:ext cx="465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</p:grpSp>
        <p:sp>
          <p:nvSpPr>
            <p:cNvPr id="8234" name="Line 109">
              <a:extLst>
                <a:ext uri="{FF2B5EF4-FFF2-40B4-BE49-F238E27FC236}">
                  <a16:creationId xmlns:a16="http://schemas.microsoft.com/office/drawing/2014/main" id="{2E94CAD5-7D56-4AB6-8E8A-1C4113825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21" y="1455"/>
              <a:ext cx="263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35" name="Line 110">
              <a:extLst>
                <a:ext uri="{FF2B5EF4-FFF2-40B4-BE49-F238E27FC236}">
                  <a16:creationId xmlns:a16="http://schemas.microsoft.com/office/drawing/2014/main" id="{D6DB8E7D-85E3-417F-944C-621753713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1561"/>
              <a:ext cx="206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36" name="Line 111">
              <a:extLst>
                <a:ext uri="{FF2B5EF4-FFF2-40B4-BE49-F238E27FC236}">
                  <a16:creationId xmlns:a16="http://schemas.microsoft.com/office/drawing/2014/main" id="{D5871740-CC80-4121-A9E7-C697C68D9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4" y="2137"/>
              <a:ext cx="10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37" name="Line 112">
              <a:extLst>
                <a:ext uri="{FF2B5EF4-FFF2-40B4-BE49-F238E27FC236}">
                  <a16:creationId xmlns:a16="http://schemas.microsoft.com/office/drawing/2014/main" id="{970143F6-EA06-4F7A-9073-F777DBDFD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186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38" name="Line 113">
              <a:extLst>
                <a:ext uri="{FF2B5EF4-FFF2-40B4-BE49-F238E27FC236}">
                  <a16:creationId xmlns:a16="http://schemas.microsoft.com/office/drawing/2014/main" id="{B83C1118-1E1D-45D6-A979-6218BB1B9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7" y="2745"/>
              <a:ext cx="238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39" name="Line 114">
              <a:extLst>
                <a:ext uri="{FF2B5EF4-FFF2-40B4-BE49-F238E27FC236}">
                  <a16:creationId xmlns:a16="http://schemas.microsoft.com/office/drawing/2014/main" id="{CCBBE084-8991-4FEE-B77A-4AFED7409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2" y="2737"/>
              <a:ext cx="205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27" name="Group 115">
            <a:extLst>
              <a:ext uri="{FF2B5EF4-FFF2-40B4-BE49-F238E27FC236}">
                <a16:creationId xmlns:a16="http://schemas.microsoft.com/office/drawing/2014/main" id="{7421D54E-AAF5-4A9D-B2B3-664818C8DADB}"/>
              </a:ext>
            </a:extLst>
          </p:cNvPr>
          <p:cNvGrpSpPr>
            <a:grpSpLocks/>
          </p:cNvGrpSpPr>
          <p:nvPr/>
        </p:nvGrpSpPr>
        <p:grpSpPr bwMode="auto">
          <a:xfrm>
            <a:off x="4889500" y="1689100"/>
            <a:ext cx="3848100" cy="3916363"/>
            <a:chOff x="3080" y="1064"/>
            <a:chExt cx="2424" cy="2467"/>
          </a:xfrm>
        </p:grpSpPr>
        <p:sp>
          <p:nvSpPr>
            <p:cNvPr id="8197" name="Oval 116">
              <a:extLst>
                <a:ext uri="{FF2B5EF4-FFF2-40B4-BE49-F238E27FC236}">
                  <a16:creationId xmlns:a16="http://schemas.microsoft.com/office/drawing/2014/main" id="{0CF737C5-58D9-40D4-8828-43AC376C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520"/>
              <a:ext cx="1251" cy="125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t-IT" altLang="it-IT" sz="4000">
                <a:latin typeface="Times New Roman" panose="02020603050405020304" pitchFamily="18" charset="0"/>
              </a:endParaRPr>
            </a:p>
          </p:txBody>
        </p:sp>
        <p:sp>
          <p:nvSpPr>
            <p:cNvPr id="8198" name="Rectangle 117">
              <a:extLst>
                <a:ext uri="{FF2B5EF4-FFF2-40B4-BE49-F238E27FC236}">
                  <a16:creationId xmlns:a16="http://schemas.microsoft.com/office/drawing/2014/main" id="{4F2EC863-7E22-4AB2-9A1A-4149556AB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088"/>
              <a:ext cx="728" cy="3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199" name="Group 118">
              <a:extLst>
                <a:ext uri="{FF2B5EF4-FFF2-40B4-BE49-F238E27FC236}">
                  <a16:creationId xmlns:a16="http://schemas.microsoft.com/office/drawing/2014/main" id="{35AACA27-2634-405D-92B5-59BB7CB84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" y="1900"/>
              <a:ext cx="769" cy="508"/>
              <a:chOff x="4175" y="1900"/>
              <a:chExt cx="769" cy="508"/>
            </a:xfrm>
          </p:grpSpPr>
          <p:grpSp>
            <p:nvGrpSpPr>
              <p:cNvPr id="8210" name="Group 119">
                <a:extLst>
                  <a:ext uri="{FF2B5EF4-FFF2-40B4-BE49-F238E27FC236}">
                    <a16:creationId xmlns:a16="http://schemas.microsoft.com/office/drawing/2014/main" id="{DD2A7E6E-85E4-409C-98EA-F4144D530E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4" y="1968"/>
                <a:ext cx="700" cy="440"/>
                <a:chOff x="4443" y="2135"/>
                <a:chExt cx="851" cy="535"/>
              </a:xfrm>
            </p:grpSpPr>
            <p:sp>
              <p:nvSpPr>
                <p:cNvPr id="8222" name="Rectangle 120">
                  <a:extLst>
                    <a:ext uri="{FF2B5EF4-FFF2-40B4-BE49-F238E27FC236}">
                      <a16:creationId xmlns:a16="http://schemas.microsoft.com/office/drawing/2014/main" id="{055AAE7D-D21E-4DB9-AB09-8732D7B79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8" y="2209"/>
                  <a:ext cx="836" cy="29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it-IT" sz="4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23" name="Oval 121">
                  <a:extLst>
                    <a:ext uri="{FF2B5EF4-FFF2-40B4-BE49-F238E27FC236}">
                      <a16:creationId xmlns:a16="http://schemas.microsoft.com/office/drawing/2014/main" id="{1E48E129-9F25-4B6D-82A7-CE7E76733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3" y="2135"/>
                  <a:ext cx="848" cy="1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399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it-IT" sz="4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24" name="Oval 122">
                  <a:extLst>
                    <a:ext uri="{FF2B5EF4-FFF2-40B4-BE49-F238E27FC236}">
                      <a16:creationId xmlns:a16="http://schemas.microsoft.com/office/drawing/2014/main" id="{78009F3F-739B-4E64-8F0F-D9B058989D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5" y="2520"/>
                  <a:ext cx="848" cy="15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399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it-IT" sz="4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11" name="Rectangle 123">
                <a:extLst>
                  <a:ext uri="{FF2B5EF4-FFF2-40B4-BE49-F238E27FC236}">
                    <a16:creationId xmlns:a16="http://schemas.microsoft.com/office/drawing/2014/main" id="{041E1BED-FC7D-4D9B-A7EC-6CA7E3596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2259"/>
                <a:ext cx="697" cy="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3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it-IT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2" name="Rectangle 124">
                <a:extLst>
                  <a:ext uri="{FF2B5EF4-FFF2-40B4-BE49-F238E27FC236}">
                    <a16:creationId xmlns:a16="http://schemas.microsoft.com/office/drawing/2014/main" id="{70AEB831-13E0-444F-9D15-FFE55DAA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2189"/>
                <a:ext cx="702" cy="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399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it-IT" sz="4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213" name="Group 125">
                <a:extLst>
                  <a:ext uri="{FF2B5EF4-FFF2-40B4-BE49-F238E27FC236}">
                    <a16:creationId xmlns:a16="http://schemas.microsoft.com/office/drawing/2014/main" id="{EBA32D00-C285-4228-A8C3-F4801E6D7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5" y="1900"/>
                <a:ext cx="717" cy="441"/>
                <a:chOff x="4359" y="2052"/>
                <a:chExt cx="872" cy="537"/>
              </a:xfrm>
            </p:grpSpPr>
            <p:sp>
              <p:nvSpPr>
                <p:cNvPr id="8216" name="Rectangle 126">
                  <a:extLst>
                    <a:ext uri="{FF2B5EF4-FFF2-40B4-BE49-F238E27FC236}">
                      <a16:creationId xmlns:a16="http://schemas.microsoft.com/office/drawing/2014/main" id="{D5B14358-EB51-49E0-85A0-98834D6B3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126"/>
                  <a:ext cx="852" cy="2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it-IT" sz="400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217" name="Group 127">
                  <a:extLst>
                    <a:ext uri="{FF2B5EF4-FFF2-40B4-BE49-F238E27FC236}">
                      <a16:creationId xmlns:a16="http://schemas.microsoft.com/office/drawing/2014/main" id="{79BD9CF2-EC0F-47D2-87A0-D14AC55407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9" y="2052"/>
                  <a:ext cx="872" cy="537"/>
                  <a:chOff x="4359" y="2054"/>
                  <a:chExt cx="872" cy="537"/>
                </a:xfrm>
              </p:grpSpPr>
              <p:sp>
                <p:nvSpPr>
                  <p:cNvPr id="8218" name="Oval 128">
                    <a:extLst>
                      <a:ext uri="{FF2B5EF4-FFF2-40B4-BE49-F238E27FC236}">
                        <a16:creationId xmlns:a16="http://schemas.microsoft.com/office/drawing/2014/main" id="{890F7F9A-086F-46AB-95A2-AB65D77497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054"/>
                    <a:ext cx="866" cy="1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19" name="Oval 129">
                    <a:extLst>
                      <a:ext uri="{FF2B5EF4-FFF2-40B4-BE49-F238E27FC236}">
                        <a16:creationId xmlns:a16="http://schemas.microsoft.com/office/drawing/2014/main" id="{D5CCA6D5-1B56-44CE-8E12-62955EC12F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59" y="2441"/>
                    <a:ext cx="872" cy="1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399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it-IT" sz="4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0" name="Line 130">
                    <a:extLst>
                      <a:ext uri="{FF2B5EF4-FFF2-40B4-BE49-F238E27FC236}">
                        <a16:creationId xmlns:a16="http://schemas.microsoft.com/office/drawing/2014/main" id="{87F4A70A-1FF1-46C7-8D85-3AB6461A10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60" y="2123"/>
                    <a:ext cx="0" cy="391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221" name="Line 131">
                    <a:extLst>
                      <a:ext uri="{FF2B5EF4-FFF2-40B4-BE49-F238E27FC236}">
                        <a16:creationId xmlns:a16="http://schemas.microsoft.com/office/drawing/2014/main" id="{713EAF41-9A63-4F79-A44F-A28154A7E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29" y="2130"/>
                    <a:ext cx="0" cy="390"/>
                  </a:xfrm>
                  <a:prstGeom prst="line">
                    <a:avLst/>
                  </a:prstGeom>
                  <a:noFill/>
                  <a:ln w="25399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</p:grpSp>
          <p:sp>
            <p:nvSpPr>
              <p:cNvPr id="8214" name="Text Box 132">
                <a:extLst>
                  <a:ext uri="{FF2B5EF4-FFF2-40B4-BE49-F238E27FC236}">
                    <a16:creationId xmlns:a16="http://schemas.microsoft.com/office/drawing/2014/main" id="{180CB74E-A9BC-4301-B6BC-26C77F0A6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8" y="2011"/>
                <a:ext cx="4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it-IT" altLang="it-IT" sz="1600" b="1">
                    <a:latin typeface="Arial" panose="020B0604020202020204" pitchFamily="34" charset="0"/>
                  </a:rPr>
                  <a:t>DATI</a:t>
                </a:r>
              </a:p>
            </p:txBody>
          </p:sp>
          <p:sp>
            <p:nvSpPr>
              <p:cNvPr id="8215" name="Rectangle 133">
                <a:extLst>
                  <a:ext uri="{FF2B5EF4-FFF2-40B4-BE49-F238E27FC236}">
                    <a16:creationId xmlns:a16="http://schemas.microsoft.com/office/drawing/2014/main" id="{23FE8BAF-0641-4A98-B359-94EC371F3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2178"/>
                <a:ext cx="703" cy="1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it-IT" sz="4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200" name="Rectangle 134">
              <a:extLst>
                <a:ext uri="{FF2B5EF4-FFF2-40B4-BE49-F238E27FC236}">
                  <a16:creationId xmlns:a16="http://schemas.microsoft.com/office/drawing/2014/main" id="{AC696676-CAB8-41B6-97B8-7CF3B9C9F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760"/>
              <a:ext cx="728" cy="3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1" name="Rectangle 135">
              <a:extLst>
                <a:ext uri="{FF2B5EF4-FFF2-40B4-BE49-F238E27FC236}">
                  <a16:creationId xmlns:a16="http://schemas.microsoft.com/office/drawing/2014/main" id="{312B955C-08C1-4E6C-BCC0-EDD413BD7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136"/>
              <a:ext cx="728" cy="3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2" name="Rectangle 136">
              <a:extLst>
                <a:ext uri="{FF2B5EF4-FFF2-40B4-BE49-F238E27FC236}">
                  <a16:creationId xmlns:a16="http://schemas.microsoft.com/office/drawing/2014/main" id="{26EB7642-EB92-4713-A33B-C873E38FE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064"/>
              <a:ext cx="728" cy="3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3" name="Rectangle 137">
              <a:extLst>
                <a:ext uri="{FF2B5EF4-FFF2-40B4-BE49-F238E27FC236}">
                  <a16:creationId xmlns:a16="http://schemas.microsoft.com/office/drawing/2014/main" id="{8915CA0D-0F54-4E07-8C2E-3668C797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952"/>
              <a:ext cx="728" cy="3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PROGRAMMA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it-IT" altLang="it-IT" sz="1200" b="1">
                  <a:solidFill>
                    <a:schemeClr val="accent2"/>
                  </a:solidFill>
                  <a:latin typeface="Arial" panose="020B0604020202020204" pitchFamily="34" charset="0"/>
                </a:rPr>
                <a:t>APPLICATIVO</a:t>
              </a:r>
              <a:endParaRPr lang="it-IT" altLang="it-IT" sz="1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4" name="Line 138">
              <a:extLst>
                <a:ext uri="{FF2B5EF4-FFF2-40B4-BE49-F238E27FC236}">
                  <a16:creationId xmlns:a16="http://schemas.microsoft.com/office/drawing/2014/main" id="{0B89C2E2-7112-4F5C-97AD-C071E3F33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" y="1464"/>
              <a:ext cx="319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5" name="Line 139">
              <a:extLst>
                <a:ext uri="{FF2B5EF4-FFF2-40B4-BE49-F238E27FC236}">
                  <a16:creationId xmlns:a16="http://schemas.microsoft.com/office/drawing/2014/main" id="{59A48815-B1EE-4789-8EC1-4F2F397FB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7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6" name="Line 140">
              <a:extLst>
                <a:ext uri="{FF2B5EF4-FFF2-40B4-BE49-F238E27FC236}">
                  <a16:creationId xmlns:a16="http://schemas.microsoft.com/office/drawing/2014/main" id="{A89F2428-EA0B-4C79-8A15-65DA43D46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2560"/>
              <a:ext cx="37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7" name="Line 141">
              <a:extLst>
                <a:ext uri="{FF2B5EF4-FFF2-40B4-BE49-F238E27FC236}">
                  <a16:creationId xmlns:a16="http://schemas.microsoft.com/office/drawing/2014/main" id="{73FC2A65-795C-4CB8-8F7F-F87FC4B3E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216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8" name="Line 142">
              <a:extLst>
                <a:ext uri="{FF2B5EF4-FFF2-40B4-BE49-F238E27FC236}">
                  <a16:creationId xmlns:a16="http://schemas.microsoft.com/office/drawing/2014/main" id="{137CAA1D-6E79-4109-B3F2-68E9902FB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1512"/>
              <a:ext cx="336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209" name="Text Box 143">
              <a:extLst>
                <a:ext uri="{FF2B5EF4-FFF2-40B4-BE49-F238E27FC236}">
                  <a16:creationId xmlns:a16="http://schemas.microsoft.com/office/drawing/2014/main" id="{DE2F8469-84A3-45E1-93B8-D885A985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" y="1630"/>
              <a:ext cx="4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it-IT" altLang="it-IT" sz="1600" b="1">
                  <a:solidFill>
                    <a:schemeClr val="accent2"/>
                  </a:solidFill>
                  <a:latin typeface="Arial" panose="020B0604020202020204" pitchFamily="34" charset="0"/>
                </a:rPr>
                <a:t>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Sintassi della clausola </a:t>
            </a:r>
            <a:r>
              <a:rPr lang="it-IT" altLang="it-IT">
                <a:latin typeface="Courier New" panose="02070309020205020404" pitchFamily="49" charset="0"/>
              </a:rPr>
              <a:t>where</a:t>
            </a: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5105400"/>
          </a:xfrm>
        </p:spPr>
        <p:txBody>
          <a:bodyPr/>
          <a:lstStyle/>
          <a:p>
            <a:r>
              <a:rPr lang="it-IT" altLang="it-IT" sz="3200" dirty="0"/>
              <a:t>Espressione booleana di predicati semplici</a:t>
            </a:r>
          </a:p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studenti</a:t>
            </a:r>
            <a:r>
              <a:rPr lang="en-US" altLang="it-IT" dirty="0"/>
              <a:t> di informatica </a:t>
            </a:r>
            <a:r>
              <a:rPr lang="en-US" altLang="it-IT" dirty="0" err="1"/>
              <a:t>originari</a:t>
            </a:r>
            <a:r>
              <a:rPr lang="en-US" altLang="it-IT" dirty="0"/>
              <a:t> di Bologna:</a:t>
            </a:r>
          </a:p>
          <a:p>
            <a:pPr lvl="1"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</a:t>
            </a:r>
            <a:r>
              <a:rPr lang="en-US" altLang="it-IT" b="1" dirty="0" err="1">
                <a:latin typeface="Courier New" panose="02070309020205020404" pitchFamily="49" charset="0"/>
              </a:rPr>
              <a:t>matr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Studente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CCS = ’Inf’ </a:t>
            </a:r>
            <a:r>
              <a:rPr lang="en-US" altLang="it-IT" b="1" dirty="0">
                <a:solidFill>
                  <a:srgbClr val="0070C0"/>
                </a:solidFill>
                <a:latin typeface="Courier New" panose="02070309020205020404" pitchFamily="49" charset="0"/>
              </a:rPr>
              <a:t>and</a:t>
            </a:r>
            <a:r>
              <a:rPr lang="en-US" altLang="it-IT" b="1" dirty="0">
                <a:latin typeface="Courier New" panose="02070309020205020404" pitchFamily="49" charset="0"/>
              </a:rPr>
              <a:t> </a:t>
            </a:r>
            <a:r>
              <a:rPr lang="en-US" altLang="it-IT" b="1" dirty="0" err="1">
                <a:latin typeface="Courier New" panose="02070309020205020404" pitchFamily="49" charset="0"/>
              </a:rPr>
              <a:t>Città</a:t>
            </a:r>
            <a:r>
              <a:rPr lang="en-US" altLang="it-IT" b="1" dirty="0">
                <a:latin typeface="Courier New" panose="02070309020205020404" pitchFamily="49" charset="0"/>
              </a:rPr>
              <a:t> = ’Bologna’</a:t>
            </a:r>
            <a:endParaRPr lang="en-US" altLang="it-IT" b="1" dirty="0"/>
          </a:p>
          <a:p>
            <a:pPr>
              <a:lnSpc>
                <a:spcPct val="90000"/>
              </a:lnSpc>
            </a:pP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studenti</a:t>
            </a:r>
            <a:r>
              <a:rPr lang="en-US" altLang="it-IT" dirty="0"/>
              <a:t> </a:t>
            </a:r>
            <a:r>
              <a:rPr lang="en-US" altLang="it-IT" dirty="0" err="1"/>
              <a:t>originari</a:t>
            </a:r>
            <a:r>
              <a:rPr lang="en-US" altLang="it-IT" dirty="0"/>
              <a:t> di Bologna </a:t>
            </a:r>
            <a:r>
              <a:rPr lang="en-US" altLang="it-IT" dirty="0">
                <a:solidFill>
                  <a:schemeClr val="bg2"/>
                </a:solidFill>
              </a:rPr>
              <a:t>o</a:t>
            </a:r>
            <a:r>
              <a:rPr lang="en-US" altLang="it-IT" dirty="0"/>
              <a:t> di Torino: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*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Studente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Città</a:t>
            </a:r>
            <a:r>
              <a:rPr lang="en-US" altLang="it-IT" b="1" dirty="0">
                <a:latin typeface="Courier New" panose="02070309020205020404" pitchFamily="49" charset="0"/>
              </a:rPr>
              <a:t> = ’Bologna’ 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or </a:t>
            </a:r>
            <a:r>
              <a:rPr lang="en-US" altLang="it-IT" b="1" dirty="0" err="1">
                <a:latin typeface="Courier New" panose="02070309020205020404" pitchFamily="49" charset="0"/>
              </a:rPr>
              <a:t>Città</a:t>
            </a:r>
            <a:r>
              <a:rPr lang="en-US" altLang="it-IT" b="1" dirty="0">
                <a:latin typeface="Courier New" panose="02070309020205020404" pitchFamily="49" charset="0"/>
              </a:rPr>
              <a:t> = ’Torino’</a:t>
            </a:r>
            <a:endParaRPr lang="en-US" altLang="it-IT" sz="2800" b="1" dirty="0">
              <a:latin typeface="Courier New" panose="02070309020205020404" pitchFamily="49" charset="0"/>
            </a:endParaRPr>
          </a:p>
          <a:p>
            <a:pPr lvl="1"/>
            <a:r>
              <a:rPr lang="it-IT" altLang="it-IT" dirty="0"/>
              <a:t>Attenzione: </a:t>
            </a: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studenti</a:t>
            </a:r>
            <a:r>
              <a:rPr lang="en-US" altLang="it-IT" dirty="0"/>
              <a:t> </a:t>
            </a:r>
            <a:r>
              <a:rPr lang="en-US" altLang="it-IT" dirty="0" err="1"/>
              <a:t>originari</a:t>
            </a:r>
            <a:r>
              <a:rPr lang="en-US" altLang="it-IT" dirty="0"/>
              <a:t> di Bologna </a:t>
            </a:r>
            <a:r>
              <a:rPr lang="en-US" altLang="it-IT" dirty="0">
                <a:solidFill>
                  <a:srgbClr val="FF0000"/>
                </a:solidFill>
              </a:rPr>
              <a:t>e</a:t>
            </a:r>
            <a:r>
              <a:rPr lang="en-US" altLang="it-IT" dirty="0"/>
              <a:t> </a:t>
            </a:r>
            <a:r>
              <a:rPr lang="en-US" altLang="it-IT" dirty="0" err="1"/>
              <a:t>originari</a:t>
            </a:r>
            <a:r>
              <a:rPr lang="en-US" altLang="it-IT" dirty="0"/>
              <a:t> di Torino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Espressioni booleane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studenti</a:t>
            </a:r>
            <a:r>
              <a:rPr lang="en-US" altLang="it-IT" dirty="0"/>
              <a:t> </a:t>
            </a:r>
            <a:r>
              <a:rPr lang="en-US" altLang="it-IT" dirty="0" err="1"/>
              <a:t>originari</a:t>
            </a:r>
            <a:r>
              <a:rPr lang="en-US" altLang="it-IT" dirty="0"/>
              <a:t> di Roma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frequentano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corso</a:t>
            </a:r>
            <a:r>
              <a:rPr lang="en-US" altLang="it-IT" dirty="0"/>
              <a:t> in Informatica o in Logistica: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sz="2800" b="1" dirty="0">
                <a:latin typeface="Courier New" panose="02070309020205020404" pitchFamily="49" charset="0"/>
              </a:rPr>
              <a:t>select *</a:t>
            </a:r>
            <a:br>
              <a:rPr lang="en-US" altLang="it-IT" sz="2800" b="1" dirty="0">
                <a:latin typeface="Courier New" panose="02070309020205020404" pitchFamily="49" charset="0"/>
              </a:rPr>
            </a:br>
            <a:r>
              <a:rPr lang="en-US" altLang="it-IT" sz="2800" b="1" dirty="0">
                <a:latin typeface="Courier New" panose="02070309020205020404" pitchFamily="49" charset="0"/>
              </a:rPr>
              <a:t>from </a:t>
            </a:r>
            <a:r>
              <a:rPr lang="en-US" altLang="it-IT" sz="2800" b="1" dirty="0" err="1">
                <a:latin typeface="Courier New" panose="02070309020205020404" pitchFamily="49" charset="0"/>
              </a:rPr>
              <a:t>Studente</a:t>
            </a:r>
            <a:br>
              <a:rPr lang="en-US" altLang="it-IT" sz="2800" b="1" dirty="0">
                <a:latin typeface="Courier New" panose="02070309020205020404" pitchFamily="49" charset="0"/>
              </a:rPr>
            </a:br>
            <a:r>
              <a:rPr lang="en-US" altLang="it-IT" sz="2800" b="1" dirty="0">
                <a:latin typeface="Courier New" panose="02070309020205020404" pitchFamily="49" charset="0"/>
              </a:rPr>
              <a:t>where </a:t>
            </a:r>
            <a:r>
              <a:rPr lang="en-US" altLang="it-IT" sz="2800" b="1" dirty="0" err="1">
                <a:latin typeface="Courier New" panose="02070309020205020404" pitchFamily="49" charset="0"/>
              </a:rPr>
              <a:t>Città</a:t>
            </a:r>
            <a:r>
              <a:rPr lang="en-US" altLang="it-IT" sz="2800" b="1" dirty="0">
                <a:latin typeface="Courier New" panose="02070309020205020404" pitchFamily="49" charset="0"/>
              </a:rPr>
              <a:t> = ’Roma’ and</a:t>
            </a:r>
            <a:br>
              <a:rPr lang="en-US" altLang="it-IT" sz="2800" b="1" dirty="0">
                <a:latin typeface="Courier New" panose="02070309020205020404" pitchFamily="49" charset="0"/>
              </a:rPr>
            </a:br>
            <a:r>
              <a:rPr lang="en-US" altLang="it-IT" sz="2800" b="1" dirty="0">
                <a:latin typeface="Courier New" panose="02070309020205020404" pitchFamily="49" charset="0"/>
              </a:rPr>
              <a:t>      </a:t>
            </a:r>
            <a:r>
              <a:rPr lang="en-US" altLang="it-IT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it-IT" sz="2800" b="1" dirty="0">
                <a:latin typeface="Courier New" panose="02070309020205020404" pitchFamily="49" charset="0"/>
              </a:rPr>
              <a:t>CCS = ’Inf’ or</a:t>
            </a:r>
            <a:br>
              <a:rPr lang="en-US" altLang="it-IT" sz="2800" b="1" dirty="0">
                <a:latin typeface="Courier New" panose="02070309020205020404" pitchFamily="49" charset="0"/>
              </a:rPr>
            </a:br>
            <a:r>
              <a:rPr lang="en-US" altLang="it-IT" sz="2800" b="1" dirty="0">
                <a:latin typeface="Courier New" panose="02070309020205020404" pitchFamily="49" charset="0"/>
              </a:rPr>
              <a:t>       CCS = ’Log’</a:t>
            </a:r>
            <a:r>
              <a:rPr lang="en-US" altLang="it-IT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it-IT" dirty="0" err="1"/>
              <a:t>Risultato</a:t>
            </a:r>
            <a:r>
              <a:rPr lang="en-US" altLang="it-IT" dirty="0"/>
              <a:t>: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905000" y="4800600"/>
            <a:ext cx="5334000" cy="1160463"/>
            <a:chOff x="1344" y="2688"/>
            <a:chExt cx="3360" cy="731"/>
          </a:xfrm>
        </p:grpSpPr>
        <p:sp>
          <p:nvSpPr>
            <p:cNvPr id="604165" name="Line 5"/>
            <p:cNvSpPr>
              <a:spLocks noChangeShapeType="1"/>
            </p:cNvSpPr>
            <p:nvPr/>
          </p:nvSpPr>
          <p:spPr bwMode="auto">
            <a:xfrm>
              <a:off x="1344" y="3409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66" name="Line 6"/>
            <p:cNvSpPr>
              <a:spLocks noChangeShapeType="1"/>
            </p:cNvSpPr>
            <p:nvPr/>
          </p:nvSpPr>
          <p:spPr bwMode="auto">
            <a:xfrm>
              <a:off x="1344" y="3074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67" name="Line 7"/>
            <p:cNvSpPr>
              <a:spLocks noChangeShapeType="1"/>
            </p:cNvSpPr>
            <p:nvPr/>
          </p:nvSpPr>
          <p:spPr bwMode="auto">
            <a:xfrm>
              <a:off x="1344" y="3030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68" name="Rectangle 8"/>
            <p:cNvSpPr>
              <a:spLocks noChangeArrowheads="1"/>
            </p:cNvSpPr>
            <p:nvPr/>
          </p:nvSpPr>
          <p:spPr bwMode="auto">
            <a:xfrm>
              <a:off x="1344" y="2738"/>
              <a:ext cx="3360" cy="67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69" name="Line 9"/>
            <p:cNvSpPr>
              <a:spLocks noChangeShapeType="1"/>
            </p:cNvSpPr>
            <p:nvPr/>
          </p:nvSpPr>
          <p:spPr bwMode="auto">
            <a:xfrm flipH="1">
              <a:off x="2016" y="2736"/>
              <a:ext cx="0" cy="67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70" name="Line 10"/>
            <p:cNvSpPr>
              <a:spLocks noChangeShapeType="1"/>
            </p:cNvSpPr>
            <p:nvPr/>
          </p:nvSpPr>
          <p:spPr bwMode="auto">
            <a:xfrm>
              <a:off x="2928" y="2736"/>
              <a:ext cx="0" cy="67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71" name="Line 11"/>
            <p:cNvSpPr>
              <a:spLocks noChangeShapeType="1"/>
            </p:cNvSpPr>
            <p:nvPr/>
          </p:nvSpPr>
          <p:spPr bwMode="auto">
            <a:xfrm>
              <a:off x="3888" y="2738"/>
              <a:ext cx="0" cy="67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172" name="Text Box 12"/>
            <p:cNvSpPr txBox="1">
              <a:spLocks noChangeArrowheads="1"/>
            </p:cNvSpPr>
            <p:nvPr/>
          </p:nvSpPr>
          <p:spPr bwMode="auto">
            <a:xfrm>
              <a:off x="1344" y="2693"/>
              <a:ext cx="52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604173" name="Text Box 13"/>
            <p:cNvSpPr txBox="1">
              <a:spLocks noChangeArrowheads="1"/>
            </p:cNvSpPr>
            <p:nvPr/>
          </p:nvSpPr>
          <p:spPr bwMode="auto">
            <a:xfrm>
              <a:off x="2064" y="2688"/>
              <a:ext cx="840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604174" name="Text Box 14"/>
            <p:cNvSpPr txBox="1">
              <a:spLocks noChangeArrowheads="1"/>
            </p:cNvSpPr>
            <p:nvPr/>
          </p:nvSpPr>
          <p:spPr bwMode="auto">
            <a:xfrm>
              <a:off x="2976" y="2688"/>
              <a:ext cx="650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604175" name="Text Box 15"/>
            <p:cNvSpPr txBox="1">
              <a:spLocks noChangeArrowheads="1"/>
            </p:cNvSpPr>
            <p:nvPr/>
          </p:nvSpPr>
          <p:spPr bwMode="auto">
            <a:xfrm>
              <a:off x="3936" y="2688"/>
              <a:ext cx="526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it-IT"/>
              <a:t>Gestione dei valori nulli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763000" cy="4648200"/>
          </a:xfrm>
        </p:spPr>
        <p:txBody>
          <a:bodyPr/>
          <a:lstStyle/>
          <a:p>
            <a:endParaRPr lang="en-US" altLang="it-IT" dirty="0"/>
          </a:p>
          <a:p>
            <a:r>
              <a:rPr lang="en-US" altLang="it-IT" dirty="0"/>
              <a:t>Per fare una </a:t>
            </a:r>
            <a:r>
              <a:rPr lang="en-US" altLang="it-IT" dirty="0" err="1"/>
              <a:t>verifica</a:t>
            </a:r>
            <a:r>
              <a:rPr lang="en-US" altLang="it-IT" dirty="0"/>
              <a:t> sui </a:t>
            </a:r>
            <a:r>
              <a:rPr lang="en-US" altLang="it-IT" dirty="0" err="1"/>
              <a:t>valori</a:t>
            </a:r>
            <a:r>
              <a:rPr lang="en-US" altLang="it-IT" dirty="0"/>
              <a:t> </a:t>
            </a:r>
            <a:r>
              <a:rPr lang="en-US" altLang="it-IT" dirty="0" err="1"/>
              <a:t>nulli</a:t>
            </a:r>
            <a:r>
              <a:rPr lang="en-US" altLang="it-IT" dirty="0"/>
              <a:t>:</a:t>
            </a:r>
          </a:p>
          <a:p>
            <a:pPr lvl="2">
              <a:buFontTx/>
              <a:buNone/>
            </a:pPr>
            <a:r>
              <a:rPr lang="en-US" altLang="it-IT" sz="2400" i="1" dirty="0" err="1"/>
              <a:t>Attributo</a:t>
            </a:r>
            <a:r>
              <a:rPr lang="en-US" altLang="it-IT" sz="2400" dirty="0"/>
              <a:t> </a:t>
            </a:r>
            <a:r>
              <a:rPr lang="en-US" altLang="it-IT" sz="2400" b="1" dirty="0">
                <a:latin typeface="Courier New" panose="02070309020205020404" pitchFamily="49" charset="0"/>
              </a:rPr>
              <a:t>is</a:t>
            </a:r>
            <a:r>
              <a:rPr lang="en-US" altLang="it-IT" sz="2400" dirty="0"/>
              <a:t> [ </a:t>
            </a:r>
            <a:r>
              <a:rPr lang="en-US" altLang="it-IT" sz="2400" b="1" dirty="0">
                <a:latin typeface="Courier New" panose="02070309020205020404" pitchFamily="49" charset="0"/>
              </a:rPr>
              <a:t>not</a:t>
            </a:r>
            <a:r>
              <a:rPr lang="en-US" altLang="it-IT" sz="2400" dirty="0"/>
              <a:t> ] </a:t>
            </a:r>
            <a:r>
              <a:rPr lang="en-US" altLang="it-IT" sz="2400" b="1" dirty="0">
                <a:latin typeface="Courier New" panose="02070309020205020404" pitchFamily="49" charset="0"/>
              </a:rPr>
              <a:t>null</a:t>
            </a:r>
            <a:endParaRPr lang="en-US" altLang="it-IT" sz="24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2667000"/>
            <a:ext cx="63246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Studente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where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CCS = ’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Inf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’ or CCS &lt;&gt; ’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Inf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è equivalente 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Studente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where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CCS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not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null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1844F6-BBB3-4F69-9C68-02A9087CA2D9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404" name="Rectangle 6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686800" cy="2057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SELECT *</a:t>
            </a:r>
          </a:p>
          <a:p>
            <a:pPr>
              <a:buFontTx/>
              <a:buNone/>
              <a:defRPr/>
            </a:pP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FROM </a:t>
            </a: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STUDENTE </a:t>
            </a:r>
          </a:p>
          <a:p>
            <a:pPr>
              <a:buFontTx/>
              <a:buNone/>
              <a:defRPr/>
            </a:pP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WHERE (Città='Torino') </a:t>
            </a: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OR 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</a:t>
            </a:r>
            <a:r>
              <a:rPr lang="it-IT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(Città='Roma') AND NOT (CCS=’Log')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14423" name="Text Box 87"/>
          <p:cNvSpPr txBox="1">
            <a:spLocks noChangeArrowheads="1"/>
          </p:cNvSpPr>
          <p:nvPr/>
        </p:nvSpPr>
        <p:spPr bwMode="auto">
          <a:xfrm>
            <a:off x="0" y="228600"/>
            <a:ext cx="9144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Esempio di selezione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371600" y="3886200"/>
            <a:ext cx="5410200" cy="2492375"/>
            <a:chOff x="336" y="2686"/>
            <a:chExt cx="3360" cy="1346"/>
          </a:xfrm>
        </p:grpSpPr>
        <p:sp>
          <p:nvSpPr>
            <p:cNvPr id="14426" name="Line 90"/>
            <p:cNvSpPr>
              <a:spLocks noChangeShapeType="1"/>
            </p:cNvSpPr>
            <p:nvPr/>
          </p:nvSpPr>
          <p:spPr bwMode="auto">
            <a:xfrm>
              <a:off x="336" y="3407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27" name="Line 91"/>
            <p:cNvSpPr>
              <a:spLocks noChangeShapeType="1"/>
            </p:cNvSpPr>
            <p:nvPr/>
          </p:nvSpPr>
          <p:spPr bwMode="auto">
            <a:xfrm>
              <a:off x="336" y="3072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28" name="Line 92"/>
            <p:cNvSpPr>
              <a:spLocks noChangeShapeType="1"/>
            </p:cNvSpPr>
            <p:nvPr/>
          </p:nvSpPr>
          <p:spPr bwMode="auto">
            <a:xfrm>
              <a:off x="336" y="3028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29" name="Line 93"/>
            <p:cNvSpPr>
              <a:spLocks noChangeShapeType="1"/>
            </p:cNvSpPr>
            <p:nvPr/>
          </p:nvSpPr>
          <p:spPr bwMode="auto">
            <a:xfrm>
              <a:off x="336" y="3743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336" y="2736"/>
              <a:ext cx="3360" cy="129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1055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2" name="Line 96"/>
            <p:cNvSpPr>
              <a:spLocks noChangeShapeType="1"/>
            </p:cNvSpPr>
            <p:nvPr/>
          </p:nvSpPr>
          <p:spPr bwMode="auto">
            <a:xfrm>
              <a:off x="192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288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435" name="Text Box 99"/>
            <p:cNvSpPr txBox="1">
              <a:spLocks noChangeArrowheads="1"/>
            </p:cNvSpPr>
            <p:nvPr/>
          </p:nvSpPr>
          <p:spPr bwMode="auto">
            <a:xfrm>
              <a:off x="336" y="2691"/>
              <a:ext cx="653" cy="1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415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4436" name="Text Box 100"/>
            <p:cNvSpPr txBox="1">
              <a:spLocks noChangeArrowheads="1"/>
            </p:cNvSpPr>
            <p:nvPr/>
          </p:nvSpPr>
          <p:spPr bwMode="auto">
            <a:xfrm>
              <a:off x="1056" y="2686"/>
              <a:ext cx="835" cy="1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4437" name="Text Box 101"/>
            <p:cNvSpPr txBox="1">
              <a:spLocks noChangeArrowheads="1"/>
            </p:cNvSpPr>
            <p:nvPr/>
          </p:nvSpPr>
          <p:spPr bwMode="auto">
            <a:xfrm>
              <a:off x="1968" y="2686"/>
              <a:ext cx="878" cy="1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CITTA’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Torino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14438" name="Text Box 102"/>
            <p:cNvSpPr txBox="1">
              <a:spLocks noChangeArrowheads="1"/>
            </p:cNvSpPr>
            <p:nvPr/>
          </p:nvSpPr>
          <p:spPr bwMode="auto">
            <a:xfrm>
              <a:off x="2928" y="2686"/>
              <a:ext cx="635" cy="1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C-DIP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</p:grpSp>
      <p:cxnSp>
        <p:nvCxnSpPr>
          <p:cNvPr id="14342" name="Connettore 1 3"/>
          <p:cNvCxnSpPr>
            <a:cxnSpLocks noChangeShapeType="1"/>
          </p:cNvCxnSpPr>
          <p:nvPr/>
        </p:nvCxnSpPr>
        <p:spPr bwMode="auto">
          <a:xfrm>
            <a:off x="914400" y="5943600"/>
            <a:ext cx="6324600" cy="1524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Connettore 1 19"/>
          <p:cNvCxnSpPr>
            <a:cxnSpLocks noChangeShapeType="1"/>
          </p:cNvCxnSpPr>
          <p:nvPr/>
        </p:nvCxnSpPr>
        <p:spPr bwMode="auto">
          <a:xfrm>
            <a:off x="762000" y="4800600"/>
            <a:ext cx="6324600" cy="1524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Selezione e proiezione</a:t>
            </a:r>
            <a:b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86600" y="4572000"/>
            <a:ext cx="1295400" cy="1782763"/>
            <a:chOff x="480" y="2926"/>
            <a:chExt cx="816" cy="1125"/>
          </a:xfrm>
        </p:grpSpPr>
        <p:sp>
          <p:nvSpPr>
            <p:cNvPr id="117764" name="Line 4"/>
            <p:cNvSpPr>
              <a:spLocks noChangeShapeType="1"/>
            </p:cNvSpPr>
            <p:nvPr/>
          </p:nvSpPr>
          <p:spPr bwMode="auto">
            <a:xfrm>
              <a:off x="480" y="364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>
              <a:off x="480" y="3312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480" y="2976"/>
              <a:ext cx="816" cy="105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480" y="2926"/>
              <a:ext cx="698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</p:txBody>
        </p:sp>
        <p:sp>
          <p:nvSpPr>
            <p:cNvPr id="117768" name="Line 8"/>
            <p:cNvSpPr>
              <a:spLocks noChangeShapeType="1"/>
            </p:cNvSpPr>
            <p:nvPr/>
          </p:nvSpPr>
          <p:spPr bwMode="auto">
            <a:xfrm>
              <a:off x="480" y="3264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28600" y="3352800"/>
            <a:ext cx="8534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Estrarre il nome degli studenti iscritti 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 CCS in informatica?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1200" y="914400"/>
            <a:ext cx="5410200" cy="2514600"/>
            <a:chOff x="336" y="2686"/>
            <a:chExt cx="3360" cy="1399"/>
          </a:xfrm>
        </p:grpSpPr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336" y="3407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336" y="3072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>
              <a:off x="336" y="3028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>
              <a:off x="336" y="3743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36" y="2736"/>
              <a:ext cx="3360" cy="129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055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192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>
              <a:off x="288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779" name="Text Box 19"/>
            <p:cNvSpPr txBox="1">
              <a:spLocks noChangeArrowheads="1"/>
            </p:cNvSpPr>
            <p:nvPr/>
          </p:nvSpPr>
          <p:spPr bwMode="auto">
            <a:xfrm>
              <a:off x="336" y="2691"/>
              <a:ext cx="522" cy="1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415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17780" name="Text Box 20"/>
            <p:cNvSpPr txBox="1">
              <a:spLocks noChangeArrowheads="1"/>
            </p:cNvSpPr>
            <p:nvPr/>
          </p:nvSpPr>
          <p:spPr bwMode="auto">
            <a:xfrm>
              <a:off x="1056" y="2686"/>
              <a:ext cx="835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17781" name="Text Box 21"/>
            <p:cNvSpPr txBox="1">
              <a:spLocks noChangeArrowheads="1"/>
            </p:cNvSpPr>
            <p:nvPr/>
          </p:nvSpPr>
          <p:spPr bwMode="auto">
            <a:xfrm>
              <a:off x="1968" y="2686"/>
              <a:ext cx="878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Torino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2928" y="2686"/>
              <a:ext cx="519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</p:grp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304800" y="4648200"/>
            <a:ext cx="85344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SELECT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FROM STUDENTE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WHERE CCS=‘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Inf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’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9" grpId="0" autoUpdateAnimBg="0"/>
      <p:bldP spid="11778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Selezione e proiezione</a:t>
            </a:r>
            <a:b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5000" y="914400"/>
            <a:ext cx="5410200" cy="2419350"/>
            <a:chOff x="336" y="2686"/>
            <a:chExt cx="3360" cy="1346"/>
          </a:xfrm>
        </p:grpSpPr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336" y="3407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>
              <a:off x="336" y="3072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336" y="3028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336" y="3743"/>
              <a:ext cx="3360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336" y="2736"/>
              <a:ext cx="3360" cy="129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4" name="Line 16"/>
            <p:cNvSpPr>
              <a:spLocks noChangeShapeType="1"/>
            </p:cNvSpPr>
            <p:nvPr/>
          </p:nvSpPr>
          <p:spPr bwMode="auto">
            <a:xfrm>
              <a:off x="1055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5" name="Line 17"/>
            <p:cNvSpPr>
              <a:spLocks noChangeShapeType="1"/>
            </p:cNvSpPr>
            <p:nvPr/>
          </p:nvSpPr>
          <p:spPr bwMode="auto">
            <a:xfrm>
              <a:off x="192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2880" y="2736"/>
              <a:ext cx="1" cy="129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27" name="Text Box 19"/>
            <p:cNvSpPr txBox="1">
              <a:spLocks noChangeArrowheads="1"/>
            </p:cNvSpPr>
            <p:nvPr/>
          </p:nvSpPr>
          <p:spPr bwMode="auto">
            <a:xfrm>
              <a:off x="336" y="2691"/>
              <a:ext cx="519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415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1056" y="2686"/>
              <a:ext cx="835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Alex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1968" y="2686"/>
              <a:ext cx="878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Torino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119830" name="Text Box 22"/>
            <p:cNvSpPr txBox="1">
              <a:spLocks noChangeArrowheads="1"/>
            </p:cNvSpPr>
            <p:nvPr/>
          </p:nvSpPr>
          <p:spPr bwMode="auto">
            <a:xfrm>
              <a:off x="2928" y="2686"/>
              <a:ext cx="519" cy="1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</p:grp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52400" y="3581400"/>
            <a:ext cx="8534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Nome degli studenti di Logistica non di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Milano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152400" y="4876800"/>
            <a:ext cx="85344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SELECT NOME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FROM STUDENTE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WHERE CCS=‘Log’ AND Città&lt;&gt;’Milano’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315200" y="4572000"/>
            <a:ext cx="1344613" cy="1222375"/>
            <a:chOff x="480" y="3262"/>
            <a:chExt cx="847" cy="770"/>
          </a:xfrm>
        </p:grpSpPr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>
              <a:off x="480" y="364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36" name="Rectangle 28"/>
            <p:cNvSpPr>
              <a:spLocks noChangeArrowheads="1"/>
            </p:cNvSpPr>
            <p:nvPr/>
          </p:nvSpPr>
          <p:spPr bwMode="auto">
            <a:xfrm>
              <a:off x="480" y="3312"/>
              <a:ext cx="816" cy="72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9837" name="Text Box 29"/>
            <p:cNvSpPr txBox="1">
              <a:spLocks noChangeArrowheads="1"/>
            </p:cNvSpPr>
            <p:nvPr/>
          </p:nvSpPr>
          <p:spPr bwMode="auto">
            <a:xfrm>
              <a:off x="480" y="3262"/>
              <a:ext cx="847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19838" name="Line 30"/>
            <p:cNvSpPr>
              <a:spLocks noChangeShapeType="1"/>
            </p:cNvSpPr>
            <p:nvPr/>
          </p:nvSpPr>
          <p:spPr bwMode="auto">
            <a:xfrm>
              <a:off x="480" y="3600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2" grpId="0" autoUpdateAnimBg="0"/>
      <p:bldP spid="11983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628B44-5154-4EF3-AFDD-CC403E11FC19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Prodotto cartesiano</a:t>
            </a: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228600" y="1065213"/>
            <a:ext cx="8077200" cy="584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R ,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228600" y="1676400"/>
            <a:ext cx="8077200" cy="5794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è una tabella (priva di nome) con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304800" y="2138363"/>
            <a:ext cx="8077200" cy="166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schema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gli attributi di R e S </a:t>
            </a:r>
            <a:b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(grado(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RxS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)= grado(R)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+grado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(S))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381000" y="3822700"/>
            <a:ext cx="8077200" cy="16684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istanza 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tutte le possibili coppie di tuple di R e S</a:t>
            </a:r>
            <a:b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</a:b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(card(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RxS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=card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(R)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*card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(S))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utoUpdateAnimBg="0"/>
      <p:bldP spid="141325" grpId="0" autoUpdateAnimBg="0"/>
      <p:bldP spid="141326" grpId="0" autoUpdateAnimBg="0"/>
      <p:bldP spid="1413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Esempio</a:t>
            </a:r>
            <a:endParaRPr lang="en-US" altLang="it-IT"/>
          </a:p>
        </p:txBody>
      </p:sp>
      <p:grpSp>
        <p:nvGrpSpPr>
          <p:cNvPr id="18435" name="Group 1027"/>
          <p:cNvGrpSpPr>
            <a:grpSpLocks/>
          </p:cNvGrpSpPr>
          <p:nvPr/>
        </p:nvGrpSpPr>
        <p:grpSpPr bwMode="auto">
          <a:xfrm>
            <a:off x="762000" y="533400"/>
            <a:ext cx="3141663" cy="3400425"/>
            <a:chOff x="816" y="2064"/>
            <a:chExt cx="1979" cy="2142"/>
          </a:xfrm>
        </p:grpSpPr>
        <p:sp>
          <p:nvSpPr>
            <p:cNvPr id="205828" name="Rectangle 1028"/>
            <p:cNvSpPr>
              <a:spLocks noChangeArrowheads="1"/>
            </p:cNvSpPr>
            <p:nvPr/>
          </p:nvSpPr>
          <p:spPr bwMode="auto">
            <a:xfrm>
              <a:off x="923" y="2682"/>
              <a:ext cx="336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5829" name="Rectangle 1029"/>
            <p:cNvSpPr>
              <a:spLocks noChangeArrowheads="1"/>
            </p:cNvSpPr>
            <p:nvPr/>
          </p:nvSpPr>
          <p:spPr bwMode="auto">
            <a:xfrm>
              <a:off x="875" y="2743"/>
              <a:ext cx="816" cy="1049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0" name="Line 1030"/>
            <p:cNvSpPr>
              <a:spLocks noChangeShapeType="1"/>
            </p:cNvSpPr>
            <p:nvPr/>
          </p:nvSpPr>
          <p:spPr bwMode="auto">
            <a:xfrm>
              <a:off x="876" y="3046"/>
              <a:ext cx="81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1" name="Rectangle 1031"/>
            <p:cNvSpPr>
              <a:spLocks noChangeArrowheads="1"/>
            </p:cNvSpPr>
            <p:nvPr/>
          </p:nvSpPr>
          <p:spPr bwMode="auto">
            <a:xfrm>
              <a:off x="1355" y="2682"/>
              <a:ext cx="336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5832" name="Line 1032"/>
            <p:cNvSpPr>
              <a:spLocks noChangeShapeType="1"/>
            </p:cNvSpPr>
            <p:nvPr/>
          </p:nvSpPr>
          <p:spPr bwMode="auto">
            <a:xfrm>
              <a:off x="876" y="3078"/>
              <a:ext cx="81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3" name="Line 1033"/>
            <p:cNvSpPr>
              <a:spLocks noChangeShapeType="1"/>
            </p:cNvSpPr>
            <p:nvPr/>
          </p:nvSpPr>
          <p:spPr bwMode="auto">
            <a:xfrm>
              <a:off x="1259" y="2759"/>
              <a:ext cx="0" cy="959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4" name="Rectangle 1034"/>
            <p:cNvSpPr>
              <a:spLocks noChangeArrowheads="1"/>
            </p:cNvSpPr>
            <p:nvPr/>
          </p:nvSpPr>
          <p:spPr bwMode="auto">
            <a:xfrm>
              <a:off x="2027" y="2682"/>
              <a:ext cx="33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05835" name="Rectangle 1035"/>
            <p:cNvSpPr>
              <a:spLocks noChangeArrowheads="1"/>
            </p:cNvSpPr>
            <p:nvPr/>
          </p:nvSpPr>
          <p:spPr bwMode="auto">
            <a:xfrm>
              <a:off x="1979" y="2743"/>
              <a:ext cx="816" cy="1385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6" name="Line 1036"/>
            <p:cNvSpPr>
              <a:spLocks noChangeShapeType="1"/>
            </p:cNvSpPr>
            <p:nvPr/>
          </p:nvSpPr>
          <p:spPr bwMode="auto">
            <a:xfrm>
              <a:off x="1980" y="3046"/>
              <a:ext cx="81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7" name="Rectangle 1037"/>
            <p:cNvSpPr>
              <a:spLocks noChangeArrowheads="1"/>
            </p:cNvSpPr>
            <p:nvPr/>
          </p:nvSpPr>
          <p:spPr bwMode="auto">
            <a:xfrm>
              <a:off x="2459" y="2682"/>
              <a:ext cx="336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5838" name="Line 1038"/>
            <p:cNvSpPr>
              <a:spLocks noChangeShapeType="1"/>
            </p:cNvSpPr>
            <p:nvPr/>
          </p:nvSpPr>
          <p:spPr bwMode="auto">
            <a:xfrm>
              <a:off x="1980" y="3078"/>
              <a:ext cx="815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39" name="Line 1039"/>
            <p:cNvSpPr>
              <a:spLocks noChangeShapeType="1"/>
            </p:cNvSpPr>
            <p:nvPr/>
          </p:nvSpPr>
          <p:spPr bwMode="auto">
            <a:xfrm flipH="1">
              <a:off x="2352" y="2736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840" name="Rectangle 1040"/>
            <p:cNvSpPr>
              <a:spLocks noChangeArrowheads="1"/>
            </p:cNvSpPr>
            <p:nvPr/>
          </p:nvSpPr>
          <p:spPr bwMode="auto">
            <a:xfrm>
              <a:off x="816" y="2064"/>
              <a:ext cx="1952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R(A,B)       S(C,D)</a:t>
              </a:r>
            </a:p>
          </p:txBody>
        </p:sp>
      </p:grpSp>
      <p:sp>
        <p:nvSpPr>
          <p:cNvPr id="205841" name="Rectangle 1041"/>
          <p:cNvSpPr>
            <a:spLocks noChangeArrowheads="1"/>
          </p:cNvSpPr>
          <p:nvPr/>
        </p:nvSpPr>
        <p:spPr bwMode="auto">
          <a:xfrm>
            <a:off x="5105400" y="1600200"/>
            <a:ext cx="533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5842" name="Rectangle 1042"/>
          <p:cNvSpPr>
            <a:spLocks noChangeArrowheads="1"/>
          </p:cNvSpPr>
          <p:nvPr/>
        </p:nvSpPr>
        <p:spPr bwMode="auto">
          <a:xfrm>
            <a:off x="5029200" y="1676400"/>
            <a:ext cx="1295400" cy="4038600"/>
          </a:xfrm>
          <a:prstGeom prst="rect">
            <a:avLst/>
          </a:prstGeom>
          <a:noFill/>
          <a:ln w="127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3" name="Line 1043"/>
          <p:cNvSpPr>
            <a:spLocks noChangeShapeType="1"/>
          </p:cNvSpPr>
          <p:nvPr/>
        </p:nvSpPr>
        <p:spPr bwMode="auto">
          <a:xfrm>
            <a:off x="5030788" y="2178050"/>
            <a:ext cx="1293812" cy="0"/>
          </a:xfrm>
          <a:prstGeom prst="line">
            <a:avLst/>
          </a:prstGeom>
          <a:noFill/>
          <a:ln w="1270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4" name="Rectangle 1044"/>
          <p:cNvSpPr>
            <a:spLocks noChangeArrowheads="1"/>
          </p:cNvSpPr>
          <p:nvPr/>
        </p:nvSpPr>
        <p:spPr bwMode="auto">
          <a:xfrm>
            <a:off x="5791200" y="1600200"/>
            <a:ext cx="533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B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5845" name="Line 1045"/>
          <p:cNvSpPr>
            <a:spLocks noChangeShapeType="1"/>
          </p:cNvSpPr>
          <p:nvPr/>
        </p:nvSpPr>
        <p:spPr bwMode="auto">
          <a:xfrm>
            <a:off x="5030788" y="2228850"/>
            <a:ext cx="1293812" cy="0"/>
          </a:xfrm>
          <a:prstGeom prst="line">
            <a:avLst/>
          </a:prstGeom>
          <a:noFill/>
          <a:ln w="1270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6" name="Line 1046"/>
          <p:cNvSpPr>
            <a:spLocks noChangeShapeType="1"/>
          </p:cNvSpPr>
          <p:nvPr/>
        </p:nvSpPr>
        <p:spPr bwMode="auto">
          <a:xfrm>
            <a:off x="5638800" y="1722438"/>
            <a:ext cx="0" cy="3992562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7" name="Rectangle 1047"/>
          <p:cNvSpPr>
            <a:spLocks noChangeArrowheads="1"/>
          </p:cNvSpPr>
          <p:nvPr/>
        </p:nvSpPr>
        <p:spPr bwMode="auto">
          <a:xfrm>
            <a:off x="6324600" y="1600200"/>
            <a:ext cx="5334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 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5848" name="Rectangle 1048"/>
          <p:cNvSpPr>
            <a:spLocks noChangeArrowheads="1"/>
          </p:cNvSpPr>
          <p:nvPr/>
        </p:nvSpPr>
        <p:spPr bwMode="auto">
          <a:xfrm>
            <a:off x="6324600" y="1676400"/>
            <a:ext cx="1295400" cy="4038600"/>
          </a:xfrm>
          <a:prstGeom prst="rect">
            <a:avLst/>
          </a:prstGeom>
          <a:noFill/>
          <a:ln w="12700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49" name="Line 1049"/>
          <p:cNvSpPr>
            <a:spLocks noChangeShapeType="1"/>
          </p:cNvSpPr>
          <p:nvPr/>
        </p:nvSpPr>
        <p:spPr bwMode="auto">
          <a:xfrm>
            <a:off x="6324600" y="2178050"/>
            <a:ext cx="1293813" cy="0"/>
          </a:xfrm>
          <a:prstGeom prst="line">
            <a:avLst/>
          </a:prstGeom>
          <a:noFill/>
          <a:ln w="1270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50" name="Rectangle 1050"/>
          <p:cNvSpPr>
            <a:spLocks noChangeArrowheads="1"/>
          </p:cNvSpPr>
          <p:nvPr/>
        </p:nvSpPr>
        <p:spPr bwMode="auto">
          <a:xfrm>
            <a:off x="7010400" y="1600200"/>
            <a:ext cx="5334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D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51" name="Line 1051"/>
          <p:cNvSpPr>
            <a:spLocks noChangeShapeType="1"/>
          </p:cNvSpPr>
          <p:nvPr/>
        </p:nvSpPr>
        <p:spPr bwMode="auto">
          <a:xfrm>
            <a:off x="6324600" y="2209800"/>
            <a:ext cx="1293813" cy="0"/>
          </a:xfrm>
          <a:prstGeom prst="line">
            <a:avLst/>
          </a:prstGeom>
          <a:noFill/>
          <a:ln w="1270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52" name="Line 1052"/>
          <p:cNvSpPr>
            <a:spLocks noChangeShapeType="1"/>
          </p:cNvSpPr>
          <p:nvPr/>
        </p:nvSpPr>
        <p:spPr bwMode="auto">
          <a:xfrm>
            <a:off x="6934200" y="1676400"/>
            <a:ext cx="0" cy="40386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5853" name="Rectangle 1053"/>
          <p:cNvSpPr>
            <a:spLocks noChangeArrowheads="1"/>
          </p:cNvSpPr>
          <p:nvPr/>
        </p:nvSpPr>
        <p:spPr bwMode="auto">
          <a:xfrm>
            <a:off x="4935538" y="619125"/>
            <a:ext cx="246062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R,S (A,B,C,D)</a:t>
            </a:r>
          </a:p>
        </p:txBody>
      </p:sp>
      <p:sp>
        <p:nvSpPr>
          <p:cNvPr id="18449" name="TextBox 29"/>
          <p:cNvSpPr txBox="1">
            <a:spLocks noChangeArrowheads="1"/>
          </p:cNvSpPr>
          <p:nvPr/>
        </p:nvSpPr>
        <p:spPr bwMode="auto">
          <a:xfrm>
            <a:off x="533400" y="4800600"/>
            <a:ext cx="219075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 R,S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Prodotto cartesiano con condizione </a:t>
            </a:r>
            <a:b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</a:t>
            </a: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  <a:r>
              <a:rPr lang="it-IT" dirty="0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5634" name="Text Box 98"/>
          <p:cNvSpPr txBox="1">
            <a:spLocks noChangeArrowheads="1"/>
          </p:cNvSpPr>
          <p:nvPr/>
        </p:nvSpPr>
        <p:spPr bwMode="auto">
          <a:xfrm>
            <a:off x="228600" y="2401888"/>
            <a:ext cx="8534400" cy="20748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SELECT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FROM STUDENTE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,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ESAME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WHERE STUDENTE.Matr=ESAME.Matr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DFC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D438C8EC-ECE4-4B3D-976B-038BD64DDA6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648200"/>
            <a:ext cx="8720138" cy="2209800"/>
            <a:chOff x="96" y="2928"/>
            <a:chExt cx="5493" cy="1392"/>
          </a:xfrm>
        </p:grpSpPr>
        <p:sp>
          <p:nvSpPr>
            <p:cNvPr id="5" name="Line 1029">
              <a:extLst>
                <a:ext uri="{FF2B5EF4-FFF2-40B4-BE49-F238E27FC236}">
                  <a16:creationId xmlns:a16="http://schemas.microsoft.com/office/drawing/2014/main" id="{02DDCE85-73D7-47A9-9E01-11ADBEA45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696"/>
              <a:ext cx="5424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871969CF-1FEB-4105-BB1D-D10A4B290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" y="3310"/>
              <a:ext cx="5471" cy="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E0B0C9B3-1F32-484F-AE7C-304906CEE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" y="3358"/>
              <a:ext cx="5471" cy="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Line 1032">
              <a:extLst>
                <a:ext uri="{FF2B5EF4-FFF2-40B4-BE49-F238E27FC236}">
                  <a16:creationId xmlns:a16="http://schemas.microsoft.com/office/drawing/2014/main" id="{61F0010F-75D3-40D2-835A-9B516ABF1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984"/>
              <a:ext cx="5472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1033">
              <a:extLst>
                <a:ext uri="{FF2B5EF4-FFF2-40B4-BE49-F238E27FC236}">
                  <a16:creationId xmlns:a16="http://schemas.microsoft.com/office/drawing/2014/main" id="{9F328DCA-50CB-401A-8E1D-308D974F1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" y="2928"/>
              <a:ext cx="5472" cy="139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73976A7C-4FD3-4D1B-963E-E6B32A80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16777D15-932B-44DE-AF80-7EB845472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1036">
              <a:extLst>
                <a:ext uri="{FF2B5EF4-FFF2-40B4-BE49-F238E27FC236}">
                  <a16:creationId xmlns:a16="http://schemas.microsoft.com/office/drawing/2014/main" id="{4C8D561D-D65C-44B9-9BC8-40F787887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ectangle 1037">
              <a:extLst>
                <a:ext uri="{FF2B5EF4-FFF2-40B4-BE49-F238E27FC236}">
                  <a16:creationId xmlns:a16="http://schemas.microsoft.com/office/drawing/2014/main" id="{BF4B9362-B844-4105-9507-4DFBA2660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928"/>
              <a:ext cx="1035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STUDENTE.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4" name="Rectangle 1038">
              <a:extLst>
                <a:ext uri="{FF2B5EF4-FFF2-40B4-BE49-F238E27FC236}">
                  <a16:creationId xmlns:a16="http://schemas.microsoft.com/office/drawing/2014/main" id="{32B5548B-3D49-46C6-8706-165EB4E5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2928"/>
              <a:ext cx="728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5" name="Rectangle 1039">
              <a:extLst>
                <a:ext uri="{FF2B5EF4-FFF2-40B4-BE49-F238E27FC236}">
                  <a16:creationId xmlns:a16="http://schemas.microsoft.com/office/drawing/2014/main" id="{4713BF07-E23A-4489-BF02-C6733AC61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928"/>
              <a:ext cx="764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16" name="Rectangle 1040">
              <a:extLst>
                <a:ext uri="{FF2B5EF4-FFF2-40B4-BE49-F238E27FC236}">
                  <a16:creationId xmlns:a16="http://schemas.microsoft.com/office/drawing/2014/main" id="{916C436C-A662-49E5-9873-96A75FCA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2928"/>
              <a:ext cx="459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7" name="Rectangle 1041">
              <a:extLst>
                <a:ext uri="{FF2B5EF4-FFF2-40B4-BE49-F238E27FC236}">
                  <a16:creationId xmlns:a16="http://schemas.microsoft.com/office/drawing/2014/main" id="{BCE86C7A-27D2-45E1-B4DA-F6421C63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928"/>
              <a:ext cx="737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ESAME.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8" name="Rectangle 1042">
              <a:extLst>
                <a:ext uri="{FF2B5EF4-FFF2-40B4-BE49-F238E27FC236}">
                  <a16:creationId xmlns:a16="http://schemas.microsoft.com/office/drawing/2014/main" id="{CEC1A7E9-F2B0-425B-9FC1-FD0FF8137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928"/>
              <a:ext cx="768" cy="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Cod-</a:t>
              </a: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Corso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Rectangle 1043">
              <a:extLst>
                <a:ext uri="{FF2B5EF4-FFF2-40B4-BE49-F238E27FC236}">
                  <a16:creationId xmlns:a16="http://schemas.microsoft.com/office/drawing/2014/main" id="{6A8F47F4-77F1-4218-BA83-BFDFEB6AD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" y="2928"/>
              <a:ext cx="584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8-1-98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</p:txBody>
        </p:sp>
        <p:sp>
          <p:nvSpPr>
            <p:cNvPr id="20" name="Rectangle 1044">
              <a:extLst>
                <a:ext uri="{FF2B5EF4-FFF2-40B4-BE49-F238E27FC236}">
                  <a16:creationId xmlns:a16="http://schemas.microsoft.com/office/drawing/2014/main" id="{BADF47BF-CEB4-47EA-B9CA-F6B920A2C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928"/>
              <a:ext cx="465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Voto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21" name="Line 1045">
              <a:extLst>
                <a:ext uri="{FF2B5EF4-FFF2-40B4-BE49-F238E27FC236}">
                  <a16:creationId xmlns:a16="http://schemas.microsoft.com/office/drawing/2014/main" id="{1F936215-22F2-4B3A-8EB7-44BFCE1C6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F9219966-72E1-4063-8E85-DE26F3D30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8C94A50B-D70A-4417-8266-A62910E06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Line 1048">
              <a:extLst>
                <a:ext uri="{FF2B5EF4-FFF2-40B4-BE49-F238E27FC236}">
                  <a16:creationId xmlns:a16="http://schemas.microsoft.com/office/drawing/2014/main" id="{FEEC6409-9776-412C-9416-DE64AE980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  <a:r>
              <a:rPr lang="it-IT" dirty="0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5612" name="Text Box 76"/>
          <p:cNvSpPr txBox="1">
            <a:spLocks noChangeArrowheads="1"/>
          </p:cNvSpPr>
          <p:nvPr/>
        </p:nvSpPr>
        <p:spPr bwMode="auto">
          <a:xfrm>
            <a:off x="0" y="958850"/>
            <a:ext cx="8991600" cy="10398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FROM STUDENTE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MT Extra" pitchFamily="18" charset="2"/>
              </a:rPr>
              <a:t>JOIN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ESAME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			ON STUDENTE.Matr=ESAME.Matr</a:t>
            </a:r>
          </a:p>
        </p:txBody>
      </p:sp>
      <p:sp>
        <p:nvSpPr>
          <p:cNvPr id="65634" name="Text Box 98"/>
          <p:cNvSpPr txBox="1">
            <a:spLocks noChangeArrowheads="1"/>
          </p:cNvSpPr>
          <p:nvPr/>
        </p:nvSpPr>
        <p:spPr bwMode="auto">
          <a:xfrm>
            <a:off x="228600" y="2185988"/>
            <a:ext cx="8534400" cy="250666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è equivalente alla seguente espressione (operatore derivato):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FROM STUDENTE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Symbol" pitchFamily="18" charset="2"/>
              </a:rPr>
              <a:t>,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ESAME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WHERE STUDENTE.Matr=ESAME.Matr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DFCA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638" name="Text Box 102"/>
          <p:cNvSpPr txBox="1">
            <a:spLocks noChangeArrowheads="1"/>
          </p:cNvSpPr>
          <p:nvPr/>
        </p:nvSpPr>
        <p:spPr bwMode="auto">
          <a:xfrm>
            <a:off x="228600" y="4267200"/>
            <a:ext cx="8534400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attributi omonimi sono resi non ambigui usando la notazione “puntata”: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ESAME.Matr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STUDENTE.Matr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12" grpId="0" autoUpdateAnimBg="0"/>
      <p:bldP spid="65634" grpId="0" autoUpdateAnimBg="0"/>
      <p:bldP spid="656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A14FCFA-E19F-4AE8-9D96-5736838B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4000">
              <a:latin typeface="Times New Roman" panose="02020603050405020304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ACD6F3E-C6E8-467B-A2A3-CF60AFAE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4000">
              <a:latin typeface="Times New Roman" panose="02020603050405020304" pitchFamily="18" charset="0"/>
            </a:endParaRPr>
          </a:p>
        </p:txBody>
      </p:sp>
      <p:sp>
        <p:nvSpPr>
          <p:cNvPr id="9220" name="Freeform 4">
            <a:extLst>
              <a:ext uri="{FF2B5EF4-FFF2-40B4-BE49-F238E27FC236}">
                <a16:creationId xmlns:a16="http://schemas.microsoft.com/office/drawing/2014/main" id="{9403ACE9-B443-4575-A4D0-88616CA220CC}"/>
              </a:ext>
            </a:extLst>
          </p:cNvPr>
          <p:cNvSpPr>
            <a:spLocks/>
          </p:cNvSpPr>
          <p:nvPr/>
        </p:nvSpPr>
        <p:spPr bwMode="auto">
          <a:xfrm>
            <a:off x="5951538" y="3992563"/>
            <a:ext cx="2206625" cy="1217612"/>
          </a:xfrm>
          <a:custGeom>
            <a:avLst/>
            <a:gdLst>
              <a:gd name="T0" fmla="*/ 2147483647 w 1390"/>
              <a:gd name="T1" fmla="*/ 0 h 767"/>
              <a:gd name="T2" fmla="*/ 2147483647 w 1390"/>
              <a:gd name="T3" fmla="*/ 2147483647 h 767"/>
              <a:gd name="T4" fmla="*/ 2147483647 w 1390"/>
              <a:gd name="T5" fmla="*/ 2147483647 h 767"/>
              <a:gd name="T6" fmla="*/ 2147483647 w 1390"/>
              <a:gd name="T7" fmla="*/ 2147483647 h 767"/>
              <a:gd name="T8" fmla="*/ 0 w 1390"/>
              <a:gd name="T9" fmla="*/ 2147483647 h 767"/>
              <a:gd name="T10" fmla="*/ 0 w 1390"/>
              <a:gd name="T11" fmla="*/ 2147483647 h 767"/>
              <a:gd name="T12" fmla="*/ 2147483647 w 1390"/>
              <a:gd name="T13" fmla="*/ 2147483647 h 767"/>
              <a:gd name="T14" fmla="*/ 2147483647 w 1390"/>
              <a:gd name="T15" fmla="*/ 2147483647 h 767"/>
              <a:gd name="T16" fmla="*/ 2147483647 w 1390"/>
              <a:gd name="T17" fmla="*/ 2147483647 h 767"/>
              <a:gd name="T18" fmla="*/ 2147483647 w 1390"/>
              <a:gd name="T19" fmla="*/ 2147483647 h 767"/>
              <a:gd name="T20" fmla="*/ 2147483647 w 1390"/>
              <a:gd name="T21" fmla="*/ 2147483647 h 767"/>
              <a:gd name="T22" fmla="*/ 2147483647 w 1390"/>
              <a:gd name="T23" fmla="*/ 2147483647 h 767"/>
              <a:gd name="T24" fmla="*/ 2147483647 w 1390"/>
              <a:gd name="T25" fmla="*/ 2147483647 h 767"/>
              <a:gd name="T26" fmla="*/ 2147483647 w 1390"/>
              <a:gd name="T27" fmla="*/ 2147483647 h 767"/>
              <a:gd name="T28" fmla="*/ 2147483647 w 1390"/>
              <a:gd name="T29" fmla="*/ 2147483647 h 767"/>
              <a:gd name="T30" fmla="*/ 2147483647 w 1390"/>
              <a:gd name="T31" fmla="*/ 2147483647 h 767"/>
              <a:gd name="T32" fmla="*/ 2147483647 w 1390"/>
              <a:gd name="T33" fmla="*/ 2147483647 h 767"/>
              <a:gd name="T34" fmla="*/ 2147483647 w 1390"/>
              <a:gd name="T35" fmla="*/ 2147483647 h 767"/>
              <a:gd name="T36" fmla="*/ 2147483647 w 1390"/>
              <a:gd name="T37" fmla="*/ 2147483647 h 767"/>
              <a:gd name="T38" fmla="*/ 2147483647 w 1390"/>
              <a:gd name="T39" fmla="*/ 0 h 767"/>
              <a:gd name="T40" fmla="*/ 2147483647 w 1390"/>
              <a:gd name="T41" fmla="*/ 0 h 76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90"/>
              <a:gd name="T64" fmla="*/ 0 h 767"/>
              <a:gd name="T65" fmla="*/ 1390 w 1390"/>
              <a:gd name="T66" fmla="*/ 767 h 76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90" h="767">
                <a:moveTo>
                  <a:pt x="90" y="0"/>
                </a:moveTo>
                <a:lnTo>
                  <a:pt x="57" y="5"/>
                </a:lnTo>
                <a:lnTo>
                  <a:pt x="24" y="26"/>
                </a:lnTo>
                <a:lnTo>
                  <a:pt x="8" y="57"/>
                </a:lnTo>
                <a:lnTo>
                  <a:pt x="0" y="94"/>
                </a:lnTo>
                <a:lnTo>
                  <a:pt x="0" y="672"/>
                </a:lnTo>
                <a:lnTo>
                  <a:pt x="8" y="708"/>
                </a:lnTo>
                <a:lnTo>
                  <a:pt x="24" y="740"/>
                </a:lnTo>
                <a:lnTo>
                  <a:pt x="57" y="761"/>
                </a:lnTo>
                <a:lnTo>
                  <a:pt x="90" y="766"/>
                </a:lnTo>
                <a:lnTo>
                  <a:pt x="1290" y="766"/>
                </a:lnTo>
                <a:lnTo>
                  <a:pt x="1331" y="761"/>
                </a:lnTo>
                <a:lnTo>
                  <a:pt x="1364" y="740"/>
                </a:lnTo>
                <a:lnTo>
                  <a:pt x="1381" y="708"/>
                </a:lnTo>
                <a:lnTo>
                  <a:pt x="1389" y="672"/>
                </a:lnTo>
                <a:lnTo>
                  <a:pt x="1389" y="94"/>
                </a:lnTo>
                <a:lnTo>
                  <a:pt x="1381" y="57"/>
                </a:lnTo>
                <a:lnTo>
                  <a:pt x="1364" y="26"/>
                </a:lnTo>
                <a:lnTo>
                  <a:pt x="1331" y="5"/>
                </a:lnTo>
                <a:lnTo>
                  <a:pt x="1290" y="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6E9B3AB2-36A3-4C5B-AE4C-A54DD9F85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Principali caratteristiche dei DBMS</a:t>
            </a:r>
            <a:r>
              <a:rPr lang="it-IT" dirty="0">
                <a:latin typeface="Courier New" pitchFamily="49" charset="0"/>
              </a:rPr>
              <a:t> 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D0FD8B72-B4FF-4097-A3F4-A83BA335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2188"/>
            <a:ext cx="776922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it-IT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condivisione dei dati</a:t>
            </a:r>
          </a:p>
          <a:p>
            <a:pPr>
              <a:defRPr/>
            </a:pP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assenza di replicazione nei file</a:t>
            </a:r>
          </a:p>
          <a:p>
            <a:pPr>
              <a:defRPr/>
            </a:pP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- concorrenza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F32A44C-2C9B-4261-A610-62052757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4560888" cy="1066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qualità dei dati</a:t>
            </a:r>
          </a:p>
          <a:p>
            <a:pPr>
              <a:defRPr/>
            </a:pP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vincoli di integrità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AED94C12-DA53-439D-A419-0398B84B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6019800" cy="1554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it-IT" sz="3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efficienza</a:t>
            </a:r>
          </a:p>
          <a:p>
            <a:pPr>
              <a:defRPr/>
            </a:pP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caricamento, </a:t>
            </a:r>
            <a:r>
              <a:rPr lang="it-IT" sz="3000" b="1" dirty="0" err="1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query</a:t>
            </a: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, </a:t>
            </a:r>
            <a:r>
              <a:rPr lang="it-IT" sz="3000" b="1" dirty="0" err="1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sort</a:t>
            </a: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EB73589F-B7C8-4213-9D94-82D2DE366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4683125" cy="1554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controllo dell'accesso</a:t>
            </a:r>
            <a:endParaRPr lang="it-IT" sz="3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defRPr/>
            </a:pPr>
            <a:r>
              <a:rPr lang="it-IT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</a:t>
            </a:r>
            <a:r>
              <a:rPr lang="it-IT" sz="3000" b="1" dirty="0">
                <a:solidFill>
                  <a:srgbClr val="9191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- privatezza</a:t>
            </a:r>
          </a:p>
          <a:p>
            <a:pPr>
              <a:buClr>
                <a:schemeClr val="tx1"/>
              </a:buClr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id="{7484F89A-2C3D-406D-8BE6-EB63AA09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62600"/>
            <a:ext cx="2559050" cy="579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robustezza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utoUpdateAnimBg="0"/>
      <p:bldP spid="81927" grpId="0" autoUpdateAnimBg="0"/>
      <p:bldP spid="81928" grpId="0" autoUpdateAnimBg="0"/>
      <p:bldP spid="81929" grpId="0" autoUpdateAnimBg="0"/>
      <p:bldP spid="8193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  <a:r>
              <a:rPr lang="it-IT" dirty="0">
                <a:latin typeface="Courier New" pitchFamily="49" charset="0"/>
              </a:rPr>
              <a:t> </a:t>
            </a:r>
          </a:p>
        </p:txBody>
      </p:sp>
      <p:sp>
        <p:nvSpPr>
          <p:cNvPr id="142339" name="Text Box 1027"/>
          <p:cNvSpPr txBox="1">
            <a:spLocks noChangeArrowheads="1"/>
          </p:cNvSpPr>
          <p:nvPr/>
        </p:nvSpPr>
        <p:spPr bwMode="auto">
          <a:xfrm>
            <a:off x="0" y="1066800"/>
            <a:ext cx="8991600" cy="10398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FROM STUDENTE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  <a:sym typeface="MT Extra" pitchFamily="18" charset="2"/>
              </a:rPr>
              <a:t>JOIN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ESAME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			ON STUDENTE.Matr=ESAME.Matr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52400" y="4648200"/>
            <a:ext cx="8720138" cy="2209800"/>
            <a:chOff x="96" y="2928"/>
            <a:chExt cx="5493" cy="1392"/>
          </a:xfrm>
        </p:grpSpPr>
        <p:sp>
          <p:nvSpPr>
            <p:cNvPr id="142341" name="Line 1029"/>
            <p:cNvSpPr>
              <a:spLocks noChangeShapeType="1"/>
            </p:cNvSpPr>
            <p:nvPr/>
          </p:nvSpPr>
          <p:spPr bwMode="auto">
            <a:xfrm>
              <a:off x="144" y="3696"/>
              <a:ext cx="5424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2" name="Line 1030"/>
            <p:cNvSpPr>
              <a:spLocks noChangeShapeType="1"/>
            </p:cNvSpPr>
            <p:nvPr/>
          </p:nvSpPr>
          <p:spPr bwMode="auto">
            <a:xfrm>
              <a:off x="118" y="3310"/>
              <a:ext cx="5471" cy="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3" name="Line 1031"/>
            <p:cNvSpPr>
              <a:spLocks noChangeShapeType="1"/>
            </p:cNvSpPr>
            <p:nvPr/>
          </p:nvSpPr>
          <p:spPr bwMode="auto">
            <a:xfrm>
              <a:off x="117" y="3358"/>
              <a:ext cx="5471" cy="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4" name="Line 1032"/>
            <p:cNvSpPr>
              <a:spLocks noChangeShapeType="1"/>
            </p:cNvSpPr>
            <p:nvPr/>
          </p:nvSpPr>
          <p:spPr bwMode="auto">
            <a:xfrm>
              <a:off x="96" y="3984"/>
              <a:ext cx="5472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5" name="Rectangle 1033"/>
            <p:cNvSpPr>
              <a:spLocks noChangeArrowheads="1"/>
            </p:cNvSpPr>
            <p:nvPr/>
          </p:nvSpPr>
          <p:spPr bwMode="auto">
            <a:xfrm>
              <a:off x="117" y="2928"/>
              <a:ext cx="5472" cy="139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6" name="Line 1034"/>
            <p:cNvSpPr>
              <a:spLocks noChangeShapeType="1"/>
            </p:cNvSpPr>
            <p:nvPr/>
          </p:nvSpPr>
          <p:spPr bwMode="auto">
            <a:xfrm>
              <a:off x="110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7" name="Line 1035"/>
            <p:cNvSpPr>
              <a:spLocks noChangeShapeType="1"/>
            </p:cNvSpPr>
            <p:nvPr/>
          </p:nvSpPr>
          <p:spPr bwMode="auto">
            <a:xfrm>
              <a:off x="1776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8" name="Line 1036"/>
            <p:cNvSpPr>
              <a:spLocks noChangeShapeType="1"/>
            </p:cNvSpPr>
            <p:nvPr/>
          </p:nvSpPr>
          <p:spPr bwMode="auto">
            <a:xfrm>
              <a:off x="254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49" name="Rectangle 1037"/>
            <p:cNvSpPr>
              <a:spLocks noChangeArrowheads="1"/>
            </p:cNvSpPr>
            <p:nvPr/>
          </p:nvSpPr>
          <p:spPr bwMode="auto">
            <a:xfrm>
              <a:off x="96" y="2928"/>
              <a:ext cx="1035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STUDENTE.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42350" name="Rectangle 1038"/>
            <p:cNvSpPr>
              <a:spLocks noChangeArrowheads="1"/>
            </p:cNvSpPr>
            <p:nvPr/>
          </p:nvSpPr>
          <p:spPr bwMode="auto">
            <a:xfrm>
              <a:off x="1076" y="2928"/>
              <a:ext cx="728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Antonio</a:t>
              </a:r>
            </a:p>
          </p:txBody>
        </p:sp>
        <p:sp>
          <p:nvSpPr>
            <p:cNvPr id="142351" name="Rectangle 1039"/>
            <p:cNvSpPr>
              <a:spLocks noChangeArrowheads="1"/>
            </p:cNvSpPr>
            <p:nvPr/>
          </p:nvSpPr>
          <p:spPr bwMode="auto">
            <a:xfrm>
              <a:off x="1797" y="2928"/>
              <a:ext cx="764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Città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Bologna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Roma</a:t>
              </a:r>
            </a:p>
          </p:txBody>
        </p:sp>
        <p:sp>
          <p:nvSpPr>
            <p:cNvPr id="142352" name="Rectangle 1040"/>
            <p:cNvSpPr>
              <a:spLocks noChangeArrowheads="1"/>
            </p:cNvSpPr>
            <p:nvPr/>
          </p:nvSpPr>
          <p:spPr bwMode="auto">
            <a:xfrm>
              <a:off x="2493" y="2928"/>
              <a:ext cx="459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CCS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Inf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42353" name="Rectangle 1041"/>
            <p:cNvSpPr>
              <a:spLocks noChangeArrowheads="1"/>
            </p:cNvSpPr>
            <p:nvPr/>
          </p:nvSpPr>
          <p:spPr bwMode="auto">
            <a:xfrm>
              <a:off x="3031" y="2928"/>
              <a:ext cx="737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ESAME.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702</a:t>
              </a:r>
            </a:p>
          </p:txBody>
        </p:sp>
        <p:sp>
          <p:nvSpPr>
            <p:cNvPr id="142354" name="Rectangle 1042"/>
            <p:cNvSpPr>
              <a:spLocks noChangeArrowheads="1"/>
            </p:cNvSpPr>
            <p:nvPr/>
          </p:nvSpPr>
          <p:spPr bwMode="auto">
            <a:xfrm>
              <a:off x="3717" y="2928"/>
              <a:ext cx="768" cy="1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Cod-</a:t>
              </a: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Corso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2355" name="Rectangle 1043"/>
            <p:cNvSpPr>
              <a:spLocks noChangeArrowheads="1"/>
            </p:cNvSpPr>
            <p:nvPr/>
          </p:nvSpPr>
          <p:spPr bwMode="auto">
            <a:xfrm>
              <a:off x="4389" y="2928"/>
              <a:ext cx="584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8-1-98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7-9-97</a:t>
              </a:r>
            </a:p>
          </p:txBody>
        </p:sp>
        <p:sp>
          <p:nvSpPr>
            <p:cNvPr id="142356" name="Rectangle 1044"/>
            <p:cNvSpPr>
              <a:spLocks noChangeArrowheads="1"/>
            </p:cNvSpPr>
            <p:nvPr/>
          </p:nvSpPr>
          <p:spPr bwMode="auto">
            <a:xfrm>
              <a:off x="5013" y="2928"/>
              <a:ext cx="465" cy="1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Voto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42357" name="Line 1045"/>
            <p:cNvSpPr>
              <a:spLocks noChangeShapeType="1"/>
            </p:cNvSpPr>
            <p:nvPr/>
          </p:nvSpPr>
          <p:spPr bwMode="auto">
            <a:xfrm flipH="1">
              <a:off x="302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58" name="Line 1046"/>
            <p:cNvSpPr>
              <a:spLocks noChangeShapeType="1"/>
            </p:cNvSpPr>
            <p:nvPr/>
          </p:nvSpPr>
          <p:spPr bwMode="auto">
            <a:xfrm>
              <a:off x="3744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59" name="Line 1047"/>
            <p:cNvSpPr>
              <a:spLocks noChangeShapeType="1"/>
            </p:cNvSpPr>
            <p:nvPr/>
          </p:nvSpPr>
          <p:spPr bwMode="auto">
            <a:xfrm flipH="1">
              <a:off x="4320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2360" name="Line 1048"/>
            <p:cNvSpPr>
              <a:spLocks noChangeShapeType="1"/>
            </p:cNvSpPr>
            <p:nvPr/>
          </p:nvSpPr>
          <p:spPr bwMode="auto">
            <a:xfrm>
              <a:off x="5040" y="2928"/>
              <a:ext cx="0" cy="139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2361" name="Text Box 1049"/>
          <p:cNvSpPr txBox="1">
            <a:spLocks noChangeArrowheads="1"/>
          </p:cNvSpPr>
          <p:nvPr/>
        </p:nvSpPr>
        <p:spPr bwMode="auto">
          <a:xfrm>
            <a:off x="304800" y="2209800"/>
            <a:ext cx="8534400" cy="5191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produce una tabella con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62" name="Text Box 1050"/>
          <p:cNvSpPr txBox="1">
            <a:spLocks noChangeArrowheads="1"/>
          </p:cNvSpPr>
          <p:nvPr/>
        </p:nvSpPr>
        <p:spPr bwMode="auto">
          <a:xfrm>
            <a:off x="304800" y="2692400"/>
            <a:ext cx="8534400" cy="893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schema: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la concatenazione degli schemi di STUDENTE e ESAME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63" name="Text Box 1051"/>
          <p:cNvSpPr txBox="1">
            <a:spLocks noChangeArrowheads="1"/>
          </p:cNvSpPr>
          <p:nvPr/>
        </p:nvSpPr>
        <p:spPr bwMode="auto">
          <a:xfrm>
            <a:off x="304800" y="3505200"/>
            <a:ext cx="8534400" cy="9667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istanza: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le tuple ottenute concatenando quelle tuple di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STUDENTE e di ESAME che soddisfano il predicato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61" grpId="0" autoUpdateAnimBg="0"/>
      <p:bldP spid="142362" grpId="0" autoUpdateAnimBg="0"/>
      <p:bldP spid="14236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B35F94-6090-4EE9-95D3-94445A5850B0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it-IT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Sintassi del predicato di join</a:t>
            </a: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52400" y="1235075"/>
            <a:ext cx="91440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espressione congiuntiva di predicati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semplici: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 ATTR1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comp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ATTR2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ove ATTR1 appartiene a TAB1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     ATTR2 appartiene a TAB2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comp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: =, &lt;&gt;, &lt;, &lt;=, &gt;, &gt;=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743200"/>
            <a:ext cx="8229600" cy="2362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select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Matr</a:t>
            </a:r>
            <a:r>
              <a:rPr lang="it-IT" b="1" dirty="0">
                <a:latin typeface="Courier New" pitchFamily="49" charset="0"/>
              </a:rPr>
              <a:t>, Nome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from</a:t>
            </a:r>
            <a:r>
              <a:rPr lang="it-IT" b="1" dirty="0">
                <a:latin typeface="Courier New" pitchFamily="49" charset="0"/>
              </a:rPr>
              <a:t> Studente, Esame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where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Studente.Matr</a:t>
            </a:r>
            <a:r>
              <a:rPr lang="it-IT" b="1" dirty="0">
                <a:latin typeface="Courier New" pitchFamily="49" charset="0"/>
              </a:rPr>
              <a:t> = </a:t>
            </a:r>
            <a:r>
              <a:rPr lang="it-IT" b="1" dirty="0" err="1">
                <a:latin typeface="Courier New" pitchFamily="49" charset="0"/>
              </a:rPr>
              <a:t>Esame.Matr</a:t>
            </a:r>
            <a:endParaRPr lang="it-IT" b="1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  and CCS = ’Log’ and Voto = 30</a:t>
            </a: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Interrogazione semplice con due tabelle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4375" y="5410200"/>
            <a:ext cx="2587625" cy="1222375"/>
            <a:chOff x="-334" y="3262"/>
            <a:chExt cx="1630" cy="770"/>
          </a:xfrm>
        </p:grpSpPr>
        <p:sp>
          <p:nvSpPr>
            <p:cNvPr id="620549" name="Line 5"/>
            <p:cNvSpPr>
              <a:spLocks noChangeShapeType="1"/>
            </p:cNvSpPr>
            <p:nvPr/>
          </p:nvSpPr>
          <p:spPr bwMode="auto">
            <a:xfrm>
              <a:off x="480" y="361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0550" name="Rectangle 6"/>
            <p:cNvSpPr>
              <a:spLocks noChangeArrowheads="1"/>
            </p:cNvSpPr>
            <p:nvPr/>
          </p:nvSpPr>
          <p:spPr bwMode="auto">
            <a:xfrm>
              <a:off x="480" y="3312"/>
              <a:ext cx="816" cy="72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0551" name="Text Box 7"/>
            <p:cNvSpPr txBox="1">
              <a:spLocks noChangeArrowheads="1"/>
            </p:cNvSpPr>
            <p:nvPr/>
          </p:nvSpPr>
          <p:spPr bwMode="auto">
            <a:xfrm>
              <a:off x="480" y="3262"/>
              <a:ext cx="69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A23B506D-0066-4054-A268-19B9EF946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2" y="3312"/>
              <a:ext cx="526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Matr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123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7F151AF-5AC9-41D0-BC23-54243CFA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4" y="3310"/>
              <a:ext cx="816" cy="72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BF6D98E8-A11F-46AB-9C50-CDF94630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28" y="3617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0" y="1447800"/>
            <a:ext cx="891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Estrarre il nome degli studenti di “Logistica” che hanno preso almeno un 30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5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743200"/>
            <a:ext cx="8229600" cy="2362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select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</a:rPr>
              <a:t>distinct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Matr</a:t>
            </a:r>
            <a:r>
              <a:rPr lang="it-IT" b="1" dirty="0">
                <a:latin typeface="Courier New" pitchFamily="49" charset="0"/>
              </a:rPr>
              <a:t>, Nome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from</a:t>
            </a:r>
            <a:r>
              <a:rPr lang="it-IT" b="1" dirty="0">
                <a:latin typeface="Courier New" pitchFamily="49" charset="0"/>
              </a:rPr>
              <a:t> Studente, Esame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where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Studente.Matr</a:t>
            </a:r>
            <a:r>
              <a:rPr lang="it-IT" b="1" dirty="0">
                <a:latin typeface="Courier New" pitchFamily="49" charset="0"/>
              </a:rPr>
              <a:t> = </a:t>
            </a:r>
            <a:r>
              <a:rPr lang="it-IT" b="1" dirty="0" err="1">
                <a:latin typeface="Courier New" pitchFamily="49" charset="0"/>
              </a:rPr>
              <a:t>Esame.Matr</a:t>
            </a:r>
            <a:endParaRPr lang="it-IT" b="1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  and CCS = ’Log’ and Voto = 30</a:t>
            </a: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Interrogazione semplice con due tabelle</a:t>
            </a:r>
          </a:p>
        </p:txBody>
      </p: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0" y="1447800"/>
            <a:ext cx="891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Estrarre il nome degli studenti di “Logistica” che hanno preso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almeno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un 30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743200"/>
            <a:ext cx="8229600" cy="2362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select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solidFill>
                  <a:srgbClr val="FF0000"/>
                </a:solidFill>
                <a:latin typeface="Courier New" pitchFamily="49" charset="0"/>
              </a:rPr>
              <a:t>distinct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Matr</a:t>
            </a:r>
            <a:r>
              <a:rPr lang="it-IT" b="1" dirty="0">
                <a:latin typeface="Courier New" pitchFamily="49" charset="0"/>
              </a:rPr>
              <a:t>, Nome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from</a:t>
            </a:r>
            <a:r>
              <a:rPr lang="it-IT" b="1" dirty="0">
                <a:latin typeface="Courier New" pitchFamily="49" charset="0"/>
              </a:rPr>
              <a:t> Studente, Esame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where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Studente.Matr</a:t>
            </a:r>
            <a:r>
              <a:rPr lang="it-IT" b="1" dirty="0">
                <a:latin typeface="Courier New" pitchFamily="49" charset="0"/>
              </a:rPr>
              <a:t> = </a:t>
            </a:r>
            <a:r>
              <a:rPr lang="it-IT" b="1" dirty="0" err="1">
                <a:latin typeface="Courier New" pitchFamily="49" charset="0"/>
              </a:rPr>
              <a:t>Esame.Matr</a:t>
            </a:r>
            <a:endParaRPr lang="it-IT" b="1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  and CCS = ’Log’ and Voto = 30</a:t>
            </a: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endParaRPr lang="it-IT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Interrogazione semplice con due tabelle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3276600" y="5410200"/>
            <a:ext cx="1295400" cy="1222375"/>
            <a:chOff x="480" y="3262"/>
            <a:chExt cx="816" cy="770"/>
          </a:xfrm>
        </p:grpSpPr>
        <p:sp>
          <p:nvSpPr>
            <p:cNvPr id="620549" name="Line 5"/>
            <p:cNvSpPr>
              <a:spLocks noChangeShapeType="1"/>
            </p:cNvSpPr>
            <p:nvPr/>
          </p:nvSpPr>
          <p:spPr bwMode="auto">
            <a:xfrm>
              <a:off x="480" y="3648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0550" name="Rectangle 6"/>
            <p:cNvSpPr>
              <a:spLocks noChangeArrowheads="1"/>
            </p:cNvSpPr>
            <p:nvPr/>
          </p:nvSpPr>
          <p:spPr bwMode="auto">
            <a:xfrm>
              <a:off x="480" y="3312"/>
              <a:ext cx="816" cy="72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0551" name="Text Box 7"/>
            <p:cNvSpPr txBox="1">
              <a:spLocks noChangeArrowheads="1"/>
            </p:cNvSpPr>
            <p:nvPr/>
          </p:nvSpPr>
          <p:spPr bwMode="auto">
            <a:xfrm>
              <a:off x="480" y="3262"/>
              <a:ext cx="692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NOME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Carlo</a:t>
              </a:r>
            </a:p>
          </p:txBody>
        </p:sp>
        <p:sp>
          <p:nvSpPr>
            <p:cNvPr id="620552" name="Line 8"/>
            <p:cNvSpPr>
              <a:spLocks noChangeShapeType="1"/>
            </p:cNvSpPr>
            <p:nvPr/>
          </p:nvSpPr>
          <p:spPr bwMode="auto">
            <a:xfrm>
              <a:off x="480" y="3600"/>
              <a:ext cx="816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20553" name="Rectangle 9"/>
          <p:cNvSpPr>
            <a:spLocks noChangeArrowheads="1"/>
          </p:cNvSpPr>
          <p:nvPr/>
        </p:nvSpPr>
        <p:spPr bwMode="auto">
          <a:xfrm>
            <a:off x="0" y="1447800"/>
            <a:ext cx="891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Estrarre il nome degli studenti di “Logistica” che hanno preso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sempre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30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Connettore 1 3"/>
          <p:cNvCxnSpPr>
            <a:cxnSpLocks noChangeShapeType="1"/>
          </p:cNvCxnSpPr>
          <p:nvPr/>
        </p:nvCxnSpPr>
        <p:spPr bwMode="auto">
          <a:xfrm>
            <a:off x="228600" y="2514600"/>
            <a:ext cx="8077200" cy="37338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ttore 1 11"/>
          <p:cNvCxnSpPr>
            <a:cxnSpLocks noChangeShapeType="1"/>
          </p:cNvCxnSpPr>
          <p:nvPr/>
        </p:nvCxnSpPr>
        <p:spPr bwMode="auto">
          <a:xfrm flipV="1">
            <a:off x="381000" y="2438400"/>
            <a:ext cx="7924800" cy="32766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9292" y="914400"/>
            <a:ext cx="8915400" cy="3429000"/>
          </a:xfrm>
        </p:spPr>
        <p:txBody>
          <a:bodyPr/>
          <a:lstStyle/>
          <a:p>
            <a:pPr>
              <a:defRPr/>
            </a:pPr>
            <a:r>
              <a:rPr lang="it-IT" dirty="0"/>
              <a:t>Estrarre il nome degli studenti che hanno preso 30 in “Matematica” </a:t>
            </a: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 </a:t>
            </a:r>
            <a:r>
              <a:rPr lang="it-IT" sz="2400" b="1" dirty="0" err="1">
                <a:latin typeface="Courier New" pitchFamily="49" charset="0"/>
              </a:rPr>
              <a:t>Matr</a:t>
            </a:r>
            <a:r>
              <a:rPr lang="it-IT" sz="2400" b="1" dirty="0">
                <a:latin typeface="Courier New" pitchFamily="49" charset="0"/>
              </a:rPr>
              <a:t>, Nome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 Studente, Esame, Corso</a:t>
            </a:r>
          </a:p>
          <a:p>
            <a:pPr>
              <a:buFontTx/>
              <a:buNone/>
              <a:defRPr/>
            </a:pP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where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Studente.Matr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Esame.Matr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and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Corso.CodCorso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Esame.CodCorso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and Titolo = ’Matematica' and Voto = 30</a:t>
            </a:r>
          </a:p>
          <a:p>
            <a:pPr>
              <a:buFontTx/>
              <a:buNone/>
              <a:defRPr/>
            </a:pP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 </a:t>
            </a:r>
            <a:r>
              <a:rPr lang="it-IT" sz="2400" b="1" dirty="0" err="1">
                <a:latin typeface="Courier New" pitchFamily="49" charset="0"/>
              </a:rPr>
              <a:t>Matr</a:t>
            </a:r>
            <a:r>
              <a:rPr lang="it-IT" sz="2400" b="1" dirty="0">
                <a:latin typeface="Courier New" pitchFamily="49" charset="0"/>
              </a:rPr>
              <a:t>, Nome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 Studente join Esame </a:t>
            </a: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on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Studente.Matr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Esame.Matr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join Corso on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Corso.CodCorso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</a:t>
            </a: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Esame.CodCorso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where</a:t>
            </a:r>
            <a:r>
              <a:rPr lang="it-IT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Titolo = 'Matematica' and Voto = 30</a:t>
            </a:r>
          </a:p>
          <a:p>
            <a:pPr>
              <a:buFontTx/>
              <a:buNone/>
              <a:defRPr/>
            </a:pP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  <a:defRPr/>
            </a:pP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Interrogazione semplice con tre tabelle</a:t>
            </a:r>
            <a:endParaRPr kumimoji="0" lang="it-IT" sz="30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2596" name="Rectangle 4"/>
          <p:cNvSpPr>
            <a:spLocks noChangeArrowheads="1"/>
          </p:cNvSpPr>
          <p:nvPr/>
        </p:nvSpPr>
        <p:spPr bwMode="auto">
          <a:xfrm>
            <a:off x="0" y="12954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Join in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altLang="it-IT"/>
              <a:t>SQL ha una sintassi per i join, li rappresenta esplicitamente nella clausola </a:t>
            </a:r>
            <a:r>
              <a:rPr lang="en-US" altLang="it-IT">
                <a:latin typeface="Courier New" panose="02070309020205020404" pitchFamily="49" charset="0"/>
              </a:rPr>
              <a:t>from</a:t>
            </a:r>
            <a:r>
              <a:rPr lang="en-US" altLang="it-IT"/>
              <a:t>:</a:t>
            </a:r>
          </a:p>
          <a:p>
            <a:endParaRPr lang="en-US" altLang="it-IT"/>
          </a:p>
          <a:p>
            <a:pPr>
              <a:buFontTx/>
              <a:buNone/>
            </a:pPr>
            <a:r>
              <a:rPr lang="en-US" altLang="it-IT" sz="2400" b="1">
                <a:latin typeface="Courier New" panose="02070309020205020404" pitchFamily="49" charset="0"/>
              </a:rPr>
              <a:t>	select</a:t>
            </a:r>
            <a:r>
              <a:rPr lang="en-US" altLang="it-IT" sz="2400" b="1"/>
              <a:t> </a:t>
            </a:r>
            <a:r>
              <a:rPr lang="en-US" altLang="it-IT" sz="2400" b="1" i="1"/>
              <a:t>AttrEspr</a:t>
            </a:r>
            <a:r>
              <a:rPr lang="en-US" altLang="it-IT" sz="2400" b="1"/>
              <a:t> {, </a:t>
            </a:r>
            <a:r>
              <a:rPr lang="en-US" altLang="it-IT" sz="2400" b="1" i="1"/>
              <a:t>AttrEspr</a:t>
            </a:r>
            <a:r>
              <a:rPr lang="en-US" altLang="it-IT" sz="2400" b="1"/>
              <a:t>}</a:t>
            </a:r>
          </a:p>
          <a:p>
            <a:pPr>
              <a:buFontTx/>
              <a:buNone/>
            </a:pPr>
            <a:r>
              <a:rPr lang="en-US" altLang="it-IT" sz="2400" b="1">
                <a:latin typeface="Courier New" panose="02070309020205020404" pitchFamily="49" charset="0"/>
              </a:rPr>
              <a:t>	from</a:t>
            </a:r>
            <a:r>
              <a:rPr lang="en-US" altLang="it-IT" sz="2400" b="1"/>
              <a:t> </a:t>
            </a:r>
            <a:r>
              <a:rPr lang="en-US" altLang="it-IT" sz="2400" b="1" i="1"/>
              <a:t>Tabella </a:t>
            </a:r>
            <a:r>
              <a:rPr lang="en-US" altLang="it-IT" sz="2400" b="1"/>
              <a:t>{ [</a:t>
            </a:r>
            <a:r>
              <a:rPr lang="en-US" altLang="it-IT" sz="2400" b="1" i="1"/>
              <a:t>TipoJoin</a:t>
            </a:r>
            <a:r>
              <a:rPr lang="en-US" altLang="it-IT" sz="2400" b="1"/>
              <a:t>] </a:t>
            </a:r>
            <a:r>
              <a:rPr lang="en-US" altLang="it-IT" sz="2400" b="1">
                <a:latin typeface="Courier New" panose="02070309020205020404" pitchFamily="49" charset="0"/>
              </a:rPr>
              <a:t>join </a:t>
            </a:r>
            <a:r>
              <a:rPr lang="en-US" altLang="it-IT" sz="2400" b="1" i="1"/>
              <a:t>Tabella </a:t>
            </a:r>
            <a:r>
              <a:rPr lang="en-US" altLang="it-IT" sz="2400" b="1">
                <a:latin typeface="Courier New" panose="02070309020205020404" pitchFamily="49" charset="0"/>
              </a:rPr>
              <a:t>on</a:t>
            </a:r>
            <a:r>
              <a:rPr lang="en-US" altLang="it-IT" sz="2400" b="1"/>
              <a:t> </a:t>
            </a:r>
            <a:r>
              <a:rPr lang="en-US" altLang="it-IT" sz="2400" b="1" i="1"/>
              <a:t>Condizioni </a:t>
            </a:r>
            <a:r>
              <a:rPr lang="en-US" altLang="it-IT" sz="2400" b="1"/>
              <a:t>}</a:t>
            </a:r>
          </a:p>
          <a:p>
            <a:pPr>
              <a:buFontTx/>
              <a:buNone/>
            </a:pPr>
            <a:r>
              <a:rPr lang="en-US" altLang="it-IT" sz="2400" b="1"/>
              <a:t>	[ </a:t>
            </a:r>
            <a:r>
              <a:rPr lang="en-US" altLang="it-IT" sz="2400" b="1">
                <a:latin typeface="Courier New" panose="02070309020205020404" pitchFamily="49" charset="0"/>
              </a:rPr>
              <a:t>where</a:t>
            </a:r>
            <a:r>
              <a:rPr lang="en-US" altLang="it-IT" sz="2400" b="1"/>
              <a:t> </a:t>
            </a:r>
            <a:r>
              <a:rPr lang="en-US" altLang="it-IT" sz="2400" b="1" i="1"/>
              <a:t>AltreCondizioni</a:t>
            </a:r>
            <a:r>
              <a:rPr lang="en-US" altLang="it-IT" sz="2400" b="1"/>
              <a:t> ]</a:t>
            </a:r>
          </a:p>
          <a:p>
            <a:endParaRPr lang="en-US" altLang="it-IT" i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contenuto 2"/>
          <p:cNvSpPr>
            <a:spLocks noGrp="1"/>
          </p:cNvSpPr>
          <p:nvPr>
            <p:ph idx="1"/>
          </p:nvPr>
        </p:nvSpPr>
        <p:spPr>
          <a:xfrm>
            <a:off x="368166" y="1066800"/>
            <a:ext cx="8763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it-IT" altLang="it-IT" dirty="0"/>
              <a:t>SELECT S1.Matr, S1.Nome</a:t>
            </a:r>
          </a:p>
          <a:p>
            <a:pPr marL="0" indent="0">
              <a:buFontTx/>
              <a:buNone/>
            </a:pPr>
            <a:r>
              <a:rPr lang="it-IT" altLang="it-IT" dirty="0"/>
              <a:t>FROM Studente S1, Studente S2</a:t>
            </a:r>
          </a:p>
          <a:p>
            <a:pPr marL="0" indent="0">
              <a:buFontTx/>
              <a:buNone/>
            </a:pPr>
            <a:r>
              <a:rPr lang="it-IT" altLang="it-IT" dirty="0"/>
              <a:t>WHERE S1.Nome = S2.Nome AND S1.Matr&lt;&gt;S2.Matr</a:t>
            </a:r>
          </a:p>
          <a:p>
            <a:pPr marL="0" indent="0">
              <a:buFontTx/>
              <a:buNone/>
            </a:pPr>
            <a:endParaRPr lang="it-IT" altLang="it-IT" dirty="0"/>
          </a:p>
          <a:p>
            <a:pPr marL="0" indent="0">
              <a:buFontTx/>
              <a:buNone/>
            </a:pPr>
            <a:r>
              <a:rPr lang="it-IT" altLang="it-IT" dirty="0"/>
              <a:t>SELECT </a:t>
            </a:r>
            <a:r>
              <a:rPr lang="it-IT" altLang="it-IT" dirty="0" err="1"/>
              <a:t>distinct</a:t>
            </a:r>
            <a:r>
              <a:rPr lang="it-IT" altLang="it-IT" dirty="0"/>
              <a:t> S1.Matr, S1.Nome</a:t>
            </a:r>
          </a:p>
          <a:p>
            <a:pPr marL="0" indent="0">
              <a:buFontTx/>
              <a:buNone/>
            </a:pPr>
            <a:r>
              <a:rPr lang="it-IT" altLang="it-IT" dirty="0"/>
              <a:t>FROM Studente S1 JOIN Studente S2</a:t>
            </a:r>
          </a:p>
          <a:p>
            <a:pPr marL="0" indent="0">
              <a:buFontTx/>
              <a:buNone/>
            </a:pPr>
            <a:r>
              <a:rPr lang="it-IT" altLang="it-IT" dirty="0"/>
              <a:t>WHERE S1.Nome= S2.Nome AND S1.Matr&lt;&gt;S2.Matr</a:t>
            </a:r>
          </a:p>
          <a:p>
            <a:pPr marL="0" indent="0">
              <a:buFontTx/>
              <a:buNone/>
            </a:pPr>
            <a:endParaRPr lang="it-IT" altLang="it-IT" dirty="0"/>
          </a:p>
          <a:p>
            <a:pPr marL="0" indent="0">
              <a:buFontTx/>
              <a:buNone/>
            </a:pPr>
            <a:r>
              <a:rPr lang="it-IT" altLang="it-IT" dirty="0"/>
              <a:t>SELECT S1.Nome</a:t>
            </a:r>
          </a:p>
          <a:p>
            <a:pPr marL="0" indent="0">
              <a:buFontTx/>
              <a:buNone/>
            </a:pPr>
            <a:r>
              <a:rPr lang="it-IT" altLang="it-IT" dirty="0"/>
              <a:t>FROM Studente S1, Studente S2</a:t>
            </a:r>
          </a:p>
          <a:p>
            <a:pPr marL="0" indent="0">
              <a:buFontTx/>
              <a:buNone/>
            </a:pPr>
            <a:r>
              <a:rPr lang="it-IT" altLang="it-IT" dirty="0"/>
              <a:t>WHERE S1.Nome= S2.Nome AND S1.Matr &gt; S2.Matr</a:t>
            </a:r>
          </a:p>
          <a:p>
            <a:pPr marL="0" indent="0">
              <a:buFontTx/>
              <a:buNone/>
            </a:pPr>
            <a:endParaRPr lang="it-IT" altLang="it-IT" dirty="0"/>
          </a:p>
          <a:p>
            <a:pPr marL="0" indent="0">
              <a:buFontTx/>
              <a:buNone/>
            </a:pPr>
            <a:endParaRPr lang="it-IT" alt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7DF18-C6E7-44EF-B9F2-456026E4D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it-IT" dirty="0" err="1"/>
              <a:t>Variabili</a:t>
            </a:r>
            <a:r>
              <a:rPr lang="en-US" altLang="it-IT" dirty="0"/>
              <a:t> in SQL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Ordinamento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La clausola </a:t>
            </a:r>
            <a:r>
              <a:rPr lang="en-US" altLang="it-IT">
                <a:latin typeface="Courier New" panose="02070309020205020404" pitchFamily="49" charset="0"/>
              </a:rPr>
              <a:t>order by</a:t>
            </a:r>
            <a:r>
              <a:rPr lang="en-US" altLang="it-IT"/>
              <a:t>, che compare in coda all’interrogazione, ordina le righe del risultato</a:t>
            </a:r>
          </a:p>
          <a:p>
            <a:r>
              <a:rPr lang="en-US" altLang="it-IT"/>
              <a:t>Sintassi:</a:t>
            </a:r>
          </a:p>
          <a:p>
            <a:pPr lvl="2">
              <a:buFontTx/>
              <a:buNone/>
            </a:pPr>
            <a:r>
              <a:rPr lang="en-US" altLang="it-IT" sz="2400">
                <a:latin typeface="Courier New" panose="02070309020205020404" pitchFamily="49" charset="0"/>
              </a:rPr>
              <a:t>order by</a:t>
            </a:r>
            <a:r>
              <a:rPr lang="en-US" altLang="it-IT" sz="2400"/>
              <a:t> </a:t>
            </a:r>
            <a:r>
              <a:rPr lang="en-US" altLang="it-IT" sz="2400" i="1"/>
              <a:t>AttributoOrdinamento</a:t>
            </a:r>
            <a:r>
              <a:rPr lang="en-US" altLang="it-IT" sz="2400"/>
              <a:t> [ </a:t>
            </a:r>
            <a:r>
              <a:rPr lang="en-US" altLang="it-IT" sz="2400">
                <a:latin typeface="Courier New" panose="02070309020205020404" pitchFamily="49" charset="0"/>
              </a:rPr>
              <a:t>asc</a:t>
            </a:r>
            <a:r>
              <a:rPr lang="en-US" altLang="it-IT" sz="2400"/>
              <a:t> | </a:t>
            </a:r>
            <a:r>
              <a:rPr lang="en-US" altLang="it-IT" sz="2400">
                <a:latin typeface="Courier New" panose="02070309020205020404" pitchFamily="49" charset="0"/>
              </a:rPr>
              <a:t>desc</a:t>
            </a:r>
            <a:r>
              <a:rPr lang="en-US" altLang="it-IT" sz="2400"/>
              <a:t> ]</a:t>
            </a:r>
            <a:br>
              <a:rPr lang="en-US" altLang="it-IT" sz="2400"/>
            </a:br>
            <a:r>
              <a:rPr lang="en-US" altLang="it-IT" sz="2400"/>
              <a:t>         {, </a:t>
            </a:r>
            <a:r>
              <a:rPr lang="en-US" altLang="it-IT" sz="2400" i="1"/>
              <a:t>AttributoOrdinamento</a:t>
            </a:r>
            <a:r>
              <a:rPr lang="en-US" altLang="it-IT" sz="2400"/>
              <a:t> [ </a:t>
            </a:r>
            <a:r>
              <a:rPr lang="en-US" altLang="it-IT" sz="2400">
                <a:latin typeface="Courier New" panose="02070309020205020404" pitchFamily="49" charset="0"/>
              </a:rPr>
              <a:t>asc</a:t>
            </a:r>
            <a:r>
              <a:rPr lang="en-US" altLang="it-IT" sz="2400"/>
              <a:t> | </a:t>
            </a:r>
            <a:r>
              <a:rPr lang="en-US" altLang="it-IT" sz="2400">
                <a:latin typeface="Courier New" panose="02070309020205020404" pitchFamily="49" charset="0"/>
              </a:rPr>
              <a:t>desc</a:t>
            </a:r>
            <a:r>
              <a:rPr lang="en-US" altLang="it-IT" sz="2400"/>
              <a:t> ] }</a:t>
            </a:r>
          </a:p>
          <a:p>
            <a:pPr lvl="2">
              <a:buFontTx/>
              <a:buNone/>
            </a:pPr>
            <a:endParaRPr lang="en-US" altLang="it-IT" sz="2400"/>
          </a:p>
          <a:p>
            <a:r>
              <a:rPr lang="en-US" altLang="it-IT"/>
              <a:t>Le condizioni di ordinamento vengono valutate in ordine</a:t>
            </a:r>
          </a:p>
          <a:p>
            <a:pPr lvl="1"/>
            <a:r>
              <a:rPr lang="en-US" altLang="it-IT"/>
              <a:t>a pari valore del primo attributo, si considera l’ordinamento sul secondo, e così via</a:t>
            </a:r>
          </a:p>
          <a:p>
            <a:pPr lvl="2">
              <a:buFontTx/>
              <a:buNone/>
            </a:pPr>
            <a:endParaRPr lang="en-US" altLang="it-IT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pPr>
              <a:lnSpc>
                <a:spcPct val="85000"/>
              </a:lnSpc>
            </a:pPr>
            <a:r>
              <a:rPr lang="it-IT" altLang="it-IT">
                <a:solidFill>
                  <a:schemeClr val="bg2"/>
                </a:solidFill>
              </a:rPr>
              <a:t>Esempio: gestione ordini</a:t>
            </a:r>
            <a:r>
              <a:rPr lang="it-IT" altLang="it-IT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00" y="10668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34988" y="2206625"/>
            <a:ext cx="4189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34988" y="2133600"/>
            <a:ext cx="4189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981200" y="1693863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33400" y="1524000"/>
            <a:ext cx="41941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CODCLI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INDIRIZZO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P-IVA</a:t>
            </a: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534988" y="1676400"/>
            <a:ext cx="4189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533400" y="1677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733800" y="1677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4724400" y="1677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534988" y="3578225"/>
            <a:ext cx="5713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534988" y="3505200"/>
            <a:ext cx="5713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209800" y="3065463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33400" y="2959100"/>
            <a:ext cx="57261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CODORD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CODCLI  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 IMPORTO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534988" y="3048000"/>
            <a:ext cx="57134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533400" y="30495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657600" y="30495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648200" y="30495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248400" y="30495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534988" y="5027613"/>
            <a:ext cx="4341812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534988" y="4953000"/>
            <a:ext cx="43418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209800" y="4495800"/>
            <a:ext cx="0" cy="8207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33400" y="4419600"/>
            <a:ext cx="42926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CODORD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alt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CODPROD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QTA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534988" y="4495800"/>
            <a:ext cx="43418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533400" y="44973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4038600" y="4495800"/>
            <a:ext cx="0" cy="8207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876800" y="4495800"/>
            <a:ext cx="0" cy="8207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34988" y="6397625"/>
            <a:ext cx="4418012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534988" y="6323013"/>
            <a:ext cx="4418012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2438400" y="5884863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3400" y="5715000"/>
            <a:ext cx="4467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CODPROD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  PREZZO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534988" y="5865813"/>
            <a:ext cx="4418012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533400" y="5868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3505200" y="5868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4953000" y="5868988"/>
            <a:ext cx="0" cy="8207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457200" y="5257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Prodotto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457200" y="3886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Dettaglio</a:t>
            </a: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457200" y="24384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674E0FA-D784-45CC-9014-E3BDDD613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L'elemento base: la tabella</a:t>
            </a:r>
            <a:endParaRPr lang="it-IT" dirty="0">
              <a:latin typeface="Courier New" pitchFamily="49" charset="0"/>
            </a:endParaRP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28898ED2-EEF3-4B68-9C6E-ABF780A05ED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4211638" cy="2390775"/>
            <a:chOff x="480" y="1056"/>
            <a:chExt cx="2653" cy="1506"/>
          </a:xfrm>
        </p:grpSpPr>
        <p:sp>
          <p:nvSpPr>
            <p:cNvPr id="12292" name="Line 4">
              <a:extLst>
                <a:ext uri="{FF2B5EF4-FFF2-40B4-BE49-F238E27FC236}">
                  <a16:creationId xmlns:a16="http://schemas.microsoft.com/office/drawing/2014/main" id="{54583685-CEF7-490B-9EEB-8DD1B28C8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2008"/>
              <a:ext cx="2596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3" name="Line 5">
              <a:extLst>
                <a:ext uri="{FF2B5EF4-FFF2-40B4-BE49-F238E27FC236}">
                  <a16:creationId xmlns:a16="http://schemas.microsoft.com/office/drawing/2014/main" id="{94FEEA3E-C3AB-4E8F-A472-BFE12D602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1719"/>
              <a:ext cx="2596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4" name="Line 6">
              <a:extLst>
                <a:ext uri="{FF2B5EF4-FFF2-40B4-BE49-F238E27FC236}">
                  <a16:creationId xmlns:a16="http://schemas.microsoft.com/office/drawing/2014/main" id="{580D4C30-ABA4-44FD-BAE0-2647B420F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1676"/>
              <a:ext cx="2596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5" name="Line 7">
              <a:extLst>
                <a:ext uri="{FF2B5EF4-FFF2-40B4-BE49-F238E27FC236}">
                  <a16:creationId xmlns:a16="http://schemas.microsoft.com/office/drawing/2014/main" id="{2FB0E02D-8A52-481D-8310-7F9F9AAFA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2295"/>
              <a:ext cx="2596" cy="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A978B786-F2E8-4613-9FA9-7E16D623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1384"/>
              <a:ext cx="2597" cy="115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it-IT" sz="4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Line 9">
              <a:extLst>
                <a:ext uri="{FF2B5EF4-FFF2-40B4-BE49-F238E27FC236}">
                  <a16:creationId xmlns:a16="http://schemas.microsoft.com/office/drawing/2014/main" id="{EA5911C4-D76D-4B59-AFB0-6A70D8900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92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8" name="Line 10">
              <a:extLst>
                <a:ext uri="{FF2B5EF4-FFF2-40B4-BE49-F238E27FC236}">
                  <a16:creationId xmlns:a16="http://schemas.microsoft.com/office/drawing/2014/main" id="{99C63EED-D416-40BB-8F24-D99CEB557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85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299" name="Line 11">
              <a:extLst>
                <a:ext uri="{FF2B5EF4-FFF2-40B4-BE49-F238E27FC236}">
                  <a16:creationId xmlns:a16="http://schemas.microsoft.com/office/drawing/2014/main" id="{9354C1BD-FECE-4CA7-A553-5C318A4EE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85"/>
              <a:ext cx="1" cy="115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980" name="Rectangle 12">
              <a:extLst>
                <a:ext uri="{FF2B5EF4-FFF2-40B4-BE49-F238E27FC236}">
                  <a16:creationId xmlns:a16="http://schemas.microsoft.com/office/drawing/2014/main" id="{F1A68E22-C9E8-450A-8E30-AD5643D7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studente</a:t>
              </a:r>
            </a:p>
          </p:txBody>
        </p:sp>
        <p:sp>
          <p:nvSpPr>
            <p:cNvPr id="83981" name="Rectangle 13">
              <a:extLst>
                <a:ext uri="{FF2B5EF4-FFF2-40B4-BE49-F238E27FC236}">
                  <a16:creationId xmlns:a16="http://schemas.microsoft.com/office/drawing/2014/main" id="{73757B3E-51DE-4756-B66A-F03032DF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92"/>
              <a:ext cx="675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123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415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 dirty="0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702</a:t>
              </a:r>
            </a:p>
          </p:txBody>
        </p:sp>
        <p:sp>
          <p:nvSpPr>
            <p:cNvPr id="83982" name="Rectangle 14">
              <a:extLst>
                <a:ext uri="{FF2B5EF4-FFF2-40B4-BE49-F238E27FC236}">
                  <a16:creationId xmlns:a16="http://schemas.microsoft.com/office/drawing/2014/main" id="{DCDA0257-BB89-418F-902A-59EC0CB5E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92"/>
              <a:ext cx="721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NOME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Carlo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Paola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Antonio</a:t>
              </a:r>
            </a:p>
          </p:txBody>
        </p:sp>
        <p:sp>
          <p:nvSpPr>
            <p:cNvPr id="83983" name="Rectangle 15">
              <a:extLst>
                <a:ext uri="{FF2B5EF4-FFF2-40B4-BE49-F238E27FC236}">
                  <a16:creationId xmlns:a16="http://schemas.microsoft.com/office/drawing/2014/main" id="{84575316-887E-466F-82D5-054FAE89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384"/>
              <a:ext cx="757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CITTA’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Bologna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Torino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Roma</a:t>
              </a:r>
            </a:p>
          </p:txBody>
        </p:sp>
        <p:sp>
          <p:nvSpPr>
            <p:cNvPr id="83984" name="Rectangle 16">
              <a:extLst>
                <a:ext uri="{FF2B5EF4-FFF2-40B4-BE49-F238E27FC236}">
                  <a16:creationId xmlns:a16="http://schemas.microsoft.com/office/drawing/2014/main" id="{F5D5A22F-5D8F-4494-82F4-097F5CF4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1384"/>
              <a:ext cx="552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C-DIP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Inf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Inf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0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Log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r>
              <a:rPr lang="it-IT" altLang="it-IT">
                <a:solidFill>
                  <a:schemeClr val="bg2"/>
                </a:solidFill>
              </a:rPr>
              <a:t>Istanza di ordine </a:t>
            </a:r>
          </a:p>
        </p:txBody>
      </p:sp>
      <p:sp>
        <p:nvSpPr>
          <p:cNvPr id="498692" name="Line 4"/>
          <p:cNvSpPr>
            <a:spLocks noChangeShapeType="1"/>
          </p:cNvSpPr>
          <p:nvPr/>
        </p:nvSpPr>
        <p:spPr bwMode="auto">
          <a:xfrm>
            <a:off x="534988" y="33528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3" name="Line 5"/>
          <p:cNvSpPr>
            <a:spLocks noChangeShapeType="1"/>
          </p:cNvSpPr>
          <p:nvPr/>
        </p:nvSpPr>
        <p:spPr bwMode="auto">
          <a:xfrm>
            <a:off x="534988" y="2886075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4" name="Line 6"/>
          <p:cNvSpPr>
            <a:spLocks noChangeShapeType="1"/>
          </p:cNvSpPr>
          <p:nvPr/>
        </p:nvSpPr>
        <p:spPr bwMode="auto">
          <a:xfrm>
            <a:off x="534988" y="28194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534988" y="38862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>
            <a:off x="534988" y="43434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533400" y="2286000"/>
            <a:ext cx="6019800" cy="35814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>
            <a:off x="2209800" y="2287588"/>
            <a:ext cx="0" cy="3579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409575" y="1752600"/>
            <a:ext cx="1176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Ordine</a:t>
            </a: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533400" y="2209800"/>
            <a:ext cx="15398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CODORD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2209800" y="2209800"/>
            <a:ext cx="135255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CODCLI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3657600" y="2209800"/>
            <a:ext cx="10668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1-6-97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3-8-97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1-9-97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1-7-97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1-8-97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3-9-97</a:t>
            </a:r>
            <a:endParaRPr kumimoji="0" lang="it-IT" altLang="it-IT" sz="24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0" name="Rectangle 15"/>
          <p:cNvSpPr>
            <a:spLocks noChangeArrowheads="1"/>
          </p:cNvSpPr>
          <p:nvPr/>
        </p:nvSpPr>
        <p:spPr bwMode="auto">
          <a:xfrm>
            <a:off x="4800600" y="2209800"/>
            <a:ext cx="17113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IMPORTO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50.000.000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8.000.000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5.500.000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12.000.000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1.500.000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27.000.000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8704" name="Line 16"/>
          <p:cNvSpPr>
            <a:spLocks noChangeShapeType="1"/>
          </p:cNvSpPr>
          <p:nvPr/>
        </p:nvSpPr>
        <p:spPr bwMode="auto">
          <a:xfrm>
            <a:off x="534988" y="48768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705" name="Line 17"/>
          <p:cNvSpPr>
            <a:spLocks noChangeShapeType="1"/>
          </p:cNvSpPr>
          <p:nvPr/>
        </p:nvSpPr>
        <p:spPr bwMode="auto">
          <a:xfrm>
            <a:off x="534988" y="5410200"/>
            <a:ext cx="60182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706" name="Line 18"/>
          <p:cNvSpPr>
            <a:spLocks noChangeShapeType="1"/>
          </p:cNvSpPr>
          <p:nvPr/>
        </p:nvSpPr>
        <p:spPr bwMode="auto">
          <a:xfrm>
            <a:off x="3657600" y="2286000"/>
            <a:ext cx="0" cy="3581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8707" name="Line 19"/>
          <p:cNvSpPr>
            <a:spLocks noChangeShapeType="1"/>
          </p:cNvSpPr>
          <p:nvPr/>
        </p:nvSpPr>
        <p:spPr bwMode="auto">
          <a:xfrm>
            <a:off x="4800600" y="2287588"/>
            <a:ext cx="0" cy="3579812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Query con ordinamento </a:t>
            </a:r>
          </a:p>
        </p:txBody>
      </p:sp>
      <p:sp>
        <p:nvSpPr>
          <p:cNvPr id="67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077200" cy="18774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 *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 Ordine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where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Importo &gt; 100.000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order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by Data</a:t>
            </a:r>
            <a:endParaRPr kumimoji="0" lang="it-IT" sz="3200" b="1" i="0" u="sng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514600"/>
            <a:ext cx="6143625" cy="4638675"/>
            <a:chOff x="258" y="1104"/>
            <a:chExt cx="3870" cy="2922"/>
          </a:xfrm>
        </p:grpSpPr>
        <p:sp>
          <p:nvSpPr>
            <p:cNvPr id="673797" name="Line 5"/>
            <p:cNvSpPr>
              <a:spLocks noChangeShapeType="1"/>
            </p:cNvSpPr>
            <p:nvPr/>
          </p:nvSpPr>
          <p:spPr bwMode="auto">
            <a:xfrm>
              <a:off x="337" y="211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798" name="Line 6"/>
            <p:cNvSpPr>
              <a:spLocks noChangeShapeType="1"/>
            </p:cNvSpPr>
            <p:nvPr/>
          </p:nvSpPr>
          <p:spPr bwMode="auto">
            <a:xfrm>
              <a:off x="337" y="181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799" name="Line 7"/>
            <p:cNvSpPr>
              <a:spLocks noChangeShapeType="1"/>
            </p:cNvSpPr>
            <p:nvPr/>
          </p:nvSpPr>
          <p:spPr bwMode="auto">
            <a:xfrm>
              <a:off x="337" y="177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0" name="Line 8"/>
            <p:cNvSpPr>
              <a:spLocks noChangeShapeType="1"/>
            </p:cNvSpPr>
            <p:nvPr/>
          </p:nvSpPr>
          <p:spPr bwMode="auto">
            <a:xfrm>
              <a:off x="337" y="244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1" name="Line 9"/>
            <p:cNvSpPr>
              <a:spLocks noChangeShapeType="1"/>
            </p:cNvSpPr>
            <p:nvPr/>
          </p:nvSpPr>
          <p:spPr bwMode="auto">
            <a:xfrm>
              <a:off x="337" y="273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3792" cy="225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3" name="Line 11"/>
            <p:cNvSpPr>
              <a:spLocks noChangeShapeType="1"/>
            </p:cNvSpPr>
            <p:nvPr/>
          </p:nvSpPr>
          <p:spPr bwMode="auto">
            <a:xfrm>
              <a:off x="1392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4" name="Rectangle 12"/>
            <p:cNvSpPr>
              <a:spLocks noChangeArrowheads="1"/>
            </p:cNvSpPr>
            <p:nvPr/>
          </p:nvSpPr>
          <p:spPr bwMode="auto">
            <a:xfrm>
              <a:off x="258" y="1104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5" name="Rectangle 13"/>
            <p:cNvSpPr>
              <a:spLocks noChangeArrowheads="1"/>
            </p:cNvSpPr>
            <p:nvPr/>
          </p:nvSpPr>
          <p:spPr bwMode="auto">
            <a:xfrm>
              <a:off x="336" y="1392"/>
              <a:ext cx="970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CODORD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73806" name="Rectangle 14"/>
            <p:cNvSpPr>
              <a:spLocks noChangeArrowheads="1"/>
            </p:cNvSpPr>
            <p:nvPr/>
          </p:nvSpPr>
          <p:spPr bwMode="auto">
            <a:xfrm>
              <a:off x="1392" y="1392"/>
              <a:ext cx="85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2304" y="1392"/>
              <a:ext cx="67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1-6-97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1-7-97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3-9-97</a:t>
              </a:r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3024" y="1392"/>
              <a:ext cx="1078" cy="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50.000.000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8.000.000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09" name="Line 17"/>
            <p:cNvSpPr>
              <a:spLocks noChangeShapeType="1"/>
            </p:cNvSpPr>
            <p:nvPr/>
          </p:nvSpPr>
          <p:spPr bwMode="auto">
            <a:xfrm>
              <a:off x="337" y="307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>
              <a:off x="337" y="340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11" name="Line 19"/>
            <p:cNvSpPr>
              <a:spLocks noChangeShapeType="1"/>
            </p:cNvSpPr>
            <p:nvPr/>
          </p:nvSpPr>
          <p:spPr bwMode="auto">
            <a:xfrm>
              <a:off x="2304" y="1440"/>
              <a:ext cx="0" cy="225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3812" name="Line 20"/>
            <p:cNvSpPr>
              <a:spLocks noChangeShapeType="1"/>
            </p:cNvSpPr>
            <p:nvPr/>
          </p:nvSpPr>
          <p:spPr bwMode="auto">
            <a:xfrm>
              <a:off x="3024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it-IT" sz="3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order by CodCli</a:t>
            </a:r>
            <a:endParaRPr lang="it-IT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752600"/>
            <a:ext cx="6143625" cy="4638675"/>
            <a:chOff x="258" y="1104"/>
            <a:chExt cx="3870" cy="2922"/>
          </a:xfrm>
        </p:grpSpPr>
        <p:sp>
          <p:nvSpPr>
            <p:cNvPr id="675844" name="Line 4"/>
            <p:cNvSpPr>
              <a:spLocks noChangeShapeType="1"/>
            </p:cNvSpPr>
            <p:nvPr/>
          </p:nvSpPr>
          <p:spPr bwMode="auto">
            <a:xfrm>
              <a:off x="337" y="211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45" name="Line 5"/>
            <p:cNvSpPr>
              <a:spLocks noChangeShapeType="1"/>
            </p:cNvSpPr>
            <p:nvPr/>
          </p:nvSpPr>
          <p:spPr bwMode="auto">
            <a:xfrm>
              <a:off x="337" y="181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46" name="Line 6"/>
            <p:cNvSpPr>
              <a:spLocks noChangeShapeType="1"/>
            </p:cNvSpPr>
            <p:nvPr/>
          </p:nvSpPr>
          <p:spPr bwMode="auto">
            <a:xfrm>
              <a:off x="337" y="177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47" name="Line 7"/>
            <p:cNvSpPr>
              <a:spLocks noChangeShapeType="1"/>
            </p:cNvSpPr>
            <p:nvPr/>
          </p:nvSpPr>
          <p:spPr bwMode="auto">
            <a:xfrm>
              <a:off x="337" y="244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48" name="Line 8"/>
            <p:cNvSpPr>
              <a:spLocks noChangeShapeType="1"/>
            </p:cNvSpPr>
            <p:nvPr/>
          </p:nvSpPr>
          <p:spPr bwMode="auto">
            <a:xfrm>
              <a:off x="337" y="273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336" y="1440"/>
              <a:ext cx="3792" cy="225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0" name="Line 10"/>
            <p:cNvSpPr>
              <a:spLocks noChangeShapeType="1"/>
            </p:cNvSpPr>
            <p:nvPr/>
          </p:nvSpPr>
          <p:spPr bwMode="auto">
            <a:xfrm>
              <a:off x="1392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1" name="Rectangle 11"/>
            <p:cNvSpPr>
              <a:spLocks noChangeArrowheads="1"/>
            </p:cNvSpPr>
            <p:nvPr/>
          </p:nvSpPr>
          <p:spPr bwMode="auto">
            <a:xfrm>
              <a:off x="258" y="1104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2" name="Rectangle 12"/>
            <p:cNvSpPr>
              <a:spLocks noChangeArrowheads="1"/>
            </p:cNvSpPr>
            <p:nvPr/>
          </p:nvSpPr>
          <p:spPr bwMode="auto">
            <a:xfrm>
              <a:off x="336" y="1392"/>
              <a:ext cx="970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CODORD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5853" name="Rectangle 13"/>
            <p:cNvSpPr>
              <a:spLocks noChangeArrowheads="1"/>
            </p:cNvSpPr>
            <p:nvPr/>
          </p:nvSpPr>
          <p:spPr bwMode="auto">
            <a:xfrm>
              <a:off x="1392" y="1392"/>
              <a:ext cx="85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2304" y="1392"/>
              <a:ext cx="67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1-7-97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1-6-97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3-8-97</a:t>
              </a:r>
            </a:p>
          </p:txBody>
        </p:sp>
        <p:sp>
          <p:nvSpPr>
            <p:cNvPr id="675855" name="Rectangle 15"/>
            <p:cNvSpPr>
              <a:spLocks noChangeArrowheads="1"/>
            </p:cNvSpPr>
            <p:nvPr/>
          </p:nvSpPr>
          <p:spPr bwMode="auto">
            <a:xfrm>
              <a:off x="3024" y="1392"/>
              <a:ext cx="1078" cy="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50.000.000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27.000.000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6" name="Line 16"/>
            <p:cNvSpPr>
              <a:spLocks noChangeShapeType="1"/>
            </p:cNvSpPr>
            <p:nvPr/>
          </p:nvSpPr>
          <p:spPr bwMode="auto">
            <a:xfrm>
              <a:off x="337" y="307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7" name="Line 17"/>
            <p:cNvSpPr>
              <a:spLocks noChangeShapeType="1"/>
            </p:cNvSpPr>
            <p:nvPr/>
          </p:nvSpPr>
          <p:spPr bwMode="auto">
            <a:xfrm>
              <a:off x="337" y="340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8" name="Line 18"/>
            <p:cNvSpPr>
              <a:spLocks noChangeShapeType="1"/>
            </p:cNvSpPr>
            <p:nvPr/>
          </p:nvSpPr>
          <p:spPr bwMode="auto">
            <a:xfrm>
              <a:off x="2304" y="1440"/>
              <a:ext cx="0" cy="225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5859" name="Line 19"/>
            <p:cNvSpPr>
              <a:spLocks noChangeShapeType="1"/>
            </p:cNvSpPr>
            <p:nvPr/>
          </p:nvSpPr>
          <p:spPr bwMode="auto">
            <a:xfrm>
              <a:off x="3024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it-IT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order</a:t>
            </a:r>
            <a:r>
              <a:rPr lang="it-I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by </a:t>
            </a:r>
            <a:r>
              <a:rPr lang="it-IT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r>
              <a:rPr lang="it-I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asc</a:t>
            </a:r>
            <a:r>
              <a:rPr lang="it-IT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Data </a:t>
            </a:r>
            <a:r>
              <a:rPr lang="it-IT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desc</a:t>
            </a:r>
            <a:endParaRPr lang="it-IT" sz="48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9575" y="1752600"/>
            <a:ext cx="6143625" cy="4638675"/>
            <a:chOff x="258" y="1104"/>
            <a:chExt cx="3870" cy="2922"/>
          </a:xfrm>
        </p:grpSpPr>
        <p:sp>
          <p:nvSpPr>
            <p:cNvPr id="677892" name="Line 4"/>
            <p:cNvSpPr>
              <a:spLocks noChangeShapeType="1"/>
            </p:cNvSpPr>
            <p:nvPr/>
          </p:nvSpPr>
          <p:spPr bwMode="auto">
            <a:xfrm>
              <a:off x="337" y="211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3" name="Line 5"/>
            <p:cNvSpPr>
              <a:spLocks noChangeShapeType="1"/>
            </p:cNvSpPr>
            <p:nvPr/>
          </p:nvSpPr>
          <p:spPr bwMode="auto">
            <a:xfrm>
              <a:off x="337" y="181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4" name="Line 6"/>
            <p:cNvSpPr>
              <a:spLocks noChangeShapeType="1"/>
            </p:cNvSpPr>
            <p:nvPr/>
          </p:nvSpPr>
          <p:spPr bwMode="auto">
            <a:xfrm>
              <a:off x="337" y="177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5" name="Line 7"/>
            <p:cNvSpPr>
              <a:spLocks noChangeShapeType="1"/>
            </p:cNvSpPr>
            <p:nvPr/>
          </p:nvSpPr>
          <p:spPr bwMode="auto">
            <a:xfrm>
              <a:off x="337" y="244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6" name="Line 8"/>
            <p:cNvSpPr>
              <a:spLocks noChangeShapeType="1"/>
            </p:cNvSpPr>
            <p:nvPr/>
          </p:nvSpPr>
          <p:spPr bwMode="auto">
            <a:xfrm>
              <a:off x="337" y="273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7" name="Rectangle 9"/>
            <p:cNvSpPr>
              <a:spLocks noChangeArrowheads="1"/>
            </p:cNvSpPr>
            <p:nvPr/>
          </p:nvSpPr>
          <p:spPr bwMode="auto">
            <a:xfrm>
              <a:off x="336" y="1440"/>
              <a:ext cx="3792" cy="2256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8" name="Line 10"/>
            <p:cNvSpPr>
              <a:spLocks noChangeShapeType="1"/>
            </p:cNvSpPr>
            <p:nvPr/>
          </p:nvSpPr>
          <p:spPr bwMode="auto">
            <a:xfrm>
              <a:off x="1392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899" name="Rectangle 11"/>
            <p:cNvSpPr>
              <a:spLocks noChangeArrowheads="1"/>
            </p:cNvSpPr>
            <p:nvPr/>
          </p:nvSpPr>
          <p:spPr bwMode="auto">
            <a:xfrm>
              <a:off x="258" y="1104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900" name="Rectangle 12"/>
            <p:cNvSpPr>
              <a:spLocks noChangeArrowheads="1"/>
            </p:cNvSpPr>
            <p:nvPr/>
          </p:nvSpPr>
          <p:spPr bwMode="auto">
            <a:xfrm>
              <a:off x="336" y="1392"/>
              <a:ext cx="970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CODORD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7901" name="Rectangle 13"/>
            <p:cNvSpPr>
              <a:spLocks noChangeArrowheads="1"/>
            </p:cNvSpPr>
            <p:nvPr/>
          </p:nvSpPr>
          <p:spPr bwMode="auto">
            <a:xfrm>
              <a:off x="1392" y="1392"/>
              <a:ext cx="85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77902" name="Rectangle 14"/>
            <p:cNvSpPr>
              <a:spLocks noChangeArrowheads="1"/>
            </p:cNvSpPr>
            <p:nvPr/>
          </p:nvSpPr>
          <p:spPr bwMode="auto">
            <a:xfrm>
              <a:off x="2304" y="1392"/>
              <a:ext cx="672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1-7-97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1-6-97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3-8-97</a:t>
              </a:r>
            </a:p>
          </p:txBody>
        </p:sp>
        <p:sp>
          <p:nvSpPr>
            <p:cNvPr id="677903" name="Rectangle 15"/>
            <p:cNvSpPr>
              <a:spLocks noChangeArrowheads="1"/>
            </p:cNvSpPr>
            <p:nvPr/>
          </p:nvSpPr>
          <p:spPr bwMode="auto">
            <a:xfrm>
              <a:off x="3024" y="1392"/>
              <a:ext cx="1078" cy="2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50.000.000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27.000.000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904" name="Line 16"/>
            <p:cNvSpPr>
              <a:spLocks noChangeShapeType="1"/>
            </p:cNvSpPr>
            <p:nvPr/>
          </p:nvSpPr>
          <p:spPr bwMode="auto">
            <a:xfrm>
              <a:off x="337" y="307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905" name="Line 17"/>
            <p:cNvSpPr>
              <a:spLocks noChangeShapeType="1"/>
            </p:cNvSpPr>
            <p:nvPr/>
          </p:nvSpPr>
          <p:spPr bwMode="auto">
            <a:xfrm>
              <a:off x="337" y="3408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906" name="Line 18"/>
            <p:cNvSpPr>
              <a:spLocks noChangeShapeType="1"/>
            </p:cNvSpPr>
            <p:nvPr/>
          </p:nvSpPr>
          <p:spPr bwMode="auto">
            <a:xfrm>
              <a:off x="2304" y="1440"/>
              <a:ext cx="0" cy="2256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7907" name="Line 19"/>
            <p:cNvSpPr>
              <a:spLocks noChangeShapeType="1"/>
            </p:cNvSpPr>
            <p:nvPr/>
          </p:nvSpPr>
          <p:spPr bwMode="auto">
            <a:xfrm>
              <a:off x="3024" y="1441"/>
              <a:ext cx="0" cy="2255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Funzioni aggregate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Il risultato di una query con funzioni aggregate dipende dalla valutazione del contenuto di un insieme di righe</a:t>
            </a:r>
          </a:p>
          <a:p>
            <a:r>
              <a:rPr lang="en-US" altLang="it-IT"/>
              <a:t>Cinque operatori aggregati: </a:t>
            </a:r>
          </a:p>
          <a:p>
            <a:pPr lvl="1"/>
            <a:r>
              <a:rPr lang="en-US" altLang="it-IT">
                <a:latin typeface="Courier New" panose="02070309020205020404" pitchFamily="49" charset="0"/>
              </a:rPr>
              <a:t>count		</a:t>
            </a:r>
            <a:r>
              <a:rPr lang="en-US" altLang="it-IT"/>
              <a:t>cardinalità</a:t>
            </a:r>
          </a:p>
          <a:p>
            <a:pPr lvl="1"/>
            <a:r>
              <a:rPr lang="en-US" altLang="it-IT">
                <a:latin typeface="Courier New" panose="02070309020205020404" pitchFamily="49" charset="0"/>
              </a:rPr>
              <a:t>sum		</a:t>
            </a:r>
            <a:r>
              <a:rPr lang="en-US" altLang="it-IT"/>
              <a:t>sommatoria</a:t>
            </a:r>
            <a:endParaRPr lang="en-US" altLang="it-IT">
              <a:latin typeface="Courier New" panose="02070309020205020404" pitchFamily="49" charset="0"/>
            </a:endParaRPr>
          </a:p>
          <a:p>
            <a:pPr lvl="1"/>
            <a:r>
              <a:rPr lang="en-US" altLang="it-IT">
                <a:latin typeface="Courier New" panose="02070309020205020404" pitchFamily="49" charset="0"/>
              </a:rPr>
              <a:t>max		</a:t>
            </a:r>
            <a:r>
              <a:rPr lang="en-US" altLang="it-IT"/>
              <a:t>massimo</a:t>
            </a:r>
            <a:endParaRPr lang="en-US" altLang="it-IT">
              <a:latin typeface="Courier New" panose="02070309020205020404" pitchFamily="49" charset="0"/>
            </a:endParaRPr>
          </a:p>
          <a:p>
            <a:pPr lvl="1"/>
            <a:r>
              <a:rPr lang="en-US" altLang="it-IT">
                <a:latin typeface="Courier New" panose="02070309020205020404" pitchFamily="49" charset="0"/>
              </a:rPr>
              <a:t>min		</a:t>
            </a:r>
            <a:r>
              <a:rPr lang="en-US" altLang="it-IT"/>
              <a:t>minimo</a:t>
            </a:r>
            <a:endParaRPr lang="en-US" altLang="it-IT">
              <a:latin typeface="Courier New" panose="02070309020205020404" pitchFamily="49" charset="0"/>
            </a:endParaRPr>
          </a:p>
          <a:p>
            <a:pPr lvl="1"/>
            <a:r>
              <a:rPr lang="en-US" altLang="it-IT">
                <a:latin typeface="Courier New" panose="02070309020205020404" pitchFamily="49" charset="0"/>
              </a:rPr>
              <a:t>avg		</a:t>
            </a:r>
            <a:r>
              <a:rPr lang="en-US" altLang="it-IT"/>
              <a:t>media</a:t>
            </a:r>
          </a:p>
          <a:p>
            <a:endParaRPr lang="en-US" altLang="it-I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Operatore </a:t>
            </a:r>
            <a:r>
              <a:rPr lang="en-US" altLang="it-IT">
                <a:latin typeface="Courier New" panose="02070309020205020404" pitchFamily="49" charset="0"/>
              </a:rPr>
              <a:t>count</a:t>
            </a:r>
            <a:endParaRPr lang="en-US" altLang="it-IT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>
                <a:latin typeface="Courier New" panose="02070309020205020404" pitchFamily="49" charset="0"/>
              </a:rPr>
              <a:t>count</a:t>
            </a:r>
            <a:r>
              <a:rPr lang="en-US" altLang="it-IT" dirty="0"/>
              <a:t> </a:t>
            </a:r>
            <a:r>
              <a:rPr lang="en-US" altLang="it-IT" dirty="0" err="1"/>
              <a:t>restituisce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numero</a:t>
            </a:r>
            <a:r>
              <a:rPr lang="en-US" altLang="it-IT" dirty="0"/>
              <a:t> di </a:t>
            </a:r>
            <a:r>
              <a:rPr lang="en-US" altLang="it-IT" dirty="0" err="1"/>
              <a:t>righe</a:t>
            </a:r>
            <a:r>
              <a:rPr lang="en-US" altLang="it-IT" dirty="0"/>
              <a:t> o </a:t>
            </a:r>
            <a:r>
              <a:rPr lang="en-US" altLang="it-IT" dirty="0" err="1"/>
              <a:t>valori</a:t>
            </a:r>
            <a:r>
              <a:rPr lang="en-US" altLang="it-IT" dirty="0"/>
              <a:t> </a:t>
            </a:r>
            <a:r>
              <a:rPr lang="en-US" altLang="it-IT" dirty="0" err="1"/>
              <a:t>distinti</a:t>
            </a:r>
            <a:r>
              <a:rPr lang="en-US" altLang="it-IT" dirty="0"/>
              <a:t>; </a:t>
            </a:r>
            <a:r>
              <a:rPr lang="en-US" altLang="it-IT" dirty="0" err="1"/>
              <a:t>sintassi</a:t>
            </a:r>
            <a:r>
              <a:rPr lang="en-US" altLang="it-IT" dirty="0"/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count</a:t>
            </a:r>
            <a:r>
              <a:rPr lang="en-US" altLang="it-IT" dirty="0"/>
              <a:t>(&lt; </a:t>
            </a:r>
            <a:r>
              <a:rPr lang="en-US" altLang="it-IT" dirty="0">
                <a:latin typeface="Courier New" panose="02070309020205020404" pitchFamily="49" charset="0"/>
              </a:rPr>
              <a:t>*</a:t>
            </a:r>
            <a:r>
              <a:rPr lang="en-US" altLang="it-IT" dirty="0"/>
              <a:t> | [ </a:t>
            </a:r>
            <a:r>
              <a:rPr lang="en-US" altLang="it-IT" dirty="0">
                <a:latin typeface="Courier New" panose="02070309020205020404" pitchFamily="49" charset="0"/>
              </a:rPr>
              <a:t>distinct</a:t>
            </a:r>
            <a:r>
              <a:rPr lang="en-US" altLang="it-IT" dirty="0"/>
              <a:t> | </a:t>
            </a:r>
            <a:r>
              <a:rPr lang="en-US" altLang="it-IT" dirty="0">
                <a:latin typeface="Courier New" panose="02070309020205020404" pitchFamily="49" charset="0"/>
              </a:rPr>
              <a:t>all</a:t>
            </a:r>
            <a:r>
              <a:rPr lang="en-US" altLang="it-IT" dirty="0"/>
              <a:t> ] </a:t>
            </a:r>
            <a:r>
              <a:rPr lang="en-US" altLang="it-IT" i="1" dirty="0" err="1"/>
              <a:t>ListaAttributi</a:t>
            </a:r>
            <a:r>
              <a:rPr lang="en-US" altLang="it-IT" dirty="0"/>
              <a:t> &gt;)</a:t>
            </a:r>
          </a:p>
          <a:p>
            <a:pPr>
              <a:lnSpc>
                <a:spcPct val="80000"/>
              </a:lnSpc>
            </a:pP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numero</a:t>
            </a:r>
            <a:r>
              <a:rPr lang="en-US" altLang="it-IT" dirty="0"/>
              <a:t> di </a:t>
            </a:r>
            <a:r>
              <a:rPr lang="en-US" altLang="it-IT" dirty="0" err="1"/>
              <a:t>ordini</a:t>
            </a:r>
            <a:r>
              <a:rPr lang="en-US" altLang="it-IT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select count(*)</a:t>
            </a:r>
            <a:br>
              <a:rPr lang="en-US" altLang="it-IT" dirty="0">
                <a:latin typeface="Courier New" panose="02070309020205020404" pitchFamily="49" charset="0"/>
              </a:rPr>
            </a:br>
            <a:r>
              <a:rPr lang="en-US" altLang="it-IT" dirty="0">
                <a:latin typeface="Courier New" panose="02070309020205020404" pitchFamily="49" charset="0"/>
              </a:rPr>
              <a:t>from </a:t>
            </a:r>
            <a:r>
              <a:rPr lang="en-US" altLang="it-IT" dirty="0" err="1">
                <a:latin typeface="Courier New" panose="02070309020205020404" pitchFamily="49" charset="0"/>
              </a:rPr>
              <a:t>Ordine</a:t>
            </a:r>
            <a:endParaRPr lang="en-US" altLang="it-IT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numero</a:t>
            </a:r>
            <a:r>
              <a:rPr lang="en-US" altLang="it-IT" dirty="0"/>
              <a:t> di </a:t>
            </a:r>
            <a:r>
              <a:rPr lang="en-US" altLang="it-IT" dirty="0" err="1"/>
              <a:t>valori</a:t>
            </a:r>
            <a:r>
              <a:rPr lang="en-US" altLang="it-IT" dirty="0"/>
              <a:t> </a:t>
            </a:r>
            <a:r>
              <a:rPr lang="en-US" altLang="it-IT" dirty="0" err="1"/>
              <a:t>distinti</a:t>
            </a:r>
            <a:r>
              <a:rPr lang="en-US" altLang="it-IT" dirty="0"/>
              <a:t> </a:t>
            </a:r>
            <a:r>
              <a:rPr lang="en-US" altLang="it-IT" dirty="0" err="1"/>
              <a:t>dell’attributo</a:t>
            </a:r>
            <a:r>
              <a:rPr lang="en-US" altLang="it-IT" dirty="0"/>
              <a:t> </a:t>
            </a:r>
            <a:r>
              <a:rPr lang="en-US" altLang="it-IT" dirty="0" err="1"/>
              <a:t>CodCli</a:t>
            </a:r>
            <a:r>
              <a:rPr lang="en-US" altLang="it-IT" dirty="0"/>
              <a:t> per </a:t>
            </a:r>
            <a:r>
              <a:rPr lang="en-US" altLang="it-IT" dirty="0" err="1"/>
              <a:t>tutte</a:t>
            </a:r>
            <a:r>
              <a:rPr lang="en-US" altLang="it-IT" dirty="0"/>
              <a:t> le </a:t>
            </a:r>
            <a:r>
              <a:rPr lang="en-US" altLang="it-IT" dirty="0" err="1"/>
              <a:t>righe</a:t>
            </a:r>
            <a:r>
              <a:rPr lang="en-US" altLang="it-IT" dirty="0"/>
              <a:t> di </a:t>
            </a:r>
            <a:r>
              <a:rPr lang="en-US" altLang="it-IT" dirty="0" err="1"/>
              <a:t>Ordine</a:t>
            </a:r>
            <a:r>
              <a:rPr lang="en-US" altLang="it-IT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select count(distinct </a:t>
            </a:r>
            <a:r>
              <a:rPr lang="en-US" altLang="it-IT" dirty="0" err="1">
                <a:latin typeface="Courier New" panose="02070309020205020404" pitchFamily="49" charset="0"/>
              </a:rPr>
              <a:t>CodCli</a:t>
            </a:r>
            <a:r>
              <a:rPr lang="en-US" altLang="it-IT" dirty="0">
                <a:latin typeface="Courier New" panose="02070309020205020404" pitchFamily="49" charset="0"/>
              </a:rPr>
              <a:t>)</a:t>
            </a:r>
            <a:br>
              <a:rPr lang="en-US" altLang="it-IT" dirty="0">
                <a:latin typeface="Courier New" panose="02070309020205020404" pitchFamily="49" charset="0"/>
              </a:rPr>
            </a:br>
            <a:r>
              <a:rPr lang="en-US" altLang="it-IT" dirty="0">
                <a:latin typeface="Courier New" panose="02070309020205020404" pitchFamily="49" charset="0"/>
              </a:rPr>
              <a:t>from </a:t>
            </a:r>
            <a:r>
              <a:rPr lang="en-US" altLang="it-IT" dirty="0" err="1">
                <a:latin typeface="Courier New" panose="02070309020205020404" pitchFamily="49" charset="0"/>
              </a:rPr>
              <a:t>Ordine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numero</a:t>
            </a:r>
            <a:r>
              <a:rPr lang="en-US" altLang="it-IT" dirty="0"/>
              <a:t> di </a:t>
            </a:r>
            <a:r>
              <a:rPr lang="en-US" altLang="it-IT" dirty="0" err="1"/>
              <a:t>righe</a:t>
            </a:r>
            <a:r>
              <a:rPr lang="en-US" altLang="it-IT" dirty="0"/>
              <a:t> di </a:t>
            </a:r>
            <a:r>
              <a:rPr lang="en-US" altLang="it-IT" dirty="0" err="1"/>
              <a:t>Ordine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posseggono</a:t>
            </a:r>
            <a:r>
              <a:rPr lang="en-US" altLang="it-IT" dirty="0"/>
              <a:t> un </a:t>
            </a:r>
            <a:r>
              <a:rPr lang="en-US" altLang="it-IT" dirty="0" err="1"/>
              <a:t>valore</a:t>
            </a:r>
            <a:r>
              <a:rPr lang="en-US" altLang="it-IT" dirty="0"/>
              <a:t> non </a:t>
            </a:r>
            <a:r>
              <a:rPr lang="en-US" altLang="it-IT" dirty="0" err="1"/>
              <a:t>nullo</a:t>
            </a:r>
            <a:r>
              <a:rPr lang="en-US" altLang="it-IT" dirty="0"/>
              <a:t> per </a:t>
            </a:r>
            <a:r>
              <a:rPr lang="en-US" altLang="it-IT" dirty="0" err="1"/>
              <a:t>l’attributo</a:t>
            </a:r>
            <a:r>
              <a:rPr lang="en-US" altLang="it-IT" dirty="0"/>
              <a:t> </a:t>
            </a:r>
            <a:r>
              <a:rPr lang="en-US" altLang="it-IT" dirty="0" err="1"/>
              <a:t>CodCli</a:t>
            </a:r>
            <a:r>
              <a:rPr lang="en-US" altLang="it-IT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select count(all </a:t>
            </a:r>
            <a:r>
              <a:rPr lang="en-US" altLang="it-IT" dirty="0" err="1">
                <a:latin typeface="Courier New" panose="02070309020205020404" pitchFamily="49" charset="0"/>
              </a:rPr>
              <a:t>CodCli</a:t>
            </a:r>
            <a:r>
              <a:rPr lang="en-US" altLang="it-IT" dirty="0">
                <a:latin typeface="Courier New" panose="02070309020205020404" pitchFamily="49" charset="0"/>
              </a:rPr>
              <a:t>)</a:t>
            </a:r>
            <a:br>
              <a:rPr lang="en-US" altLang="it-IT" dirty="0">
                <a:latin typeface="Courier New" panose="02070309020205020404" pitchFamily="49" charset="0"/>
              </a:rPr>
            </a:br>
            <a:r>
              <a:rPr lang="en-US" altLang="it-IT" dirty="0">
                <a:latin typeface="Courier New" panose="02070309020205020404" pitchFamily="49" charset="0"/>
              </a:rPr>
              <a:t>from </a:t>
            </a:r>
            <a:r>
              <a:rPr lang="en-US" altLang="it-IT" dirty="0" err="1">
                <a:latin typeface="Courier New" panose="02070309020205020404" pitchFamily="49" charset="0"/>
              </a:rPr>
              <a:t>Ordine</a:t>
            </a:r>
            <a:endParaRPr lang="en-US" altLang="it-I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>
                <a:latin typeface="Courier New" panose="02070309020205020404" pitchFamily="49" charset="0"/>
              </a:rPr>
              <a:t>sum</a:t>
            </a:r>
            <a:r>
              <a:rPr lang="en-US" altLang="it-IT"/>
              <a:t>, </a:t>
            </a:r>
            <a:r>
              <a:rPr lang="en-US" altLang="it-IT">
                <a:latin typeface="Courier New" panose="02070309020205020404" pitchFamily="49" charset="0"/>
              </a:rPr>
              <a:t>max</a:t>
            </a:r>
            <a:r>
              <a:rPr lang="en-US" altLang="it-IT"/>
              <a:t>, </a:t>
            </a:r>
            <a:r>
              <a:rPr lang="en-US" altLang="it-IT">
                <a:latin typeface="Courier New" panose="02070309020205020404" pitchFamily="49" charset="0"/>
              </a:rPr>
              <a:t>min</a:t>
            </a:r>
            <a:r>
              <a:rPr lang="en-US" altLang="it-IT"/>
              <a:t>, </a:t>
            </a:r>
            <a:r>
              <a:rPr lang="en-US" altLang="it-IT">
                <a:latin typeface="Courier New" panose="02070309020205020404" pitchFamily="49" charset="0"/>
              </a:rPr>
              <a:t>avg</a:t>
            </a:r>
            <a:endParaRPr lang="en-US" alt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err="1"/>
              <a:t>Sintassi</a:t>
            </a:r>
            <a:r>
              <a:rPr lang="en-US" altLang="it-IT" dirty="0"/>
              <a:t>:</a:t>
            </a:r>
            <a:br>
              <a:rPr lang="en-US" altLang="it-IT" dirty="0"/>
            </a:br>
            <a:r>
              <a:rPr lang="en-US" altLang="it-IT" sz="2400" dirty="0"/>
              <a:t>&lt; </a:t>
            </a:r>
            <a:r>
              <a:rPr lang="en-US" altLang="it-IT" sz="2400" dirty="0">
                <a:latin typeface="Courier New" panose="02070309020205020404" pitchFamily="49" charset="0"/>
              </a:rPr>
              <a:t>sum</a:t>
            </a:r>
            <a:r>
              <a:rPr lang="en-US" altLang="it-IT" sz="2400" dirty="0"/>
              <a:t> | </a:t>
            </a:r>
            <a:r>
              <a:rPr lang="en-US" altLang="it-IT" sz="2400" dirty="0">
                <a:latin typeface="Courier New" panose="02070309020205020404" pitchFamily="49" charset="0"/>
              </a:rPr>
              <a:t>max</a:t>
            </a:r>
            <a:r>
              <a:rPr lang="en-US" altLang="it-IT" sz="2400" dirty="0"/>
              <a:t> | </a:t>
            </a:r>
            <a:r>
              <a:rPr lang="en-US" altLang="it-IT" sz="2400" dirty="0">
                <a:latin typeface="Courier New" panose="02070309020205020404" pitchFamily="49" charset="0"/>
              </a:rPr>
              <a:t>min</a:t>
            </a:r>
            <a:r>
              <a:rPr lang="en-US" altLang="it-IT" sz="2400" dirty="0"/>
              <a:t> | </a:t>
            </a:r>
            <a:r>
              <a:rPr lang="en-US" altLang="it-IT" sz="2400" dirty="0">
                <a:latin typeface="Courier New" panose="02070309020205020404" pitchFamily="49" charset="0"/>
              </a:rPr>
              <a:t>avg</a:t>
            </a:r>
            <a:r>
              <a:rPr lang="en-US" altLang="it-IT" sz="2400" dirty="0"/>
              <a:t> &gt; ([ </a:t>
            </a:r>
            <a:r>
              <a:rPr lang="en-US" altLang="it-IT" sz="2400" dirty="0">
                <a:latin typeface="Courier New" panose="02070309020205020404" pitchFamily="49" charset="0"/>
              </a:rPr>
              <a:t>distinct</a:t>
            </a:r>
            <a:r>
              <a:rPr lang="en-US" altLang="it-IT" sz="2400" dirty="0"/>
              <a:t> | </a:t>
            </a:r>
            <a:r>
              <a:rPr lang="en-US" altLang="it-IT" sz="2400" dirty="0">
                <a:latin typeface="Courier New" panose="02070309020205020404" pitchFamily="49" charset="0"/>
              </a:rPr>
              <a:t>all</a:t>
            </a:r>
            <a:r>
              <a:rPr lang="en-US" altLang="it-IT" sz="2400" dirty="0"/>
              <a:t> ] </a:t>
            </a:r>
            <a:r>
              <a:rPr lang="en-US" altLang="it-IT" sz="2400" i="1" dirty="0" err="1"/>
              <a:t>AttrEspr</a:t>
            </a:r>
            <a:r>
              <a:rPr lang="en-US" altLang="it-IT" sz="2400" dirty="0"/>
              <a:t> )</a:t>
            </a:r>
            <a:endParaRPr lang="en-US" altLang="it-IT" dirty="0"/>
          </a:p>
          <a:p>
            <a:endParaRPr lang="en-US" altLang="it-IT" dirty="0"/>
          </a:p>
          <a:p>
            <a:r>
              <a:rPr lang="en-US" altLang="it-IT" dirty="0" err="1"/>
              <a:t>L’opzione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distinct </a:t>
            </a:r>
            <a:r>
              <a:rPr lang="en-US" altLang="it-IT" dirty="0" err="1"/>
              <a:t>considera</a:t>
            </a:r>
            <a:r>
              <a:rPr lang="en-US" altLang="it-IT" dirty="0"/>
              <a:t> una sola </a:t>
            </a:r>
            <a:r>
              <a:rPr lang="en-US" altLang="it-IT" dirty="0" err="1"/>
              <a:t>volta</a:t>
            </a:r>
            <a:r>
              <a:rPr lang="en-US" altLang="it-IT" dirty="0"/>
              <a:t> </a:t>
            </a:r>
            <a:r>
              <a:rPr lang="en-US" altLang="it-IT" dirty="0" err="1"/>
              <a:t>ciascun</a:t>
            </a:r>
            <a:r>
              <a:rPr lang="en-US" altLang="it-IT" dirty="0"/>
              <a:t> </a:t>
            </a:r>
            <a:r>
              <a:rPr lang="en-US" altLang="it-IT" dirty="0" err="1"/>
              <a:t>valore</a:t>
            </a:r>
            <a:endParaRPr lang="en-US" altLang="it-IT" dirty="0"/>
          </a:p>
          <a:p>
            <a:pPr lvl="1"/>
            <a:r>
              <a:rPr lang="en-US" altLang="it-IT" dirty="0"/>
              <a:t>utile solo per le </a:t>
            </a:r>
            <a:r>
              <a:rPr lang="en-US" altLang="it-IT" dirty="0" err="1"/>
              <a:t>funzioni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sum </a:t>
            </a:r>
            <a:r>
              <a:rPr lang="en-US" altLang="it-IT" dirty="0"/>
              <a:t>e </a:t>
            </a:r>
            <a:r>
              <a:rPr lang="en-US" altLang="it-IT" dirty="0">
                <a:latin typeface="Courier New" panose="02070309020205020404" pitchFamily="49" charset="0"/>
              </a:rPr>
              <a:t>avg</a:t>
            </a:r>
          </a:p>
          <a:p>
            <a:pPr lvl="1"/>
            <a:endParaRPr lang="en-US" altLang="it-IT" dirty="0"/>
          </a:p>
          <a:p>
            <a:r>
              <a:rPr lang="en-US" altLang="it-IT" dirty="0" err="1"/>
              <a:t>L’opzione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all</a:t>
            </a:r>
            <a:r>
              <a:rPr lang="en-US" altLang="it-IT" dirty="0"/>
              <a:t> </a:t>
            </a:r>
            <a:r>
              <a:rPr lang="en-US" altLang="it-IT" dirty="0" err="1"/>
              <a:t>considera</a:t>
            </a:r>
            <a:r>
              <a:rPr lang="en-US" altLang="it-IT" dirty="0"/>
              <a:t> </a:t>
            </a:r>
            <a:r>
              <a:rPr lang="en-US" altLang="it-IT" dirty="0" err="1"/>
              <a:t>tutti</a:t>
            </a:r>
            <a:r>
              <a:rPr lang="en-US" altLang="it-IT" dirty="0"/>
              <a:t> </a:t>
            </a:r>
            <a:r>
              <a:rPr lang="en-US" altLang="it-IT" dirty="0" err="1"/>
              <a:t>i</a:t>
            </a:r>
            <a:r>
              <a:rPr lang="en-US" altLang="it-IT" dirty="0"/>
              <a:t> </a:t>
            </a:r>
            <a:r>
              <a:rPr lang="en-US" altLang="it-IT" dirty="0" err="1"/>
              <a:t>valori</a:t>
            </a:r>
            <a:r>
              <a:rPr lang="en-US" altLang="it-IT" dirty="0"/>
              <a:t> </a:t>
            </a:r>
            <a:r>
              <a:rPr lang="en-US" altLang="it-IT" dirty="0" err="1"/>
              <a:t>diversi</a:t>
            </a:r>
            <a:r>
              <a:rPr lang="en-US" altLang="it-IT" dirty="0"/>
              <a:t> da </a:t>
            </a:r>
            <a:r>
              <a:rPr lang="en-US" altLang="it-IT" i="1" dirty="0"/>
              <a:t>null</a:t>
            </a:r>
            <a:endParaRPr lang="en-US" altLang="it-IT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defRPr/>
            </a:pPr>
            <a:r>
              <a:rPr lang="it-IT"/>
              <a:t>Query con massimo</a:t>
            </a:r>
            <a:endParaRPr lang="it-IT" sz="3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4495800"/>
            <a:ext cx="3200400" cy="1289050"/>
            <a:chOff x="1008" y="2832"/>
            <a:chExt cx="2016" cy="812"/>
          </a:xfrm>
        </p:grpSpPr>
        <p:sp>
          <p:nvSpPr>
            <p:cNvPr id="686084" name="Rectangle 4"/>
            <p:cNvSpPr>
              <a:spLocks noChangeArrowheads="1"/>
            </p:cNvSpPr>
            <p:nvPr/>
          </p:nvSpPr>
          <p:spPr bwMode="auto">
            <a:xfrm>
              <a:off x="1008" y="2832"/>
              <a:ext cx="2016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MaxImp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50.000.000</a:t>
              </a:r>
            </a:p>
          </p:txBody>
        </p:sp>
        <p:grpSp>
          <p:nvGrpSpPr>
            <p:cNvPr id="41990" name="Group 5"/>
            <p:cNvGrpSpPr>
              <a:grpSpLocks/>
            </p:cNvGrpSpPr>
            <p:nvPr/>
          </p:nvGrpSpPr>
          <p:grpSpPr bwMode="auto">
            <a:xfrm>
              <a:off x="1056" y="2880"/>
              <a:ext cx="1776" cy="720"/>
              <a:chOff x="336" y="2496"/>
              <a:chExt cx="1776" cy="720"/>
            </a:xfrm>
          </p:grpSpPr>
          <p:sp>
            <p:nvSpPr>
              <p:cNvPr id="686086" name="Rectangle 6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776" cy="720"/>
              </a:xfrm>
              <a:prstGeom prst="rect">
                <a:avLst/>
              </a:prstGeom>
              <a:noFill/>
              <a:ln w="12700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6087" name="Line 7"/>
              <p:cNvSpPr>
                <a:spLocks noChangeShapeType="1"/>
              </p:cNvSpPr>
              <p:nvPr/>
            </p:nvSpPr>
            <p:spPr bwMode="auto">
              <a:xfrm>
                <a:off x="336" y="2832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6088" name="Line 8"/>
              <p:cNvSpPr>
                <a:spLocks noChangeShapeType="1"/>
              </p:cNvSpPr>
              <p:nvPr/>
            </p:nvSpPr>
            <p:spPr bwMode="auto">
              <a:xfrm>
                <a:off x="336" y="2864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158750" y="12192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Estrarre l’importo massimo degli ordini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max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(Importo)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as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MaxImp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 Ordine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defRPr/>
            </a:pPr>
            <a:r>
              <a:rPr lang="it-IT"/>
              <a:t>Query con sommatoria</a:t>
            </a:r>
            <a:endParaRPr lang="it-IT" sz="3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4495800"/>
            <a:ext cx="3200400" cy="1289050"/>
            <a:chOff x="1008" y="2832"/>
            <a:chExt cx="2016" cy="812"/>
          </a:xfrm>
        </p:grpSpPr>
        <p:sp>
          <p:nvSpPr>
            <p:cNvPr id="688132" name="Rectangle 4"/>
            <p:cNvSpPr>
              <a:spLocks noChangeArrowheads="1"/>
            </p:cNvSpPr>
            <p:nvPr/>
          </p:nvSpPr>
          <p:spPr bwMode="auto">
            <a:xfrm>
              <a:off x="1008" y="2832"/>
              <a:ext cx="2016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SommaImp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13.500.000</a:t>
              </a:r>
            </a:p>
          </p:txBody>
        </p:sp>
        <p:grpSp>
          <p:nvGrpSpPr>
            <p:cNvPr id="43014" name="Group 5"/>
            <p:cNvGrpSpPr>
              <a:grpSpLocks/>
            </p:cNvGrpSpPr>
            <p:nvPr/>
          </p:nvGrpSpPr>
          <p:grpSpPr bwMode="auto">
            <a:xfrm>
              <a:off x="1056" y="2880"/>
              <a:ext cx="1776" cy="720"/>
              <a:chOff x="336" y="2496"/>
              <a:chExt cx="1776" cy="720"/>
            </a:xfrm>
          </p:grpSpPr>
          <p:sp>
            <p:nvSpPr>
              <p:cNvPr id="688134" name="Rectangle 6"/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776" cy="720"/>
              </a:xfrm>
              <a:prstGeom prst="rect">
                <a:avLst/>
              </a:prstGeom>
              <a:noFill/>
              <a:ln w="12700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8135" name="Line 7"/>
              <p:cNvSpPr>
                <a:spLocks noChangeShapeType="1"/>
              </p:cNvSpPr>
              <p:nvPr/>
            </p:nvSpPr>
            <p:spPr bwMode="auto">
              <a:xfrm>
                <a:off x="336" y="2832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88136" name="Line 8"/>
              <p:cNvSpPr>
                <a:spLocks noChangeShapeType="1"/>
              </p:cNvSpPr>
              <p:nvPr/>
            </p:nvSpPr>
            <p:spPr bwMode="auto">
              <a:xfrm>
                <a:off x="336" y="2864"/>
                <a:ext cx="1776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32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88137" name="Rectangle 9"/>
          <p:cNvSpPr>
            <a:spLocks noChangeArrowheads="1"/>
          </p:cNvSpPr>
          <p:nvPr/>
        </p:nvSpPr>
        <p:spPr bwMode="auto">
          <a:xfrm>
            <a:off x="158750" y="1219200"/>
            <a:ext cx="899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Estrarre la somma degli importi degli ordini relativi al cliente numero 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select sum(Importo)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as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SommaImp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from Ordine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where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CodCliente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 = 1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itchFamily="49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Funzioni aggregate con join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l’ordine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</a:t>
            </a:r>
            <a:r>
              <a:rPr lang="en-US" altLang="it-IT" dirty="0" err="1"/>
              <a:t>tra</a:t>
            </a:r>
            <a:r>
              <a:rPr lang="en-US" altLang="it-IT" dirty="0"/>
              <a:t> </a:t>
            </a:r>
            <a:r>
              <a:rPr lang="en-US" altLang="it-IT" dirty="0" err="1"/>
              <a:t>quelli</a:t>
            </a:r>
            <a:r>
              <a:rPr lang="en-US" altLang="it-IT" dirty="0"/>
              <a:t> </a:t>
            </a:r>
            <a:r>
              <a:rPr lang="en-US" altLang="it-IT" dirty="0" err="1"/>
              <a:t>contenenti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prodotto</a:t>
            </a:r>
            <a:r>
              <a:rPr lang="en-US" altLang="it-IT" dirty="0"/>
              <a:t> con </a:t>
            </a:r>
            <a:r>
              <a:rPr lang="en-US" altLang="it-IT" dirty="0" err="1"/>
              <a:t>codice</a:t>
            </a:r>
            <a:r>
              <a:rPr lang="en-US" altLang="it-IT" dirty="0"/>
              <a:t> ‘ABC’ :</a:t>
            </a: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max(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as </a:t>
            </a:r>
            <a:r>
              <a:rPr lang="en-US" altLang="it-IT" b="1" dirty="0" err="1">
                <a:latin typeface="Courier New" panose="02070309020205020404" pitchFamily="49" charset="0"/>
              </a:rPr>
              <a:t>MaxImportoABC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r>
              <a:rPr lang="en-US" altLang="it-IT" b="1" dirty="0">
                <a:latin typeface="Courier New" panose="02070309020205020404" pitchFamily="49" charset="0"/>
              </a:rPr>
              <a:t>,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Ordine.CodOrd</a:t>
            </a:r>
            <a:r>
              <a:rPr lang="en-US" altLang="it-IT" b="1" dirty="0">
                <a:latin typeface="Courier New" panose="02070309020205020404" pitchFamily="49" charset="0"/>
              </a:rPr>
              <a:t> =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Dettaglio.CodOrd</a:t>
            </a:r>
            <a:r>
              <a:rPr lang="en-US" altLang="it-IT" b="1" dirty="0">
                <a:latin typeface="Courier New" panose="02070309020205020404" pitchFamily="49" charset="0"/>
              </a:rPr>
              <a:t> and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r>
              <a:rPr lang="en-US" altLang="it-IT" b="1" dirty="0">
                <a:latin typeface="Courier New" panose="02070309020205020404" pitchFamily="49" charset="0"/>
              </a:rPr>
              <a:t> = ’ABC’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773B04A-BDBD-4FA3-BEFF-FF58182460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5400" b="1"/>
              <a:t>Il modello relazionale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F350E1-A5B9-4A1D-A8A7-C82A230972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Funzioni aggregate e target list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Query </a:t>
            </a:r>
            <a:r>
              <a:rPr lang="en-US" altLang="it-IT" dirty="0" err="1"/>
              <a:t>scorretta</a:t>
            </a:r>
            <a:r>
              <a:rPr lang="en-US" altLang="it-IT" dirty="0"/>
              <a:t>:</a:t>
            </a: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Data, </a:t>
            </a:r>
            <a:r>
              <a:rPr lang="en-US" altLang="it-IT" b="1" u="sng" dirty="0">
                <a:latin typeface="Courier New" panose="02070309020205020404" pitchFamily="49" charset="0"/>
              </a:rPr>
              <a:t>max(</a:t>
            </a:r>
            <a:r>
              <a:rPr lang="en-US" altLang="it-IT" b="1" u="sng" dirty="0" err="1">
                <a:latin typeface="Courier New" panose="02070309020205020404" pitchFamily="49" charset="0"/>
              </a:rPr>
              <a:t>Importo</a:t>
            </a:r>
            <a:r>
              <a:rPr lang="en-US" altLang="it-IT" b="1" u="sng" dirty="0">
                <a:latin typeface="Courier New" panose="02070309020205020404" pitchFamily="49" charset="0"/>
              </a:rPr>
              <a:t>)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r>
              <a:rPr lang="en-US" altLang="it-IT" b="1" dirty="0">
                <a:latin typeface="Courier New" panose="02070309020205020404" pitchFamily="49" charset="0"/>
              </a:rPr>
              <a:t>,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Ordine.CodOrd</a:t>
            </a:r>
            <a:r>
              <a:rPr lang="en-US" altLang="it-IT" b="1" dirty="0">
                <a:latin typeface="Courier New" panose="02070309020205020404" pitchFamily="49" charset="0"/>
              </a:rPr>
              <a:t> =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Dettaglio.CodOrd</a:t>
            </a:r>
            <a:r>
              <a:rPr lang="en-US" altLang="it-IT" b="1" dirty="0">
                <a:latin typeface="Courier New" panose="02070309020205020404" pitchFamily="49" charset="0"/>
              </a:rPr>
              <a:t> and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r>
              <a:rPr lang="en-US" altLang="it-IT" b="1" dirty="0">
                <a:latin typeface="Courier New" panose="02070309020205020404" pitchFamily="49" charset="0"/>
              </a:rPr>
              <a:t> = ’ABC’</a:t>
            </a:r>
            <a:endParaRPr lang="en-US" altLang="it-IT" b="1" dirty="0"/>
          </a:p>
          <a:p>
            <a:r>
              <a:rPr lang="en-US" altLang="it-IT" dirty="0"/>
              <a:t>La data di quale </a:t>
            </a:r>
            <a:r>
              <a:rPr lang="en-US" altLang="it-IT" dirty="0" err="1"/>
              <a:t>ordine</a:t>
            </a:r>
            <a:r>
              <a:rPr lang="en-US" altLang="it-IT" dirty="0"/>
              <a:t>? La target list </a:t>
            </a:r>
            <a:r>
              <a:rPr lang="en-US" altLang="it-IT" dirty="0" err="1"/>
              <a:t>deve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omogenea</a:t>
            </a:r>
            <a:endParaRPr lang="en-US" altLang="it-IT" dirty="0"/>
          </a:p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e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minimo</a:t>
            </a:r>
            <a:r>
              <a:rPr lang="en-US" altLang="it-IT" dirty="0"/>
              <a:t> </a:t>
            </a:r>
            <a:r>
              <a:rPr lang="en-US" altLang="it-IT" dirty="0" err="1"/>
              <a:t>importo</a:t>
            </a:r>
            <a:r>
              <a:rPr lang="en-US" altLang="it-IT" dirty="0"/>
              <a:t> </a:t>
            </a:r>
            <a:r>
              <a:rPr lang="en-US" altLang="it-IT" dirty="0" err="1"/>
              <a:t>degli</a:t>
            </a:r>
            <a:r>
              <a:rPr lang="en-US" altLang="it-IT" dirty="0"/>
              <a:t> </a:t>
            </a:r>
            <a:r>
              <a:rPr lang="en-US" altLang="it-IT" dirty="0" err="1"/>
              <a:t>ordini</a:t>
            </a:r>
            <a:r>
              <a:rPr lang="en-US" altLang="it-IT" dirty="0"/>
              <a:t>:</a:t>
            </a: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max(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as </a:t>
            </a:r>
            <a:r>
              <a:rPr lang="en-US" altLang="it-IT" b="1" dirty="0" err="1">
                <a:latin typeface="Courier New" panose="02070309020205020404" pitchFamily="49" charset="0"/>
              </a:rPr>
              <a:t>MaxImp</a:t>
            </a:r>
            <a:r>
              <a:rPr lang="en-US" altLang="it-IT" b="1" dirty="0">
                <a:latin typeface="Courier New" panose="02070309020205020404" pitchFamily="49" charset="0"/>
              </a:rPr>
              <a:t>, 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min(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as </a:t>
            </a:r>
            <a:r>
              <a:rPr lang="en-US" altLang="it-IT" b="1" dirty="0" err="1">
                <a:latin typeface="Courier New" panose="02070309020205020404" pitchFamily="49" charset="0"/>
              </a:rPr>
              <a:t>MinImp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endParaRPr lang="en-US" altLang="it-IT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Funzioni aggregate e target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362200"/>
          </a:xfrm>
        </p:spPr>
        <p:txBody>
          <a:bodyPr/>
          <a:lstStyle/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e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minimo</a:t>
            </a:r>
            <a:r>
              <a:rPr lang="en-US" altLang="it-IT" dirty="0"/>
              <a:t> </a:t>
            </a:r>
            <a:r>
              <a:rPr lang="en-US" altLang="it-IT" dirty="0" err="1"/>
              <a:t>importo</a:t>
            </a:r>
            <a:r>
              <a:rPr lang="en-US" altLang="it-IT" dirty="0"/>
              <a:t> </a:t>
            </a:r>
            <a:r>
              <a:rPr lang="en-US" altLang="it-IT" dirty="0" err="1"/>
              <a:t>degli</a:t>
            </a:r>
            <a:r>
              <a:rPr lang="en-US" altLang="it-IT" dirty="0"/>
              <a:t> </a:t>
            </a:r>
            <a:r>
              <a:rPr lang="en-US" altLang="it-IT" dirty="0" err="1"/>
              <a:t>ordini</a:t>
            </a:r>
            <a:r>
              <a:rPr lang="en-US" altLang="it-IT" dirty="0"/>
              <a:t>:</a:t>
            </a:r>
          </a:p>
          <a:p>
            <a:pPr lvl="1">
              <a:buFontTx/>
              <a:buNone/>
            </a:pPr>
            <a:endParaRPr lang="en-US" altLang="it-IT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max(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as </a:t>
            </a:r>
            <a:r>
              <a:rPr lang="en-US" altLang="it-IT" b="1" dirty="0" err="1">
                <a:latin typeface="Courier New" panose="02070309020205020404" pitchFamily="49" charset="0"/>
              </a:rPr>
              <a:t>MaxImp</a:t>
            </a:r>
            <a:r>
              <a:rPr lang="en-US" altLang="it-IT" b="1" dirty="0">
                <a:latin typeface="Courier New" panose="02070309020205020404" pitchFamily="49" charset="0"/>
              </a:rPr>
              <a:t>, 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min(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as </a:t>
            </a:r>
            <a:r>
              <a:rPr lang="en-US" altLang="it-IT" b="1" dirty="0" err="1">
                <a:latin typeface="Courier New" panose="02070309020205020404" pitchFamily="49" charset="0"/>
              </a:rPr>
              <a:t>MinImp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endParaRPr lang="en-US" altLang="it-IT" b="1" dirty="0"/>
          </a:p>
        </p:txBody>
      </p:sp>
      <p:sp>
        <p:nvSpPr>
          <p:cNvPr id="694276" name="Line 4"/>
          <p:cNvSpPr>
            <a:spLocks noChangeShapeType="1"/>
          </p:cNvSpPr>
          <p:nvPr/>
        </p:nvSpPr>
        <p:spPr bwMode="auto">
          <a:xfrm flipV="1">
            <a:off x="3276600" y="4953000"/>
            <a:ext cx="3886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3276600" y="4876800"/>
            <a:ext cx="3886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3276600" y="4343400"/>
            <a:ext cx="3886200" cy="11430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4279" name="Rectangle 7"/>
          <p:cNvSpPr>
            <a:spLocks noChangeArrowheads="1"/>
          </p:cNvSpPr>
          <p:nvPr/>
        </p:nvSpPr>
        <p:spPr bwMode="auto">
          <a:xfrm>
            <a:off x="3581400" y="4267200"/>
            <a:ext cx="1800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191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MaxImp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91919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9191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50.000.000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4280" name="Rectangle 8"/>
          <p:cNvSpPr>
            <a:spLocks noChangeArrowheads="1"/>
          </p:cNvSpPr>
          <p:nvPr/>
        </p:nvSpPr>
        <p:spPr bwMode="auto">
          <a:xfrm>
            <a:off x="5457825" y="4267200"/>
            <a:ext cx="1541463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91919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MinImp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1.500.000</a:t>
            </a:r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 flipH="1">
            <a:off x="5410200" y="4267200"/>
            <a:ext cx="0" cy="12192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Query con raggruppamento</a:t>
            </a:r>
            <a:endParaRPr lang="it-IT" altLang="it-IT">
              <a:latin typeface="Courier New" panose="02070309020205020404" pitchFamily="49" charset="0"/>
            </a:endParaRP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915400" cy="2286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400"/>
              <a:t>Nelle interrogazioni si possono applicare gli operatori aggregati a sottoinsiemi di righe</a:t>
            </a:r>
          </a:p>
          <a:p>
            <a:pPr>
              <a:defRPr/>
            </a:pPr>
            <a:r>
              <a:rPr lang="it-IT" sz="2400"/>
              <a:t>Si aggiungono le clausole</a:t>
            </a:r>
          </a:p>
          <a:p>
            <a:pPr lvl="1">
              <a:defRPr/>
            </a:pPr>
            <a:r>
              <a:rPr lang="it-IT" b="1">
                <a:latin typeface="Courier New" pitchFamily="49" charset="0"/>
              </a:rPr>
              <a:t>group by</a:t>
            </a:r>
            <a:r>
              <a:rPr lang="it-IT"/>
              <a:t> (raggruppamento)</a:t>
            </a:r>
          </a:p>
          <a:p>
            <a:pPr lvl="1">
              <a:defRPr/>
            </a:pPr>
            <a:r>
              <a:rPr lang="it-IT" b="1">
                <a:latin typeface="Courier New" pitchFamily="49" charset="0"/>
              </a:rPr>
              <a:t>having</a:t>
            </a:r>
            <a:r>
              <a:rPr lang="it-IT"/>
              <a:t> (selezione dei gruppi)</a:t>
            </a:r>
          </a:p>
          <a:p>
            <a:pPr>
              <a:buFontTx/>
              <a:buNone/>
              <a:defRPr/>
            </a:pPr>
            <a:endParaRPr lang="it-IT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 …</a:t>
            </a:r>
          </a:p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 …</a:t>
            </a:r>
          </a:p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where …</a:t>
            </a:r>
          </a:p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group by …</a:t>
            </a:r>
          </a:p>
          <a:p>
            <a:pPr>
              <a:buFontTx/>
              <a:buNone/>
              <a:defRPr/>
            </a:pPr>
            <a:r>
              <a:rPr lang="it-IT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having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Query con raggruppamento</a:t>
            </a:r>
            <a:r>
              <a:rPr lang="it-IT" altLang="it-IT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05800" cy="160020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  <a:defRPr/>
            </a:pPr>
            <a:r>
              <a:rPr lang="it-IT" dirty="0"/>
              <a:t>Estrarre la somma degli importi degli ordini successivi al 10-6-97 per quei clienti che hanno emesso almeno 2 ordini</a:t>
            </a:r>
          </a:p>
          <a:p>
            <a:pPr>
              <a:lnSpc>
                <a:spcPct val="90000"/>
              </a:lnSpc>
              <a:defRPr/>
            </a:pPr>
            <a:endParaRPr lang="it-IT" dirty="0"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sum(Importo)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Ordine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where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Data &gt; 10-6-97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group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by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endParaRPr lang="it-IT" sz="3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having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count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(*) &gt;= 2</a:t>
            </a:r>
          </a:p>
          <a:p>
            <a:pPr>
              <a:lnSpc>
                <a:spcPct val="90000"/>
              </a:lnSpc>
              <a:defRPr/>
            </a:pPr>
            <a:endParaRPr lang="it-IT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Passo 1: Valutazione </a:t>
            </a:r>
            <a:r>
              <a:rPr kumimoji="0" lang="it-IT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where</a:t>
            </a:r>
            <a:endParaRPr kumimoji="0" lang="it-IT" altLang="it-IT" sz="40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295400"/>
            <a:ext cx="6019800" cy="3670300"/>
            <a:chOff x="336" y="2016"/>
            <a:chExt cx="3792" cy="2312"/>
          </a:xfrm>
        </p:grpSpPr>
        <p:sp>
          <p:nvSpPr>
            <p:cNvPr id="700420" name="Line 4"/>
            <p:cNvSpPr>
              <a:spLocks noChangeShapeType="1"/>
            </p:cNvSpPr>
            <p:nvPr/>
          </p:nvSpPr>
          <p:spPr bwMode="auto">
            <a:xfrm>
              <a:off x="337" y="273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1" name="Line 5"/>
            <p:cNvSpPr>
              <a:spLocks noChangeShapeType="1"/>
            </p:cNvSpPr>
            <p:nvPr/>
          </p:nvSpPr>
          <p:spPr bwMode="auto">
            <a:xfrm>
              <a:off x="337" y="244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2" name="Line 6"/>
            <p:cNvSpPr>
              <a:spLocks noChangeShapeType="1"/>
            </p:cNvSpPr>
            <p:nvPr/>
          </p:nvSpPr>
          <p:spPr bwMode="auto">
            <a:xfrm>
              <a:off x="337" y="240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3" name="Line 7"/>
            <p:cNvSpPr>
              <a:spLocks noChangeShapeType="1"/>
            </p:cNvSpPr>
            <p:nvPr/>
          </p:nvSpPr>
          <p:spPr bwMode="auto">
            <a:xfrm>
              <a:off x="337" y="307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4" name="Line 8"/>
            <p:cNvSpPr>
              <a:spLocks noChangeShapeType="1"/>
            </p:cNvSpPr>
            <p:nvPr/>
          </p:nvSpPr>
          <p:spPr bwMode="auto">
            <a:xfrm>
              <a:off x="337" y="336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5" name="Rectangle 9"/>
            <p:cNvSpPr>
              <a:spLocks noChangeArrowheads="1"/>
            </p:cNvSpPr>
            <p:nvPr/>
          </p:nvSpPr>
          <p:spPr bwMode="auto">
            <a:xfrm>
              <a:off x="336" y="2064"/>
              <a:ext cx="3792" cy="196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6" name="Line 10"/>
            <p:cNvSpPr>
              <a:spLocks noChangeShapeType="1"/>
            </p:cNvSpPr>
            <p:nvPr/>
          </p:nvSpPr>
          <p:spPr bwMode="auto">
            <a:xfrm>
              <a:off x="1392" y="2065"/>
              <a:ext cx="0" cy="196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27" name="Rectangle 11"/>
            <p:cNvSpPr>
              <a:spLocks noChangeArrowheads="1"/>
            </p:cNvSpPr>
            <p:nvPr/>
          </p:nvSpPr>
          <p:spPr bwMode="auto">
            <a:xfrm>
              <a:off x="336" y="2016"/>
              <a:ext cx="830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CodOrd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00428" name="Rectangle 12"/>
            <p:cNvSpPr>
              <a:spLocks noChangeArrowheads="1"/>
            </p:cNvSpPr>
            <p:nvPr/>
          </p:nvSpPr>
          <p:spPr bwMode="auto">
            <a:xfrm>
              <a:off x="1392" y="2016"/>
              <a:ext cx="734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00429" name="Rectangle 13"/>
            <p:cNvSpPr>
              <a:spLocks noChangeArrowheads="1"/>
            </p:cNvSpPr>
            <p:nvPr/>
          </p:nvSpPr>
          <p:spPr bwMode="auto">
            <a:xfrm>
              <a:off x="2304" y="2016"/>
              <a:ext cx="672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1-7-97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3-9-97</a:t>
              </a:r>
              <a:endParaRPr kumimoji="0" lang="it-IT" sz="2400" b="1" i="0" u="sng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30" name="Rectangle 14"/>
            <p:cNvSpPr>
              <a:spLocks noChangeArrowheads="1"/>
            </p:cNvSpPr>
            <p:nvPr/>
          </p:nvSpPr>
          <p:spPr bwMode="auto">
            <a:xfrm>
              <a:off x="3024" y="2016"/>
              <a:ext cx="1078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8.000.000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27.000.000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31" name="Line 15"/>
            <p:cNvSpPr>
              <a:spLocks noChangeShapeType="1"/>
            </p:cNvSpPr>
            <p:nvPr/>
          </p:nvSpPr>
          <p:spPr bwMode="auto">
            <a:xfrm>
              <a:off x="337" y="369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32" name="Line 16"/>
            <p:cNvSpPr>
              <a:spLocks noChangeShapeType="1"/>
            </p:cNvSpPr>
            <p:nvPr/>
          </p:nvSpPr>
          <p:spPr bwMode="auto">
            <a:xfrm>
              <a:off x="2304" y="2064"/>
              <a:ext cx="0" cy="1962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0433" name="Line 17"/>
            <p:cNvSpPr>
              <a:spLocks noChangeShapeType="1"/>
            </p:cNvSpPr>
            <p:nvPr/>
          </p:nvSpPr>
          <p:spPr bwMode="auto">
            <a:xfrm>
              <a:off x="3024" y="2065"/>
              <a:ext cx="0" cy="1961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it-IT"/>
              <a:t>Passo 2 : Raggruppamento</a:t>
            </a:r>
            <a:endParaRPr lang="it-IT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362200"/>
            <a:ext cx="6019800" cy="3670300"/>
            <a:chOff x="336" y="2016"/>
            <a:chExt cx="3792" cy="2312"/>
          </a:xfrm>
        </p:grpSpPr>
        <p:sp>
          <p:nvSpPr>
            <p:cNvPr id="702468" name="Line 4"/>
            <p:cNvSpPr>
              <a:spLocks noChangeShapeType="1"/>
            </p:cNvSpPr>
            <p:nvPr/>
          </p:nvSpPr>
          <p:spPr bwMode="auto">
            <a:xfrm>
              <a:off x="337" y="273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69" name="Line 5"/>
            <p:cNvSpPr>
              <a:spLocks noChangeShapeType="1"/>
            </p:cNvSpPr>
            <p:nvPr/>
          </p:nvSpPr>
          <p:spPr bwMode="auto">
            <a:xfrm>
              <a:off x="337" y="2442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0" name="Line 6"/>
            <p:cNvSpPr>
              <a:spLocks noChangeShapeType="1"/>
            </p:cNvSpPr>
            <p:nvPr/>
          </p:nvSpPr>
          <p:spPr bwMode="auto">
            <a:xfrm>
              <a:off x="337" y="240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1" name="Line 7"/>
            <p:cNvSpPr>
              <a:spLocks noChangeShapeType="1"/>
            </p:cNvSpPr>
            <p:nvPr/>
          </p:nvSpPr>
          <p:spPr bwMode="auto">
            <a:xfrm>
              <a:off x="337" y="3024"/>
              <a:ext cx="379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2" name="Line 8"/>
            <p:cNvSpPr>
              <a:spLocks noChangeShapeType="1"/>
            </p:cNvSpPr>
            <p:nvPr/>
          </p:nvSpPr>
          <p:spPr bwMode="auto">
            <a:xfrm>
              <a:off x="337" y="336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3" name="Rectangle 9"/>
            <p:cNvSpPr>
              <a:spLocks noChangeArrowheads="1"/>
            </p:cNvSpPr>
            <p:nvPr/>
          </p:nvSpPr>
          <p:spPr bwMode="auto">
            <a:xfrm>
              <a:off x="336" y="2064"/>
              <a:ext cx="3792" cy="196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1392" y="2065"/>
              <a:ext cx="0" cy="196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5" name="Rectangle 11"/>
            <p:cNvSpPr>
              <a:spLocks noChangeArrowheads="1"/>
            </p:cNvSpPr>
            <p:nvPr/>
          </p:nvSpPr>
          <p:spPr bwMode="auto">
            <a:xfrm>
              <a:off x="336" y="2016"/>
              <a:ext cx="830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CodOrd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02476" name="Rectangle 12"/>
            <p:cNvSpPr>
              <a:spLocks noChangeArrowheads="1"/>
            </p:cNvSpPr>
            <p:nvPr/>
          </p:nvSpPr>
          <p:spPr bwMode="auto">
            <a:xfrm>
              <a:off x="1392" y="2016"/>
              <a:ext cx="734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02477" name="Rectangle 13"/>
            <p:cNvSpPr>
              <a:spLocks noChangeArrowheads="1"/>
            </p:cNvSpPr>
            <p:nvPr/>
          </p:nvSpPr>
          <p:spPr bwMode="auto">
            <a:xfrm>
              <a:off x="2304" y="2016"/>
              <a:ext cx="672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Data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1-7-97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1-8-97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3-9-97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3-8-97</a:t>
              </a:r>
            </a:p>
          </p:txBody>
        </p:sp>
        <p:sp>
          <p:nvSpPr>
            <p:cNvPr id="702478" name="Rectangle 14"/>
            <p:cNvSpPr>
              <a:spLocks noChangeArrowheads="1"/>
            </p:cNvSpPr>
            <p:nvPr/>
          </p:nvSpPr>
          <p:spPr bwMode="auto">
            <a:xfrm>
              <a:off x="3024" y="2016"/>
              <a:ext cx="1078" cy="2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12.000.000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1.500.000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8.000.000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79" name="Line 15"/>
            <p:cNvSpPr>
              <a:spLocks noChangeShapeType="1"/>
            </p:cNvSpPr>
            <p:nvPr/>
          </p:nvSpPr>
          <p:spPr bwMode="auto">
            <a:xfrm>
              <a:off x="337" y="3696"/>
              <a:ext cx="379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80" name="Line 16"/>
            <p:cNvSpPr>
              <a:spLocks noChangeShapeType="1"/>
            </p:cNvSpPr>
            <p:nvPr/>
          </p:nvSpPr>
          <p:spPr bwMode="auto">
            <a:xfrm>
              <a:off x="2304" y="2064"/>
              <a:ext cx="0" cy="196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2481" name="Line 17"/>
            <p:cNvSpPr>
              <a:spLocks noChangeShapeType="1"/>
            </p:cNvSpPr>
            <p:nvPr/>
          </p:nvSpPr>
          <p:spPr bwMode="auto">
            <a:xfrm>
              <a:off x="3024" y="2065"/>
              <a:ext cx="0" cy="196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02482" name="Rectangle 18"/>
          <p:cNvSpPr>
            <a:spLocks noChangeArrowheads="1"/>
          </p:cNvSpPr>
          <p:nvPr/>
        </p:nvSpPr>
        <p:spPr bwMode="auto">
          <a:xfrm>
            <a:off x="457200" y="16764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si valuta la clausola </a:t>
            </a:r>
            <a:r>
              <a:rPr kumimoji="0" lang="it-IT" alt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group by</a:t>
            </a: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Passo 3 : Calcolo degli aggregati 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457200" y="16764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si calcolano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sum(Importo)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count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(*)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per ciascun gruppo 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3352800"/>
            <a:ext cx="6019800" cy="3036888"/>
            <a:chOff x="336" y="2544"/>
            <a:chExt cx="3792" cy="1913"/>
          </a:xfrm>
        </p:grpSpPr>
        <p:sp>
          <p:nvSpPr>
            <p:cNvPr id="704517" name="Line 5"/>
            <p:cNvSpPr>
              <a:spLocks noChangeShapeType="1"/>
            </p:cNvSpPr>
            <p:nvPr/>
          </p:nvSpPr>
          <p:spPr bwMode="auto">
            <a:xfrm>
              <a:off x="337" y="336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18" name="Line 6"/>
            <p:cNvSpPr>
              <a:spLocks noChangeShapeType="1"/>
            </p:cNvSpPr>
            <p:nvPr/>
          </p:nvSpPr>
          <p:spPr bwMode="auto">
            <a:xfrm>
              <a:off x="337" y="306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19" name="Line 7"/>
            <p:cNvSpPr>
              <a:spLocks noChangeShapeType="1"/>
            </p:cNvSpPr>
            <p:nvPr/>
          </p:nvSpPr>
          <p:spPr bwMode="auto">
            <a:xfrm>
              <a:off x="337" y="3024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0" name="Line 8"/>
            <p:cNvSpPr>
              <a:spLocks noChangeShapeType="1"/>
            </p:cNvSpPr>
            <p:nvPr/>
          </p:nvSpPr>
          <p:spPr bwMode="auto">
            <a:xfrm>
              <a:off x="337" y="369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1" name="Rectangle 9"/>
            <p:cNvSpPr>
              <a:spLocks noChangeArrowheads="1"/>
            </p:cNvSpPr>
            <p:nvPr/>
          </p:nvSpPr>
          <p:spPr bwMode="auto">
            <a:xfrm>
              <a:off x="336" y="2544"/>
              <a:ext cx="3792" cy="148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2" name="Line 10"/>
            <p:cNvSpPr>
              <a:spLocks noChangeShapeType="1"/>
            </p:cNvSpPr>
            <p:nvPr/>
          </p:nvSpPr>
          <p:spPr bwMode="auto">
            <a:xfrm>
              <a:off x="1440" y="2544"/>
              <a:ext cx="0" cy="148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3" name="Rectangle 11"/>
            <p:cNvSpPr>
              <a:spLocks noChangeArrowheads="1"/>
            </p:cNvSpPr>
            <p:nvPr/>
          </p:nvSpPr>
          <p:spPr bwMode="auto">
            <a:xfrm>
              <a:off x="336" y="2544"/>
              <a:ext cx="741" cy="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04524" name="Rectangle 12"/>
            <p:cNvSpPr>
              <a:spLocks noChangeArrowheads="1"/>
            </p:cNvSpPr>
            <p:nvPr/>
          </p:nvSpPr>
          <p:spPr bwMode="auto">
            <a:xfrm>
              <a:off x="1392" y="2560"/>
              <a:ext cx="1475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sum(Importo)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13.500.000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32.500.000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5" name="Line 13"/>
            <p:cNvSpPr>
              <a:spLocks noChangeShapeType="1"/>
            </p:cNvSpPr>
            <p:nvPr/>
          </p:nvSpPr>
          <p:spPr bwMode="auto">
            <a:xfrm>
              <a:off x="2688" y="2544"/>
              <a:ext cx="0" cy="148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4526" name="Rectangle 14"/>
            <p:cNvSpPr>
              <a:spLocks noChangeArrowheads="1"/>
            </p:cNvSpPr>
            <p:nvPr/>
          </p:nvSpPr>
          <p:spPr bwMode="auto">
            <a:xfrm>
              <a:off x="2797" y="2544"/>
              <a:ext cx="849" cy="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count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(*)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Passo 4 : Estrazione dei gruppi </a:t>
            </a: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457200" y="16764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si valuta il predicato 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count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(*) &gt;=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200400"/>
            <a:ext cx="6477000" cy="2825750"/>
            <a:chOff x="192" y="2544"/>
            <a:chExt cx="4080" cy="1780"/>
          </a:xfrm>
        </p:grpSpPr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337" y="3360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337" y="306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>
              <a:off x="337" y="3024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>
              <a:off x="337" y="3696"/>
              <a:ext cx="379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69" name="Rectangle 9"/>
            <p:cNvSpPr>
              <a:spLocks noChangeArrowheads="1"/>
            </p:cNvSpPr>
            <p:nvPr/>
          </p:nvSpPr>
          <p:spPr bwMode="auto">
            <a:xfrm>
              <a:off x="336" y="2544"/>
              <a:ext cx="3792" cy="148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1440" y="2544"/>
              <a:ext cx="0" cy="148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71" name="Rectangle 11"/>
            <p:cNvSpPr>
              <a:spLocks noChangeArrowheads="1"/>
            </p:cNvSpPr>
            <p:nvPr/>
          </p:nvSpPr>
          <p:spPr bwMode="auto">
            <a:xfrm>
              <a:off x="336" y="2544"/>
              <a:ext cx="734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06572" name="Rectangle 12"/>
            <p:cNvSpPr>
              <a:spLocks noChangeArrowheads="1"/>
            </p:cNvSpPr>
            <p:nvPr/>
          </p:nvSpPr>
          <p:spPr bwMode="auto">
            <a:xfrm>
              <a:off x="1501" y="2560"/>
              <a:ext cx="1078" cy="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sum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(Importo)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13.500.000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32.500.000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5.000.000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73" name="Line 13"/>
            <p:cNvSpPr>
              <a:spLocks noChangeShapeType="1"/>
            </p:cNvSpPr>
            <p:nvPr/>
          </p:nvSpPr>
          <p:spPr bwMode="auto">
            <a:xfrm>
              <a:off x="2688" y="2544"/>
              <a:ext cx="0" cy="148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74" name="Rectangle 14"/>
            <p:cNvSpPr>
              <a:spLocks noChangeArrowheads="1"/>
            </p:cNvSpPr>
            <p:nvPr/>
          </p:nvSpPr>
          <p:spPr bwMode="auto">
            <a:xfrm>
              <a:off x="2797" y="2544"/>
              <a:ext cx="1056" cy="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count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(*)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6575" name="Line 15"/>
            <p:cNvSpPr>
              <a:spLocks noChangeShapeType="1"/>
            </p:cNvSpPr>
            <p:nvPr/>
          </p:nvSpPr>
          <p:spPr bwMode="auto">
            <a:xfrm>
              <a:off x="192" y="3840"/>
              <a:ext cx="40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Passo 5 : Produzione del risultato</a:t>
            </a:r>
            <a:br>
              <a:rPr lang="it-IT" altLang="it-IT"/>
            </a:br>
            <a:r>
              <a:rPr lang="it-IT" altLang="it-IT"/>
              <a:t>(esecuzione della clausola Select)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108200"/>
            <a:ext cx="4038600" cy="2333625"/>
            <a:chOff x="336" y="1328"/>
            <a:chExt cx="2544" cy="1470"/>
          </a:xfrm>
        </p:grpSpPr>
        <p:sp>
          <p:nvSpPr>
            <p:cNvPr id="708612" name="Line 4"/>
            <p:cNvSpPr>
              <a:spLocks noChangeShapeType="1"/>
            </p:cNvSpPr>
            <p:nvPr/>
          </p:nvSpPr>
          <p:spPr bwMode="auto">
            <a:xfrm>
              <a:off x="337" y="2144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8613" name="Line 5"/>
            <p:cNvSpPr>
              <a:spLocks noChangeShapeType="1"/>
            </p:cNvSpPr>
            <p:nvPr/>
          </p:nvSpPr>
          <p:spPr bwMode="auto">
            <a:xfrm>
              <a:off x="337" y="1850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>
              <a:off x="337" y="1808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8615" name="Rectangle 7"/>
            <p:cNvSpPr>
              <a:spLocks noChangeArrowheads="1"/>
            </p:cNvSpPr>
            <p:nvPr/>
          </p:nvSpPr>
          <p:spPr bwMode="auto">
            <a:xfrm>
              <a:off x="336" y="1328"/>
              <a:ext cx="2544" cy="115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8616" name="Line 8"/>
            <p:cNvSpPr>
              <a:spLocks noChangeShapeType="1"/>
            </p:cNvSpPr>
            <p:nvPr/>
          </p:nvSpPr>
          <p:spPr bwMode="auto">
            <a:xfrm>
              <a:off x="1440" y="1328"/>
              <a:ext cx="0" cy="116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08617" name="Rectangle 9"/>
            <p:cNvSpPr>
              <a:spLocks noChangeArrowheads="1"/>
            </p:cNvSpPr>
            <p:nvPr/>
          </p:nvSpPr>
          <p:spPr bwMode="auto">
            <a:xfrm>
              <a:off x="336" y="1328"/>
              <a:ext cx="734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08618" name="Rectangle 10"/>
            <p:cNvSpPr>
              <a:spLocks noChangeArrowheads="1"/>
            </p:cNvSpPr>
            <p:nvPr/>
          </p:nvSpPr>
          <p:spPr bwMode="auto">
            <a:xfrm>
              <a:off x="1501" y="1344"/>
              <a:ext cx="1366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sum(Importo)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13.500.000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32.500.000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Query con group by e target list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b="1"/>
              <a:t>Query scorretta: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	select Importo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from Ordine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group by CodCli</a:t>
            </a:r>
            <a:endParaRPr lang="en-US" altLang="it-IT" b="1"/>
          </a:p>
          <a:p>
            <a:pPr>
              <a:lnSpc>
                <a:spcPct val="90000"/>
              </a:lnSpc>
            </a:pPr>
            <a:r>
              <a:rPr lang="en-US" altLang="it-IT" b="1"/>
              <a:t>Query scorretta: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	select O.CodCli, count(*), </a:t>
            </a:r>
            <a:r>
              <a:rPr lang="en-US" altLang="it-IT" b="1" u="sng">
                <a:latin typeface="Courier New" panose="02070309020205020404" pitchFamily="49" charset="0"/>
              </a:rPr>
              <a:t>C.Città</a:t>
            </a:r>
            <a:br>
              <a:rPr lang="en-US" altLang="it-IT" b="1" u="sng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from Ordine O join Cliente C 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on (O.CodCli = C.CodCli)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group by O.CodCli</a:t>
            </a:r>
            <a:endParaRPr lang="en-US" altLang="it-IT" b="1"/>
          </a:p>
          <a:p>
            <a:pPr>
              <a:lnSpc>
                <a:spcPct val="90000"/>
              </a:lnSpc>
            </a:pPr>
            <a:r>
              <a:rPr lang="en-US" altLang="it-IT" b="1"/>
              <a:t>Query corretta: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	select O.CodCli, count(*), </a:t>
            </a:r>
            <a:r>
              <a:rPr lang="en-US" altLang="it-IT" b="1" u="sng">
                <a:latin typeface="Courier New" panose="02070309020205020404" pitchFamily="49" charset="0"/>
              </a:rPr>
              <a:t>C.Città</a:t>
            </a:r>
            <a:br>
              <a:rPr lang="en-US" altLang="it-IT" b="1" u="sng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from Ordine O join Cliente C 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on (O.CodCli = C.CodCli)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group by O.CodCli, C.Città</a:t>
            </a:r>
            <a:endParaRPr lang="en-US" altLang="it-IT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074">
            <a:extLst>
              <a:ext uri="{FF2B5EF4-FFF2-40B4-BE49-F238E27FC236}">
                <a16:creationId xmlns:a16="http://schemas.microsoft.com/office/drawing/2014/main" id="{8D9D07C2-93F0-4A4A-AF13-9E821FC02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0668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5000"/>
              </a:lnSpc>
              <a:spcAft>
                <a:spcPts val="0"/>
              </a:spcAft>
              <a:defRPr/>
            </a:pPr>
            <a:r>
              <a:rPr lang="it-IT" sz="4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Cronologia del modello relazionale</a:t>
            </a:r>
          </a:p>
        </p:txBody>
      </p:sp>
      <p:sp>
        <p:nvSpPr>
          <p:cNvPr id="124931" name="Rectangle 3075">
            <a:extLst>
              <a:ext uri="{FF2B5EF4-FFF2-40B4-BE49-F238E27FC236}">
                <a16:creationId xmlns:a16="http://schemas.microsoft.com/office/drawing/2014/main" id="{9E39B0EC-A6BF-44FA-BFF1-8A9031FDC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763000" cy="55626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3000" b="1" dirty="0">
                <a:latin typeface="Arial" pitchFamily="34" charset="0"/>
              </a:rPr>
              <a:t>Inventato da T. </a:t>
            </a:r>
            <a:r>
              <a:rPr lang="it-IT" sz="3000" b="1" dirty="0" err="1">
                <a:latin typeface="Arial" pitchFamily="34" charset="0"/>
              </a:rPr>
              <a:t>Codd</a:t>
            </a:r>
            <a:r>
              <a:rPr lang="it-IT" sz="3000" b="1" dirty="0">
                <a:latin typeface="Arial" pitchFamily="34" charset="0"/>
              </a:rPr>
              <a:t>, 1970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it-IT" sz="3000" b="1" dirty="0">
                <a:latin typeface="Arial" pitchFamily="34" charset="0"/>
              </a:rPr>
              <a:t>   (IBM Research di Santa Teresa, Cal)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it-IT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4932" name="Rectangle 3076">
            <a:extLst>
              <a:ext uri="{FF2B5EF4-FFF2-40B4-BE49-F238E27FC236}">
                <a16:creationId xmlns:a16="http://schemas.microsoft.com/office/drawing/2014/main" id="{44C85C0B-C4B2-4EB9-B9F7-005492A3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000" b="1" dirty="0">
                <a:latin typeface="Arial" pitchFamily="34" charset="0"/>
              </a:rPr>
              <a:t>Primi progetti: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3000" b="1" dirty="0">
                <a:latin typeface="Arial" pitchFamily="34" charset="0"/>
              </a:rPr>
              <a:t>   SYSTEM R (IBM), </a:t>
            </a:r>
            <a:r>
              <a:rPr lang="it-IT" sz="3000" b="1" dirty="0" err="1">
                <a:latin typeface="Arial" pitchFamily="34" charset="0"/>
              </a:rPr>
              <a:t>Ingres</a:t>
            </a:r>
            <a:r>
              <a:rPr lang="it-IT" sz="3000" b="1" dirty="0">
                <a:latin typeface="Arial" pitchFamily="34" charset="0"/>
              </a:rPr>
              <a:t> (Berkeley Un.)</a:t>
            </a: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4933" name="Rectangle 3077">
            <a:extLst>
              <a:ext uri="{FF2B5EF4-FFF2-40B4-BE49-F238E27FC236}">
                <a16:creationId xmlns:a16="http://schemas.microsoft.com/office/drawing/2014/main" id="{72BB6E80-E792-4862-BE74-16162D26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000" b="1">
                <a:latin typeface="Arial" pitchFamily="34" charset="0"/>
              </a:rPr>
              <a:t>Principali scoperte tecnologiche: 1978-1980</a:t>
            </a: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4934" name="Rectangle 3078">
            <a:extLst>
              <a:ext uri="{FF2B5EF4-FFF2-40B4-BE49-F238E27FC236}">
                <a16:creationId xmlns:a16="http://schemas.microsoft.com/office/drawing/2014/main" id="{0588632A-7DB8-4C25-AE26-9307A516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000" b="1" dirty="0">
                <a:latin typeface="Arial" pitchFamily="34" charset="0"/>
              </a:rPr>
              <a:t>Primi sistemi commerciali: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3000" b="1" dirty="0">
                <a:latin typeface="Arial" pitchFamily="34" charset="0"/>
              </a:rPr>
              <a:t>   inizio anni ‘80 (Oracle, IBM-SQL DS e DB2, </a:t>
            </a:r>
            <a:r>
              <a:rPr lang="it-IT" sz="3000" b="1" dirty="0" err="1">
                <a:latin typeface="Arial" pitchFamily="34" charset="0"/>
              </a:rPr>
              <a:t>Ingres</a:t>
            </a:r>
            <a:r>
              <a:rPr lang="it-IT" sz="3000" b="1" dirty="0">
                <a:latin typeface="Arial" pitchFamily="34" charset="0"/>
              </a:rPr>
              <a:t>, </a:t>
            </a:r>
            <a:r>
              <a:rPr lang="it-IT" sz="3000" b="1" dirty="0" err="1">
                <a:latin typeface="Arial" pitchFamily="34" charset="0"/>
              </a:rPr>
              <a:t>Informix</a:t>
            </a:r>
            <a:r>
              <a:rPr lang="it-IT" sz="3000" b="1" dirty="0">
                <a:latin typeface="Arial" pitchFamily="34" charset="0"/>
              </a:rPr>
              <a:t>, Sybase)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4935" name="Rectangle 3079">
            <a:extLst>
              <a:ext uri="{FF2B5EF4-FFF2-40B4-BE49-F238E27FC236}">
                <a16:creationId xmlns:a16="http://schemas.microsoft.com/office/drawing/2014/main" id="{5D5036CD-AC66-4AD4-8F3A-CB1C78B4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000" b="1">
                <a:latin typeface="Arial" pitchFamily="34" charset="0"/>
              </a:rPr>
              <a:t>Successo commerciale: dal 1985.</a:t>
            </a: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it-IT" sz="3200" b="1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2" grpId="0" autoUpdateAnimBg="0"/>
      <p:bldP spid="124933" grpId="0" autoUpdateAnimBg="0"/>
      <p:bldP spid="124934" grpId="0" autoUpdateAnimBg="0"/>
      <p:bldP spid="124935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Raggruppamento e ordinamento</a:t>
            </a:r>
            <a:r>
              <a:rPr lang="it-IT" altLang="it-IT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9144000" cy="1524000"/>
          </a:xfrm>
        </p:spPr>
        <p:txBody>
          <a:bodyPr lIns="92075" tIns="46038" rIns="92075" bIns="46038"/>
          <a:lstStyle/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dirty="0"/>
              <a:t>Estrarre la somma degli importi degli ordini successivi al 10-6-97 per quei clienti che hanno emesso almeno 2 ordini, in ordine decrescente di codice cliente</a:t>
            </a: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sum(Importo) </a:t>
            </a: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Ordine</a:t>
            </a: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where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Data &gt; 10-6-97</a:t>
            </a: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group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by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endParaRPr lang="it-IT" sz="3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having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count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(*) &gt;= 2</a:t>
            </a:r>
          </a:p>
          <a:p>
            <a:pPr marL="184150" indent="3175">
              <a:lnSpc>
                <a:spcPct val="90000"/>
              </a:lnSpc>
              <a:buFontTx/>
              <a:buNone/>
              <a:defRPr/>
            </a:pP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order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by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CodCli</a:t>
            </a:r>
            <a:r>
              <a:rPr lang="it-IT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it-IT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desc</a:t>
            </a:r>
            <a:endParaRPr lang="it-IT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it-IT" altLang="it-IT"/>
              <a:t>Risultato dopo la clausola di ordinamento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108200"/>
            <a:ext cx="4038600" cy="2333625"/>
            <a:chOff x="336" y="1328"/>
            <a:chExt cx="2544" cy="1470"/>
          </a:xfrm>
        </p:grpSpPr>
        <p:sp>
          <p:nvSpPr>
            <p:cNvPr id="718852" name="Line 4"/>
            <p:cNvSpPr>
              <a:spLocks noChangeShapeType="1"/>
            </p:cNvSpPr>
            <p:nvPr/>
          </p:nvSpPr>
          <p:spPr bwMode="auto">
            <a:xfrm>
              <a:off x="337" y="2144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853" name="Line 5"/>
            <p:cNvSpPr>
              <a:spLocks noChangeShapeType="1"/>
            </p:cNvSpPr>
            <p:nvPr/>
          </p:nvSpPr>
          <p:spPr bwMode="auto">
            <a:xfrm>
              <a:off x="337" y="1850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854" name="Line 6"/>
            <p:cNvSpPr>
              <a:spLocks noChangeShapeType="1"/>
            </p:cNvSpPr>
            <p:nvPr/>
          </p:nvSpPr>
          <p:spPr bwMode="auto">
            <a:xfrm>
              <a:off x="337" y="1808"/>
              <a:ext cx="2543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855" name="Rectangle 7"/>
            <p:cNvSpPr>
              <a:spLocks noChangeArrowheads="1"/>
            </p:cNvSpPr>
            <p:nvPr/>
          </p:nvSpPr>
          <p:spPr bwMode="auto">
            <a:xfrm>
              <a:off x="336" y="1328"/>
              <a:ext cx="2544" cy="1152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856" name="Line 8"/>
            <p:cNvSpPr>
              <a:spLocks noChangeShapeType="1"/>
            </p:cNvSpPr>
            <p:nvPr/>
          </p:nvSpPr>
          <p:spPr bwMode="auto">
            <a:xfrm>
              <a:off x="1440" y="1328"/>
              <a:ext cx="0" cy="116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36" y="1328"/>
              <a:ext cx="734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CodCli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1501" y="1344"/>
              <a:ext cx="1366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sum(Importo)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32.500.000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13.500.000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it-IT" altLang="it-IT"/>
              <a:t>Doppio raggruppamento</a:t>
            </a:r>
            <a:r>
              <a:rPr lang="it-IT" altLang="it-IT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750" y="1219200"/>
            <a:ext cx="8991600" cy="1600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it-IT" dirty="0"/>
              <a:t>Estrarre la somma delle quantità dei dettagli degli ordini emessi da ciascun cliente per ciascun prodotto, purché la somma superi 50</a:t>
            </a:r>
          </a:p>
          <a:p>
            <a:pPr>
              <a:defRPr/>
            </a:pPr>
            <a:endParaRPr lang="it-IT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select </a:t>
            </a:r>
            <a:r>
              <a:rPr lang="it-IT" b="1" dirty="0" err="1">
                <a:latin typeface="Courier New" pitchFamily="49" charset="0"/>
              </a:rPr>
              <a:t>CodCli</a:t>
            </a:r>
            <a:r>
              <a:rPr lang="it-IT" b="1" dirty="0">
                <a:latin typeface="Courier New" pitchFamily="49" charset="0"/>
              </a:rPr>
              <a:t>, </a:t>
            </a:r>
            <a:r>
              <a:rPr lang="it-IT" b="1" dirty="0" err="1">
                <a:latin typeface="Courier New" pitchFamily="49" charset="0"/>
              </a:rPr>
              <a:t>CodProd</a:t>
            </a:r>
            <a:r>
              <a:rPr lang="it-IT" b="1" dirty="0">
                <a:latin typeface="Courier New" pitchFamily="49" charset="0"/>
              </a:rPr>
              <a:t>, sum(</a:t>
            </a:r>
            <a:r>
              <a:rPr lang="it-IT" b="1" dirty="0" err="1">
                <a:latin typeface="Courier New" pitchFamily="49" charset="0"/>
              </a:rPr>
              <a:t>Qta</a:t>
            </a:r>
            <a:r>
              <a:rPr lang="it-IT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from Ordine O, Dettaglio D</a:t>
            </a: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Where</a:t>
            </a:r>
            <a:r>
              <a:rPr lang="it-IT" b="1" dirty="0">
                <a:latin typeface="Courier New" pitchFamily="49" charset="0"/>
              </a:rPr>
              <a:t> </a:t>
            </a:r>
            <a:r>
              <a:rPr lang="it-IT" b="1" dirty="0" err="1">
                <a:latin typeface="Courier New" pitchFamily="49" charset="0"/>
              </a:rPr>
              <a:t>O.CodOrd</a:t>
            </a:r>
            <a:r>
              <a:rPr lang="it-IT" b="1" dirty="0">
                <a:latin typeface="Courier New" pitchFamily="49" charset="0"/>
              </a:rPr>
              <a:t> = </a:t>
            </a:r>
            <a:r>
              <a:rPr lang="it-IT" b="1" dirty="0" err="1">
                <a:latin typeface="Courier New" pitchFamily="49" charset="0"/>
              </a:rPr>
              <a:t>D.CodOrd</a:t>
            </a:r>
            <a:r>
              <a:rPr lang="it-IT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it-IT" b="1" dirty="0">
                <a:latin typeface="Courier New" pitchFamily="49" charset="0"/>
              </a:rPr>
              <a:t>group by </a:t>
            </a:r>
            <a:r>
              <a:rPr lang="it-IT" b="1" dirty="0" err="1">
                <a:latin typeface="Courier New" pitchFamily="49" charset="0"/>
              </a:rPr>
              <a:t>CodCli</a:t>
            </a:r>
            <a:r>
              <a:rPr lang="it-IT" b="1" dirty="0">
                <a:latin typeface="Courier New" pitchFamily="49" charset="0"/>
              </a:rPr>
              <a:t>, </a:t>
            </a:r>
            <a:r>
              <a:rPr lang="it-IT" b="1" dirty="0" err="1">
                <a:latin typeface="Courier New" pitchFamily="49" charset="0"/>
              </a:rPr>
              <a:t>CodProd</a:t>
            </a:r>
            <a:endParaRPr lang="it-IT" b="1" dirty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it-IT" b="1" dirty="0" err="1">
                <a:latin typeface="Courier New" pitchFamily="49" charset="0"/>
              </a:rPr>
              <a:t>having</a:t>
            </a:r>
            <a:r>
              <a:rPr lang="it-IT" b="1" dirty="0">
                <a:latin typeface="Courier New" pitchFamily="49" charset="0"/>
              </a:rPr>
              <a:t> sum(</a:t>
            </a:r>
            <a:r>
              <a:rPr lang="it-IT" b="1" dirty="0" err="1">
                <a:latin typeface="Courier New" pitchFamily="49" charset="0"/>
              </a:rPr>
              <a:t>Qta</a:t>
            </a:r>
            <a:r>
              <a:rPr lang="it-IT" b="1" dirty="0">
                <a:latin typeface="Courier New" pitchFamily="49" charset="0"/>
              </a:rPr>
              <a:t>) &gt; 50</a:t>
            </a:r>
            <a:endParaRPr lang="it-IT" b="1" u="sng" dirty="0">
              <a:latin typeface="Courier New" pitchFamily="49" charset="0"/>
            </a:endParaRP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Situazione dopo il join e il raggruppamento</a:t>
            </a:r>
          </a:p>
        </p:txBody>
      </p:sp>
      <p:sp>
        <p:nvSpPr>
          <p:cNvPr id="722947" name="Line 3"/>
          <p:cNvSpPr>
            <a:spLocks noChangeShapeType="1"/>
          </p:cNvSpPr>
          <p:nvPr/>
        </p:nvSpPr>
        <p:spPr bwMode="auto">
          <a:xfrm>
            <a:off x="230188" y="3254375"/>
            <a:ext cx="6932612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48" name="Line 4"/>
          <p:cNvSpPr>
            <a:spLocks noChangeShapeType="1"/>
          </p:cNvSpPr>
          <p:nvPr/>
        </p:nvSpPr>
        <p:spPr bwMode="auto">
          <a:xfrm>
            <a:off x="230188" y="2797175"/>
            <a:ext cx="6932612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49" name="Line 5"/>
          <p:cNvSpPr>
            <a:spLocks noChangeShapeType="1"/>
          </p:cNvSpPr>
          <p:nvPr/>
        </p:nvSpPr>
        <p:spPr bwMode="auto">
          <a:xfrm>
            <a:off x="230188" y="2730500"/>
            <a:ext cx="6932612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0" name="Line 6"/>
          <p:cNvSpPr>
            <a:spLocks noChangeShapeType="1"/>
          </p:cNvSpPr>
          <p:nvPr/>
        </p:nvSpPr>
        <p:spPr bwMode="auto">
          <a:xfrm>
            <a:off x="230188" y="3711575"/>
            <a:ext cx="6932612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1" name="Line 7"/>
          <p:cNvSpPr>
            <a:spLocks noChangeShapeType="1"/>
          </p:cNvSpPr>
          <p:nvPr/>
        </p:nvSpPr>
        <p:spPr bwMode="auto">
          <a:xfrm>
            <a:off x="230188" y="4168775"/>
            <a:ext cx="6932612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2" name="Line 8"/>
          <p:cNvSpPr>
            <a:spLocks noChangeShapeType="1"/>
          </p:cNvSpPr>
          <p:nvPr/>
        </p:nvSpPr>
        <p:spPr bwMode="auto">
          <a:xfrm>
            <a:off x="15240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3" name="Rectangle 9"/>
          <p:cNvSpPr>
            <a:spLocks noChangeArrowheads="1"/>
          </p:cNvSpPr>
          <p:nvPr/>
        </p:nvSpPr>
        <p:spPr bwMode="auto">
          <a:xfrm>
            <a:off x="1169988" y="1447800"/>
            <a:ext cx="10858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Ordine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4" name="Rectangle 10"/>
          <p:cNvSpPr>
            <a:spLocks noChangeArrowheads="1"/>
          </p:cNvSpPr>
          <p:nvPr/>
        </p:nvSpPr>
        <p:spPr bwMode="auto">
          <a:xfrm>
            <a:off x="1528763" y="2111375"/>
            <a:ext cx="12255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Ordine.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CodOrd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6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5" name="Rectangle 11"/>
          <p:cNvSpPr>
            <a:spLocks noChangeArrowheads="1"/>
          </p:cNvSpPr>
          <p:nvPr/>
        </p:nvSpPr>
        <p:spPr bwMode="auto">
          <a:xfrm>
            <a:off x="228600" y="2111375"/>
            <a:ext cx="10858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CodCli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2956" name="Line 12"/>
          <p:cNvSpPr>
            <a:spLocks noChangeShapeType="1"/>
          </p:cNvSpPr>
          <p:nvPr/>
        </p:nvSpPr>
        <p:spPr bwMode="auto">
          <a:xfrm>
            <a:off x="230188" y="4625975"/>
            <a:ext cx="6932612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7" name="Line 13"/>
          <p:cNvSpPr>
            <a:spLocks noChangeShapeType="1"/>
          </p:cNvSpPr>
          <p:nvPr/>
        </p:nvSpPr>
        <p:spPr bwMode="auto">
          <a:xfrm>
            <a:off x="230188" y="5083175"/>
            <a:ext cx="6932612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8" name="Rectangle 14"/>
          <p:cNvSpPr>
            <a:spLocks noChangeArrowheads="1"/>
          </p:cNvSpPr>
          <p:nvPr/>
        </p:nvSpPr>
        <p:spPr bwMode="auto">
          <a:xfrm>
            <a:off x="3000375" y="2111375"/>
            <a:ext cx="14605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Dettaglio.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CodOrd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6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59" name="Rectangle 15"/>
          <p:cNvSpPr>
            <a:spLocks noChangeArrowheads="1"/>
          </p:cNvSpPr>
          <p:nvPr/>
        </p:nvSpPr>
        <p:spPr bwMode="auto">
          <a:xfrm>
            <a:off x="4800600" y="2111375"/>
            <a:ext cx="136525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CodProd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22960" name="Line 16"/>
          <p:cNvSpPr>
            <a:spLocks noChangeShapeType="1"/>
          </p:cNvSpPr>
          <p:nvPr/>
        </p:nvSpPr>
        <p:spPr bwMode="auto">
          <a:xfrm>
            <a:off x="228600" y="5616575"/>
            <a:ext cx="6934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1" name="Line 17"/>
          <p:cNvSpPr>
            <a:spLocks noChangeShapeType="1"/>
          </p:cNvSpPr>
          <p:nvPr/>
        </p:nvSpPr>
        <p:spPr bwMode="auto">
          <a:xfrm>
            <a:off x="228600" y="6073775"/>
            <a:ext cx="6934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2" name="Line 18"/>
          <p:cNvSpPr>
            <a:spLocks noChangeShapeType="1"/>
          </p:cNvSpPr>
          <p:nvPr/>
        </p:nvSpPr>
        <p:spPr bwMode="auto">
          <a:xfrm>
            <a:off x="30480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3" name="Line 19"/>
          <p:cNvSpPr>
            <a:spLocks noChangeShapeType="1"/>
          </p:cNvSpPr>
          <p:nvPr/>
        </p:nvSpPr>
        <p:spPr bwMode="auto">
          <a:xfrm>
            <a:off x="48006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4" name="Rectangle 20"/>
          <p:cNvSpPr>
            <a:spLocks noChangeArrowheads="1"/>
          </p:cNvSpPr>
          <p:nvPr/>
        </p:nvSpPr>
        <p:spPr bwMode="auto">
          <a:xfrm>
            <a:off x="4114800" y="1447800"/>
            <a:ext cx="13827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Dettaglio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5" name="Line 21"/>
          <p:cNvSpPr>
            <a:spLocks noChangeShapeType="1"/>
          </p:cNvSpPr>
          <p:nvPr/>
        </p:nvSpPr>
        <p:spPr bwMode="auto">
          <a:xfrm>
            <a:off x="228600" y="2057400"/>
            <a:ext cx="6934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6" name="Line 22"/>
          <p:cNvSpPr>
            <a:spLocks noChangeShapeType="1"/>
          </p:cNvSpPr>
          <p:nvPr/>
        </p:nvSpPr>
        <p:spPr bwMode="auto">
          <a:xfrm>
            <a:off x="228600" y="6553200"/>
            <a:ext cx="6934200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7" name="Line 23"/>
          <p:cNvSpPr>
            <a:spLocks noChangeShapeType="1"/>
          </p:cNvSpPr>
          <p:nvPr/>
        </p:nvSpPr>
        <p:spPr bwMode="auto">
          <a:xfrm>
            <a:off x="2286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8" name="Line 24"/>
          <p:cNvSpPr>
            <a:spLocks noChangeShapeType="1"/>
          </p:cNvSpPr>
          <p:nvPr/>
        </p:nvSpPr>
        <p:spPr bwMode="auto">
          <a:xfrm>
            <a:off x="65532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6477000" y="2057400"/>
            <a:ext cx="838200" cy="4270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Qta</a:t>
            </a:r>
            <a:endParaRPr kumimoji="0" lang="it-IT" sz="3000" b="1" i="0" u="sng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0" name="Rectangle 26"/>
          <p:cNvSpPr>
            <a:spLocks noChangeArrowheads="1"/>
          </p:cNvSpPr>
          <p:nvPr/>
        </p:nvSpPr>
        <p:spPr bwMode="auto">
          <a:xfrm>
            <a:off x="7467600" y="2971800"/>
            <a:ext cx="1676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gruppo 1,1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1" name="Rectangle 27"/>
          <p:cNvSpPr>
            <a:spLocks noChangeArrowheads="1"/>
          </p:cNvSpPr>
          <p:nvPr/>
        </p:nvSpPr>
        <p:spPr bwMode="auto">
          <a:xfrm>
            <a:off x="7467600" y="3962400"/>
            <a:ext cx="1981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gruppo 1,2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2" name="Rectangle 28"/>
          <p:cNvSpPr>
            <a:spLocks noChangeArrowheads="1"/>
          </p:cNvSpPr>
          <p:nvPr/>
        </p:nvSpPr>
        <p:spPr bwMode="auto">
          <a:xfrm>
            <a:off x="7467600" y="4648200"/>
            <a:ext cx="1905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gruppo 2,1</a:t>
            </a: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3" name="Rectangle 29"/>
          <p:cNvSpPr>
            <a:spLocks noChangeArrowheads="1"/>
          </p:cNvSpPr>
          <p:nvPr/>
        </p:nvSpPr>
        <p:spPr bwMode="auto">
          <a:xfrm>
            <a:off x="7467600" y="5562600"/>
            <a:ext cx="1911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gruppo 3,1</a:t>
            </a:r>
          </a:p>
        </p:txBody>
      </p:sp>
      <p:sp>
        <p:nvSpPr>
          <p:cNvPr id="722974" name="AutoShape 30"/>
          <p:cNvSpPr>
            <a:spLocks/>
          </p:cNvSpPr>
          <p:nvPr/>
        </p:nvSpPr>
        <p:spPr bwMode="auto">
          <a:xfrm rot="-5400000">
            <a:off x="5029200" y="-152400"/>
            <a:ext cx="152400" cy="4114800"/>
          </a:xfrm>
          <a:prstGeom prst="rightBracket">
            <a:avLst>
              <a:gd name="adj" fmla="val 225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5" name="AutoShape 31"/>
          <p:cNvSpPr>
            <a:spLocks/>
          </p:cNvSpPr>
          <p:nvPr/>
        </p:nvSpPr>
        <p:spPr bwMode="auto">
          <a:xfrm rot="-5400000">
            <a:off x="1524000" y="533400"/>
            <a:ext cx="228600" cy="2819400"/>
          </a:xfrm>
          <a:prstGeom prst="rightBracket">
            <a:avLst>
              <a:gd name="adj" fmla="val 102778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6" name="Line 32"/>
          <p:cNvSpPr>
            <a:spLocks noChangeShapeType="1"/>
          </p:cNvSpPr>
          <p:nvPr/>
        </p:nvSpPr>
        <p:spPr bwMode="auto">
          <a:xfrm>
            <a:off x="7162800" y="2057400"/>
            <a:ext cx="0" cy="44958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2977" name="Rectangle 33"/>
          <p:cNvSpPr>
            <a:spLocks noChangeArrowheads="1"/>
          </p:cNvSpPr>
          <p:nvPr/>
        </p:nvSpPr>
        <p:spPr bwMode="auto">
          <a:xfrm>
            <a:off x="6553200" y="2133600"/>
            <a:ext cx="4953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2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60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r>
              <a:rPr lang="it-IT" altLang="it-IT"/>
              <a:t>Estrazione del risultato 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6764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si valuta la funzione aggregata </a:t>
            </a: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sum(Qta)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charset="0"/>
                <a:ea typeface="+mn-ea"/>
                <a:cs typeface="Arial" panose="020B0604020202020204" pitchFamily="34" charset="0"/>
              </a:rPr>
              <a:t> e il predicato </a:t>
            </a: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panose="020B0604020202020204" pitchFamily="34" charset="0"/>
              </a:rPr>
              <a:t>having</a:t>
            </a:r>
            <a:endParaRPr kumimoji="0" lang="it-IT" sz="2800" b="0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>
            <a:off x="609600" y="4419600"/>
            <a:ext cx="601821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>
            <a:off x="533400" y="3810000"/>
            <a:ext cx="601821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>
            <a:off x="609600" y="3733800"/>
            <a:ext cx="601821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609600" y="4953000"/>
            <a:ext cx="601821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609600" y="3200400"/>
            <a:ext cx="6019800" cy="2819400"/>
          </a:xfrm>
          <a:prstGeom prst="rect">
            <a:avLst/>
          </a:prstGeom>
          <a:noFill/>
          <a:ln w="12700">
            <a:solidFill>
              <a:srgbClr val="DC008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>
            <a:off x="2362200" y="3200400"/>
            <a:ext cx="0" cy="27432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>
            <a:off x="4343400" y="3200400"/>
            <a:ext cx="0" cy="281940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4495800" y="3276600"/>
            <a:ext cx="16065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sum(Qta)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50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40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60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95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4" name="Line 12"/>
          <p:cNvSpPr>
            <a:spLocks noChangeShapeType="1"/>
          </p:cNvSpPr>
          <p:nvPr/>
        </p:nvSpPr>
        <p:spPr bwMode="auto">
          <a:xfrm>
            <a:off x="381000" y="4800600"/>
            <a:ext cx="6477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5" name="Line 13"/>
          <p:cNvSpPr>
            <a:spLocks noChangeShapeType="1"/>
          </p:cNvSpPr>
          <p:nvPr/>
        </p:nvSpPr>
        <p:spPr bwMode="auto">
          <a:xfrm>
            <a:off x="609600" y="5486400"/>
            <a:ext cx="6018213" cy="0"/>
          </a:xfrm>
          <a:prstGeom prst="line">
            <a:avLst/>
          </a:prstGeom>
          <a:noFill/>
          <a:ln w="12700">
            <a:solidFill>
              <a:srgbClr val="DC008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6" name="Rectangle 14"/>
          <p:cNvSpPr>
            <a:spLocks noChangeArrowheads="1"/>
          </p:cNvSpPr>
          <p:nvPr/>
        </p:nvSpPr>
        <p:spPr bwMode="auto">
          <a:xfrm>
            <a:off x="2362200" y="3276600"/>
            <a:ext cx="155416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CodProd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7" name="Rectangle 15"/>
          <p:cNvSpPr>
            <a:spLocks noChangeArrowheads="1"/>
          </p:cNvSpPr>
          <p:nvPr/>
        </p:nvSpPr>
        <p:spPr bwMode="auto">
          <a:xfrm>
            <a:off x="609600" y="3276600"/>
            <a:ext cx="1249363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CodCli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>
            <a:off x="381000" y="4267200"/>
            <a:ext cx="6477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Query nidificate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Nella clausola </a:t>
            </a:r>
            <a:r>
              <a:rPr lang="en-US" altLang="it-IT" sz="2400" b="1">
                <a:latin typeface="Courier New" panose="02070309020205020404" pitchFamily="49" charset="0"/>
              </a:rPr>
              <a:t>where</a:t>
            </a:r>
            <a:r>
              <a:rPr lang="en-US" altLang="it-IT" sz="2400"/>
              <a:t> e nella clausola </a:t>
            </a:r>
            <a:r>
              <a:rPr lang="en-US" altLang="it-IT" sz="2400" b="1">
                <a:latin typeface="Courier New" panose="02070309020205020404" pitchFamily="49" charset="0"/>
              </a:rPr>
              <a:t>having</a:t>
            </a:r>
            <a:r>
              <a:rPr lang="en-US" altLang="it-IT" sz="2400"/>
              <a:t> possono comparire predicati che:</a:t>
            </a:r>
          </a:p>
          <a:p>
            <a:pPr lvl="1">
              <a:lnSpc>
                <a:spcPct val="90000"/>
              </a:lnSpc>
            </a:pPr>
            <a:r>
              <a:rPr lang="en-US" altLang="it-IT"/>
              <a:t>confrontano un attributo (o un’espressione sugli attributi) con il risultato di una query SQL; sintassi: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sz="2400" i="1"/>
              <a:t>AttrExpr</a:t>
            </a:r>
            <a:r>
              <a:rPr lang="en-US" altLang="it-IT" sz="2400"/>
              <a:t> </a:t>
            </a:r>
            <a:r>
              <a:rPr lang="en-US" altLang="it-IT" sz="2400" i="1"/>
              <a:t>Operator</a:t>
            </a:r>
            <a:r>
              <a:rPr lang="en-US" altLang="it-IT" sz="2400"/>
              <a:t>  &lt; </a:t>
            </a:r>
            <a:r>
              <a:rPr lang="en-US" altLang="it-IT" sz="2400" b="1">
                <a:latin typeface="Courier New" panose="02070309020205020404" pitchFamily="49" charset="0"/>
              </a:rPr>
              <a:t>any</a:t>
            </a:r>
            <a:r>
              <a:rPr lang="en-US" altLang="it-IT" sz="2400"/>
              <a:t> | </a:t>
            </a:r>
            <a:r>
              <a:rPr lang="en-US" altLang="it-IT" sz="2400" b="1">
                <a:latin typeface="Courier New" panose="02070309020205020404" pitchFamily="49" charset="0"/>
              </a:rPr>
              <a:t>all</a:t>
            </a:r>
            <a:r>
              <a:rPr lang="en-US" altLang="it-IT" sz="2400"/>
              <a:t> &gt; </a:t>
            </a:r>
            <a:r>
              <a:rPr lang="en-US" altLang="it-IT" sz="2400" i="1"/>
              <a:t>SelectSQL</a:t>
            </a:r>
          </a:p>
          <a:p>
            <a:pPr lvl="2">
              <a:lnSpc>
                <a:spcPct val="90000"/>
              </a:lnSpc>
            </a:pPr>
            <a:r>
              <a:rPr lang="en-US" altLang="it-IT" b="1">
                <a:latin typeface="Courier New" panose="02070309020205020404" pitchFamily="49" charset="0"/>
              </a:rPr>
              <a:t>any</a:t>
            </a:r>
            <a:r>
              <a:rPr lang="en-US" altLang="it-IT"/>
              <a:t>: il predicato è vero se almeno una riga restituita dalla query </a:t>
            </a:r>
            <a:r>
              <a:rPr lang="en-US" altLang="it-IT" i="1"/>
              <a:t>SelectSQL</a:t>
            </a:r>
            <a:r>
              <a:rPr lang="en-US" altLang="it-IT"/>
              <a:t> soddisfa il confronto</a:t>
            </a:r>
          </a:p>
          <a:p>
            <a:pPr lvl="2">
              <a:lnSpc>
                <a:spcPct val="90000"/>
              </a:lnSpc>
            </a:pPr>
            <a:r>
              <a:rPr lang="en-US" altLang="it-IT" b="1">
                <a:latin typeface="Courier New" panose="02070309020205020404" pitchFamily="49" charset="0"/>
              </a:rPr>
              <a:t>all</a:t>
            </a:r>
            <a:r>
              <a:rPr lang="en-US" altLang="it-IT"/>
              <a:t>: il predicato è vero se tutte le righe restituite dalla query </a:t>
            </a:r>
            <a:r>
              <a:rPr lang="en-US" altLang="it-IT" i="1"/>
              <a:t>SelectSQL</a:t>
            </a:r>
            <a:r>
              <a:rPr lang="en-US" altLang="it-IT"/>
              <a:t> soddisfano il confronto</a:t>
            </a:r>
          </a:p>
          <a:p>
            <a:pPr lvl="2">
              <a:lnSpc>
                <a:spcPct val="90000"/>
              </a:lnSpc>
            </a:pPr>
            <a:r>
              <a:rPr lang="en-US" altLang="it-IT" i="1"/>
              <a:t>Operator</a:t>
            </a:r>
            <a:r>
              <a:rPr lang="en-US" altLang="it-IT"/>
              <a:t>: uno qualsiasi tra </a:t>
            </a:r>
            <a:r>
              <a:rPr lang="en-US" altLang="it-IT" b="1"/>
              <a:t>=, &lt;&gt;, &lt;, &lt;=, &gt;, &gt;= 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La query che appare nella clausola </a:t>
            </a:r>
            <a:r>
              <a:rPr lang="en-US" altLang="it-IT" sz="2400" b="1">
                <a:latin typeface="Courier New" panose="02070309020205020404" pitchFamily="49" charset="0"/>
              </a:rPr>
              <a:t>where</a:t>
            </a:r>
            <a:r>
              <a:rPr lang="en-US" altLang="it-IT" sz="2400"/>
              <a:t> e nella clausola </a:t>
            </a:r>
            <a:r>
              <a:rPr lang="en-US" altLang="it-IT" sz="2400" b="1">
                <a:latin typeface="Courier New" panose="02070309020205020404" pitchFamily="49" charset="0"/>
              </a:rPr>
              <a:t>having</a:t>
            </a:r>
            <a:r>
              <a:rPr lang="en-US" altLang="it-IT" sz="2400"/>
              <a:t> è chiamata query nidificata</a:t>
            </a:r>
          </a:p>
          <a:p>
            <a:pPr>
              <a:lnSpc>
                <a:spcPct val="90000"/>
              </a:lnSpc>
            </a:pPr>
            <a:r>
              <a:rPr lang="en-US" altLang="it-IT"/>
              <a:t>Nelle query nidificate posso usare variabili definite esternamente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Query nidificate con any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gli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ordini</a:t>
            </a:r>
            <a:r>
              <a:rPr lang="en-US" altLang="it-IT" sz="3200" dirty="0"/>
              <a:t> di </a:t>
            </a:r>
            <a:r>
              <a:rPr lang="en-US" altLang="it-IT" sz="3200" dirty="0" err="1"/>
              <a:t>prodotti</a:t>
            </a:r>
            <a:r>
              <a:rPr lang="en-US" altLang="it-IT" sz="3200" dirty="0"/>
              <a:t> con un </a:t>
            </a:r>
            <a:r>
              <a:rPr lang="en-US" altLang="it-IT" sz="3200" dirty="0" err="1"/>
              <a:t>prezzo</a:t>
            </a:r>
            <a:r>
              <a:rPr lang="en-US" altLang="it-IT" sz="3200" dirty="0"/>
              <a:t> </a:t>
            </a:r>
            <a:r>
              <a:rPr lang="en-US" altLang="it-IT" sz="3200" dirty="0" err="1"/>
              <a:t>superiore</a:t>
            </a:r>
            <a:r>
              <a:rPr lang="en-US" altLang="it-IT" sz="3200" dirty="0"/>
              <a:t> a 100</a:t>
            </a:r>
            <a:endParaRPr lang="en-US" altLang="it-IT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distinct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r>
              <a:rPr lang="en-US" altLang="it-IT" b="1" dirty="0">
                <a:latin typeface="Courier New" panose="02070309020205020404" pitchFamily="49" charset="0"/>
              </a:rPr>
              <a:t> = any(select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         from </a:t>
            </a:r>
            <a:r>
              <a:rPr lang="en-US" altLang="it-IT" b="1" dirty="0" err="1">
                <a:latin typeface="Courier New" panose="02070309020205020404" pitchFamily="49" charset="0"/>
              </a:rPr>
              <a:t>Prodotto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         where Prezzo &gt; 100)</a:t>
            </a:r>
            <a:endParaRPr lang="en-US" altLang="it-IT" sz="3200" dirty="0"/>
          </a:p>
          <a:p>
            <a:pPr>
              <a:lnSpc>
                <a:spcPct val="90000"/>
              </a:lnSpc>
            </a:pPr>
            <a:r>
              <a:rPr lang="en-US" altLang="it-IT" sz="3200" dirty="0" err="1"/>
              <a:t>Equivalente</a:t>
            </a:r>
            <a:r>
              <a:rPr lang="en-US" altLang="it-IT" sz="3200" dirty="0"/>
              <a:t> a (senza query </a:t>
            </a:r>
            <a:r>
              <a:rPr lang="en-US" altLang="it-IT" sz="3200" dirty="0" err="1"/>
              <a:t>nidificata</a:t>
            </a:r>
            <a:r>
              <a:rPr lang="en-US" altLang="it-IT" sz="32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distinct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r>
              <a:rPr lang="en-US" altLang="it-IT" b="1" dirty="0">
                <a:latin typeface="Courier New" panose="02070309020205020404" pitchFamily="49" charset="0"/>
              </a:rPr>
              <a:t> D, </a:t>
            </a:r>
            <a:r>
              <a:rPr lang="en-US" altLang="it-IT" b="1" dirty="0" err="1">
                <a:latin typeface="Courier New" panose="02070309020205020404" pitchFamily="49" charset="0"/>
              </a:rPr>
              <a:t>Prodotto</a:t>
            </a:r>
            <a:r>
              <a:rPr lang="en-US" altLang="it-IT" b="1" dirty="0">
                <a:latin typeface="Courier New" panose="02070309020205020404" pitchFamily="49" charset="0"/>
              </a:rPr>
              <a:t>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D.CodProd</a:t>
            </a:r>
            <a:r>
              <a:rPr lang="en-US" altLang="it-IT" b="1" dirty="0">
                <a:latin typeface="Courier New" panose="02070309020205020404" pitchFamily="49" charset="0"/>
              </a:rPr>
              <a:t> = </a:t>
            </a:r>
            <a:r>
              <a:rPr lang="en-US" altLang="it-IT" b="1" dirty="0" err="1">
                <a:latin typeface="Courier New" panose="02070309020205020404" pitchFamily="49" charset="0"/>
              </a:rPr>
              <a:t>P.CodProd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and Prezzo &gt; 100</a:t>
            </a:r>
            <a:endParaRPr lang="en-US" altLang="it-IT" sz="32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Query nidificate con all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gli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ordini</a:t>
            </a:r>
            <a:r>
              <a:rPr lang="en-US" altLang="it-IT" sz="3200" dirty="0"/>
              <a:t> di </a:t>
            </a:r>
            <a:r>
              <a:rPr lang="en-US" altLang="it-IT" sz="3200" dirty="0" err="1"/>
              <a:t>prodotti</a:t>
            </a:r>
            <a:r>
              <a:rPr lang="en-US" altLang="it-IT" sz="3200" dirty="0"/>
              <a:t> con NESSUN </a:t>
            </a:r>
            <a:r>
              <a:rPr lang="en-US" altLang="it-IT" sz="3200" dirty="0" err="1"/>
              <a:t>prezzo</a:t>
            </a:r>
            <a:r>
              <a:rPr lang="en-US" altLang="it-IT" sz="3200" dirty="0"/>
              <a:t> </a:t>
            </a:r>
            <a:r>
              <a:rPr lang="en-US" altLang="it-IT" sz="3200" dirty="0" err="1"/>
              <a:t>superiore</a:t>
            </a:r>
            <a:r>
              <a:rPr lang="en-US" altLang="it-IT" sz="3200" dirty="0"/>
              <a:t> a 100</a:t>
            </a:r>
            <a:endParaRPr lang="en-US" altLang="it-IT" sz="3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distinct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r>
              <a:rPr lang="en-US" altLang="it-IT" b="1" dirty="0">
                <a:latin typeface="Courier New" panose="02070309020205020404" pitchFamily="49" charset="0"/>
              </a:rPr>
              <a:t> &lt;&gt;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     all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( select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CodOrd</a:t>
            </a:r>
            <a:b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from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Dettaglio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D,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Prodotto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where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D.CodProd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P.CodProd</a:t>
            </a:r>
            <a:b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and Prezzo &gt; 100 )</a:t>
            </a:r>
            <a:endParaRPr lang="en-US" altLang="it-IT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Query nidificate con all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gli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ordini</a:t>
            </a:r>
            <a:r>
              <a:rPr lang="en-US" altLang="it-IT" sz="3200" dirty="0"/>
              <a:t> di </a:t>
            </a:r>
            <a:r>
              <a:rPr lang="en-US" altLang="it-IT" sz="3200" dirty="0" err="1"/>
              <a:t>prodotti</a:t>
            </a:r>
            <a:r>
              <a:rPr lang="en-US" altLang="it-IT" sz="3200" dirty="0"/>
              <a:t> con NESSUN </a:t>
            </a:r>
            <a:r>
              <a:rPr lang="en-US" altLang="it-IT" sz="3200" dirty="0" err="1"/>
              <a:t>prezzo</a:t>
            </a:r>
            <a:r>
              <a:rPr lang="en-US" altLang="it-IT" sz="3200" dirty="0"/>
              <a:t> </a:t>
            </a:r>
            <a:r>
              <a:rPr lang="en-US" altLang="it-IT" sz="3200" dirty="0" err="1"/>
              <a:t>superiore</a:t>
            </a:r>
            <a:r>
              <a:rPr lang="en-US" altLang="it-IT" sz="3200" dirty="0"/>
              <a:t> a 100</a:t>
            </a:r>
          </a:p>
        </p:txBody>
      </p:sp>
      <p:cxnSp>
        <p:nvCxnSpPr>
          <p:cNvPr id="4" name="Connettore diritto 3"/>
          <p:cNvCxnSpPr>
            <a:cxnSpLocks noChangeShapeType="1"/>
          </p:cNvCxnSpPr>
          <p:nvPr/>
        </p:nvCxnSpPr>
        <p:spPr bwMode="auto">
          <a:xfrm>
            <a:off x="609600" y="2209800"/>
            <a:ext cx="8033657" cy="39624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Connettore diritto 4"/>
          <p:cNvCxnSpPr>
            <a:cxnSpLocks noChangeShapeType="1"/>
          </p:cNvCxnSpPr>
          <p:nvPr/>
        </p:nvCxnSpPr>
        <p:spPr bwMode="auto">
          <a:xfrm flipH="1">
            <a:off x="609600" y="2286000"/>
            <a:ext cx="7848600" cy="40386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2098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bg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distinct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CodOrd</a:t>
            </a:r>
            <a:endParaRPr kumimoji="0" lang="en-US" altLang="it-IT" sz="2400" b="1" i="0" u="none" strike="noStrike" kern="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Dettaglio</a:t>
            </a:r>
            <a:endParaRPr kumimoji="0" lang="en-US" altLang="it-IT" sz="2400" b="1" i="0" u="none" strike="noStrike" kern="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where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CodProd</a:t>
            </a: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&lt;&gt; all(select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CodProd</a:t>
            </a:r>
            <a:b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from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Prodotto</a:t>
            </a:r>
            <a:b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 where </a:t>
            </a:r>
            <a:r>
              <a:rPr kumimoji="0" lang="en-US" alt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Prezzo</a:t>
            </a:r>
            <a:r>
              <a:rPr kumimoji="0" lang="en-US" alt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&gt; 100)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it-IT" sz="2400" b="1" i="0" u="none" strike="noStrike" kern="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select distinct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CodOrd</a:t>
            </a:r>
            <a:endParaRPr kumimoji="0" lang="en-US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Dettaglio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D,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Prodotto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where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D.CodProd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P.CodProd</a:t>
            </a:r>
            <a:b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</a:b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and </a:t>
            </a:r>
            <a:r>
              <a:rPr kumimoji="0" lang="en-US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Prezzo</a:t>
            </a:r>
            <a:r>
              <a:rPr kumimoji="0" lang="en-US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&lt;= 100</a:t>
            </a:r>
            <a:endParaRPr kumimoji="0" lang="en-US" altLang="it-IT" sz="28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it-IT" sz="2800" b="0" i="0" u="none" strike="noStrike" kern="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Negazione con query nidificate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648200"/>
          </a:xfrm>
        </p:spPr>
        <p:txBody>
          <a:bodyPr/>
          <a:lstStyle/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ordini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non </a:t>
            </a:r>
            <a:r>
              <a:rPr lang="en-US" altLang="it-IT" dirty="0" err="1"/>
              <a:t>contengono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prodotto</a:t>
            </a:r>
            <a:r>
              <a:rPr lang="en-US" altLang="it-IT" dirty="0"/>
              <a:t> ‘ABC’:</a:t>
            </a:r>
          </a:p>
          <a:p>
            <a:pPr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sz="2400" b="1" dirty="0">
                <a:latin typeface="Courier New" panose="02070309020205020404" pitchFamily="49" charset="0"/>
              </a:rPr>
              <a:t>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where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r>
              <a:rPr lang="en-US" altLang="it-IT" sz="2400" b="1" dirty="0">
                <a:latin typeface="Courier New" panose="02070309020205020404" pitchFamily="49" charset="0"/>
              </a:rPr>
              <a:t> &lt;&gt; all (select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                     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                     where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CodProd</a:t>
            </a:r>
            <a:r>
              <a:rPr lang="en-US" altLang="it-IT" sz="2400" b="1" dirty="0">
                <a:latin typeface="Courier New" panose="02070309020205020404" pitchFamily="49" charset="0"/>
              </a:rPr>
              <a:t> = ’ABC’)</a:t>
            </a:r>
            <a:endParaRPr lang="en-US" altLang="it-IT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050">
            <a:extLst>
              <a:ext uri="{FF2B5EF4-FFF2-40B4-BE49-F238E27FC236}">
                <a16:creationId xmlns:a16="http://schemas.microsoft.com/office/drawing/2014/main" id="{075C9D29-00F0-4DEA-9ACC-1C4800681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Definizione informale</a:t>
            </a:r>
            <a:r>
              <a:rPr lang="it-IT"/>
              <a:t> </a:t>
            </a:r>
          </a:p>
        </p:txBody>
      </p:sp>
      <p:grpSp>
        <p:nvGrpSpPr>
          <p:cNvPr id="2" name="Group 2051">
            <a:extLst>
              <a:ext uri="{FF2B5EF4-FFF2-40B4-BE49-F238E27FC236}">
                <a16:creationId xmlns:a16="http://schemas.microsoft.com/office/drawing/2014/main" id="{21EC6F78-A0D8-442B-94DA-4ABC1217E42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7343775" cy="3430588"/>
            <a:chOff x="384" y="1344"/>
            <a:chExt cx="4626" cy="2161"/>
          </a:xfrm>
        </p:grpSpPr>
        <p:sp>
          <p:nvSpPr>
            <p:cNvPr id="22580" name="Line 2052">
              <a:extLst>
                <a:ext uri="{FF2B5EF4-FFF2-40B4-BE49-F238E27FC236}">
                  <a16:creationId xmlns:a16="http://schemas.microsoft.com/office/drawing/2014/main" id="{474A5B2E-6CD3-4506-B7E2-9BCDFE3D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496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1" name="Line 2053">
              <a:extLst>
                <a:ext uri="{FF2B5EF4-FFF2-40B4-BE49-F238E27FC236}">
                  <a16:creationId xmlns:a16="http://schemas.microsoft.com/office/drawing/2014/main" id="{06AF3507-7E68-460E-B141-3371E060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202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2" name="Line 2054">
              <a:extLst>
                <a:ext uri="{FF2B5EF4-FFF2-40B4-BE49-F238E27FC236}">
                  <a16:creationId xmlns:a16="http://schemas.microsoft.com/office/drawing/2014/main" id="{7DDE5CE3-A3D7-462E-9496-1786903B2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60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3" name="Line 2055">
              <a:extLst>
                <a:ext uri="{FF2B5EF4-FFF2-40B4-BE49-F238E27FC236}">
                  <a16:creationId xmlns:a16="http://schemas.microsoft.com/office/drawing/2014/main" id="{1B7974A0-A2E0-4C97-A808-FE0CE69B1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32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4" name="Line 2056">
              <a:extLst>
                <a:ext uri="{FF2B5EF4-FFF2-40B4-BE49-F238E27FC236}">
                  <a16:creationId xmlns:a16="http://schemas.microsoft.com/office/drawing/2014/main" id="{DBEE1670-98A9-482D-A354-A099D7EAC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168"/>
              <a:ext cx="3407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5" name="Rectangle 2057">
              <a:extLst>
                <a:ext uri="{FF2B5EF4-FFF2-40B4-BE49-F238E27FC236}">
                  <a16:creationId xmlns:a16="http://schemas.microsoft.com/office/drawing/2014/main" id="{6DFE7994-69A1-415C-B0DA-3BE667FA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24"/>
              <a:ext cx="3408" cy="1680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it-IT" sz="4000">
                <a:latin typeface="Times New Roman" panose="02020603050405020304" pitchFamily="18" charset="0"/>
              </a:endParaRPr>
            </a:p>
          </p:txBody>
        </p:sp>
        <p:sp>
          <p:nvSpPr>
            <p:cNvPr id="22586" name="Line 2058">
              <a:extLst>
                <a:ext uri="{FF2B5EF4-FFF2-40B4-BE49-F238E27FC236}">
                  <a16:creationId xmlns:a16="http://schemas.microsoft.com/office/drawing/2014/main" id="{FC09BA92-77B3-4A7B-B4BA-53893587F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5"/>
              <a:ext cx="0" cy="1679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7" name="Line 2059">
              <a:extLst>
                <a:ext uri="{FF2B5EF4-FFF2-40B4-BE49-F238E27FC236}">
                  <a16:creationId xmlns:a16="http://schemas.microsoft.com/office/drawing/2014/main" id="{D02BE403-9533-4F72-B3EA-6DC6794FA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5"/>
              <a:ext cx="0" cy="1679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88" name="Line 2060">
              <a:extLst>
                <a:ext uri="{FF2B5EF4-FFF2-40B4-BE49-F238E27FC236}">
                  <a16:creationId xmlns:a16="http://schemas.microsoft.com/office/drawing/2014/main" id="{373E9E0A-3626-4BF2-A85F-0701AE634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1825"/>
              <a:ext cx="0" cy="1679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5965" name="Rectangle 2061">
              <a:extLst>
                <a:ext uri="{FF2B5EF4-FFF2-40B4-BE49-F238E27FC236}">
                  <a16:creationId xmlns:a16="http://schemas.microsoft.com/office/drawing/2014/main" id="{04FA1E5D-CFE8-48C5-A920-0F43618F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1344"/>
              <a:ext cx="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schema</a:t>
              </a:r>
            </a:p>
          </p:txBody>
        </p:sp>
        <p:sp>
          <p:nvSpPr>
            <p:cNvPr id="125966" name="Rectangle 2062">
              <a:extLst>
                <a:ext uri="{FF2B5EF4-FFF2-40B4-BE49-F238E27FC236}">
                  <a16:creationId xmlns:a16="http://schemas.microsoft.com/office/drawing/2014/main" id="{59F1F4D4-06A0-4B20-B4FD-D563B142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688"/>
              <a:ext cx="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istanza</a:t>
              </a:r>
            </a:p>
          </p:txBody>
        </p:sp>
        <p:sp>
          <p:nvSpPr>
            <p:cNvPr id="22591" name="Line 2063">
              <a:extLst>
                <a:ext uri="{FF2B5EF4-FFF2-40B4-BE49-F238E27FC236}">
                  <a16:creationId xmlns:a16="http://schemas.microsoft.com/office/drawing/2014/main" id="{4F011D51-0AB5-44DF-8DAA-3E35D8812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3" y="2832"/>
              <a:ext cx="191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2592" name="Freeform 2064">
              <a:extLst>
                <a:ext uri="{FF2B5EF4-FFF2-40B4-BE49-F238E27FC236}">
                  <a16:creationId xmlns:a16="http://schemas.microsoft.com/office/drawing/2014/main" id="{9897670B-4D28-4703-AD78-30D942F47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160"/>
              <a:ext cx="145" cy="673"/>
            </a:xfrm>
            <a:custGeom>
              <a:avLst/>
              <a:gdLst>
                <a:gd name="T0" fmla="*/ 0 w 145"/>
                <a:gd name="T1" fmla="*/ 0 h 673"/>
                <a:gd name="T2" fmla="*/ 144 w 145"/>
                <a:gd name="T3" fmla="*/ 0 h 673"/>
                <a:gd name="T4" fmla="*/ 144 w 145"/>
                <a:gd name="T5" fmla="*/ 672 h 673"/>
                <a:gd name="T6" fmla="*/ 0 60000 65536"/>
                <a:gd name="T7" fmla="*/ 0 60000 65536"/>
                <a:gd name="T8" fmla="*/ 0 60000 65536"/>
                <a:gd name="T9" fmla="*/ 0 w 145"/>
                <a:gd name="T10" fmla="*/ 0 h 673"/>
                <a:gd name="T11" fmla="*/ 145 w 145"/>
                <a:gd name="T12" fmla="*/ 673 h 6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673">
                  <a:moveTo>
                    <a:pt x="0" y="0"/>
                  </a:moveTo>
                  <a:lnTo>
                    <a:pt x="144" y="0"/>
                  </a:lnTo>
                  <a:lnTo>
                    <a:pt x="144" y="672"/>
                  </a:lnTo>
                </a:path>
              </a:pathLst>
            </a:custGeom>
            <a:noFill/>
            <a:ln w="12700" cap="rnd">
              <a:solidFill>
                <a:srgbClr val="DC008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93" name="Freeform 2065">
              <a:extLst>
                <a:ext uri="{FF2B5EF4-FFF2-40B4-BE49-F238E27FC236}">
                  <a16:creationId xmlns:a16="http://schemas.microsoft.com/office/drawing/2014/main" id="{0E3E5771-47B0-46AA-AFC7-D69040549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832"/>
              <a:ext cx="145" cy="673"/>
            </a:xfrm>
            <a:custGeom>
              <a:avLst/>
              <a:gdLst>
                <a:gd name="T0" fmla="*/ 0 w 145"/>
                <a:gd name="T1" fmla="*/ 672 h 673"/>
                <a:gd name="T2" fmla="*/ 144 w 145"/>
                <a:gd name="T3" fmla="*/ 672 h 673"/>
                <a:gd name="T4" fmla="*/ 144 w 145"/>
                <a:gd name="T5" fmla="*/ 0 h 673"/>
                <a:gd name="T6" fmla="*/ 0 60000 65536"/>
                <a:gd name="T7" fmla="*/ 0 60000 65536"/>
                <a:gd name="T8" fmla="*/ 0 60000 65536"/>
                <a:gd name="T9" fmla="*/ 0 w 145"/>
                <a:gd name="T10" fmla="*/ 0 h 673"/>
                <a:gd name="T11" fmla="*/ 145 w 145"/>
                <a:gd name="T12" fmla="*/ 673 h 6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673">
                  <a:moveTo>
                    <a:pt x="0" y="672"/>
                  </a:moveTo>
                  <a:lnTo>
                    <a:pt x="144" y="672"/>
                  </a:lnTo>
                  <a:lnTo>
                    <a:pt x="144" y="0"/>
                  </a:lnTo>
                </a:path>
              </a:pathLst>
            </a:custGeom>
            <a:noFill/>
            <a:ln w="12700" cap="rnd">
              <a:solidFill>
                <a:srgbClr val="DC008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94" name="Line 2066">
              <a:extLst>
                <a:ext uri="{FF2B5EF4-FFF2-40B4-BE49-F238E27FC236}">
                  <a16:creationId xmlns:a16="http://schemas.microsoft.com/office/drawing/2014/main" id="{975AF17A-C04F-4BF6-AA92-69F5147EF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7" y="1585"/>
              <a:ext cx="287" cy="287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5971" name="Rectangle 2067">
              <a:extLst>
                <a:ext uri="{FF2B5EF4-FFF2-40B4-BE49-F238E27FC236}">
                  <a16:creationId xmlns:a16="http://schemas.microsoft.com/office/drawing/2014/main" id="{FE2EA622-9D5E-4321-B5A8-1965E6D37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488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studente</a:t>
              </a:r>
            </a:p>
          </p:txBody>
        </p:sp>
        <p:sp>
          <p:nvSpPr>
            <p:cNvPr id="125972" name="Rectangle 2068">
              <a:extLst>
                <a:ext uri="{FF2B5EF4-FFF2-40B4-BE49-F238E27FC236}">
                  <a16:creationId xmlns:a16="http://schemas.microsoft.com/office/drawing/2014/main" id="{2955949F-F35F-4C84-A034-6FA5BBEF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765"/>
              <a:ext cx="671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MATR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123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107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415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702</a:t>
              </a:r>
            </a:p>
          </p:txBody>
        </p:sp>
        <p:sp>
          <p:nvSpPr>
            <p:cNvPr id="125973" name="Rectangle 2069">
              <a:extLst>
                <a:ext uri="{FF2B5EF4-FFF2-40B4-BE49-F238E27FC236}">
                  <a16:creationId xmlns:a16="http://schemas.microsoft.com/office/drawing/2014/main" id="{DFE28C59-DB1A-4040-87D6-ECC4FF36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776"/>
              <a:ext cx="936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NOME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Carlo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Giovanni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Paola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Antonio</a:t>
              </a:r>
            </a:p>
          </p:txBody>
        </p:sp>
        <p:sp>
          <p:nvSpPr>
            <p:cNvPr id="125974" name="Rectangle 2070">
              <a:extLst>
                <a:ext uri="{FF2B5EF4-FFF2-40B4-BE49-F238E27FC236}">
                  <a16:creationId xmlns:a16="http://schemas.microsoft.com/office/drawing/2014/main" id="{FAA95B41-F4DE-490E-98B3-F6BDD56A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776"/>
              <a:ext cx="883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CITTA’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Bologna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Milano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Torino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Roma</a:t>
              </a:r>
            </a:p>
          </p:txBody>
        </p:sp>
        <p:sp>
          <p:nvSpPr>
            <p:cNvPr id="125975" name="Rectangle 2071">
              <a:extLst>
                <a:ext uri="{FF2B5EF4-FFF2-40B4-BE49-F238E27FC236}">
                  <a16:creationId xmlns:a16="http://schemas.microsoft.com/office/drawing/2014/main" id="{DADA425C-15FF-47AD-8CF1-325FC356B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1776"/>
              <a:ext cx="639" cy="1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INDIR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Inf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Log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Inf</a:t>
              </a:r>
            </a:p>
            <a:p>
              <a:pPr>
                <a:lnSpc>
                  <a:spcPct val="145000"/>
                </a:lnSpc>
                <a:defRPr/>
              </a:pPr>
              <a:r>
                <a: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Log</a:t>
              </a:r>
            </a:p>
          </p:txBody>
        </p:sp>
      </p:grpSp>
      <p:grpSp>
        <p:nvGrpSpPr>
          <p:cNvPr id="3" name="Group 2072">
            <a:extLst>
              <a:ext uri="{FF2B5EF4-FFF2-40B4-BE49-F238E27FC236}">
                <a16:creationId xmlns:a16="http://schemas.microsoft.com/office/drawing/2014/main" id="{0AA41859-E95B-4A22-A577-27CDC60CF23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7400"/>
            <a:ext cx="7343775" cy="3506788"/>
            <a:chOff x="384" y="1296"/>
            <a:chExt cx="4626" cy="2209"/>
          </a:xfrm>
        </p:grpSpPr>
        <p:sp>
          <p:nvSpPr>
            <p:cNvPr id="22557" name="Line 2073">
              <a:extLst>
                <a:ext uri="{FF2B5EF4-FFF2-40B4-BE49-F238E27FC236}">
                  <a16:creationId xmlns:a16="http://schemas.microsoft.com/office/drawing/2014/main" id="{8FE2839F-271D-4937-BDFC-D581450E6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1536"/>
              <a:ext cx="0" cy="239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5978" name="Rectangle 2074">
              <a:extLst>
                <a:ext uri="{FF2B5EF4-FFF2-40B4-BE49-F238E27FC236}">
                  <a16:creationId xmlns:a16="http://schemas.microsoft.com/office/drawing/2014/main" id="{12C16513-652A-40BB-A57E-530A67570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1296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colonna</a:t>
              </a:r>
            </a:p>
          </p:txBody>
        </p:sp>
        <p:grpSp>
          <p:nvGrpSpPr>
            <p:cNvPr id="22559" name="Group 2075">
              <a:extLst>
                <a:ext uri="{FF2B5EF4-FFF2-40B4-BE49-F238E27FC236}">
                  <a16:creationId xmlns:a16="http://schemas.microsoft.com/office/drawing/2014/main" id="{C0DFEEE2-F9BB-4646-9B48-287E297B7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344"/>
              <a:ext cx="4626" cy="2161"/>
              <a:chOff x="384" y="1344"/>
              <a:chExt cx="4626" cy="2161"/>
            </a:xfrm>
          </p:grpSpPr>
          <p:sp>
            <p:nvSpPr>
              <p:cNvPr id="22560" name="Line 2076">
                <a:extLst>
                  <a:ext uri="{FF2B5EF4-FFF2-40B4-BE49-F238E27FC236}">
                    <a16:creationId xmlns:a16="http://schemas.microsoft.com/office/drawing/2014/main" id="{A4BA9EB7-BEA0-4E50-A27A-0BC0C2BA8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496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1" name="Line 2077">
                <a:extLst>
                  <a:ext uri="{FF2B5EF4-FFF2-40B4-BE49-F238E27FC236}">
                    <a16:creationId xmlns:a16="http://schemas.microsoft.com/office/drawing/2014/main" id="{97C2EAC1-5114-4DA1-99D7-7FDB0BD81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202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2" name="Line 2078">
                <a:extLst>
                  <a:ext uri="{FF2B5EF4-FFF2-40B4-BE49-F238E27FC236}">
                    <a16:creationId xmlns:a16="http://schemas.microsoft.com/office/drawing/2014/main" id="{F15C9AD9-968E-4E94-9F52-C4E244AC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160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3" name="Line 2079">
                <a:extLst>
                  <a:ext uri="{FF2B5EF4-FFF2-40B4-BE49-F238E27FC236}">
                    <a16:creationId xmlns:a16="http://schemas.microsoft.com/office/drawing/2014/main" id="{42FD85C3-09F9-4018-8794-D83CE7810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832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4" name="Line 2080">
                <a:extLst>
                  <a:ext uri="{FF2B5EF4-FFF2-40B4-BE49-F238E27FC236}">
                    <a16:creationId xmlns:a16="http://schemas.microsoft.com/office/drawing/2014/main" id="{3F287661-97DD-4F92-AA72-E4458B8C4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3168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5" name="Rectangle 2081">
                <a:extLst>
                  <a:ext uri="{FF2B5EF4-FFF2-40B4-BE49-F238E27FC236}">
                    <a16:creationId xmlns:a16="http://schemas.microsoft.com/office/drawing/2014/main" id="{5A07C356-84BA-4CD4-9D59-D45DA425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3408" cy="1680"/>
              </a:xfrm>
              <a:prstGeom prst="rect">
                <a:avLst/>
              </a:prstGeom>
              <a:noFill/>
              <a:ln w="12700">
                <a:solidFill>
                  <a:srgbClr val="DC0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it-IT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6" name="Line 2082">
                <a:extLst>
                  <a:ext uri="{FF2B5EF4-FFF2-40B4-BE49-F238E27FC236}">
                    <a16:creationId xmlns:a16="http://schemas.microsoft.com/office/drawing/2014/main" id="{F11BF8D5-F0D4-4AC2-9D8B-261E26DA7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7" name="Line 2083">
                <a:extLst>
                  <a:ext uri="{FF2B5EF4-FFF2-40B4-BE49-F238E27FC236}">
                    <a16:creationId xmlns:a16="http://schemas.microsoft.com/office/drawing/2014/main" id="{A9F10884-AD27-4930-B2A8-560FA7D84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68" name="Line 2084">
                <a:extLst>
                  <a:ext uri="{FF2B5EF4-FFF2-40B4-BE49-F238E27FC236}">
                    <a16:creationId xmlns:a16="http://schemas.microsoft.com/office/drawing/2014/main" id="{E66A9B2F-EC2C-4C19-92F6-E489265BC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9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5989" name="Rectangle 2085">
                <a:extLst>
                  <a:ext uri="{FF2B5EF4-FFF2-40B4-BE49-F238E27FC236}">
                    <a16:creationId xmlns:a16="http://schemas.microsoft.com/office/drawing/2014/main" id="{0D4D2D0A-B0E9-4798-96D3-94AFC31FA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344"/>
                <a:ext cx="8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schema</a:t>
                </a:r>
              </a:p>
            </p:txBody>
          </p:sp>
          <p:sp>
            <p:nvSpPr>
              <p:cNvPr id="125990" name="Rectangle 2086">
                <a:extLst>
                  <a:ext uri="{FF2B5EF4-FFF2-40B4-BE49-F238E27FC236}">
                    <a16:creationId xmlns:a16="http://schemas.microsoft.com/office/drawing/2014/main" id="{57EDB6C9-C103-431D-922C-218692D0D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2688"/>
                <a:ext cx="7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istanza</a:t>
                </a:r>
              </a:p>
            </p:txBody>
          </p:sp>
          <p:sp>
            <p:nvSpPr>
              <p:cNvPr id="22571" name="Line 2087">
                <a:extLst>
                  <a:ext uri="{FF2B5EF4-FFF2-40B4-BE49-F238E27FC236}">
                    <a16:creationId xmlns:a16="http://schemas.microsoft.com/office/drawing/2014/main" id="{3B6EFD1F-1D25-4A75-9F2E-5F4A9F549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3" y="2832"/>
                <a:ext cx="191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72" name="Freeform 2088">
                <a:extLst>
                  <a:ext uri="{FF2B5EF4-FFF2-40B4-BE49-F238E27FC236}">
                    <a16:creationId xmlns:a16="http://schemas.microsoft.com/office/drawing/2014/main" id="{62403982-D706-4E0B-B2CA-58705F34C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2160"/>
                <a:ext cx="145" cy="673"/>
              </a:xfrm>
              <a:custGeom>
                <a:avLst/>
                <a:gdLst>
                  <a:gd name="T0" fmla="*/ 0 w 145"/>
                  <a:gd name="T1" fmla="*/ 0 h 673"/>
                  <a:gd name="T2" fmla="*/ 144 w 145"/>
                  <a:gd name="T3" fmla="*/ 0 h 673"/>
                  <a:gd name="T4" fmla="*/ 144 w 145"/>
                  <a:gd name="T5" fmla="*/ 672 h 673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673"/>
                  <a:gd name="T11" fmla="*/ 145 w 145"/>
                  <a:gd name="T12" fmla="*/ 673 h 6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673">
                    <a:moveTo>
                      <a:pt x="0" y="0"/>
                    </a:moveTo>
                    <a:lnTo>
                      <a:pt x="144" y="0"/>
                    </a:lnTo>
                    <a:lnTo>
                      <a:pt x="144" y="672"/>
                    </a:lnTo>
                  </a:path>
                </a:pathLst>
              </a:custGeom>
              <a:noFill/>
              <a:ln w="12700" cap="rnd">
                <a:solidFill>
                  <a:srgbClr val="DC008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73" name="Freeform 2089">
                <a:extLst>
                  <a:ext uri="{FF2B5EF4-FFF2-40B4-BE49-F238E27FC236}">
                    <a16:creationId xmlns:a16="http://schemas.microsoft.com/office/drawing/2014/main" id="{E1E6DBBB-E822-473A-AF3C-497224AEA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2832"/>
                <a:ext cx="145" cy="673"/>
              </a:xfrm>
              <a:custGeom>
                <a:avLst/>
                <a:gdLst>
                  <a:gd name="T0" fmla="*/ 0 w 145"/>
                  <a:gd name="T1" fmla="*/ 672 h 673"/>
                  <a:gd name="T2" fmla="*/ 144 w 145"/>
                  <a:gd name="T3" fmla="*/ 672 h 673"/>
                  <a:gd name="T4" fmla="*/ 144 w 145"/>
                  <a:gd name="T5" fmla="*/ 0 h 673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673"/>
                  <a:gd name="T11" fmla="*/ 145 w 145"/>
                  <a:gd name="T12" fmla="*/ 673 h 6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673">
                    <a:moveTo>
                      <a:pt x="0" y="672"/>
                    </a:moveTo>
                    <a:lnTo>
                      <a:pt x="144" y="672"/>
                    </a:lnTo>
                    <a:lnTo>
                      <a:pt x="144" y="0"/>
                    </a:lnTo>
                  </a:path>
                </a:pathLst>
              </a:custGeom>
              <a:noFill/>
              <a:ln w="12700" cap="rnd">
                <a:solidFill>
                  <a:srgbClr val="DC008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74" name="Line 2090">
                <a:extLst>
                  <a:ext uri="{FF2B5EF4-FFF2-40B4-BE49-F238E27FC236}">
                    <a16:creationId xmlns:a16="http://schemas.microsoft.com/office/drawing/2014/main" id="{79AD3F20-2BEC-48A9-89FF-A36C15D91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7" y="1585"/>
                <a:ext cx="287" cy="287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5995" name="Rectangle 2091">
                <a:extLst>
                  <a:ext uri="{FF2B5EF4-FFF2-40B4-BE49-F238E27FC236}">
                    <a16:creationId xmlns:a16="http://schemas.microsoft.com/office/drawing/2014/main" id="{28199ADE-8DBD-4172-9880-DDF3A831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1488"/>
                <a:ext cx="9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studente</a:t>
                </a:r>
              </a:p>
            </p:txBody>
          </p:sp>
          <p:sp>
            <p:nvSpPr>
              <p:cNvPr id="125996" name="Rectangle 2092">
                <a:extLst>
                  <a:ext uri="{FF2B5EF4-FFF2-40B4-BE49-F238E27FC236}">
                    <a16:creationId xmlns:a16="http://schemas.microsoft.com/office/drawing/2014/main" id="{F5B38C5E-B9A5-435C-88F7-C9ADE8EED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" y="1765"/>
                <a:ext cx="671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MATR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123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107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415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702</a:t>
                </a:r>
              </a:p>
            </p:txBody>
          </p:sp>
          <p:sp>
            <p:nvSpPr>
              <p:cNvPr id="125997" name="Rectangle 2093">
                <a:extLst>
                  <a:ext uri="{FF2B5EF4-FFF2-40B4-BE49-F238E27FC236}">
                    <a16:creationId xmlns:a16="http://schemas.microsoft.com/office/drawing/2014/main" id="{36564F89-49A6-47F3-9B97-54B53151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" y="1776"/>
                <a:ext cx="936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NOME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Carlo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Giovanni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Paola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Antonio</a:t>
                </a:r>
              </a:p>
            </p:txBody>
          </p:sp>
          <p:sp>
            <p:nvSpPr>
              <p:cNvPr id="125998" name="Rectangle 2094">
                <a:extLst>
                  <a:ext uri="{FF2B5EF4-FFF2-40B4-BE49-F238E27FC236}">
                    <a16:creationId xmlns:a16="http://schemas.microsoft.com/office/drawing/2014/main" id="{C174CDEC-E607-4552-8424-283C45FE4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776"/>
                <a:ext cx="883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CITTA’</a:t>
                </a:r>
                <a:endPara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Bologna</a:t>
                </a:r>
                <a:endPara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Milano</a:t>
                </a:r>
                <a:endPara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Torino</a:t>
                </a:r>
                <a:endParaRPr lang="it-IT" sz="2400" b="1">
                  <a:solidFill>
                    <a:srgbClr val="96969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endParaRP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Roma</a:t>
                </a:r>
              </a:p>
            </p:txBody>
          </p:sp>
          <p:sp>
            <p:nvSpPr>
              <p:cNvPr id="125999" name="Rectangle 2095">
                <a:extLst>
                  <a:ext uri="{FF2B5EF4-FFF2-40B4-BE49-F238E27FC236}">
                    <a16:creationId xmlns:a16="http://schemas.microsoft.com/office/drawing/2014/main" id="{09AA2BF4-2D98-46CC-A467-0776B4830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776"/>
                <a:ext cx="639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INDIR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Inf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Log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Inf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Log</a:t>
                </a:r>
              </a:p>
            </p:txBody>
          </p:sp>
        </p:grpSp>
      </p:grpSp>
      <p:grpSp>
        <p:nvGrpSpPr>
          <p:cNvPr id="5" name="Group 2096">
            <a:extLst>
              <a:ext uri="{FF2B5EF4-FFF2-40B4-BE49-F238E27FC236}">
                <a16:creationId xmlns:a16="http://schemas.microsoft.com/office/drawing/2014/main" id="{4292C976-2BA0-4944-8576-40B86F9992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7343775" cy="3430588"/>
            <a:chOff x="384" y="1344"/>
            <a:chExt cx="4626" cy="2161"/>
          </a:xfrm>
        </p:grpSpPr>
        <p:sp>
          <p:nvSpPr>
            <p:cNvPr id="126001" name="Rectangle 2097">
              <a:extLst>
                <a:ext uri="{FF2B5EF4-FFF2-40B4-BE49-F238E27FC236}">
                  <a16:creationId xmlns:a16="http://schemas.microsoft.com/office/drawing/2014/main" id="{EEE2C4BA-A43F-4156-A55F-C4783AAC4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3168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it-IT" sz="24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riga</a:t>
              </a:r>
            </a:p>
          </p:txBody>
        </p:sp>
        <p:sp>
          <p:nvSpPr>
            <p:cNvPr id="22535" name="Line 2098">
              <a:extLst>
                <a:ext uri="{FF2B5EF4-FFF2-40B4-BE49-F238E27FC236}">
                  <a16:creationId xmlns:a16="http://schemas.microsoft.com/office/drawing/2014/main" id="{3F3320CE-DC38-4FB2-9300-E96C82D9E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9" y="3360"/>
              <a:ext cx="23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22536" name="Group 2099">
              <a:extLst>
                <a:ext uri="{FF2B5EF4-FFF2-40B4-BE49-F238E27FC236}">
                  <a16:creationId xmlns:a16="http://schemas.microsoft.com/office/drawing/2014/main" id="{D4806D01-6112-4698-861C-086D58A89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344"/>
              <a:ext cx="4626" cy="2161"/>
              <a:chOff x="384" y="1344"/>
              <a:chExt cx="4626" cy="2161"/>
            </a:xfrm>
          </p:grpSpPr>
          <p:sp>
            <p:nvSpPr>
              <p:cNvPr id="22537" name="Line 2100">
                <a:extLst>
                  <a:ext uri="{FF2B5EF4-FFF2-40B4-BE49-F238E27FC236}">
                    <a16:creationId xmlns:a16="http://schemas.microsoft.com/office/drawing/2014/main" id="{6BA6ED45-C1D6-4DE1-A943-1D67CEF78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496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38" name="Line 2101">
                <a:extLst>
                  <a:ext uri="{FF2B5EF4-FFF2-40B4-BE49-F238E27FC236}">
                    <a16:creationId xmlns:a16="http://schemas.microsoft.com/office/drawing/2014/main" id="{12EB4151-8F6A-4D1C-A092-5EE82A7EC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202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39" name="Line 2102">
                <a:extLst>
                  <a:ext uri="{FF2B5EF4-FFF2-40B4-BE49-F238E27FC236}">
                    <a16:creationId xmlns:a16="http://schemas.microsoft.com/office/drawing/2014/main" id="{3625E069-53A1-4816-B5DA-913FD856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160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0" name="Line 2103">
                <a:extLst>
                  <a:ext uri="{FF2B5EF4-FFF2-40B4-BE49-F238E27FC236}">
                    <a16:creationId xmlns:a16="http://schemas.microsoft.com/office/drawing/2014/main" id="{48A71227-4510-4558-990C-5CD630F82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2832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1" name="Line 2104">
                <a:extLst>
                  <a:ext uri="{FF2B5EF4-FFF2-40B4-BE49-F238E27FC236}">
                    <a16:creationId xmlns:a16="http://schemas.microsoft.com/office/drawing/2014/main" id="{DB051E2D-09D9-4E02-8EB9-2ACC4DC42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3168"/>
                <a:ext cx="3407" cy="0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2" name="Rectangle 2105">
                <a:extLst>
                  <a:ext uri="{FF2B5EF4-FFF2-40B4-BE49-F238E27FC236}">
                    <a16:creationId xmlns:a16="http://schemas.microsoft.com/office/drawing/2014/main" id="{D6C9E625-E598-4AB9-A6EB-13A3B09AC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3408" cy="1680"/>
              </a:xfrm>
              <a:prstGeom prst="rect">
                <a:avLst/>
              </a:prstGeom>
              <a:noFill/>
              <a:ln w="12700">
                <a:solidFill>
                  <a:srgbClr val="DC008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it-IT" sz="4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Line 2106">
                <a:extLst>
                  <a:ext uri="{FF2B5EF4-FFF2-40B4-BE49-F238E27FC236}">
                    <a16:creationId xmlns:a16="http://schemas.microsoft.com/office/drawing/2014/main" id="{4EAD7DE8-361F-4B00-8499-704408732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4" name="Line 2107">
                <a:extLst>
                  <a:ext uri="{FF2B5EF4-FFF2-40B4-BE49-F238E27FC236}">
                    <a16:creationId xmlns:a16="http://schemas.microsoft.com/office/drawing/2014/main" id="{599E6B02-2555-4084-9478-0FC215139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5" name="Line 2108">
                <a:extLst>
                  <a:ext uri="{FF2B5EF4-FFF2-40B4-BE49-F238E27FC236}">
                    <a16:creationId xmlns:a16="http://schemas.microsoft.com/office/drawing/2014/main" id="{7337CD09-B8A7-457F-A679-43A1E82B9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9" y="1825"/>
                <a:ext cx="0" cy="1679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6013" name="Rectangle 2109">
                <a:extLst>
                  <a:ext uri="{FF2B5EF4-FFF2-40B4-BE49-F238E27FC236}">
                    <a16:creationId xmlns:a16="http://schemas.microsoft.com/office/drawing/2014/main" id="{7A63270C-6E07-4780-ACA2-EDFEE5BA5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344"/>
                <a:ext cx="8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schema</a:t>
                </a:r>
              </a:p>
            </p:txBody>
          </p:sp>
          <p:sp>
            <p:nvSpPr>
              <p:cNvPr id="126014" name="Rectangle 2110">
                <a:extLst>
                  <a:ext uri="{FF2B5EF4-FFF2-40B4-BE49-F238E27FC236}">
                    <a16:creationId xmlns:a16="http://schemas.microsoft.com/office/drawing/2014/main" id="{12616829-78C7-43FE-B2B1-0EED2E13E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2688"/>
                <a:ext cx="76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istanza</a:t>
                </a:r>
              </a:p>
            </p:txBody>
          </p:sp>
          <p:sp>
            <p:nvSpPr>
              <p:cNvPr id="22548" name="Line 2111">
                <a:extLst>
                  <a:ext uri="{FF2B5EF4-FFF2-40B4-BE49-F238E27FC236}">
                    <a16:creationId xmlns:a16="http://schemas.microsoft.com/office/drawing/2014/main" id="{C996EB56-4F52-49A0-BE1F-A88DF1DCE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3" y="2832"/>
                <a:ext cx="191" cy="0"/>
              </a:xfrm>
              <a:prstGeom prst="line">
                <a:avLst/>
              </a:prstGeom>
              <a:noFill/>
              <a:ln w="12700">
                <a:solidFill>
                  <a:srgbClr val="FF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22549" name="Freeform 2112">
                <a:extLst>
                  <a:ext uri="{FF2B5EF4-FFF2-40B4-BE49-F238E27FC236}">
                    <a16:creationId xmlns:a16="http://schemas.microsoft.com/office/drawing/2014/main" id="{E149BBBB-3313-4051-A2EA-727933498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2160"/>
                <a:ext cx="145" cy="673"/>
              </a:xfrm>
              <a:custGeom>
                <a:avLst/>
                <a:gdLst>
                  <a:gd name="T0" fmla="*/ 0 w 145"/>
                  <a:gd name="T1" fmla="*/ 0 h 673"/>
                  <a:gd name="T2" fmla="*/ 144 w 145"/>
                  <a:gd name="T3" fmla="*/ 0 h 673"/>
                  <a:gd name="T4" fmla="*/ 144 w 145"/>
                  <a:gd name="T5" fmla="*/ 672 h 673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673"/>
                  <a:gd name="T11" fmla="*/ 145 w 145"/>
                  <a:gd name="T12" fmla="*/ 673 h 6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673">
                    <a:moveTo>
                      <a:pt x="0" y="0"/>
                    </a:moveTo>
                    <a:lnTo>
                      <a:pt x="144" y="0"/>
                    </a:lnTo>
                    <a:lnTo>
                      <a:pt x="144" y="672"/>
                    </a:lnTo>
                  </a:path>
                </a:pathLst>
              </a:custGeom>
              <a:noFill/>
              <a:ln w="12700" cap="rnd">
                <a:solidFill>
                  <a:srgbClr val="DC008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50" name="Freeform 2113">
                <a:extLst>
                  <a:ext uri="{FF2B5EF4-FFF2-40B4-BE49-F238E27FC236}">
                    <a16:creationId xmlns:a16="http://schemas.microsoft.com/office/drawing/2014/main" id="{3CA5BBD7-0E44-4304-B236-D4DF0D20B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8" y="2832"/>
                <a:ext cx="145" cy="673"/>
              </a:xfrm>
              <a:custGeom>
                <a:avLst/>
                <a:gdLst>
                  <a:gd name="T0" fmla="*/ 0 w 145"/>
                  <a:gd name="T1" fmla="*/ 672 h 673"/>
                  <a:gd name="T2" fmla="*/ 144 w 145"/>
                  <a:gd name="T3" fmla="*/ 672 h 673"/>
                  <a:gd name="T4" fmla="*/ 144 w 145"/>
                  <a:gd name="T5" fmla="*/ 0 h 673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673"/>
                  <a:gd name="T11" fmla="*/ 145 w 145"/>
                  <a:gd name="T12" fmla="*/ 673 h 6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673">
                    <a:moveTo>
                      <a:pt x="0" y="672"/>
                    </a:moveTo>
                    <a:lnTo>
                      <a:pt x="144" y="672"/>
                    </a:lnTo>
                    <a:lnTo>
                      <a:pt x="144" y="0"/>
                    </a:lnTo>
                  </a:path>
                </a:pathLst>
              </a:custGeom>
              <a:noFill/>
              <a:ln w="12700" cap="rnd">
                <a:solidFill>
                  <a:srgbClr val="DC008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51" name="Line 2114">
                <a:extLst>
                  <a:ext uri="{FF2B5EF4-FFF2-40B4-BE49-F238E27FC236}">
                    <a16:creationId xmlns:a16="http://schemas.microsoft.com/office/drawing/2014/main" id="{AB94330A-1056-4765-ACBB-48D85E8B9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7" y="1585"/>
                <a:ext cx="287" cy="287"/>
              </a:xfrm>
              <a:prstGeom prst="line">
                <a:avLst/>
              </a:prstGeom>
              <a:noFill/>
              <a:ln w="12700">
                <a:solidFill>
                  <a:srgbClr val="DC008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6019" name="Rectangle 2115">
                <a:extLst>
                  <a:ext uri="{FF2B5EF4-FFF2-40B4-BE49-F238E27FC236}">
                    <a16:creationId xmlns:a16="http://schemas.microsoft.com/office/drawing/2014/main" id="{2340F03D-4A81-4A37-8848-CE6BF1F2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1488"/>
                <a:ext cx="9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it-IT" sz="2400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studente</a:t>
                </a:r>
              </a:p>
            </p:txBody>
          </p:sp>
          <p:sp>
            <p:nvSpPr>
              <p:cNvPr id="126020" name="Rectangle 2116">
                <a:extLst>
                  <a:ext uri="{FF2B5EF4-FFF2-40B4-BE49-F238E27FC236}">
                    <a16:creationId xmlns:a16="http://schemas.microsoft.com/office/drawing/2014/main" id="{096D2F72-654E-449B-A654-3621CF68F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" y="1765"/>
                <a:ext cx="671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MATR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123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107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415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702</a:t>
                </a:r>
              </a:p>
            </p:txBody>
          </p:sp>
          <p:sp>
            <p:nvSpPr>
              <p:cNvPr id="126021" name="Rectangle 2117">
                <a:extLst>
                  <a:ext uri="{FF2B5EF4-FFF2-40B4-BE49-F238E27FC236}">
                    <a16:creationId xmlns:a16="http://schemas.microsoft.com/office/drawing/2014/main" id="{A7962894-5B69-4123-AB6F-E5E4E6905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" y="1776"/>
                <a:ext cx="936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NOME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Carlo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Giovanni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Paola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Antonio</a:t>
                </a:r>
              </a:p>
            </p:txBody>
          </p:sp>
          <p:sp>
            <p:nvSpPr>
              <p:cNvPr id="126022" name="Rectangle 2118">
                <a:extLst>
                  <a:ext uri="{FF2B5EF4-FFF2-40B4-BE49-F238E27FC236}">
                    <a16:creationId xmlns:a16="http://schemas.microsoft.com/office/drawing/2014/main" id="{0EF25478-8FEE-45A5-AC8D-637272114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776"/>
                <a:ext cx="883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CITTA’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Bologna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Milano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Torino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Roma</a:t>
                </a:r>
              </a:p>
            </p:txBody>
          </p:sp>
          <p:sp>
            <p:nvSpPr>
              <p:cNvPr id="126023" name="Rectangle 2119">
                <a:extLst>
                  <a:ext uri="{FF2B5EF4-FFF2-40B4-BE49-F238E27FC236}">
                    <a16:creationId xmlns:a16="http://schemas.microsoft.com/office/drawing/2014/main" id="{7B9828B2-C96A-4EB3-8620-9894BDFA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1776"/>
                <a:ext cx="639" cy="1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INDIR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Inf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Log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Inf</a:t>
                </a:r>
              </a:p>
              <a:p>
                <a:pPr>
                  <a:lnSpc>
                    <a:spcPct val="145000"/>
                  </a:lnSpc>
                  <a:defRPr/>
                </a:pPr>
                <a:r>
                  <a:rPr lang="it-IT" sz="24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Log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it-IT" altLang="it-IT"/>
              <a:t>Uso di </a:t>
            </a:r>
            <a:r>
              <a:rPr lang="it-IT" altLang="it-IT" b="1">
                <a:latin typeface="Courier New" panose="02070309020205020404" pitchFamily="49" charset="0"/>
              </a:rPr>
              <a:t>any</a:t>
            </a:r>
            <a:r>
              <a:rPr lang="it-IT" altLang="it-IT"/>
              <a:t> e </a:t>
            </a:r>
            <a:r>
              <a:rPr lang="it-IT" altLang="it-IT" b="1">
                <a:latin typeface="Courier New" panose="02070309020205020404" pitchFamily="49" charset="0"/>
              </a:rPr>
              <a:t>all</a:t>
            </a: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304800" y="1308100"/>
            <a:ext cx="5029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select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CodOrd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from Ordine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where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Importo &gt;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any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       select Importo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rPr>
              <a:t>        from Ordine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4724400" y="1295400"/>
            <a:ext cx="4953000" cy="193899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0">
              <a:defRPr/>
            </a:pP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select </a:t>
            </a:r>
            <a:r>
              <a:rPr lang="it-IT" sz="2400" b="1" dirty="0" err="1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CodOrd</a:t>
            </a: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, Importo</a:t>
            </a:r>
          </a:p>
          <a:p>
            <a:pPr lvl="0">
              <a:defRPr/>
            </a:pP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from Ordine</a:t>
            </a:r>
          </a:p>
          <a:p>
            <a:pPr lvl="0">
              <a:defRPr/>
            </a:pPr>
            <a:r>
              <a:rPr lang="it-IT" sz="2400" b="1" dirty="0" err="1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where</a:t>
            </a: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 Importo &gt;= </a:t>
            </a:r>
            <a:r>
              <a:rPr lang="it-IT" sz="2400" b="1" dirty="0" err="1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all</a:t>
            </a:r>
            <a:endParaRPr lang="it-IT" sz="2400" b="1" dirty="0">
              <a:solidFill>
                <a:srgbClr val="00005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        select Importo</a:t>
            </a:r>
          </a:p>
          <a:p>
            <a:pPr lvl="0">
              <a:defRPr/>
            </a:pPr>
            <a:r>
              <a:rPr lang="it-IT" sz="2400" b="1" dirty="0"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Arial" panose="020B0604020202020204" pitchFamily="34" charset="0"/>
              </a:rPr>
              <a:t>        from Ordine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4321175"/>
            <a:ext cx="5791200" cy="2670175"/>
            <a:chOff x="960" y="2722"/>
            <a:chExt cx="3648" cy="1682"/>
          </a:xfrm>
        </p:grpSpPr>
        <p:sp>
          <p:nvSpPr>
            <p:cNvPr id="753670" name="Line 6"/>
            <p:cNvSpPr>
              <a:spLocks noChangeShapeType="1"/>
            </p:cNvSpPr>
            <p:nvPr/>
          </p:nvSpPr>
          <p:spPr bwMode="auto">
            <a:xfrm>
              <a:off x="961" y="3456"/>
              <a:ext cx="235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1" name="Line 7"/>
            <p:cNvSpPr>
              <a:spLocks noChangeShapeType="1"/>
            </p:cNvSpPr>
            <p:nvPr/>
          </p:nvSpPr>
          <p:spPr bwMode="auto">
            <a:xfrm>
              <a:off x="961" y="3114"/>
              <a:ext cx="235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2" name="Line 8"/>
            <p:cNvSpPr>
              <a:spLocks noChangeShapeType="1"/>
            </p:cNvSpPr>
            <p:nvPr/>
          </p:nvSpPr>
          <p:spPr bwMode="auto">
            <a:xfrm>
              <a:off x="961" y="3072"/>
              <a:ext cx="2351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3" name="Rectangle 9"/>
            <p:cNvSpPr>
              <a:spLocks noChangeArrowheads="1"/>
            </p:cNvSpPr>
            <p:nvPr/>
          </p:nvSpPr>
          <p:spPr bwMode="auto">
            <a:xfrm>
              <a:off x="960" y="2784"/>
              <a:ext cx="2352" cy="1248"/>
            </a:xfrm>
            <a:prstGeom prst="rect">
              <a:avLst/>
            </a:prstGeom>
            <a:noFill/>
            <a:ln w="12700">
              <a:solidFill>
                <a:srgbClr val="DC008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4" name="Line 10"/>
            <p:cNvSpPr>
              <a:spLocks noChangeShapeType="1"/>
            </p:cNvSpPr>
            <p:nvPr/>
          </p:nvSpPr>
          <p:spPr bwMode="auto">
            <a:xfrm>
              <a:off x="2064" y="2784"/>
              <a:ext cx="0" cy="1248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5" name="Rectangle 11"/>
            <p:cNvSpPr>
              <a:spLocks noChangeArrowheads="1"/>
            </p:cNvSpPr>
            <p:nvPr/>
          </p:nvSpPr>
          <p:spPr bwMode="auto">
            <a:xfrm>
              <a:off x="960" y="2722"/>
              <a:ext cx="1034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COD-ORD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53676" name="Rectangle 12"/>
            <p:cNvSpPr>
              <a:spLocks noChangeArrowheads="1"/>
            </p:cNvSpPr>
            <p:nvPr/>
          </p:nvSpPr>
          <p:spPr bwMode="auto">
            <a:xfrm>
              <a:off x="2112" y="2736"/>
              <a:ext cx="1011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IMPORTO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   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 300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      90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7" name="Line 13"/>
            <p:cNvSpPr>
              <a:spLocks noChangeShapeType="1"/>
            </p:cNvSpPr>
            <p:nvPr/>
          </p:nvSpPr>
          <p:spPr bwMode="auto">
            <a:xfrm>
              <a:off x="960" y="3744"/>
              <a:ext cx="2352" cy="0"/>
            </a:xfrm>
            <a:prstGeom prst="line">
              <a:avLst/>
            </a:prstGeom>
            <a:noFill/>
            <a:ln w="12700">
              <a:solidFill>
                <a:srgbClr val="DC008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8" name="Line 14"/>
            <p:cNvSpPr>
              <a:spLocks noChangeShapeType="1"/>
            </p:cNvSpPr>
            <p:nvPr/>
          </p:nvSpPr>
          <p:spPr bwMode="auto">
            <a:xfrm>
              <a:off x="3505" y="3456"/>
              <a:ext cx="110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79" name="Line 15"/>
            <p:cNvSpPr>
              <a:spLocks noChangeShapeType="1"/>
            </p:cNvSpPr>
            <p:nvPr/>
          </p:nvSpPr>
          <p:spPr bwMode="auto">
            <a:xfrm>
              <a:off x="3505" y="3126"/>
              <a:ext cx="110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3505" y="3084"/>
              <a:ext cx="110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3504" y="2734"/>
              <a:ext cx="522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ANY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F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53683" name="Line 19"/>
            <p:cNvSpPr>
              <a:spLocks noChangeShapeType="1"/>
            </p:cNvSpPr>
            <p:nvPr/>
          </p:nvSpPr>
          <p:spPr bwMode="auto">
            <a:xfrm>
              <a:off x="3504" y="3756"/>
              <a:ext cx="110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2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4119" y="2734"/>
              <a:ext cx="489" cy="1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ALL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F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V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>
                  <a:ln>
                    <a:noFill/>
                  </a:ln>
                  <a:solidFill>
                    <a:srgbClr val="00005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Arial" panose="020B0604020202020204" pitchFamily="34" charset="0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autoUpdateAnimBg="0"/>
      <p:bldP spid="753668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it-IT"/>
              <a:t>Query nidificate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763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i="1" dirty="0" err="1"/>
              <a:t>AttrExpr</a:t>
            </a:r>
            <a:r>
              <a:rPr lang="en-US" altLang="it-IT" sz="3200" dirty="0"/>
              <a:t> </a:t>
            </a:r>
            <a:r>
              <a:rPr lang="en-US" altLang="it-IT" sz="3200" i="1" dirty="0"/>
              <a:t>Operator</a:t>
            </a:r>
            <a:r>
              <a:rPr lang="en-US" altLang="it-IT" sz="3200" dirty="0"/>
              <a:t>  &lt; </a:t>
            </a:r>
            <a:r>
              <a:rPr lang="en-US" altLang="it-IT" sz="3200" b="1" dirty="0">
                <a:latin typeface="Courier New" panose="02070309020205020404" pitchFamily="49" charset="0"/>
              </a:rPr>
              <a:t>in </a:t>
            </a:r>
            <a:r>
              <a:rPr lang="en-US" altLang="it-IT" sz="3200" dirty="0"/>
              <a:t>| </a:t>
            </a:r>
            <a:r>
              <a:rPr lang="en-US" altLang="it-IT" sz="3200" b="1" dirty="0">
                <a:latin typeface="Courier New" panose="02070309020205020404" pitchFamily="49" charset="0"/>
              </a:rPr>
              <a:t>not in</a:t>
            </a:r>
            <a:r>
              <a:rPr lang="en-US" altLang="it-IT" sz="3200" dirty="0"/>
              <a:t> &gt; </a:t>
            </a:r>
            <a:r>
              <a:rPr lang="en-US" altLang="it-IT" sz="3200" i="1" dirty="0" err="1"/>
              <a:t>SelectSQL</a:t>
            </a:r>
            <a:endParaRPr lang="en-US" altLang="it-IT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in</a:t>
            </a:r>
            <a:r>
              <a:rPr lang="en-US" altLang="it-IT" sz="2800" dirty="0"/>
              <a:t>: </a:t>
            </a:r>
            <a:r>
              <a:rPr lang="en-US" altLang="it-IT" sz="2800" dirty="0" err="1"/>
              <a:t>il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predicato</a:t>
            </a:r>
            <a:r>
              <a:rPr lang="en-US" altLang="it-IT" sz="2800" dirty="0"/>
              <a:t> è </a:t>
            </a:r>
            <a:r>
              <a:rPr lang="en-US" altLang="it-IT" sz="2800" dirty="0" err="1"/>
              <a:t>vero</a:t>
            </a:r>
            <a:r>
              <a:rPr lang="en-US" altLang="it-IT" sz="2800" dirty="0"/>
              <a:t> se </a:t>
            </a:r>
            <a:r>
              <a:rPr lang="en-US" altLang="it-IT" sz="2800" dirty="0" err="1"/>
              <a:t>almeno</a:t>
            </a:r>
            <a:r>
              <a:rPr lang="en-US" altLang="it-IT" sz="2800" dirty="0"/>
              <a:t> una </a:t>
            </a:r>
            <a:r>
              <a:rPr lang="en-US" altLang="it-IT" sz="2800" dirty="0" err="1"/>
              <a:t>riga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restituita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dalla</a:t>
            </a:r>
            <a:r>
              <a:rPr lang="en-US" altLang="it-IT" sz="2800" dirty="0"/>
              <a:t> query </a:t>
            </a:r>
            <a:r>
              <a:rPr lang="en-US" altLang="it-IT" sz="2800" i="1" dirty="0" err="1"/>
              <a:t>SelectSQL</a:t>
            </a:r>
            <a:r>
              <a:rPr lang="en-US" altLang="it-IT" sz="2800" dirty="0"/>
              <a:t> e’ </a:t>
            </a:r>
            <a:r>
              <a:rPr lang="en-US" altLang="it-IT" sz="2800" dirty="0" err="1"/>
              <a:t>presente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nell’espressione</a:t>
            </a:r>
            <a:endParaRPr lang="en-US" altLang="it-IT" sz="2800" dirty="0"/>
          </a:p>
          <a:p>
            <a:pPr lvl="1">
              <a:lnSpc>
                <a:spcPct val="9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not in</a:t>
            </a:r>
            <a:r>
              <a:rPr lang="en-US" altLang="it-IT" sz="2800" dirty="0"/>
              <a:t>: </a:t>
            </a:r>
            <a:r>
              <a:rPr lang="en-US" altLang="it-IT" sz="2800" dirty="0" err="1"/>
              <a:t>il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predicato</a:t>
            </a:r>
            <a:r>
              <a:rPr lang="en-US" altLang="it-IT" sz="2800" dirty="0"/>
              <a:t> è </a:t>
            </a:r>
            <a:r>
              <a:rPr lang="en-US" altLang="it-IT" sz="2800" dirty="0" err="1"/>
              <a:t>vero</a:t>
            </a:r>
            <a:r>
              <a:rPr lang="en-US" altLang="it-IT" sz="2800" dirty="0"/>
              <a:t> se </a:t>
            </a:r>
            <a:r>
              <a:rPr lang="en-US" altLang="it-IT" sz="2800" dirty="0" err="1"/>
              <a:t>nessuna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riga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restituita</a:t>
            </a:r>
            <a:r>
              <a:rPr lang="en-US" altLang="it-IT" sz="2800" dirty="0"/>
              <a:t> query e’ </a:t>
            </a:r>
            <a:r>
              <a:rPr lang="en-US" altLang="it-IT" sz="2800" dirty="0" err="1"/>
              <a:t>presente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nell’espressione</a:t>
            </a:r>
            <a:endParaRPr lang="en-US" altLang="it-IT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Operatori </a:t>
            </a:r>
            <a:r>
              <a:rPr lang="en-US" altLang="it-IT" b="1">
                <a:latin typeface="Courier New" panose="02070309020205020404" pitchFamily="49" charset="0"/>
              </a:rPr>
              <a:t>in</a:t>
            </a:r>
            <a:r>
              <a:rPr lang="en-US" altLang="it-IT"/>
              <a:t> e </a:t>
            </a:r>
            <a:r>
              <a:rPr lang="en-US" altLang="it-IT" b="1">
                <a:latin typeface="Courier New" panose="02070309020205020404" pitchFamily="49" charset="0"/>
              </a:rPr>
              <a:t>not in</a:t>
            </a:r>
            <a:endParaRPr lang="en-US" altLang="it-I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err="1"/>
              <a:t>L’operatore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in</a:t>
            </a:r>
            <a:r>
              <a:rPr lang="en-US" altLang="it-IT" dirty="0"/>
              <a:t> è </a:t>
            </a:r>
            <a:r>
              <a:rPr lang="en-US" altLang="it-IT" dirty="0" err="1"/>
              <a:t>equivalente</a:t>
            </a:r>
            <a:r>
              <a:rPr lang="en-US" altLang="it-IT" dirty="0"/>
              <a:t> a  </a:t>
            </a:r>
            <a:r>
              <a:rPr lang="en-US" altLang="it-IT" dirty="0">
                <a:latin typeface="Courier New" panose="02070309020205020404" pitchFamily="49" charset="0"/>
              </a:rPr>
              <a:t>= any</a:t>
            </a:r>
            <a:endParaRPr lang="en-US" altLang="it-IT" dirty="0"/>
          </a:p>
          <a:p>
            <a:pPr lvl="1"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	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r>
              <a:rPr lang="en-US" altLang="it-IT" b="1" dirty="0">
                <a:latin typeface="Courier New" panose="02070309020205020404" pitchFamily="49" charset="0"/>
              </a:rPr>
              <a:t> in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(select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from </a:t>
            </a:r>
            <a:r>
              <a:rPr lang="en-US" altLang="it-IT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where </a:t>
            </a:r>
            <a:r>
              <a:rPr lang="en-US" altLang="it-IT" b="1" dirty="0" err="1">
                <a:latin typeface="Courier New" panose="02070309020205020404" pitchFamily="49" charset="0"/>
              </a:rPr>
              <a:t>CodProd</a:t>
            </a:r>
            <a:r>
              <a:rPr lang="en-US" altLang="it-IT" b="1" dirty="0">
                <a:latin typeface="Courier New" panose="02070309020205020404" pitchFamily="49" charset="0"/>
              </a:rPr>
              <a:t> = ’ABC’)</a:t>
            </a:r>
            <a:endParaRPr lang="en-US" altLang="it-IT" dirty="0"/>
          </a:p>
          <a:p>
            <a:r>
              <a:rPr lang="en-US" altLang="it-IT" dirty="0" err="1"/>
              <a:t>L’operatore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not in</a:t>
            </a:r>
            <a:r>
              <a:rPr lang="en-US" altLang="it-IT" dirty="0"/>
              <a:t> è </a:t>
            </a:r>
            <a:r>
              <a:rPr lang="en-US" altLang="it-IT" dirty="0" err="1"/>
              <a:t>equivalente</a:t>
            </a:r>
            <a:r>
              <a:rPr lang="en-US" altLang="it-IT" dirty="0"/>
              <a:t> a </a:t>
            </a:r>
            <a:r>
              <a:rPr lang="en-US" altLang="it-IT" dirty="0">
                <a:latin typeface="Courier New" panose="02070309020205020404" pitchFamily="49" charset="0"/>
              </a:rPr>
              <a:t>&lt;&gt; all</a:t>
            </a:r>
          </a:p>
          <a:p>
            <a:pPr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sz="2400" b="1" dirty="0">
                <a:latin typeface="Courier New" panose="02070309020205020404" pitchFamily="49" charset="0"/>
              </a:rPr>
              <a:t>select distinct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where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r>
              <a:rPr lang="en-US" altLang="it-IT" sz="2400" b="1" dirty="0">
                <a:latin typeface="Courier New" panose="02070309020205020404" pitchFamily="49" charset="0"/>
              </a:rPr>
              <a:t> not in (select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CodOrd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                     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Dettaglio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                     where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CodProd</a:t>
            </a:r>
            <a:r>
              <a:rPr lang="en-US" altLang="it-IT" sz="2400" b="1" dirty="0">
                <a:latin typeface="Courier New" panose="02070309020205020404" pitchFamily="49" charset="0"/>
              </a:rPr>
              <a:t> = ’ABC’)</a:t>
            </a:r>
            <a:endParaRPr lang="en-US" altLang="it-IT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b="1">
                <a:latin typeface="Courier New" panose="02070309020205020404" pitchFamily="49" charset="0"/>
              </a:rPr>
              <a:t>max</a:t>
            </a:r>
            <a:r>
              <a:rPr lang="en-US" altLang="it-IT"/>
              <a:t> con query nidificata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448800" cy="4648200"/>
          </a:xfrm>
        </p:spPr>
        <p:txBody>
          <a:bodyPr/>
          <a:lstStyle/>
          <a:p>
            <a:r>
              <a:rPr lang="en-US" altLang="it-IT" dirty="0" err="1"/>
              <a:t>Gli</a:t>
            </a:r>
            <a:r>
              <a:rPr lang="en-US" altLang="it-IT" dirty="0"/>
              <a:t> </a:t>
            </a:r>
            <a:r>
              <a:rPr lang="en-US" altLang="it-IT" dirty="0" err="1"/>
              <a:t>operatori</a:t>
            </a:r>
            <a:r>
              <a:rPr lang="en-US" altLang="it-IT" dirty="0"/>
              <a:t> </a:t>
            </a:r>
            <a:r>
              <a:rPr lang="en-US" altLang="it-IT" dirty="0" err="1"/>
              <a:t>aggregati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max</a:t>
            </a:r>
            <a:r>
              <a:rPr lang="en-US" altLang="it-IT" dirty="0"/>
              <a:t> (e </a:t>
            </a:r>
            <a:r>
              <a:rPr lang="en-US" altLang="it-IT" dirty="0">
                <a:latin typeface="Courier New" panose="02070309020205020404" pitchFamily="49" charset="0"/>
              </a:rPr>
              <a:t>min)</a:t>
            </a:r>
            <a:r>
              <a:rPr lang="en-US" altLang="it-IT" dirty="0"/>
              <a:t> </a:t>
            </a:r>
            <a:r>
              <a:rPr lang="en-US" altLang="it-IT" dirty="0" err="1"/>
              <a:t>possono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espressi</a:t>
            </a:r>
            <a:r>
              <a:rPr lang="en-US" altLang="it-IT" dirty="0"/>
              <a:t> </a:t>
            </a:r>
            <a:r>
              <a:rPr lang="en-US" altLang="it-IT" dirty="0" err="1"/>
              <a:t>tramite</a:t>
            </a:r>
            <a:r>
              <a:rPr lang="en-US" altLang="it-IT" dirty="0"/>
              <a:t> query nidificate</a:t>
            </a:r>
          </a:p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l’ordine</a:t>
            </a:r>
            <a:r>
              <a:rPr lang="en-US" altLang="it-IT" dirty="0"/>
              <a:t> con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</a:t>
            </a:r>
            <a:r>
              <a:rPr lang="en-US" altLang="it-IT" dirty="0" err="1"/>
              <a:t>importo</a:t>
            </a:r>
            <a:endParaRPr lang="en-US" altLang="it-IT" dirty="0"/>
          </a:p>
          <a:p>
            <a:pPr lvl="1"/>
            <a:r>
              <a:rPr lang="en-US" altLang="it-IT" dirty="0"/>
              <a:t>Con una query </a:t>
            </a:r>
            <a:r>
              <a:rPr lang="en-US" altLang="it-IT" dirty="0" err="1"/>
              <a:t>nidificata</a:t>
            </a:r>
            <a:r>
              <a:rPr lang="en-US" altLang="it-IT" dirty="0"/>
              <a:t>, </a:t>
            </a:r>
            <a:r>
              <a:rPr lang="en-US" altLang="it-IT" dirty="0" err="1"/>
              <a:t>usando</a:t>
            </a:r>
            <a:r>
              <a:rPr lang="en-US" altLang="it-IT" dirty="0"/>
              <a:t> </a:t>
            </a:r>
            <a:r>
              <a:rPr lang="en-US" altLang="it-IT" dirty="0">
                <a:latin typeface="Courier New" panose="02070309020205020404" pitchFamily="49" charset="0"/>
              </a:rPr>
              <a:t>max</a:t>
            </a:r>
            <a:r>
              <a:rPr lang="en-US" altLang="it-IT" dirty="0"/>
              <a:t>:</a:t>
            </a: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 in (select max(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         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r>
              <a:rPr lang="en-US" altLang="it-IT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it-IT" dirty="0"/>
              <a:t>con una query </a:t>
            </a:r>
            <a:r>
              <a:rPr lang="en-US" altLang="it-IT" dirty="0" err="1"/>
              <a:t>nidificata</a:t>
            </a:r>
            <a:r>
              <a:rPr lang="en-US" altLang="it-IT" dirty="0"/>
              <a:t>, </a:t>
            </a:r>
            <a:r>
              <a:rPr lang="en-US" altLang="it-IT" dirty="0" err="1"/>
              <a:t>usando</a:t>
            </a:r>
            <a:r>
              <a:rPr lang="en-US" altLang="it-IT" dirty="0"/>
              <a:t> all:</a:t>
            </a:r>
          </a:p>
          <a:p>
            <a:pPr lvl="1"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  <a:r>
              <a:rPr lang="en-US" altLang="it-IT" b="1" dirty="0">
                <a:latin typeface="Courier New" panose="02070309020205020404" pitchFamily="49" charset="0"/>
              </a:rPr>
              <a:t>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CodOrd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 &gt;= all (select 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             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r>
              <a:rPr lang="en-US" altLang="it-IT" b="1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Costruttore di tupla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/>
              <a:t>Il confronto con la query nidificata può coinvolgere più di un attributo</a:t>
            </a:r>
          </a:p>
          <a:p>
            <a:pPr>
              <a:lnSpc>
                <a:spcPct val="90000"/>
              </a:lnSpc>
            </a:pPr>
            <a:r>
              <a:rPr lang="en-US" altLang="it-IT" sz="3200"/>
              <a:t>Gli attributi devono essere racchiusi da un paio di parentesi tonde (costruttore di tupla)</a:t>
            </a:r>
          </a:p>
          <a:p>
            <a:pPr>
              <a:lnSpc>
                <a:spcPct val="90000"/>
              </a:lnSpc>
            </a:pPr>
            <a:r>
              <a:rPr lang="en-US" altLang="it-IT" sz="3200"/>
              <a:t>Esempio: estrarre gli omonimi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from Persona </a:t>
            </a:r>
            <a:r>
              <a:rPr lang="en-US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where (Nome,Cognome) in 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(</a:t>
            </a:r>
            <a:r>
              <a:rPr lang="en-US" altLang="it-IT" b="1">
                <a:solidFill>
                  <a:srgbClr val="00B050"/>
                </a:solidFill>
                <a:latin typeface="Courier New" panose="02070309020205020404" pitchFamily="49" charset="0"/>
              </a:rPr>
              <a:t>select Nome, Cognome</a:t>
            </a:r>
            <a:br>
              <a:rPr lang="en-US" altLang="it-IT" b="1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it-IT" b="1">
                <a:solidFill>
                  <a:srgbClr val="00B050"/>
                </a:solidFill>
                <a:latin typeface="Courier New" panose="02070309020205020404" pitchFamily="49" charset="0"/>
              </a:rPr>
              <a:t>      from Persona </a:t>
            </a:r>
            <a:r>
              <a:rPr lang="en-US" altLang="it-IT" b="1">
                <a:solidFill>
                  <a:srgbClr val="0070C0"/>
                </a:solidFill>
                <a:latin typeface="Courier New" panose="02070309020205020404" pitchFamily="49" charset="0"/>
              </a:rPr>
              <a:t>P1</a:t>
            </a:r>
            <a:r>
              <a:rPr lang="en-US" altLang="it-IT" b="1">
                <a:latin typeface="Courier New" panose="02070309020205020404" pitchFamily="49" charset="0"/>
              </a:rPr>
              <a:t>)</a:t>
            </a:r>
            <a:endParaRPr lang="en-US" altLang="it-IT" sz="3200"/>
          </a:p>
        </p:txBody>
      </p:sp>
      <p:cxnSp>
        <p:nvCxnSpPr>
          <p:cNvPr id="4" name="Connettore diritto 3"/>
          <p:cNvCxnSpPr>
            <a:cxnSpLocks noChangeShapeType="1"/>
          </p:cNvCxnSpPr>
          <p:nvPr/>
        </p:nvCxnSpPr>
        <p:spPr bwMode="auto">
          <a:xfrm>
            <a:off x="304800" y="3962400"/>
            <a:ext cx="7010400" cy="274955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Connettore diritto 4"/>
          <p:cNvCxnSpPr>
            <a:cxnSpLocks noChangeShapeType="1"/>
          </p:cNvCxnSpPr>
          <p:nvPr/>
        </p:nvCxnSpPr>
        <p:spPr bwMode="auto">
          <a:xfrm flipH="1">
            <a:off x="228600" y="3810000"/>
            <a:ext cx="7086600" cy="305435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Costruttore di tupla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/>
              <a:t>Il </a:t>
            </a:r>
            <a:r>
              <a:rPr lang="en-US" altLang="it-IT" sz="3200" dirty="0" err="1"/>
              <a:t>confronto</a:t>
            </a:r>
            <a:r>
              <a:rPr lang="en-US" altLang="it-IT" sz="3200" dirty="0"/>
              <a:t> con la query </a:t>
            </a:r>
            <a:r>
              <a:rPr lang="en-US" altLang="it-IT" sz="3200" dirty="0" err="1"/>
              <a:t>nidificata</a:t>
            </a:r>
            <a:r>
              <a:rPr lang="en-US" altLang="it-IT" sz="3200" dirty="0"/>
              <a:t> </a:t>
            </a:r>
            <a:r>
              <a:rPr lang="en-US" altLang="it-IT" sz="3200" dirty="0" err="1"/>
              <a:t>può</a:t>
            </a:r>
            <a:r>
              <a:rPr lang="en-US" altLang="it-IT" sz="3200" dirty="0"/>
              <a:t> </a:t>
            </a:r>
            <a:r>
              <a:rPr lang="en-US" altLang="it-IT" sz="3200" dirty="0" err="1"/>
              <a:t>coinvolgere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più</a:t>
            </a:r>
            <a:r>
              <a:rPr lang="en-US" altLang="it-IT" sz="3200" dirty="0"/>
              <a:t> di un </a:t>
            </a:r>
            <a:r>
              <a:rPr lang="en-US" altLang="it-IT" sz="3200" dirty="0" err="1"/>
              <a:t>attributo</a:t>
            </a:r>
            <a:endParaRPr lang="en-US" altLang="it-IT" sz="32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it-IT" sz="3200" dirty="0"/>
              <a:t>	Persona(</a:t>
            </a:r>
            <a:r>
              <a:rPr lang="en-US" altLang="it-IT" sz="3200" dirty="0" err="1"/>
              <a:t>CodFisc,Nome,Cognome</a:t>
            </a:r>
            <a:r>
              <a:rPr lang="en-US" altLang="it-IT" sz="3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it-IT" sz="3200" dirty="0" err="1"/>
              <a:t>Gli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attributi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devono</a:t>
            </a:r>
            <a:r>
              <a:rPr lang="en-US" altLang="it-IT" sz="3200" dirty="0"/>
              <a:t> </a:t>
            </a:r>
            <a:r>
              <a:rPr lang="en-US" altLang="it-IT" sz="3200" dirty="0" err="1"/>
              <a:t>essere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racchiusi</a:t>
            </a:r>
            <a:r>
              <a:rPr lang="en-US" altLang="it-IT" sz="3200" dirty="0"/>
              <a:t> da un </a:t>
            </a:r>
            <a:r>
              <a:rPr lang="en-US" altLang="it-IT" sz="3200" dirty="0" err="1"/>
              <a:t>paio</a:t>
            </a:r>
            <a:r>
              <a:rPr lang="en-US" altLang="it-IT" sz="3200" dirty="0"/>
              <a:t> di </a:t>
            </a:r>
            <a:r>
              <a:rPr lang="en-US" altLang="it-IT" sz="3200" dirty="0" err="1"/>
              <a:t>parentesi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tonde</a:t>
            </a:r>
            <a:r>
              <a:rPr lang="en-US" altLang="it-IT" sz="3200" dirty="0"/>
              <a:t> (</a:t>
            </a:r>
            <a:r>
              <a:rPr lang="en-US" altLang="it-IT" sz="3200" dirty="0" err="1"/>
              <a:t>costruttore</a:t>
            </a:r>
            <a:r>
              <a:rPr lang="en-US" altLang="it-IT" sz="3200" dirty="0"/>
              <a:t> di </a:t>
            </a:r>
            <a:r>
              <a:rPr lang="en-US" altLang="it-IT" sz="3200" dirty="0" err="1"/>
              <a:t>tupla</a:t>
            </a:r>
            <a:r>
              <a:rPr lang="en-US" altLang="it-IT" sz="3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it-IT" sz="3200" dirty="0" err="1"/>
              <a:t>Esempio</a:t>
            </a:r>
            <a:r>
              <a:rPr lang="en-US" altLang="it-IT" sz="3200" dirty="0"/>
              <a:t>: </a:t>
            </a: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gli</a:t>
            </a:r>
            <a:r>
              <a:rPr lang="en-US" altLang="it-IT" sz="3200" dirty="0"/>
              <a:t> </a:t>
            </a:r>
            <a:r>
              <a:rPr lang="en-US" altLang="it-IT" sz="3200" dirty="0" err="1"/>
              <a:t>omonimi</a:t>
            </a:r>
            <a:endParaRPr lang="en-US" altLang="it-IT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from Persona 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where (</a:t>
            </a:r>
            <a:r>
              <a:rPr lang="en-US" altLang="it-IT" b="1" dirty="0" err="1">
                <a:latin typeface="Courier New" panose="02070309020205020404" pitchFamily="49" charset="0"/>
              </a:rPr>
              <a:t>Nome,Cognome</a:t>
            </a:r>
            <a:r>
              <a:rPr lang="en-US" altLang="it-IT" b="1" dirty="0">
                <a:latin typeface="Courier New" panose="02070309020205020404" pitchFamily="49" charset="0"/>
              </a:rPr>
              <a:t>) in 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(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select Nome, </a:t>
            </a:r>
            <a:r>
              <a:rPr lang="en-US" altLang="it-IT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Cognome</a:t>
            </a:r>
            <a:b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from Persona </a:t>
            </a:r>
            <a:r>
              <a:rPr lang="en-US" altLang="it-IT" b="1" dirty="0">
                <a:solidFill>
                  <a:srgbClr val="0070C0"/>
                </a:solidFill>
                <a:latin typeface="Courier New" panose="02070309020205020404" pitchFamily="49" charset="0"/>
              </a:rPr>
              <a:t>P1</a:t>
            </a:r>
            <a:b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where </a:t>
            </a:r>
            <a:r>
              <a:rPr lang="en-US" altLang="it-IT" b="1" dirty="0">
                <a:solidFill>
                  <a:srgbClr val="0070C0"/>
                </a:solidFill>
                <a:latin typeface="Courier New" panose="02070309020205020404" pitchFamily="49" charset="0"/>
              </a:rPr>
              <a:t>P1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.CodFisc &lt;&gt;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it-IT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.CodFisc</a:t>
            </a:r>
            <a:r>
              <a:rPr lang="en-US" altLang="it-IT" b="1" dirty="0">
                <a:latin typeface="Courier New" panose="02070309020205020404" pitchFamily="49" charset="0"/>
              </a:rPr>
              <a:t>)</a:t>
            </a:r>
            <a:endParaRPr lang="en-US" altLang="it-IT" sz="32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Costruttore di tupla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it-IT" b="1" dirty="0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it-IT" b="1" dirty="0">
                <a:latin typeface="Courier New" panose="02070309020205020404" pitchFamily="49" charset="0"/>
              </a:rPr>
              <a:t>from Persona 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P,</a:t>
            </a:r>
            <a:r>
              <a:rPr lang="en-US" altLang="it-IT" b="1" dirty="0">
                <a:latin typeface="Courier New" panose="02070309020205020404" pitchFamily="49" charset="0"/>
              </a:rPr>
              <a:t> Persona 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P1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it-IT" b="1" dirty="0">
                <a:latin typeface="Courier New" panose="02070309020205020404" pitchFamily="49" charset="0"/>
              </a:rPr>
              <a:t>where </a:t>
            </a:r>
            <a:r>
              <a:rPr lang="en-US" altLang="it-IT" b="1" dirty="0" err="1">
                <a:latin typeface="Courier New" panose="02070309020205020404" pitchFamily="49" charset="0"/>
              </a:rPr>
              <a:t>P.Nome</a:t>
            </a:r>
            <a:r>
              <a:rPr lang="en-US" altLang="it-IT" b="1" dirty="0">
                <a:latin typeface="Courier New" panose="02070309020205020404" pitchFamily="49" charset="0"/>
              </a:rPr>
              <a:t>=P1.Nome and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it-IT" b="1" dirty="0">
                <a:latin typeface="Courier New" panose="02070309020205020404" pitchFamily="49" charset="0"/>
              </a:rPr>
              <a:t>               </a:t>
            </a:r>
            <a:r>
              <a:rPr lang="en-US" altLang="it-IT" b="1" dirty="0" err="1">
                <a:latin typeface="Courier New" panose="02070309020205020404" pitchFamily="49" charset="0"/>
              </a:rPr>
              <a:t>P.Cognome</a:t>
            </a:r>
            <a:r>
              <a:rPr lang="en-US" altLang="it-IT" b="1" dirty="0">
                <a:latin typeface="Courier New" panose="02070309020205020404" pitchFamily="49" charset="0"/>
              </a:rPr>
              <a:t>=P1.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Cognome   and </a:t>
            </a:r>
            <a:r>
              <a:rPr lang="en-US" altLang="it-IT" b="1" dirty="0">
                <a:solidFill>
                  <a:srgbClr val="0070C0"/>
                </a:solidFill>
                <a:latin typeface="Courier New" panose="02070309020205020404" pitchFamily="49" charset="0"/>
              </a:rPr>
              <a:t>P1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.CodFisc &lt;&gt;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it-IT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.CodFisc</a:t>
            </a:r>
            <a:endParaRPr lang="en-US" altLang="it-IT" sz="3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Costruttore di tupla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/>
              <a:t>Esempio: estrarre le persone che </a:t>
            </a:r>
            <a:r>
              <a:rPr lang="en-US" altLang="it-IT" sz="3200">
                <a:solidFill>
                  <a:srgbClr val="FF0000"/>
                </a:solidFill>
              </a:rPr>
              <a:t>non</a:t>
            </a:r>
            <a:r>
              <a:rPr lang="en-US" altLang="it-IT" sz="3200"/>
              <a:t> hanno omonimi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from Persona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t-IT" b="1">
                <a:latin typeface="Courier New" panose="02070309020205020404" pitchFamily="49" charset="0"/>
              </a:rPr>
              <a:t>where (Nome,Cognome) </a:t>
            </a:r>
            <a:r>
              <a:rPr lang="en-US" altLang="it-IT" b="1">
                <a:solidFill>
                  <a:srgbClr val="FF0000"/>
                </a:solidFill>
                <a:latin typeface="Courier New" panose="02070309020205020404" pitchFamily="49" charset="0"/>
              </a:rPr>
              <a:t>not in 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(select Nome, Cognome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 from Persona P1</a:t>
            </a:r>
            <a:br>
              <a:rPr lang="en-US" altLang="it-IT" b="1">
                <a:latin typeface="Courier New" panose="02070309020205020404" pitchFamily="49" charset="0"/>
              </a:rPr>
            </a:br>
            <a:r>
              <a:rPr lang="en-US" altLang="it-IT" b="1">
                <a:latin typeface="Courier New" panose="02070309020205020404" pitchFamily="49" charset="0"/>
              </a:rPr>
              <a:t>      where P1.CodFisc &lt;&gt; P.CodFisc)</a:t>
            </a:r>
            <a:endParaRPr lang="en-US" altLang="it-IT" sz="3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Viste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648200"/>
          </a:xfrm>
        </p:spPr>
        <p:txBody>
          <a:bodyPr/>
          <a:lstStyle/>
          <a:p>
            <a:r>
              <a:rPr lang="it-IT" altLang="it-IT" dirty="0"/>
              <a:t>Offrono la "visione" di tabelle virtuali (schemi esterni)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Le </a:t>
            </a:r>
            <a:r>
              <a:rPr lang="en-US" altLang="it-IT" dirty="0" err="1"/>
              <a:t>viste</a:t>
            </a:r>
            <a:r>
              <a:rPr lang="en-US" altLang="it-IT" dirty="0"/>
              <a:t> </a:t>
            </a:r>
            <a:r>
              <a:rPr lang="en-US" altLang="it-IT" dirty="0" err="1"/>
              <a:t>possono</a:t>
            </a:r>
            <a:r>
              <a:rPr lang="en-US" altLang="it-IT" dirty="0"/>
              <a:t> </a:t>
            </a:r>
            <a:r>
              <a:rPr lang="en-US" altLang="it-IT" dirty="0" err="1"/>
              <a:t>essere</a:t>
            </a:r>
            <a:r>
              <a:rPr lang="en-US" altLang="it-IT" dirty="0"/>
              <a:t> </a:t>
            </a:r>
            <a:r>
              <a:rPr lang="en-US" altLang="it-IT" dirty="0" err="1"/>
              <a:t>usate</a:t>
            </a:r>
            <a:r>
              <a:rPr lang="en-US" altLang="it-IT" dirty="0"/>
              <a:t> per </a:t>
            </a:r>
            <a:r>
              <a:rPr lang="en-US" altLang="it-IT" dirty="0" err="1"/>
              <a:t>formulare</a:t>
            </a:r>
            <a:r>
              <a:rPr lang="en-US" altLang="it-IT" dirty="0"/>
              <a:t> query </a:t>
            </a:r>
            <a:r>
              <a:rPr lang="en-US" altLang="it-IT" dirty="0" err="1"/>
              <a:t>complesse</a:t>
            </a:r>
            <a:endParaRPr lang="en-US" altLang="it-IT" dirty="0"/>
          </a:p>
          <a:p>
            <a:pPr lvl="1">
              <a:lnSpc>
                <a:spcPct val="90000"/>
              </a:lnSpc>
            </a:pPr>
            <a:r>
              <a:rPr lang="en-US" altLang="it-IT" dirty="0"/>
              <a:t>Le </a:t>
            </a:r>
            <a:r>
              <a:rPr lang="en-US" altLang="it-IT" dirty="0" err="1"/>
              <a:t>viste</a:t>
            </a:r>
            <a:r>
              <a:rPr lang="en-US" altLang="it-IT" dirty="0"/>
              <a:t> </a:t>
            </a:r>
            <a:r>
              <a:rPr lang="en-US" altLang="it-IT" dirty="0" err="1"/>
              <a:t>decompongono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problema</a:t>
            </a:r>
            <a:r>
              <a:rPr lang="en-US" altLang="it-IT" dirty="0"/>
              <a:t> e </a:t>
            </a:r>
            <a:r>
              <a:rPr lang="en-US" altLang="it-IT" dirty="0" err="1"/>
              <a:t>producono</a:t>
            </a:r>
            <a:r>
              <a:rPr lang="en-US" altLang="it-IT" dirty="0"/>
              <a:t> una </a:t>
            </a:r>
            <a:r>
              <a:rPr lang="en-US" altLang="it-IT" dirty="0" err="1"/>
              <a:t>soluzione</a:t>
            </a:r>
            <a:r>
              <a:rPr lang="en-US" altLang="it-IT" dirty="0"/>
              <a:t> </a:t>
            </a:r>
            <a:r>
              <a:rPr lang="en-US" altLang="it-IT" dirty="0" err="1"/>
              <a:t>più</a:t>
            </a:r>
            <a:r>
              <a:rPr lang="en-US" altLang="it-IT" dirty="0"/>
              <a:t> </a:t>
            </a:r>
            <a:r>
              <a:rPr lang="en-US" altLang="it-IT" dirty="0" err="1"/>
              <a:t>leggibile</a:t>
            </a:r>
            <a:endParaRPr lang="en-US" altLang="it-IT" dirty="0"/>
          </a:p>
          <a:p>
            <a:pPr>
              <a:lnSpc>
                <a:spcPct val="90000"/>
              </a:lnSpc>
            </a:pPr>
            <a:r>
              <a:rPr lang="en-US" altLang="it-IT" dirty="0"/>
              <a:t>Le </a:t>
            </a:r>
            <a:r>
              <a:rPr lang="en-US" altLang="it-IT" dirty="0" err="1"/>
              <a:t>viste</a:t>
            </a:r>
            <a:r>
              <a:rPr lang="en-US" altLang="it-IT" dirty="0"/>
              <a:t> </a:t>
            </a:r>
            <a:r>
              <a:rPr lang="en-US" altLang="it-IT" dirty="0" err="1"/>
              <a:t>sono</a:t>
            </a:r>
            <a:r>
              <a:rPr lang="en-US" altLang="it-IT" dirty="0"/>
              <a:t> </a:t>
            </a:r>
            <a:r>
              <a:rPr lang="en-US" altLang="it-IT" dirty="0" err="1"/>
              <a:t>talvolta</a:t>
            </a:r>
            <a:r>
              <a:rPr lang="en-US" altLang="it-IT" dirty="0"/>
              <a:t> </a:t>
            </a:r>
            <a:r>
              <a:rPr lang="en-US" altLang="it-IT" dirty="0" err="1"/>
              <a:t>necessarie</a:t>
            </a:r>
            <a:r>
              <a:rPr lang="en-US" altLang="it-IT" dirty="0"/>
              <a:t> per </a:t>
            </a:r>
            <a:r>
              <a:rPr lang="en-US" altLang="it-IT" dirty="0" err="1"/>
              <a:t>esprimere</a:t>
            </a:r>
            <a:r>
              <a:rPr lang="en-US" altLang="it-IT" dirty="0"/>
              <a:t> </a:t>
            </a:r>
            <a:r>
              <a:rPr lang="en-US" altLang="it-IT" dirty="0" err="1"/>
              <a:t>alcune</a:t>
            </a:r>
            <a:r>
              <a:rPr lang="en-US" altLang="it-IT" dirty="0"/>
              <a:t> query: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query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combinano</a:t>
            </a:r>
            <a:r>
              <a:rPr lang="en-US" altLang="it-IT" dirty="0"/>
              <a:t> e </a:t>
            </a:r>
            <a:r>
              <a:rPr lang="en-US" altLang="it-IT" dirty="0" err="1"/>
              <a:t>nidificano</a:t>
            </a:r>
            <a:r>
              <a:rPr lang="en-US" altLang="it-IT" dirty="0"/>
              <a:t> </a:t>
            </a:r>
            <a:r>
              <a:rPr lang="en-US" altLang="it-IT" dirty="0" err="1"/>
              <a:t>diversi</a:t>
            </a:r>
            <a:r>
              <a:rPr lang="en-US" altLang="it-IT" dirty="0"/>
              <a:t> </a:t>
            </a:r>
            <a:r>
              <a:rPr lang="en-US" altLang="it-IT" dirty="0" err="1"/>
              <a:t>operatori</a:t>
            </a:r>
            <a:r>
              <a:rPr lang="en-US" altLang="it-IT" dirty="0"/>
              <a:t> </a:t>
            </a:r>
            <a:r>
              <a:rPr lang="en-US" altLang="it-IT" dirty="0" err="1"/>
              <a:t>aggregati</a:t>
            </a:r>
            <a:endParaRPr lang="en-US" altLang="it-IT" dirty="0"/>
          </a:p>
          <a:p>
            <a:pPr lvl="1">
              <a:lnSpc>
                <a:spcPct val="90000"/>
              </a:lnSpc>
            </a:pPr>
            <a:r>
              <a:rPr lang="en-US" altLang="it-IT" dirty="0"/>
              <a:t>query </a:t>
            </a:r>
            <a:r>
              <a:rPr lang="en-US" altLang="it-IT" dirty="0" err="1"/>
              <a:t>che</a:t>
            </a:r>
            <a:r>
              <a:rPr lang="en-US" altLang="it-IT" dirty="0"/>
              <a:t> </a:t>
            </a:r>
            <a:r>
              <a:rPr lang="en-US" altLang="it-IT" dirty="0" err="1"/>
              <a:t>fanno</a:t>
            </a:r>
            <a:r>
              <a:rPr lang="en-US" altLang="it-IT" dirty="0"/>
              <a:t> un </a:t>
            </a:r>
            <a:r>
              <a:rPr lang="en-US" altLang="it-IT" dirty="0" err="1"/>
              <a:t>uso</a:t>
            </a:r>
            <a:r>
              <a:rPr lang="en-US" altLang="it-IT" dirty="0"/>
              <a:t> </a:t>
            </a:r>
            <a:r>
              <a:rPr lang="en-US" altLang="it-IT" dirty="0" err="1"/>
              <a:t>sofisticato</a:t>
            </a:r>
            <a:r>
              <a:rPr lang="en-US" altLang="it-IT" dirty="0"/>
              <a:t> </a:t>
            </a:r>
            <a:r>
              <a:rPr lang="en-US" altLang="it-IT" dirty="0" err="1"/>
              <a:t>dell’operatore</a:t>
            </a:r>
            <a:r>
              <a:rPr lang="en-US" altLang="it-IT" dirty="0"/>
              <a:t> di </a:t>
            </a:r>
            <a:r>
              <a:rPr lang="en-US" altLang="it-IT" dirty="0" err="1"/>
              <a:t>unione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 err="1"/>
              <a:t>Sintassi</a:t>
            </a:r>
            <a:r>
              <a:rPr lang="en-US" altLang="it-IT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create view</a:t>
            </a:r>
            <a:r>
              <a:rPr lang="en-US" altLang="it-IT" dirty="0"/>
              <a:t> </a:t>
            </a:r>
            <a:r>
              <a:rPr lang="en-US" altLang="it-IT" i="1" dirty="0" err="1"/>
              <a:t>NomeVista</a:t>
            </a:r>
            <a:r>
              <a:rPr lang="en-US" altLang="it-IT" dirty="0"/>
              <a:t> [ (</a:t>
            </a:r>
            <a:r>
              <a:rPr lang="en-US" altLang="it-IT" i="1" dirty="0" err="1"/>
              <a:t>ListaAttributi</a:t>
            </a:r>
            <a:r>
              <a:rPr lang="en-US" altLang="it-IT" dirty="0"/>
              <a:t>) ] </a:t>
            </a:r>
            <a:r>
              <a:rPr lang="en-US" altLang="it-IT" b="1" dirty="0">
                <a:latin typeface="Courier New" panose="02070309020205020404" pitchFamily="49" charset="0"/>
              </a:rPr>
              <a:t>as</a:t>
            </a:r>
            <a:r>
              <a:rPr lang="en-US" altLang="it-IT" dirty="0"/>
              <a:t> </a:t>
            </a:r>
            <a:r>
              <a:rPr lang="en-US" altLang="it-IT" i="1" dirty="0" err="1"/>
              <a:t>SelectSQL</a:t>
            </a:r>
            <a:br>
              <a:rPr lang="en-US" altLang="it-IT" dirty="0"/>
            </a:br>
            <a:endParaRPr lang="en-US" altLang="it-IT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t-IT" dirty="0">
                <a:latin typeface="Courier New" panose="02070309020205020404" pitchFamily="49" charset="0"/>
              </a:rPr>
              <a:t>	</a:t>
            </a:r>
          </a:p>
          <a:p>
            <a:endParaRPr lang="it-IT" altLang="it-IT" dirty="0"/>
          </a:p>
          <a:p>
            <a:endParaRPr lang="en-US" altLang="it-IT" sz="24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143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it-IT"/>
              <a:t>Composizione delle viste con le query</a:t>
            </a:r>
            <a:endParaRPr lang="it-IT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57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Vista: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sz="3200" dirty="0">
                <a:solidFill>
                  <a:srgbClr val="000057"/>
                </a:solidFill>
                <a:cs typeface="Arial" panose="020B0604020202020204" pitchFamily="34" charset="0"/>
              </a:rPr>
              <a:t> </a:t>
            </a: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create view </a:t>
            </a:r>
            <a:r>
              <a:rPr lang="it-IT" alt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OrdiniPrincipali</a:t>
            </a: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it-IT" altLang="it-IT" b="1" dirty="0" err="1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as</a:t>
            </a:r>
            <a:endParaRPr lang="it-IT" altLang="it-IT" b="1" dirty="0">
              <a:solidFill>
                <a:srgbClr val="000057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select *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from Ordine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</a:t>
            </a:r>
            <a:r>
              <a:rPr lang="it-IT" altLang="it-IT" b="1" dirty="0" err="1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where</a:t>
            </a: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Importo &gt; 10000</a:t>
            </a:r>
          </a:p>
          <a:p>
            <a:pPr lvl="0">
              <a:spcBef>
                <a:spcPct val="0"/>
              </a:spcBef>
              <a:defRPr/>
            </a:pPr>
            <a:r>
              <a:rPr lang="it-IT" altLang="it-IT" sz="3200" dirty="0">
                <a:solidFill>
                  <a:srgbClr val="000057"/>
                </a:solidFill>
                <a:cs typeface="Arial" panose="020B0604020202020204" pitchFamily="34" charset="0"/>
              </a:rPr>
              <a:t> Query: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sz="3200" dirty="0">
                <a:solidFill>
                  <a:srgbClr val="000057"/>
                </a:solidFill>
                <a:cs typeface="Arial" panose="020B0604020202020204" pitchFamily="34" charset="0"/>
              </a:rPr>
              <a:t> </a:t>
            </a:r>
            <a:r>
              <a:rPr lang="it-IT" altLang="it-IT" sz="32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	</a:t>
            </a: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select </a:t>
            </a:r>
            <a:r>
              <a:rPr lang="it-IT" altLang="it-IT" b="1" dirty="0" err="1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CodCli</a:t>
            </a:r>
            <a:b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	from </a:t>
            </a:r>
            <a:r>
              <a:rPr lang="it-IT" altLang="it-IT" b="1" dirty="0" err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OrdiniPrincipali</a:t>
            </a:r>
            <a:r>
              <a:rPr lang="it-IT" altLang="it-IT" dirty="0">
                <a:solidFill>
                  <a:srgbClr val="000057"/>
                </a:solidFill>
                <a:cs typeface="Arial" panose="020B0604020202020204" pitchFamily="34" charset="0"/>
              </a:rPr>
              <a:t> </a:t>
            </a:r>
          </a:p>
          <a:p>
            <a:pPr lvl="0">
              <a:spcBef>
                <a:spcPct val="0"/>
              </a:spcBef>
              <a:buNone/>
              <a:defRPr/>
            </a:pPr>
            <a:endParaRPr lang="it-IT" altLang="it-IT" dirty="0">
              <a:solidFill>
                <a:srgbClr val="000057"/>
              </a:solidFill>
              <a:cs typeface="Arial" panose="020B0604020202020204" pitchFamily="34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select </a:t>
            </a:r>
            <a:r>
              <a:rPr lang="it-IT" altLang="it-IT" sz="2400" b="1" dirty="0" err="1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CodCli</a:t>
            </a:r>
            <a:b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	from </a:t>
            </a:r>
            <a:r>
              <a:rPr lang="it-IT" alt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select *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from Ordine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</a:t>
            </a:r>
            <a:r>
              <a:rPr lang="it-IT" altLang="it-IT" sz="2400" b="1" dirty="0" err="1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where</a:t>
            </a:r>
            <a:r>
              <a:rPr lang="it-IT" altLang="it-IT" sz="2400" b="1" dirty="0">
                <a:solidFill>
                  <a:srgbClr val="000057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Importo &gt; 10000</a:t>
            </a:r>
          </a:p>
          <a:p>
            <a:pPr lvl="0">
              <a:spcBef>
                <a:spcPct val="0"/>
              </a:spcBef>
              <a:buNone/>
              <a:defRPr/>
            </a:pPr>
            <a:r>
              <a:rPr lang="it-IT" alt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57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051">
            <a:extLst>
              <a:ext uri="{FF2B5EF4-FFF2-40B4-BE49-F238E27FC236}">
                <a16:creationId xmlns:a16="http://schemas.microsoft.com/office/drawing/2014/main" id="{F5F66E24-EBDE-4C75-811B-C64768D41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lIns="92075" tIns="46038" rIns="92075" bIns="46038"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it-IT" sz="4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Definizione formale</a:t>
            </a:r>
          </a:p>
        </p:txBody>
      </p:sp>
      <p:sp>
        <p:nvSpPr>
          <p:cNvPr id="126978" name="Rectangle 2050">
            <a:extLst>
              <a:ext uri="{FF2B5EF4-FFF2-40B4-BE49-F238E27FC236}">
                <a16:creationId xmlns:a16="http://schemas.microsoft.com/office/drawing/2014/main" id="{9793BB90-15A2-4546-B910-19EC6991A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382000" cy="4038600"/>
          </a:xfrm>
        </p:spPr>
        <p:txBody>
          <a:bodyPr lIns="92075" tIns="46038" rIns="92075" bIns="46038" rtlCol="0">
            <a:normAutofit fontScale="5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it-IT" sz="2800" dirty="0">
                <a:solidFill>
                  <a:schemeClr val="accent1"/>
                </a:solidFill>
                <a:latin typeface="ArialMT" charset="0"/>
              </a:rPr>
              <a:t>	</a:t>
            </a:r>
            <a:r>
              <a:rPr lang="it-IT" sz="4500" dirty="0">
                <a:latin typeface="ArialMT" charset="0"/>
              </a:rPr>
              <a:t>D1, D2, …,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 (n insiemi anche non distinti)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it-IT" sz="4500" dirty="0">
                <a:latin typeface="ArialMT" charset="0"/>
              </a:rPr>
              <a:t>• 	Il prodotto cartesiano D1×D2×…×Dn, è l’insieme di tutte le </a:t>
            </a:r>
            <a:r>
              <a:rPr lang="it-IT" sz="4500" dirty="0" err="1">
                <a:latin typeface="ArialMT" charset="0"/>
              </a:rPr>
              <a:t>n-uple</a:t>
            </a:r>
            <a:r>
              <a:rPr lang="it-IT" sz="4500" dirty="0">
                <a:latin typeface="ArialMT" charset="0"/>
              </a:rPr>
              <a:t> ordinate &lt;d1, d2, …,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&gt; tali che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it-IT" sz="4500" dirty="0">
                <a:latin typeface="ArialMT" charset="0"/>
              </a:rPr>
              <a:t>		d1</a:t>
            </a:r>
            <a:r>
              <a:rPr lang="it-IT" sz="4500" dirty="0">
                <a:latin typeface="Symbol" pitchFamily="18" charset="2"/>
                <a:sym typeface="Symbol" pitchFamily="18" charset="2"/>
              </a:rPr>
              <a:t></a:t>
            </a:r>
            <a:r>
              <a:rPr lang="it-IT" sz="4500" dirty="0" err="1">
                <a:latin typeface="ArialMT" charset="0"/>
              </a:rPr>
              <a:t>D1</a:t>
            </a:r>
            <a:r>
              <a:rPr lang="it-IT" sz="4500" dirty="0">
                <a:latin typeface="ArialMT" charset="0"/>
              </a:rPr>
              <a:t>, d2 </a:t>
            </a:r>
            <a:r>
              <a:rPr lang="it-IT" sz="4500" dirty="0">
                <a:latin typeface="Symbol" pitchFamily="18" charset="2"/>
                <a:sym typeface="Symbol" pitchFamily="18" charset="2"/>
              </a:rPr>
              <a:t></a:t>
            </a:r>
            <a:r>
              <a:rPr lang="it-IT" sz="4500" dirty="0">
                <a:latin typeface="Symbol" pitchFamily="18" charset="2"/>
              </a:rPr>
              <a:t> </a:t>
            </a:r>
            <a:r>
              <a:rPr lang="it-IT" sz="4500" dirty="0">
                <a:latin typeface="ArialMT" charset="0"/>
              </a:rPr>
              <a:t>D2, …,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 </a:t>
            </a:r>
            <a:r>
              <a:rPr lang="it-IT" sz="4500" dirty="0">
                <a:latin typeface="Symbol" pitchFamily="18" charset="2"/>
                <a:sym typeface="Symbol" pitchFamily="18" charset="2"/>
              </a:rPr>
              <a:t></a:t>
            </a:r>
            <a:r>
              <a:rPr lang="it-IT" sz="4500" dirty="0">
                <a:latin typeface="Symbol" pitchFamily="18" charset="2"/>
              </a:rPr>
              <a:t>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it-IT" sz="4500" dirty="0">
                <a:latin typeface="ArialMT" charset="0"/>
              </a:rPr>
              <a:t>• 	Una relazione matematica su D1, D2, …,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 è un </a:t>
            </a:r>
            <a:r>
              <a:rPr lang="it-IT" sz="4500" dirty="0">
                <a:solidFill>
                  <a:srgbClr val="FF0000"/>
                </a:solidFill>
                <a:latin typeface="ArialMT" charset="0"/>
              </a:rPr>
              <a:t>sottoinsieme del prodotto cartesiano </a:t>
            </a:r>
            <a:r>
              <a:rPr lang="it-IT" sz="4500" dirty="0">
                <a:latin typeface="ArialMT" charset="0"/>
              </a:rPr>
              <a:t>D1×D2×…×Dn.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4500" dirty="0">
                <a:latin typeface="ArialMT" charset="0"/>
              </a:rPr>
              <a:t>D1, D2, …, </a:t>
            </a:r>
            <a:r>
              <a:rPr lang="it-IT" sz="4500" dirty="0" err="1">
                <a:latin typeface="ArialMT" charset="0"/>
              </a:rPr>
              <a:t>Dn</a:t>
            </a:r>
            <a:r>
              <a:rPr lang="it-IT" sz="4500" dirty="0">
                <a:latin typeface="ArialMT" charset="0"/>
              </a:rPr>
              <a:t> sono i domini della relazione. Una relazione su </a:t>
            </a:r>
            <a:r>
              <a:rPr lang="it-IT" sz="4500" dirty="0">
                <a:solidFill>
                  <a:srgbClr val="FF0000"/>
                </a:solidFill>
                <a:latin typeface="ArialMT" charset="0"/>
              </a:rPr>
              <a:t>n domini </a:t>
            </a:r>
            <a:r>
              <a:rPr lang="it-IT" sz="4500" dirty="0">
                <a:latin typeface="ArialMT" charset="0"/>
              </a:rPr>
              <a:t>ha grado n 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4500" dirty="0">
                <a:latin typeface="ArialMT" charset="0"/>
              </a:rPr>
              <a:t>Il numero di </a:t>
            </a:r>
            <a:r>
              <a:rPr lang="it-IT" sz="4500" dirty="0" err="1">
                <a:solidFill>
                  <a:srgbClr val="FF0000"/>
                </a:solidFill>
                <a:latin typeface="ArialMT" charset="0"/>
              </a:rPr>
              <a:t>n-uple</a:t>
            </a:r>
            <a:r>
              <a:rPr lang="it-IT" sz="4500" dirty="0">
                <a:latin typeface="ArialMT" charset="0"/>
              </a:rPr>
              <a:t> è la cardinalità della relazione. Nelle applicazioni reali, la cardinalità è sempre finita.</a:t>
            </a:r>
          </a:p>
        </p:txBody>
      </p:sp>
      <p:sp>
        <p:nvSpPr>
          <p:cNvPr id="126980" name="Rectangle 2052">
            <a:extLst>
              <a:ext uri="{FF2B5EF4-FFF2-40B4-BE49-F238E27FC236}">
                <a16:creationId xmlns:a16="http://schemas.microsoft.com/office/drawing/2014/main" id="{FFA04B88-B0A3-43C0-AE47-4089CDFB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it-IT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Dominio D:</a:t>
            </a:r>
            <a:r>
              <a:rPr lang="it-IT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qualunque insieme di valori</a:t>
            </a:r>
            <a:endParaRPr lang="it-IT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0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Viste e query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cliente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ha </a:t>
            </a:r>
            <a:r>
              <a:rPr lang="en-US" altLang="it-IT" dirty="0" err="1"/>
              <a:t>generato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</a:t>
            </a:r>
            <a:r>
              <a:rPr lang="en-US" altLang="it-IT" dirty="0" err="1"/>
              <a:t>fatturato</a:t>
            </a:r>
            <a:r>
              <a:rPr lang="en-US" altLang="it-IT" dirty="0"/>
              <a:t> (senza </a:t>
            </a:r>
            <a:r>
              <a:rPr lang="en-US" altLang="it-IT" dirty="0" err="1"/>
              <a:t>usare</a:t>
            </a:r>
            <a:r>
              <a:rPr lang="en-US" altLang="it-IT" dirty="0"/>
              <a:t> le </a:t>
            </a:r>
            <a:r>
              <a:rPr lang="en-US" altLang="it-IT" dirty="0" err="1"/>
              <a:t>viste</a:t>
            </a:r>
            <a:r>
              <a:rPr lang="en-US" altLang="it-IT" dirty="0"/>
              <a:t>):</a:t>
            </a:r>
          </a:p>
          <a:p>
            <a:pPr lvl="1">
              <a:buFontTx/>
              <a:buNone/>
            </a:pPr>
            <a:r>
              <a:rPr lang="en-US" altLang="it-IT" b="1" dirty="0">
                <a:latin typeface="Courier New" panose="02070309020205020404" pitchFamily="49" charset="0"/>
              </a:rPr>
              <a:t>	select </a:t>
            </a:r>
            <a:r>
              <a:rPr lang="en-US" altLang="it-IT" b="1" dirty="0" err="1">
                <a:latin typeface="Courier New" panose="02070309020205020404" pitchFamily="49" charset="0"/>
              </a:rPr>
              <a:t>CodCli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from </a:t>
            </a:r>
            <a:r>
              <a:rPr lang="en-US" altLang="it-IT" b="1" dirty="0" err="1">
                <a:latin typeface="Courier New" panose="02070309020205020404" pitchFamily="49" charset="0"/>
              </a:rPr>
              <a:t>Ordine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group by </a:t>
            </a:r>
            <a:r>
              <a:rPr lang="en-US" altLang="it-IT" b="1" dirty="0" err="1">
                <a:latin typeface="Courier New" panose="02070309020205020404" pitchFamily="49" charset="0"/>
              </a:rPr>
              <a:t>CodCli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having sum(</a:t>
            </a:r>
            <a:r>
              <a:rPr lang="en-US" altLang="it-IT" b="1" dirty="0" err="1"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latin typeface="Courier New" panose="02070309020205020404" pitchFamily="49" charset="0"/>
              </a:rPr>
              <a:t>) &gt;= all </a:t>
            </a:r>
            <a:br>
              <a:rPr lang="en-US" altLang="it-IT" b="1" dirty="0">
                <a:latin typeface="Courier New" panose="02070309020205020404" pitchFamily="49" charset="0"/>
              </a:rPr>
            </a:br>
            <a:r>
              <a:rPr lang="en-US" altLang="it-IT" b="1" dirty="0">
                <a:latin typeface="Courier New" panose="02070309020205020404" pitchFamily="49" charset="0"/>
              </a:rPr>
              <a:t>          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(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 sum(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Importo</a:t>
            </a: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b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from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Ordine</a:t>
            </a:r>
            <a:b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it-IT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group by </a:t>
            </a:r>
            <a:r>
              <a:rPr lang="en-US" altLang="it-IT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CodCli</a:t>
            </a:r>
            <a:r>
              <a:rPr lang="en-US" altLang="it-IT" b="1" dirty="0">
                <a:solidFill>
                  <a:srgbClr val="00B05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altLang="it-IT" dirty="0"/>
          </a:p>
          <a:p>
            <a:endParaRPr lang="en-US" altLang="it-IT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Viste e query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 err="1"/>
              <a:t>Estrarre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cliente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 ha </a:t>
            </a:r>
            <a:r>
              <a:rPr lang="en-US" altLang="it-IT" dirty="0" err="1"/>
              <a:t>generato</a:t>
            </a:r>
            <a:r>
              <a:rPr lang="en-US" altLang="it-IT" dirty="0"/>
              <a:t> </a:t>
            </a:r>
            <a:r>
              <a:rPr lang="en-US" altLang="it-IT" dirty="0" err="1"/>
              <a:t>il</a:t>
            </a:r>
            <a:r>
              <a:rPr lang="en-US" altLang="it-IT" dirty="0"/>
              <a:t> </a:t>
            </a:r>
            <a:r>
              <a:rPr lang="en-US" altLang="it-IT" dirty="0" err="1"/>
              <a:t>massimo</a:t>
            </a:r>
            <a:r>
              <a:rPr lang="en-US" altLang="it-IT" dirty="0"/>
              <a:t> </a:t>
            </a:r>
            <a:r>
              <a:rPr lang="en-US" altLang="it-IT" dirty="0" err="1"/>
              <a:t>fatturato</a:t>
            </a:r>
            <a:r>
              <a:rPr lang="en-US" altLang="it-IT" dirty="0"/>
              <a:t> (</a:t>
            </a:r>
            <a:r>
              <a:rPr lang="en-US" altLang="it-IT" dirty="0" err="1"/>
              <a:t>usando</a:t>
            </a:r>
            <a:r>
              <a:rPr lang="en-US" altLang="it-IT" dirty="0"/>
              <a:t> le </a:t>
            </a:r>
            <a:r>
              <a:rPr lang="en-US" altLang="it-IT" dirty="0" err="1"/>
              <a:t>viste</a:t>
            </a:r>
            <a:r>
              <a:rPr lang="en-US" altLang="it-IT" dirty="0"/>
              <a:t>):</a:t>
            </a:r>
          </a:p>
          <a:p>
            <a:pPr>
              <a:buFontTx/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create view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CliFatt</a:t>
            </a:r>
            <a:r>
              <a:rPr lang="en-US" altLang="it-IT" sz="2400" b="1" dirty="0">
                <a:latin typeface="Courier New" panose="02070309020205020404" pitchFamily="49" charset="0"/>
              </a:rPr>
              <a:t>(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CodCli,FattTotale</a:t>
            </a:r>
            <a:r>
              <a:rPr lang="en-US" altLang="it-IT" sz="2400" b="1" dirty="0">
                <a:latin typeface="Courier New" panose="02070309020205020404" pitchFamily="49" charset="0"/>
              </a:rPr>
              <a:t>) as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r>
              <a:rPr lang="en-US" altLang="it-IT" sz="2400" b="1" dirty="0">
                <a:latin typeface="Courier New" panose="02070309020205020404" pitchFamily="49" charset="0"/>
              </a:rPr>
              <a:t>, sum(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Importo</a:t>
            </a:r>
            <a:r>
              <a:rPr lang="en-US" altLang="it-IT" sz="2400" b="1" dirty="0">
                <a:latin typeface="Courier New" panose="02070309020205020404" pitchFamily="49" charset="0"/>
              </a:rPr>
              <a:t>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group by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endParaRPr lang="en-US" altLang="it-IT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it-IT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CliFatt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where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FattTotale</a:t>
            </a:r>
            <a:r>
              <a:rPr lang="en-US" altLang="it-IT" sz="2400" b="1" dirty="0">
                <a:latin typeface="Courier New" panose="02070309020205020404" pitchFamily="49" charset="0"/>
              </a:rPr>
              <a:t> = (select max(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FattTotale</a:t>
            </a:r>
            <a:r>
              <a:rPr lang="en-US" altLang="it-IT" sz="2400" b="1" dirty="0">
                <a:latin typeface="Courier New" panose="02070309020205020404" pitchFamily="49" charset="0"/>
              </a:rPr>
              <a:t>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                    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CliFatt</a:t>
            </a:r>
            <a:r>
              <a:rPr lang="en-US" altLang="it-IT" sz="2400" b="1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Viste e query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il</a:t>
            </a:r>
            <a:r>
              <a:rPr lang="en-US" altLang="it-IT" sz="3200" dirty="0"/>
              <a:t> </a:t>
            </a:r>
            <a:r>
              <a:rPr lang="en-US" altLang="it-IT" sz="3200" dirty="0" err="1"/>
              <a:t>numero</a:t>
            </a:r>
            <a:r>
              <a:rPr lang="en-US" altLang="it-IT" sz="3200" dirty="0"/>
              <a:t> medio di </a:t>
            </a:r>
            <a:r>
              <a:rPr lang="en-US" altLang="it-IT" sz="3200" dirty="0" err="1"/>
              <a:t>ordini</a:t>
            </a:r>
            <a:r>
              <a:rPr lang="en-US" altLang="it-IT" sz="3200" dirty="0"/>
              <a:t> per </a:t>
            </a:r>
            <a:r>
              <a:rPr lang="en-US" altLang="it-IT" sz="3200" dirty="0" err="1"/>
              <a:t>cliente</a:t>
            </a:r>
            <a:r>
              <a:rPr lang="en-US" altLang="it-IT" sz="3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it-IT" sz="2800" dirty="0" err="1"/>
              <a:t>Soluzione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scorretta</a:t>
            </a:r>
            <a:r>
              <a:rPr lang="en-US" altLang="it-IT" sz="2800" dirty="0"/>
              <a:t> (SQL non </a:t>
            </a:r>
            <a:r>
              <a:rPr lang="en-US" altLang="it-IT" sz="2800" dirty="0" err="1"/>
              <a:t>permette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applicare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gli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operatori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aggregati</a:t>
            </a:r>
            <a:r>
              <a:rPr lang="en-US" altLang="it-IT" sz="2800" dirty="0"/>
              <a:t> in </a:t>
            </a:r>
            <a:r>
              <a:rPr lang="en-US" altLang="it-IT" sz="2800" dirty="0" err="1"/>
              <a:t>cascata</a:t>
            </a:r>
            <a:r>
              <a:rPr lang="en-US" altLang="it-IT" sz="2800" dirty="0"/>
              <a:t>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select </a:t>
            </a:r>
            <a:r>
              <a:rPr lang="en-US" altLang="it-IT" sz="2400" b="1" u="sng" dirty="0">
                <a:latin typeface="Courier New" panose="02070309020205020404" pitchFamily="49" charset="0"/>
              </a:rPr>
              <a:t>avg(count</a:t>
            </a:r>
            <a:r>
              <a:rPr lang="en-US" altLang="it-IT" sz="2400" b="1" dirty="0">
                <a:latin typeface="Courier New" panose="02070309020205020404" pitchFamily="49" charset="0"/>
              </a:rPr>
              <a:t>(*))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group by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endParaRPr lang="en-US" altLang="it-IT" sz="2400" b="1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it-IT" sz="2800" dirty="0" err="1"/>
              <a:t>Soluzione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corretta</a:t>
            </a:r>
            <a:r>
              <a:rPr lang="en-US" altLang="it-IT" sz="2800" dirty="0"/>
              <a:t> (</a:t>
            </a:r>
            <a:r>
              <a:rPr lang="en-US" altLang="it-IT" sz="2800" dirty="0" err="1"/>
              <a:t>usando</a:t>
            </a:r>
            <a:r>
              <a:rPr lang="en-US" altLang="it-IT" sz="2800" dirty="0"/>
              <a:t> una vista):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create view </a:t>
            </a:r>
            <a:r>
              <a:rPr lang="en-US" altLang="it-IT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CliOrd</a:t>
            </a:r>
            <a:r>
              <a:rPr lang="en-US" altLang="it-IT" sz="2400" b="1" dirty="0">
                <a:latin typeface="Courier New" panose="02070309020205020404" pitchFamily="49" charset="0"/>
              </a:rPr>
              <a:t>(</a:t>
            </a:r>
            <a:r>
              <a:rPr lang="en-US" altLang="it-IT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CodCli,</a:t>
            </a:r>
            <a:r>
              <a:rPr lang="en-US" altLang="it-IT" sz="24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NumOrdini</a:t>
            </a:r>
            <a:r>
              <a:rPr lang="en-US" altLang="it-IT" sz="2400" b="1" dirty="0">
                <a:latin typeface="Courier New" panose="02070309020205020404" pitchFamily="49" charset="0"/>
              </a:rPr>
              <a:t>) as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r>
              <a:rPr lang="en-US" altLang="it-IT" sz="2400" b="1" dirty="0">
                <a:latin typeface="Courier New" panose="02070309020205020404" pitchFamily="49" charset="0"/>
              </a:rPr>
              <a:t>, </a:t>
            </a:r>
            <a:r>
              <a:rPr lang="en-US" altLang="it-IT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count(*)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group by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endParaRPr lang="en-US" altLang="it-IT" sz="240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it-IT" sz="240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select avg(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NumOrdini</a:t>
            </a:r>
            <a:r>
              <a:rPr lang="en-US" altLang="it-IT" sz="2400" b="1" dirty="0">
                <a:latin typeface="Courier New" panose="02070309020205020404" pitchFamily="49" charset="0"/>
              </a:rPr>
              <a:t>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CliOrd</a:t>
            </a:r>
            <a:endParaRPr lang="en-US" altLang="it-IT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Viste e query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3200" dirty="0" err="1"/>
              <a:t>Estrarre</a:t>
            </a:r>
            <a:r>
              <a:rPr lang="en-US" altLang="it-IT" sz="3200" dirty="0"/>
              <a:t> </a:t>
            </a:r>
            <a:r>
              <a:rPr lang="en-US" altLang="it-IT" sz="3200" dirty="0" err="1"/>
              <a:t>il</a:t>
            </a:r>
            <a:r>
              <a:rPr lang="en-US" altLang="it-IT" sz="3200" dirty="0"/>
              <a:t> </a:t>
            </a:r>
            <a:r>
              <a:rPr lang="en-US" altLang="it-IT" sz="3200" dirty="0" err="1"/>
              <a:t>numero</a:t>
            </a:r>
            <a:r>
              <a:rPr lang="en-US" altLang="it-IT" sz="3200" dirty="0"/>
              <a:t> medio di </a:t>
            </a:r>
            <a:r>
              <a:rPr lang="en-US" altLang="it-IT" sz="3200" dirty="0" err="1"/>
              <a:t>ordini</a:t>
            </a:r>
            <a:r>
              <a:rPr lang="en-US" altLang="it-IT" sz="3200" dirty="0"/>
              <a:t> per </a:t>
            </a:r>
            <a:r>
              <a:rPr lang="en-US" altLang="it-IT" sz="3200" dirty="0" err="1"/>
              <a:t>cliente</a:t>
            </a:r>
            <a:r>
              <a:rPr lang="en-US" altLang="it-IT" sz="3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it-IT" sz="2800" dirty="0" err="1"/>
              <a:t>Soluzione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scorretta</a:t>
            </a:r>
            <a:r>
              <a:rPr lang="en-US" altLang="it-IT" sz="2800" dirty="0"/>
              <a:t> (SQL non </a:t>
            </a:r>
            <a:r>
              <a:rPr lang="en-US" altLang="it-IT" sz="2800" dirty="0" err="1"/>
              <a:t>permette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applicare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gli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operatori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aggregati</a:t>
            </a:r>
            <a:r>
              <a:rPr lang="en-US" altLang="it-IT" sz="2800" dirty="0"/>
              <a:t> in </a:t>
            </a:r>
            <a:r>
              <a:rPr lang="en-US" altLang="it-IT" sz="2800" dirty="0" err="1"/>
              <a:t>cascata</a:t>
            </a:r>
            <a:r>
              <a:rPr lang="en-US" altLang="it-IT" sz="2800" dirty="0"/>
              <a:t>):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it-IT" sz="2400" b="1" dirty="0">
                <a:latin typeface="Courier New" panose="02070309020205020404" pitchFamily="49" charset="0"/>
              </a:rPr>
              <a:t>	select avg(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NumOrdini</a:t>
            </a:r>
            <a:r>
              <a:rPr lang="en-US" altLang="it-IT" sz="2400" b="1" dirty="0">
                <a:latin typeface="Courier New" panose="02070309020205020404" pitchFamily="49" charset="0"/>
              </a:rPr>
              <a:t>)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from </a:t>
            </a:r>
            <a:r>
              <a:rPr lang="en-US" altLang="it-IT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it-IT" sz="2400" b="1" dirty="0">
                <a:latin typeface="Courier New" panose="02070309020205020404" pitchFamily="49" charset="0"/>
              </a:rPr>
              <a:t>select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r>
              <a:rPr lang="en-US" altLang="it-IT" sz="2400" b="1" dirty="0">
                <a:latin typeface="Courier New" panose="02070309020205020404" pitchFamily="49" charset="0"/>
              </a:rPr>
              <a:t>, </a:t>
            </a:r>
            <a:r>
              <a:rPr lang="en-US" altLang="it-IT" sz="2400" b="1" dirty="0">
                <a:solidFill>
                  <a:srgbClr val="00B050"/>
                </a:solidFill>
                <a:latin typeface="Courier New" panose="02070309020205020404" pitchFamily="49" charset="0"/>
              </a:rPr>
              <a:t>count(*) as </a:t>
            </a:r>
            <a:r>
              <a:rPr lang="en-US" altLang="it-IT" sz="24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NumOrdini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		from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Ordine</a:t>
            </a:r>
            <a:br>
              <a:rPr lang="en-US" altLang="it-IT" sz="2400" b="1" dirty="0">
                <a:latin typeface="Courier New" panose="02070309020205020404" pitchFamily="49" charset="0"/>
              </a:rPr>
            </a:br>
            <a:r>
              <a:rPr lang="en-US" altLang="it-IT" sz="2400" b="1" dirty="0">
                <a:latin typeface="Courier New" panose="02070309020205020404" pitchFamily="49" charset="0"/>
              </a:rPr>
              <a:t>		group by </a:t>
            </a:r>
            <a:r>
              <a:rPr lang="en-US" altLang="it-IT" sz="2400" b="1" dirty="0" err="1">
                <a:latin typeface="Courier New" panose="02070309020205020404" pitchFamily="49" charset="0"/>
              </a:rPr>
              <a:t>CodCli</a:t>
            </a:r>
            <a:endParaRPr lang="en-US" altLang="it-IT" sz="240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		  )</a:t>
            </a:r>
            <a:endParaRPr lang="en-US" alt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166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numero diapositiva 5"/>
          <p:cNvSpPr>
            <a:spLocks noGrp="1"/>
          </p:cNvSpPr>
          <p:nvPr>
            <p:ph type="sldNum" sz="quarter" idx="10"/>
          </p:nvPr>
        </p:nvSpPr>
        <p:spPr>
          <a:xfrm>
            <a:off x="8458200" y="6537325"/>
            <a:ext cx="6096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09A161-429C-4677-B294-6DD13085AD91}" type="slidenum">
              <a:rPr kumimoji="0" lang="it-IT" altLang="it-IT" sz="1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it-IT" altLang="it-IT" sz="1400" b="1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4800"/>
              <a:t>Esercizi SQL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Distributori automatici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/>
              <a:t>Si consideri il seguente schema di base di dati, che descrive le vendite di bevande effettuate da una catena di punti vendita costituiti da soli distributori automatici.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cap="small" dirty="0"/>
              <a:t>Bevanda</a:t>
            </a:r>
            <a:r>
              <a:rPr lang="it-IT" dirty="0"/>
              <a:t> (</a:t>
            </a:r>
            <a:r>
              <a:rPr lang="it-IT" u="sng" dirty="0"/>
              <a:t>Codice</a:t>
            </a:r>
            <a:r>
              <a:rPr lang="it-IT" dirty="0"/>
              <a:t>, Nome, Prezzo, </a:t>
            </a:r>
            <a:r>
              <a:rPr lang="it-IT" dirty="0" err="1"/>
              <a:t>QtaCL</a:t>
            </a:r>
            <a:r>
              <a:rPr lang="it-IT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cap="small" dirty="0"/>
              <a:t>Vendita</a:t>
            </a:r>
            <a:r>
              <a:rPr lang="it-IT" dirty="0"/>
              <a:t> (</a:t>
            </a:r>
            <a:r>
              <a:rPr lang="it-IT" u="sng" dirty="0" err="1"/>
              <a:t>CodDistributore</a:t>
            </a:r>
            <a:r>
              <a:rPr lang="it-IT" dirty="0"/>
              <a:t>, </a:t>
            </a:r>
            <a:r>
              <a:rPr lang="it-IT" u="sng" dirty="0"/>
              <a:t>Data</a:t>
            </a:r>
            <a:r>
              <a:rPr lang="it-IT" dirty="0"/>
              <a:t>, </a:t>
            </a:r>
            <a:r>
              <a:rPr lang="it-IT" u="sng" dirty="0"/>
              <a:t>Ora</a:t>
            </a:r>
            <a:r>
              <a:rPr lang="it-IT" dirty="0"/>
              <a:t>, </a:t>
            </a:r>
            <a:r>
              <a:rPr lang="it-IT" dirty="0" err="1"/>
              <a:t>CodBevanda</a:t>
            </a:r>
            <a:r>
              <a:rPr lang="it-IT" dirty="0"/>
              <a:t>, </a:t>
            </a:r>
            <a:r>
              <a:rPr lang="it-IT" dirty="0" err="1"/>
              <a:t>QtaZucchero</a:t>
            </a:r>
            <a:r>
              <a:rPr lang="it-IT" dirty="0"/>
              <a:t>, </a:t>
            </a:r>
            <a:r>
              <a:rPr lang="it-IT" dirty="0" err="1"/>
              <a:t>UsoChiavetta</a:t>
            </a:r>
            <a:r>
              <a:rPr lang="it-IT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cap="small" dirty="0"/>
              <a:t>Distributore</a:t>
            </a:r>
            <a:r>
              <a:rPr lang="it-IT" dirty="0"/>
              <a:t> (</a:t>
            </a:r>
            <a:r>
              <a:rPr lang="it-IT" u="sng" dirty="0"/>
              <a:t>Codice</a:t>
            </a:r>
            <a:r>
              <a:rPr lang="it-IT" dirty="0"/>
              <a:t>, </a:t>
            </a:r>
            <a:r>
              <a:rPr lang="it-IT" dirty="0" err="1"/>
              <a:t>CapienzaCL</a:t>
            </a:r>
            <a:r>
              <a:rPr lang="it-IT" dirty="0"/>
              <a:t>, </a:t>
            </a:r>
            <a:r>
              <a:rPr lang="it-IT" dirty="0" err="1"/>
              <a:t>DataRifornimento</a:t>
            </a:r>
            <a:r>
              <a:rPr lang="it-IT" dirty="0"/>
              <a:t>, </a:t>
            </a:r>
            <a:r>
              <a:rPr lang="it-IT" dirty="0" err="1"/>
              <a:t>OraRifornimento</a:t>
            </a:r>
            <a:r>
              <a:rPr lang="it-IT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/>
              <a:t>Le bevande sono “caffè espresso”, “caffè lungo”, “cioccolata”, …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i="1" dirty="0" err="1"/>
              <a:t>QtaCL</a:t>
            </a:r>
            <a:r>
              <a:rPr lang="it-IT" dirty="0"/>
              <a:t> esprime, in centilitri, la quantità di bevanda.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dirty="0"/>
              <a:t>L’attributo </a:t>
            </a:r>
            <a:r>
              <a:rPr lang="it-IT" i="1" dirty="0" err="1"/>
              <a:t>QtaZucchero</a:t>
            </a:r>
            <a:r>
              <a:rPr lang="it-IT" dirty="0"/>
              <a:t> specifica, su una scala da 0 a 5 la quantità di zucchero scelta durante l’acquisto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i="1" dirty="0" err="1"/>
              <a:t>UsoChiavetta</a:t>
            </a:r>
            <a:r>
              <a:rPr lang="it-IT" dirty="0"/>
              <a:t> assume valore TRUE oppure FALSE a seconda che l’acquisto sia stato effettuato utilizzando la chiavetta o no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i="1" dirty="0" err="1"/>
              <a:t>CapienzaCL</a:t>
            </a:r>
            <a:r>
              <a:rPr lang="it-IT" dirty="0"/>
              <a:t> esprime, in centilitri, la capienza totale di bevande del distributore.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codici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delle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vendute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il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15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luglio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del 2016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BEVANDA JOIN VENDITA ON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= "15/7/2016"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CodBevanda</a:t>
            </a: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VENDITA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= "15/7/2016"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 i codici delle bevande vendute il 15 luglio del 2016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distinct CodBevanda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Vendita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= '15/7/2016'</a:t>
            </a:r>
            <a:endParaRPr kumimoji="0" lang="en-US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il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del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distributore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e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il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codice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della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bevanda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delle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effettuate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nell’agosto</a:t>
            </a: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2016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CodDistributore,CodBevanda</a:t>
            </a: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</a:t>
            </a:r>
            <a:r>
              <a:rPr kumimoji="0" lang="en-US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Vendita</a:t>
            </a:r>
            <a:endParaRPr kumimoji="0" lang="en-US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data&gt;='1/8/2020' AND data &lt;='31/8/2020'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BETWEEN '1/8/2020' AND '31/8/2020'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NOOO data='8/2020'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3175"/>
            <a:ext cx="9144000" cy="12525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Bevanda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Nome, Prezzo, </a:t>
            </a:r>
            <a:r>
              <a:rPr lang="it-IT" sz="2000" dirty="0" err="1"/>
              <a:t>QtaCL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Vendita</a:t>
            </a:r>
            <a:r>
              <a:rPr lang="it-IT" sz="2000" dirty="0"/>
              <a:t> (</a:t>
            </a:r>
            <a:r>
              <a:rPr lang="it-IT" sz="2000" u="sng" dirty="0" err="1"/>
              <a:t>CodDistributore</a:t>
            </a:r>
            <a:r>
              <a:rPr lang="it-IT" sz="2000" dirty="0"/>
              <a:t>, </a:t>
            </a:r>
            <a:r>
              <a:rPr lang="it-IT" sz="2000" u="sng" dirty="0"/>
              <a:t>Data</a:t>
            </a:r>
            <a:r>
              <a:rPr lang="it-IT" sz="2000" dirty="0"/>
              <a:t>, </a:t>
            </a:r>
            <a:r>
              <a:rPr lang="it-IT" sz="2000" u="sng" dirty="0"/>
              <a:t>Ora</a:t>
            </a:r>
            <a:r>
              <a:rPr lang="it-IT" sz="2000" dirty="0"/>
              <a:t>, </a:t>
            </a:r>
            <a:r>
              <a:rPr lang="it-IT" sz="2000" dirty="0" err="1"/>
              <a:t>CodBevanda</a:t>
            </a:r>
            <a:r>
              <a:rPr lang="it-IT" sz="2000" dirty="0"/>
              <a:t>, </a:t>
            </a:r>
            <a:r>
              <a:rPr lang="it-IT" sz="2000" dirty="0" err="1"/>
              <a:t>QtaZucchero</a:t>
            </a:r>
            <a:r>
              <a:rPr lang="it-IT" sz="2000" dirty="0"/>
              <a:t>, </a:t>
            </a:r>
            <a:r>
              <a:rPr lang="it-IT" sz="2000" dirty="0" err="1"/>
              <a:t>UsoChiavetta</a:t>
            </a:r>
            <a:r>
              <a:rPr lang="it-IT" sz="20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it-IT" sz="2000" cap="small" dirty="0"/>
              <a:t>Distributore</a:t>
            </a:r>
            <a:r>
              <a:rPr lang="it-IT" sz="2000" dirty="0"/>
              <a:t> (</a:t>
            </a:r>
            <a:r>
              <a:rPr lang="it-IT" sz="2000" u="sng" dirty="0"/>
              <a:t>Codice</a:t>
            </a:r>
            <a:r>
              <a:rPr lang="it-IT" sz="2000" dirty="0"/>
              <a:t>, </a:t>
            </a:r>
            <a:r>
              <a:rPr lang="it-IT" sz="2000" dirty="0" err="1"/>
              <a:t>CapienzaCL</a:t>
            </a:r>
            <a:r>
              <a:rPr lang="it-IT" sz="2000" dirty="0"/>
              <a:t>, </a:t>
            </a:r>
            <a:r>
              <a:rPr lang="it-IT" sz="2000" dirty="0" err="1"/>
              <a:t>DataRifornimento</a:t>
            </a:r>
            <a:r>
              <a:rPr lang="it-IT" sz="2000" dirty="0"/>
              <a:t>, </a:t>
            </a:r>
            <a:r>
              <a:rPr lang="it-IT" sz="2000" dirty="0" err="1"/>
              <a:t>OraRifornimento</a:t>
            </a:r>
            <a:r>
              <a:rPr lang="it-IT" sz="2000" dirty="0"/>
              <a:t>)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-9525" y="1268413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Trovare il codice del distributore e il codice della bevanda delle vendite effettuate nell’agosto 2016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 distinct CodDistributore, CodBevanda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</a:t>
            </a: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Vendita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 Data &gt;= '1/8/2016' AND Data &lt;= '31/8/2016'</a:t>
            </a:r>
            <a:endParaRPr kumimoji="0" lang="en-US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3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AFD00"/>
      </a:lt1>
      <a:dk2>
        <a:srgbClr val="000057"/>
      </a:dk2>
      <a:lt2>
        <a:srgbClr val="00FF00"/>
      </a:lt2>
      <a:accent1>
        <a:srgbClr val="00DFCA"/>
      </a:accent1>
      <a:accent2>
        <a:srgbClr val="DC0081"/>
      </a:accent2>
      <a:accent3>
        <a:srgbClr val="AAAAB4"/>
      </a:accent3>
      <a:accent4>
        <a:srgbClr val="D6D800"/>
      </a:accent4>
      <a:accent5>
        <a:srgbClr val="AAECE1"/>
      </a:accent5>
      <a:accent6>
        <a:srgbClr val="C70074"/>
      </a:accent6>
      <a:hlink>
        <a:srgbClr val="919191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AFD00"/>
        </a:lt1>
        <a:dk2>
          <a:srgbClr val="000057"/>
        </a:dk2>
        <a:lt2>
          <a:srgbClr val="00FF00"/>
        </a:lt2>
        <a:accent1>
          <a:srgbClr val="00DFCA"/>
        </a:accent1>
        <a:accent2>
          <a:srgbClr val="DC0081"/>
        </a:accent2>
        <a:accent3>
          <a:srgbClr val="AAAAB4"/>
        </a:accent3>
        <a:accent4>
          <a:srgbClr val="D6D800"/>
        </a:accent4>
        <a:accent5>
          <a:srgbClr val="AAECE1"/>
        </a:accent5>
        <a:accent6>
          <a:srgbClr val="C70074"/>
        </a:accent6>
        <a:hlink>
          <a:srgbClr val="919191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25</Pages>
  <Words>18560</Words>
  <Application>Microsoft Office PowerPoint</Application>
  <PresentationFormat>Presentazione su schermo (4:3)</PresentationFormat>
  <Paragraphs>3378</Paragraphs>
  <Slides>241</Slides>
  <Notes>206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4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241</vt:i4>
      </vt:variant>
    </vt:vector>
  </HeadingPairs>
  <TitlesOfParts>
    <vt:vector size="258" baseType="lpstr">
      <vt:lpstr>Arial Unicode MS</vt:lpstr>
      <vt:lpstr>Arial</vt:lpstr>
      <vt:lpstr>Arial-BoldMT</vt:lpstr>
      <vt:lpstr>ArialMT</vt:lpstr>
      <vt:lpstr>Calibri</vt:lpstr>
      <vt:lpstr>Courier New</vt:lpstr>
      <vt:lpstr>Monotype Sorts</vt:lpstr>
      <vt:lpstr>MT Extra</vt:lpstr>
      <vt:lpstr>Symbol</vt:lpstr>
      <vt:lpstr>Times New Roman</vt:lpstr>
      <vt:lpstr>Wingdings</vt:lpstr>
      <vt:lpstr>Tema di Office</vt:lpstr>
      <vt:lpstr>Default Design</vt:lpstr>
      <vt:lpstr>Struttura predefinita</vt:lpstr>
      <vt:lpstr>2_Tema di Office</vt:lpstr>
      <vt:lpstr>Grafico</vt:lpstr>
      <vt:lpstr>Image</vt:lpstr>
      <vt:lpstr>Introduzione alle Basi di Dati</vt:lpstr>
      <vt:lpstr>Materiale</vt:lpstr>
      <vt:lpstr>BASE DI DATI E FILE SYSTEM  A CONFRONTO </vt:lpstr>
      <vt:lpstr>Principali caratteristiche dei DBMS </vt:lpstr>
      <vt:lpstr>L'elemento base: la tabella</vt:lpstr>
      <vt:lpstr>Il modello relazionale</vt:lpstr>
      <vt:lpstr>Cronologia del modello relazionale</vt:lpstr>
      <vt:lpstr>Definizione informale </vt:lpstr>
      <vt:lpstr>Definizione formale</vt:lpstr>
      <vt:lpstr>Esempio </vt:lpstr>
      <vt:lpstr>Proprietà </vt:lpstr>
      <vt:lpstr>Proprietà</vt:lpstr>
      <vt:lpstr>Presentazione standard di PowerPoint</vt:lpstr>
      <vt:lpstr>Informazione incompleta</vt:lpstr>
      <vt:lpstr>NULL</vt:lpstr>
      <vt:lpstr>Vincoli di ennupla</vt:lpstr>
      <vt:lpstr>Nozione di chiave</vt:lpstr>
      <vt:lpstr>Chiavi nell'esempio:  gestione degli esami universitari</vt:lpstr>
      <vt:lpstr>Foreign Key - Chiavi esterne</vt:lpstr>
      <vt:lpstr>Chiavi esterne: esempio</vt:lpstr>
      <vt:lpstr>SQL </vt:lpstr>
      <vt:lpstr>SQL </vt:lpstr>
      <vt:lpstr>Interrogazioni SQL</vt:lpstr>
      <vt:lpstr>Esempio: esami universitari </vt:lpstr>
      <vt:lpstr>Proiezione</vt:lpstr>
      <vt:lpstr>Proiezione</vt:lpstr>
      <vt:lpstr>Duplicati</vt:lpstr>
      <vt:lpstr>Selezione </vt:lpstr>
      <vt:lpstr>Sintassi del predicato di selezione </vt:lpstr>
      <vt:lpstr>Sintassi della clausola where</vt:lpstr>
      <vt:lpstr>Espressioni booleane</vt:lpstr>
      <vt:lpstr>Gestione dei valori nulli</vt:lpstr>
      <vt:lpstr>Presentazione standard di PowerPoint</vt:lpstr>
      <vt:lpstr>Selezione e proiezione </vt:lpstr>
      <vt:lpstr>Selezione e proiezione </vt:lpstr>
      <vt:lpstr>Prodotto cartesiano</vt:lpstr>
      <vt:lpstr>Esempio</vt:lpstr>
      <vt:lpstr>Prodotto cartesiano con condizione  Join </vt:lpstr>
      <vt:lpstr>Join </vt:lpstr>
      <vt:lpstr>Join </vt:lpstr>
      <vt:lpstr>Sintassi del predicato di join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Join in SQL</vt:lpstr>
      <vt:lpstr>Variabili in SQL</vt:lpstr>
      <vt:lpstr>Ordinamento</vt:lpstr>
      <vt:lpstr>Esempio: gestione ordini </vt:lpstr>
      <vt:lpstr>Istanza di ordine </vt:lpstr>
      <vt:lpstr>Query con ordinamento </vt:lpstr>
      <vt:lpstr>order by CodCli</vt:lpstr>
      <vt:lpstr>order by CodCli asc, Data desc</vt:lpstr>
      <vt:lpstr>Funzioni aggregate</vt:lpstr>
      <vt:lpstr>Operatore count</vt:lpstr>
      <vt:lpstr>sum, max, min, avg</vt:lpstr>
      <vt:lpstr>Query con massimo</vt:lpstr>
      <vt:lpstr>Query con sommatoria</vt:lpstr>
      <vt:lpstr>Funzioni aggregate con join</vt:lpstr>
      <vt:lpstr>Funzioni aggregate e target list</vt:lpstr>
      <vt:lpstr>Funzioni aggregate e target list</vt:lpstr>
      <vt:lpstr>Query con raggruppamento</vt:lpstr>
      <vt:lpstr>Query con raggruppamento </vt:lpstr>
      <vt:lpstr>Presentazione standard di PowerPoint</vt:lpstr>
      <vt:lpstr>Passo 2 : Raggruppamento</vt:lpstr>
      <vt:lpstr>Passo 3 : Calcolo degli aggregati </vt:lpstr>
      <vt:lpstr>Passo 4 : Estrazione dei gruppi </vt:lpstr>
      <vt:lpstr>Passo 5 : Produzione del risultato (esecuzione della clausola Select) </vt:lpstr>
      <vt:lpstr>Query con group by e target list</vt:lpstr>
      <vt:lpstr>Raggruppamento e ordinamento </vt:lpstr>
      <vt:lpstr>Risultato dopo la clausola di ordinamento </vt:lpstr>
      <vt:lpstr>Doppio raggruppamento </vt:lpstr>
      <vt:lpstr>Situazione dopo il join e il raggruppamento</vt:lpstr>
      <vt:lpstr>Estrazione del risultato </vt:lpstr>
      <vt:lpstr>Query nidificate</vt:lpstr>
      <vt:lpstr>Query nidificate con any</vt:lpstr>
      <vt:lpstr>Query nidificate con all</vt:lpstr>
      <vt:lpstr>Query nidificate con all</vt:lpstr>
      <vt:lpstr>Negazione con query nidificate</vt:lpstr>
      <vt:lpstr>Uso di any e all</vt:lpstr>
      <vt:lpstr>Query nidificate</vt:lpstr>
      <vt:lpstr>Operatori in e not in</vt:lpstr>
      <vt:lpstr>max con query nidificata</vt:lpstr>
      <vt:lpstr>Costruttore di tupla</vt:lpstr>
      <vt:lpstr>Costruttore di tupla</vt:lpstr>
      <vt:lpstr>Costruttore di tupla</vt:lpstr>
      <vt:lpstr>Costruttore di tupla</vt:lpstr>
      <vt:lpstr>Viste</vt:lpstr>
      <vt:lpstr>Composizione delle viste con le query</vt:lpstr>
      <vt:lpstr>Viste e query</vt:lpstr>
      <vt:lpstr>Viste e query</vt:lpstr>
      <vt:lpstr>Viste e query</vt:lpstr>
      <vt:lpstr>Viste e query</vt:lpstr>
      <vt:lpstr>Esercizi SQL</vt:lpstr>
      <vt:lpstr>Distributori automatici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Aeroporti</vt:lpstr>
      <vt:lpstr>Rinfreschiamoci la memoria</vt:lpstr>
      <vt:lpstr>Rinfreschiamoci la memoria</vt:lpstr>
      <vt:lpstr>Rinfreschiamoci la memoria</vt:lpstr>
      <vt:lpstr>Rinfreschiamoci la memoria</vt:lpstr>
      <vt:lpstr>Trovare l’aeroporto italiano con il  maggior numero di piste</vt:lpstr>
      <vt:lpstr>Trovare l’aeroporto italiano con il  maggior numero di piste</vt:lpstr>
      <vt:lpstr>Trovare l’aeroporto italiano con il  maggior numero di piste (errore sintattico)</vt:lpstr>
      <vt:lpstr>Trovare l’aeroporto italiano con il  maggior numero di piste</vt:lpstr>
      <vt:lpstr>Trovare l’aeroporto italiano con il  maggior numero di piste (errore semantico)</vt:lpstr>
      <vt:lpstr>Trovare l’aeroporto italiano con il  maggior numero di piste (soluzione corretta)</vt:lpstr>
      <vt:lpstr>Trovare l’aeroporto italiano con il  maggior numero di piste (soluzione corretta)</vt:lpstr>
      <vt:lpstr>Per ogni nazione, trovare quante piste ha  l’aeroporto con più piste.</vt:lpstr>
      <vt:lpstr>Per ogni nazione, trovare quante piste ha  l’aeroporto con più piste.</vt:lpstr>
      <vt:lpstr>Per ogni nazione, trovare quante piste ha l’aeroporto con più piste (purché almeno 3).</vt:lpstr>
      <vt:lpstr>Per ogni nazione, trovare quante piste ha l’aeroporto con più piste (purché almeno 3).</vt:lpstr>
      <vt:lpstr>Per ogni nazione, trovare quante piste ha l’aeroporto con più piste (purché almeno 3).</vt:lpstr>
      <vt:lpstr>Trovare le città in cui si trovano gli aeroporti con più piste di ogni nazione</vt:lpstr>
      <vt:lpstr>Trovare le città in cui si trovano gli aeroporti con più piste di ogni nazione</vt:lpstr>
      <vt:lpstr>Trovare le città in cui si trovano gli aeroporti con più piste di ogni nazione</vt:lpstr>
      <vt:lpstr>Le nazioni di partenza e arrivo del volo AZ274</vt:lpstr>
      <vt:lpstr>Le nazioni di partenza e arrivo del volo AZ274</vt:lpstr>
      <vt:lpstr>Trovare gli aeroporti da cui partono voli internazionali</vt:lpstr>
      <vt:lpstr>Trovare gli aeroporti da cui partono voli internazionali</vt:lpstr>
      <vt:lpstr>Trovare gli aeroporti da cui partono voli internazionali</vt:lpstr>
      <vt:lpstr>Trovare il numero totale di partenze internazionali (del giovedì) da tutti gli aeroporti</vt:lpstr>
      <vt:lpstr>Trovare il numero totale di partenze internazionali (del giovedì) da tutti gli aeroporti</vt:lpstr>
      <vt:lpstr>Trovare il numero di aeroporti che hanno almeno una partenza internazionale (al giovedì)</vt:lpstr>
      <vt:lpstr>Trovare il numero di aeroporti che hanno almeno una partenza internazionale (al giovedì)</vt:lpstr>
      <vt:lpstr>Trovare il numero di partenze internazionali (del giovedì) da ogni aeroporto</vt:lpstr>
      <vt:lpstr>Trovare il numero di partenze internazionali (del giovedì) da ogni aeroporto</vt:lpstr>
      <vt:lpstr>Le città francesi da cui partono più di 20 voli diretti x la Germania</vt:lpstr>
      <vt:lpstr>Le città francesi da cui ogni settimana partono più di 20 voli diretti x la Germania</vt:lpstr>
      <vt:lpstr>Trovare il numero di voli del giovedì di ogni aeroporto da cui partano almeno 100 voli a settimana</vt:lpstr>
      <vt:lpstr>Trovare il numero di voli del giovedì di ogni aeroporto da cui partano almeno 100 voli a settimana</vt:lpstr>
      <vt:lpstr>Trovare il numero medio di voli del giovedì di ogni aeroporto da cui partano almeno 100 voli a settimana</vt:lpstr>
      <vt:lpstr>Trovare il numero medio per nazione di voli del giovedì di ogni aeroporto da cui partano almeno 100 voli a settimana</vt:lpstr>
      <vt:lpstr>Trovare la media delle medie per nazione di voli del giovedì di ogni aeroporto da cui partano almeno 100 voli a settimana</vt:lpstr>
      <vt:lpstr>Filmografie</vt:lpstr>
      <vt:lpstr>Selezionare le Nazionalità dei registi che hanno diretto qualche film nel 1992 ma non hanno diretto alcun film  nel 1993</vt:lpstr>
      <vt:lpstr>Selezionare le Nazionalità dei registi che hanno diretto qualche film nel 1992 ma non hanno diretto alcun film  nel 1993</vt:lpstr>
      <vt:lpstr>Selezionare le Nazionalità dei registi che hanno diretto qualche film nel 1992 ma non hanno diretto alcun film  nel 1993</vt:lpstr>
      <vt:lpstr>Selezionare le Nazionalità dei registi che hanno diretto qualche film nel 1992 ma non hanno diretto alcun film  nel 1993</vt:lpstr>
      <vt:lpstr>Nomi dei registi che hanno diretto nel 1993 più film di quanti ne avevano diretti nel 1992</vt:lpstr>
      <vt:lpstr>Presentazione standard di PowerPoint</vt:lpstr>
      <vt:lpstr>Presentazione standard di PowerPoint</vt:lpstr>
      <vt:lpstr>Nomi dei registi che hanno diretto nel 1993 più film di quanti ne avevano diretti nel 1992: INVERSIONE?</vt:lpstr>
      <vt:lpstr>Nomi dei registi che hanno diretto nel 1993 più film di quanti ne avevano diretti nel 1992: INVERSIONE?</vt:lpstr>
      <vt:lpstr>Nomi dei registi che hanno diretto nel 1993 più film di quanti ne avevano diretti nel 1992: vista intermedia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Film proiettato nel maggior numero di cinema di Milano</vt:lpstr>
      <vt:lpstr>Film proiettati nel maggior numero di cinema di Milano</vt:lpstr>
      <vt:lpstr>Film proiettati nel maggior numero di cinema di Milano</vt:lpstr>
      <vt:lpstr>Film proiettati nel maggior numero di cinema di Milano</vt:lpstr>
      <vt:lpstr>Film proiettati nel maggior numero di cinema di Milano (vista intermedia)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Esami Universitari</vt:lpstr>
      <vt:lpstr>Trovare gli studenti che hanno sostenuto esattamente 10 esami</vt:lpstr>
      <vt:lpstr>Trovare gli studenti che non hanno mai sostenuto nessun esame</vt:lpstr>
      <vt:lpstr>Trovare gli studenti che non hanno mai sostenuto nessun esame</vt:lpstr>
      <vt:lpstr>Trovare le matricole dei professori che hanno insegnato in corsi di tutte le facoltà</vt:lpstr>
      <vt:lpstr>Corsi in cui qualche voto non è mai stato assegnato</vt:lpstr>
      <vt:lpstr>Di ogni corso estratto dalla query precedente, i voti che non sono stati assegnati</vt:lpstr>
      <vt:lpstr>Matricola, nome e cognome degli studenti di Milano che hanno superato esami per un totale di almeno 20 crediti e non hanno mai preso un voto minore di 28</vt:lpstr>
      <vt:lpstr>Matricola, nome e cognome degli studenti di Milano che hanno superato esami per un totale di almeno 20 crediti e non hanno mai preso un voto minore di 28</vt:lpstr>
      <vt:lpstr>Il corso con il maggior numero di studenti</vt:lpstr>
      <vt:lpstr>Le edizioni dei corsi con il maggior numero di studenti</vt:lpstr>
      <vt:lpstr>Le edizioni dei corsi del primo anno con il maggior numero di studenti</vt:lpstr>
      <vt:lpstr>Per ogni facoltà, corsi con il minor numero di studenti</vt:lpstr>
      <vt:lpstr>Per ogni facoltà, corsi con il minor numero di studenti</vt:lpstr>
      <vt:lpstr>Studenti che hanno preso più 27 che 24</vt:lpstr>
      <vt:lpstr>Studenti che hanno preso più 30L che 30</vt:lpstr>
      <vt:lpstr>Studenti che hanno preso più volte 27 rispetto a qualsiasi altro voto (complessivamente)</vt:lpstr>
      <vt:lpstr>Studenti che hanno preso più volte 27 rispetto a qualsiasi altro voto (complessivamente)</vt:lpstr>
      <vt:lpstr>Studenti che hanno preso più volte 27 rispetto a qualsiasi altro voto (individualmente)</vt:lpstr>
      <vt:lpstr>La soluzione precedente considera il 30 e il 30 e Lode come un unico voto. Come si fa a contare separatamente i 30 e i 30 e lode?</vt:lpstr>
      <vt:lpstr>Matricola, nome e cognome degli studenti che hanno superato almeno 3 esami del secondo anno ma meno di 3 esami del primo</vt:lpstr>
      <vt:lpstr>Matricola, nome e cognome degli studenti che hanno superato più esami del terzo anno che del secondo</vt:lpstr>
      <vt:lpstr>Matricola, nome e cognome degli studenti che hanno superato più esami del terzo anno che del secondo</vt:lpstr>
      <vt:lpstr>Il corso con la media più bassa</vt:lpstr>
      <vt:lpstr>Il corso con la media più bassa</vt:lpstr>
      <vt:lpstr>Studenti con la media pesata più alta</vt:lpstr>
      <vt:lpstr>Studenti con la media pesata più alta</vt:lpstr>
      <vt:lpstr>Matricola e voto medio degli studenti che hanno un voto medio maggiore del voto medio complessivo</vt:lpstr>
      <vt:lpstr>Per ogni studente, l’anno di corso in cui ha avuto la media più alta</vt:lpstr>
      <vt:lpstr>Per ogni studente, l’anno di corso in cui ha avuto la media più alta</vt:lpstr>
      <vt:lpstr>Studenti più regolari, ovvero quelli con la minima differenza tra il voto migliore e il voto peggiore</vt:lpstr>
      <vt:lpstr>Corsi in cui almeno il 50% degli studenti ha preso un voto maggiore di 25</vt:lpstr>
      <vt:lpstr>Studenti che hanno preso lo stesso voto in più di due terzi degli esami sostenuti</vt:lpstr>
      <vt:lpstr>Trovare i top ten studenti in base alla media pesata, tra quelli che abbiano sostenuto almeno 10 esami</vt:lpstr>
      <vt:lpstr>Corsi svolti da professori di Torino che non sono stati superati da nessuno studente di Torino</vt:lpstr>
      <vt:lpstr>Studenti che non hanno mai superato esami tenuti da docenti con il loro stesso cognome</vt:lpstr>
      <vt:lpstr>Studenti che hanno sostenuto al più 5 esami di corsi di una stessa facoltà</vt:lpstr>
      <vt:lpstr>Studenti che hanno sostenuto almeno due esami di corsi tenuti dallo stesso docente</vt:lpstr>
      <vt:lpstr>Studenti che non hanno mai sostenuto due esami di corsi tenuti dallo stesso docente</vt:lpstr>
      <vt:lpstr>Trovare i codici e i nomi dei corsi con il minimo numero di crediti</vt:lpstr>
      <vt:lpstr>Trovare i codici e nomi dei corsi del primo anno con il minimo numero di crediti</vt:lpstr>
      <vt:lpstr>Trovare, per ogni facoltà, i codici e i nomi dei corsi con il massimo numero di crediti di quella facoltà</vt:lpstr>
      <vt:lpstr>Facoltà che forniscono il maggior numero di corsi</vt:lpstr>
      <vt:lpstr>Professori che hanno tenuto il maggior numero di corsi</vt:lpstr>
      <vt:lpstr>Professori che hanno tenuto il maggior numero di corsi da almeno 5 crediti</vt:lpstr>
      <vt:lpstr>Corsi in cui almeno uno studente che ha superato l’esame aveva lo stesso cognome del docente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INFORMATIVO</dc:title>
  <dc:subject/>
  <dc:creator>pino</dc:creator>
  <cp:keywords/>
  <dc:description/>
  <cp:lastModifiedBy>Alessandro Campi</cp:lastModifiedBy>
  <cp:revision>111</cp:revision>
  <cp:lastPrinted>1997-10-11T08:03:48Z</cp:lastPrinted>
  <dcterms:created xsi:type="dcterms:W3CDTF">1997-07-17T13:07:03Z</dcterms:created>
  <dcterms:modified xsi:type="dcterms:W3CDTF">2021-03-31T19:00:46Z</dcterms:modified>
</cp:coreProperties>
</file>