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3"/>
  </p:notesMasterIdLst>
  <p:sldIdLst>
    <p:sldId id="305" r:id="rId5"/>
    <p:sldId id="306" r:id="rId6"/>
    <p:sldId id="307" r:id="rId7"/>
    <p:sldId id="308" r:id="rId8"/>
    <p:sldId id="309" r:id="rId9"/>
    <p:sldId id="31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1175" r:id="rId20"/>
    <p:sldId id="1176" r:id="rId21"/>
    <p:sldId id="343" r:id="rId22"/>
    <p:sldId id="1177" r:id="rId23"/>
    <p:sldId id="1178" r:id="rId24"/>
    <p:sldId id="346" r:id="rId25"/>
    <p:sldId id="347" r:id="rId26"/>
    <p:sldId id="1179" r:id="rId27"/>
    <p:sldId id="1180" r:id="rId28"/>
    <p:sldId id="1181" r:id="rId29"/>
    <p:sldId id="1182" r:id="rId30"/>
    <p:sldId id="1184" r:id="rId31"/>
    <p:sldId id="1185" r:id="rId32"/>
    <p:sldId id="1186" r:id="rId33"/>
    <p:sldId id="1189" r:id="rId34"/>
    <p:sldId id="1190" r:id="rId35"/>
    <p:sldId id="1191" r:id="rId36"/>
    <p:sldId id="1193" r:id="rId37"/>
    <p:sldId id="1194" r:id="rId38"/>
    <p:sldId id="1198" r:id="rId39"/>
    <p:sldId id="1226" r:id="rId40"/>
    <p:sldId id="1227" r:id="rId41"/>
    <p:sldId id="1228" r:id="rId42"/>
    <p:sldId id="1230" r:id="rId43"/>
    <p:sldId id="1237" r:id="rId44"/>
    <p:sldId id="1238" r:id="rId45"/>
    <p:sldId id="1239" r:id="rId46"/>
    <p:sldId id="1242" r:id="rId47"/>
    <p:sldId id="1243" r:id="rId48"/>
    <p:sldId id="1244" r:id="rId49"/>
    <p:sldId id="1245" r:id="rId50"/>
    <p:sldId id="1246" r:id="rId51"/>
    <p:sldId id="1247" r:id="rId52"/>
    <p:sldId id="1248" r:id="rId53"/>
    <p:sldId id="1249" r:id="rId54"/>
    <p:sldId id="1250" r:id="rId55"/>
    <p:sldId id="1251" r:id="rId56"/>
    <p:sldId id="1252" r:id="rId57"/>
    <p:sldId id="1253" r:id="rId58"/>
    <p:sldId id="1261" r:id="rId59"/>
    <p:sldId id="1263" r:id="rId60"/>
    <p:sldId id="1264" r:id="rId61"/>
    <p:sldId id="1265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296B4-02EF-4667-BF3A-11FC24796FD4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88E61-7901-48B1-A681-A38BE062A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2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>
            <a:extLst>
              <a:ext uri="{FF2B5EF4-FFF2-40B4-BE49-F238E27FC236}">
                <a16:creationId xmlns:a16="http://schemas.microsoft.com/office/drawing/2014/main" id="{CACC15F0-F2D8-4582-8981-41406BD78F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Text Box 2">
            <a:extLst>
              <a:ext uri="{FF2B5EF4-FFF2-40B4-BE49-F238E27FC236}">
                <a16:creationId xmlns:a16="http://schemas.microsoft.com/office/drawing/2014/main" id="{7203D5E5-943A-4228-A376-47C6BC08D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>
            <a:extLst>
              <a:ext uri="{FF2B5EF4-FFF2-40B4-BE49-F238E27FC236}">
                <a16:creationId xmlns:a16="http://schemas.microsoft.com/office/drawing/2014/main" id="{BEB74A35-FF36-4F3F-A09A-28D107B08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Text Box 2">
            <a:extLst>
              <a:ext uri="{FF2B5EF4-FFF2-40B4-BE49-F238E27FC236}">
                <a16:creationId xmlns:a16="http://schemas.microsoft.com/office/drawing/2014/main" id="{C524056A-5996-4F74-9EA6-1B170C16B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>
            <a:extLst>
              <a:ext uri="{FF2B5EF4-FFF2-40B4-BE49-F238E27FC236}">
                <a16:creationId xmlns:a16="http://schemas.microsoft.com/office/drawing/2014/main" id="{09F98BB4-ED20-41AA-A25C-F28DD8864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Text Box 2">
            <a:extLst>
              <a:ext uri="{FF2B5EF4-FFF2-40B4-BE49-F238E27FC236}">
                <a16:creationId xmlns:a16="http://schemas.microsoft.com/office/drawing/2014/main" id="{D6373917-8EC8-4FB1-888E-F0E61B777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>
            <a:extLst>
              <a:ext uri="{FF2B5EF4-FFF2-40B4-BE49-F238E27FC236}">
                <a16:creationId xmlns:a16="http://schemas.microsoft.com/office/drawing/2014/main" id="{53A683AA-CC9A-45F9-8B3F-AD3D687EE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Text Box 2">
            <a:extLst>
              <a:ext uri="{FF2B5EF4-FFF2-40B4-BE49-F238E27FC236}">
                <a16:creationId xmlns:a16="http://schemas.microsoft.com/office/drawing/2014/main" id="{FCA68ED8-E2F7-4895-A9EF-CEB5DA8E0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>
            <a:extLst>
              <a:ext uri="{FF2B5EF4-FFF2-40B4-BE49-F238E27FC236}">
                <a16:creationId xmlns:a16="http://schemas.microsoft.com/office/drawing/2014/main" id="{DBFA00D8-5C8C-4D2F-985D-99703DB17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Text Box 2">
            <a:extLst>
              <a:ext uri="{FF2B5EF4-FFF2-40B4-BE49-F238E27FC236}">
                <a16:creationId xmlns:a16="http://schemas.microsoft.com/office/drawing/2014/main" id="{051013AC-3094-4266-B341-C47101EC8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>
            <a:extLst>
              <a:ext uri="{FF2B5EF4-FFF2-40B4-BE49-F238E27FC236}">
                <a16:creationId xmlns:a16="http://schemas.microsoft.com/office/drawing/2014/main" id="{2E48938E-73CD-41D8-8C99-6A98589CD8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Text Box 2">
            <a:extLst>
              <a:ext uri="{FF2B5EF4-FFF2-40B4-BE49-F238E27FC236}">
                <a16:creationId xmlns:a16="http://schemas.microsoft.com/office/drawing/2014/main" id="{7D79C846-F7EB-4ABF-AFB7-82731F2F0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1">
            <a:extLst>
              <a:ext uri="{FF2B5EF4-FFF2-40B4-BE49-F238E27FC236}">
                <a16:creationId xmlns:a16="http://schemas.microsoft.com/office/drawing/2014/main" id="{1D115D80-4E1B-4330-9536-EBA9D249B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Text Box 2">
            <a:extLst>
              <a:ext uri="{FF2B5EF4-FFF2-40B4-BE49-F238E27FC236}">
                <a16:creationId xmlns:a16="http://schemas.microsoft.com/office/drawing/2014/main" id="{FF7DCB5B-805F-4FA1-9B6C-6BEC9D6F9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>
            <a:extLst>
              <a:ext uri="{FF2B5EF4-FFF2-40B4-BE49-F238E27FC236}">
                <a16:creationId xmlns:a16="http://schemas.microsoft.com/office/drawing/2014/main" id="{3B786DEE-499D-4C39-BC3B-CF7531CC7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156675" name="Text Box 2">
            <a:extLst>
              <a:ext uri="{FF2B5EF4-FFF2-40B4-BE49-F238E27FC236}">
                <a16:creationId xmlns:a16="http://schemas.microsoft.com/office/drawing/2014/main" id="{2F4B9285-9E0E-4998-AB2B-EBDAE0721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025D3AD2-01B4-413B-BF9C-5B9F3E24D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4779B2C-CDAC-4862-ABBF-4C1F8DFC7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A6A80A54-15CC-4900-8095-0C3074C65E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F550D60-21A7-495E-B056-2F4AD7E79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C72BBEFD-D946-4BFF-B164-FE5617738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7522179-AA4F-4A41-A3FA-C40AF9DB6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>
            <a:extLst>
              <a:ext uri="{FF2B5EF4-FFF2-40B4-BE49-F238E27FC236}">
                <a16:creationId xmlns:a16="http://schemas.microsoft.com/office/drawing/2014/main" id="{449B5BB8-C344-4CEE-9157-52798EB53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Text Box 2">
            <a:extLst>
              <a:ext uri="{FF2B5EF4-FFF2-40B4-BE49-F238E27FC236}">
                <a16:creationId xmlns:a16="http://schemas.microsoft.com/office/drawing/2014/main" id="{3FAE7733-0A60-4760-B6BF-6CFF3A16A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49E38B7E-DB8E-4106-961E-7A6892308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347BAA9-7F51-499B-8C61-806C059C9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4D61D6D3-5184-4540-A494-0990590EC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6E5AA2F-7955-4AEF-A038-2CB30EAE3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21668D3E-DE04-46D9-BD45-9A1A60003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EAC7A6E-0778-456A-8A40-8E0485BB4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1407D4B9-05E9-44E7-8F6F-C0BBD7C94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D901F4A-185A-4677-ADCB-6992807ED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BD360490-9C5D-44B5-9A75-07F11D5D6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C04FFBD-D564-4EAF-9D1F-0EBF0680A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15F34008-1774-40D2-9197-473B231D8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855D429-E422-43C4-91B9-D3AED7012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65400A99-0B14-45AA-9F29-0680D302F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82FB1A9-FE5E-48C5-9158-59E2E521E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4C27E812-5E51-47A1-8A0B-3FEDFB0B1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CD0CAD1-BE8D-4143-BBA7-D7F5922C5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129E0CA1-03C0-4705-A34D-5B26AA45F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3AE4E34-32FE-448F-A3DE-4718EBC1F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74BF2D99-7A05-49CA-A79D-75C31544E1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F0B7703-FEE4-48DE-97A1-39B08DBD7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>
            <a:extLst>
              <a:ext uri="{FF2B5EF4-FFF2-40B4-BE49-F238E27FC236}">
                <a16:creationId xmlns:a16="http://schemas.microsoft.com/office/drawing/2014/main" id="{91670F34-5534-4270-B083-42C6A4CFA6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Text Box 2">
            <a:extLst>
              <a:ext uri="{FF2B5EF4-FFF2-40B4-BE49-F238E27FC236}">
                <a16:creationId xmlns:a16="http://schemas.microsoft.com/office/drawing/2014/main" id="{5E2A774F-34DA-4A9F-B53C-4E20953D4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80C43092-60DC-4541-BAC6-E2A34958D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CA1D703-A08A-46AC-84C4-9714D3847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285AC76C-AB43-483C-A5BD-472837466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B424799-75CA-4799-B743-702AC55DE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>
            <a:extLst>
              <a:ext uri="{FF2B5EF4-FFF2-40B4-BE49-F238E27FC236}">
                <a16:creationId xmlns:a16="http://schemas.microsoft.com/office/drawing/2014/main" id="{CC8EBCC0-F894-43E8-BDF5-F435A31C76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Text Box 2">
            <a:extLst>
              <a:ext uri="{FF2B5EF4-FFF2-40B4-BE49-F238E27FC236}">
                <a16:creationId xmlns:a16="http://schemas.microsoft.com/office/drawing/2014/main" id="{9987F3CA-2322-4619-9BFC-F6A465E60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>
            <a:extLst>
              <a:ext uri="{FF2B5EF4-FFF2-40B4-BE49-F238E27FC236}">
                <a16:creationId xmlns:a16="http://schemas.microsoft.com/office/drawing/2014/main" id="{43CCEBED-755A-47AD-84C0-3DA9168F9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Text Box 2">
            <a:extLst>
              <a:ext uri="{FF2B5EF4-FFF2-40B4-BE49-F238E27FC236}">
                <a16:creationId xmlns:a16="http://schemas.microsoft.com/office/drawing/2014/main" id="{374A36DA-5425-428E-9183-482E5CCD9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>
            <a:extLst>
              <a:ext uri="{FF2B5EF4-FFF2-40B4-BE49-F238E27FC236}">
                <a16:creationId xmlns:a16="http://schemas.microsoft.com/office/drawing/2014/main" id="{6C2DA660-3272-4E4B-9330-957C5355D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Text Box 2">
            <a:extLst>
              <a:ext uri="{FF2B5EF4-FFF2-40B4-BE49-F238E27FC236}">
                <a16:creationId xmlns:a16="http://schemas.microsoft.com/office/drawing/2014/main" id="{33824153-A64A-4BD9-84FA-3E32C8BA2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>
            <a:extLst>
              <a:ext uri="{FF2B5EF4-FFF2-40B4-BE49-F238E27FC236}">
                <a16:creationId xmlns:a16="http://schemas.microsoft.com/office/drawing/2014/main" id="{A8704D66-BA51-4339-8BFF-B4CF83FDA1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Text Box 2">
            <a:extLst>
              <a:ext uri="{FF2B5EF4-FFF2-40B4-BE49-F238E27FC236}">
                <a16:creationId xmlns:a16="http://schemas.microsoft.com/office/drawing/2014/main" id="{41C4AD46-1430-4487-BDDE-9FEA32AD3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>
            <a:extLst>
              <a:ext uri="{FF2B5EF4-FFF2-40B4-BE49-F238E27FC236}">
                <a16:creationId xmlns:a16="http://schemas.microsoft.com/office/drawing/2014/main" id="{94F2247D-0F8E-41D8-B04E-E215C5606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Text Box 2">
            <a:extLst>
              <a:ext uri="{FF2B5EF4-FFF2-40B4-BE49-F238E27FC236}">
                <a16:creationId xmlns:a16="http://schemas.microsoft.com/office/drawing/2014/main" id="{5050EF00-F996-4B95-97D8-81942B4FF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DDC2E9F1-8AB9-44CF-BDB4-96488EAEF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Text Box 2">
            <a:extLst>
              <a:ext uri="{FF2B5EF4-FFF2-40B4-BE49-F238E27FC236}">
                <a16:creationId xmlns:a16="http://schemas.microsoft.com/office/drawing/2014/main" id="{50C113CF-413C-4322-B8AD-8B6BD91C5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F7100-A72A-4E40-BAD7-41792E5E9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385455-8F8E-4ADC-9974-E9A8802CB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9C2735-2679-4A36-8BBA-61E5A9D3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1B71FB-7805-437A-AEF6-89A5D7A2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24020-D38F-4570-9A78-33D22BD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7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E1267-1E49-4C5A-9D35-BD5F48C5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594AC3-E908-4BD6-9509-866731B7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96760D-35A9-427F-A41B-2ED21A90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9A62B6-46B3-4E1A-B8AD-F62F88B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751E8A-961A-4926-B298-5AEBD204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58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F74638-2107-4B32-8CE4-9126B1E27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46373C-B561-42B4-BF8B-4F29B6852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31CFDB-3FF5-472B-BE0E-CE37E2C5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ECC70-EDB9-4BBD-BF49-DC9C7CCE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FB45B9-ACAA-4894-8352-EFACBDEB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87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544FAE-6410-42DF-ACF6-438F716F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1959E-6A7E-472D-9716-E2C096154724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E40122-417D-466E-8CEA-B1DD1756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84A440-6CD4-4031-835C-D6B9E66F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1B104-AC0B-4250-B1CE-EAD41CA2347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60167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FECAE2-DA0E-4868-871A-F572AF60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38D51-01D5-44F2-A23B-4A3D9FBFF9C6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949486-1C4D-4EEC-9EEC-14C308F0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884372-58AD-4575-9819-CF251948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0005E-5DBB-455D-9E89-D8DE5F1CB63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6375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592C4-59AD-40C7-A279-038247FE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34408-7C57-4916-A248-24E5B5BF66CD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30299E-B8AB-4B6A-B307-3A6B34FE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BDD9D-55BA-4BE2-AA18-69DD1555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66BAB-D162-4A98-A573-51683482C9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9621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4C334DC-31CE-414C-9AE5-08CB4CBC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665D1-F25C-4EC1-971F-4AA7497B2342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E0491E1-D5AE-4BDF-96CF-380DD5D4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6341545-B276-431E-8610-4CE9FAE7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278F3-E164-4141-9CE9-0ECDD59F7FC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6353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85DA7827-B7F2-4799-B953-009551F8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BBA08-2400-4035-8076-07FAE405FB62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68A273F-2488-46D5-A15B-69BA4197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6B17E43-4BC8-4749-AE57-2A5C377A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DBD5-2036-47EF-B711-9AEA5126928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8061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A8E00EF-52EC-4DF6-9A70-889CE6C5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42EC7-9651-4D0C-A41D-2C6F00990375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6D741292-A3B2-4226-8CCE-EEABBE19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C806C449-498F-4B16-AAE5-96D0167E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9A480-1F30-4DC7-8A13-99796985523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8478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5117C1F-FB2B-4314-A6D8-64EDE3C7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A55B-2C53-49A9-B1FF-2CBEE5858429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D13439E8-768F-45F0-8B77-F26B6A51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C826B625-1E70-4669-B610-4A623846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2A78F-9B8A-48CE-9D49-37CF72A3C5C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400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54C4742-4A33-47AA-AF3D-57936D59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D092A-B812-4AA8-B315-ECD1B7D66485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E9767AE-5BF3-4639-969D-FC21EE35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B94652D-7FF3-4703-98B6-EF0D5ACD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A944D-5E3B-4B74-9856-2E834382EA3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0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CE3AB-5B84-497F-9360-29F054D0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22E625-7EDF-46CF-8590-5B79F42F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A3D8F-7EDB-4CC3-807F-24F1E567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04C00-8B2D-4EB1-A4AD-FE9A828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DF42BA-F4FA-4790-A48D-C03BCC76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380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7BA1183-2C90-430E-97A1-AF907304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6FB10-6D44-48B3-89F2-158270A3187E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3C91D25-FC05-4840-A872-9258A4B9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7CD685D-A49E-4C9B-99B9-3F4FD4B1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98E82-D4F5-491A-9C0E-15A15C4CAA5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91395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8DFC9D-82EA-445E-9083-55416948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3843-30B8-4F0B-BFB0-01ED8093E85D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33E128-41EA-4DC2-855F-A46F2C63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68BA76-5516-4B9C-B2F2-F6CE09AE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A663D-FC03-44E7-8139-94FA437208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81501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BDE2DE-C117-4420-B1F3-906BDD35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5AE8D-D717-4943-B125-E9FFB661F658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ED186-1704-44EA-8BE6-78A52593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82D467-0E8C-4EF5-8314-D51BE4E4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EB6EA-8BE2-470A-8518-76F73A7A8B4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09226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175" y="2129984"/>
            <a:ext cx="10363652" cy="1470394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349" y="3885528"/>
            <a:ext cx="8535305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390997" indent="0" algn="ctr">
              <a:buNone/>
              <a:defRPr/>
            </a:lvl2pPr>
            <a:lvl3pPr marL="781995" indent="0" algn="ctr">
              <a:buNone/>
              <a:defRPr/>
            </a:lvl3pPr>
            <a:lvl4pPr marL="1172992" indent="0" algn="ctr">
              <a:buNone/>
              <a:defRPr/>
            </a:lvl4pPr>
            <a:lvl5pPr marL="1563990" indent="0" algn="ctr">
              <a:buNone/>
              <a:defRPr/>
            </a:lvl5pPr>
            <a:lvl6pPr marL="1954987" indent="0" algn="ctr">
              <a:buNone/>
              <a:defRPr/>
            </a:lvl6pPr>
            <a:lvl7pPr marL="2345985" indent="0" algn="ctr">
              <a:buNone/>
              <a:defRPr/>
            </a:lvl7pPr>
            <a:lvl8pPr marL="2736982" indent="0" algn="ctr">
              <a:buNone/>
              <a:defRPr/>
            </a:lvl8pPr>
            <a:lvl9pPr marL="312798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38C66-B818-4895-B257-03AEE291DC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BE6AFF-8D5F-4521-9FC8-0598129D995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42395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ADBA13-EB10-43A3-8142-0554C1D99F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81314-6F1A-46A8-B598-14E841699E5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6282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51" y="4406864"/>
            <a:ext cx="10363652" cy="1362383"/>
          </a:xfrm>
        </p:spPr>
        <p:txBody>
          <a:bodyPr anchor="t"/>
          <a:lstStyle>
            <a:lvl1pPr algn="l">
              <a:defRPr sz="3421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51" y="2906225"/>
            <a:ext cx="10363652" cy="1500638"/>
          </a:xfrm>
        </p:spPr>
        <p:txBody>
          <a:bodyPr anchor="b"/>
          <a:lstStyle>
            <a:lvl1pPr marL="0" indent="0">
              <a:buNone/>
              <a:defRPr sz="1710"/>
            </a:lvl1pPr>
            <a:lvl2pPr marL="390997" indent="0">
              <a:buNone/>
              <a:defRPr sz="1539"/>
            </a:lvl2pPr>
            <a:lvl3pPr marL="781995" indent="0">
              <a:buNone/>
              <a:defRPr sz="1368"/>
            </a:lvl3pPr>
            <a:lvl4pPr marL="1172992" indent="0">
              <a:buNone/>
              <a:defRPr sz="1197"/>
            </a:lvl4pPr>
            <a:lvl5pPr marL="1563990" indent="0">
              <a:buNone/>
              <a:defRPr sz="1197"/>
            </a:lvl5pPr>
            <a:lvl6pPr marL="1954987" indent="0">
              <a:buNone/>
              <a:defRPr sz="1197"/>
            </a:lvl6pPr>
            <a:lvl7pPr marL="2345985" indent="0">
              <a:buNone/>
              <a:defRPr sz="1197"/>
            </a:lvl7pPr>
            <a:lvl8pPr marL="2736982" indent="0">
              <a:buNone/>
              <a:defRPr sz="1197"/>
            </a:lvl8pPr>
            <a:lvl9pPr marL="3127980" indent="0">
              <a:buNone/>
              <a:defRPr sz="119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DF8EE2-FA8A-4AB8-B37A-2E45857BF4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A2626-BF54-4E12-A998-3322798E390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999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05495" y="946180"/>
            <a:ext cx="5595468" cy="5906060"/>
          </a:xfrm>
        </p:spPr>
        <p:txBody>
          <a:bodyPr/>
          <a:lstStyle>
            <a:lvl1pPr>
              <a:defRPr sz="2395"/>
            </a:lvl1pPr>
            <a:lvl2pPr>
              <a:defRPr sz="2052"/>
            </a:lvl2pPr>
            <a:lvl3pPr>
              <a:defRPr sz="1710"/>
            </a:lvl3pPr>
            <a:lvl4pPr>
              <a:defRPr sz="1539"/>
            </a:lvl4pPr>
            <a:lvl5pPr>
              <a:defRPr sz="1539"/>
            </a:lvl5pPr>
            <a:lvl6pPr>
              <a:defRPr sz="1539"/>
            </a:lvl6pPr>
            <a:lvl7pPr>
              <a:defRPr sz="1539"/>
            </a:lvl7pPr>
            <a:lvl8pPr>
              <a:defRPr sz="1539"/>
            </a:lvl8pPr>
            <a:lvl9pPr>
              <a:defRPr sz="153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4746" y="946180"/>
            <a:ext cx="5597277" cy="5906060"/>
          </a:xfrm>
        </p:spPr>
        <p:txBody>
          <a:bodyPr/>
          <a:lstStyle>
            <a:lvl1pPr>
              <a:defRPr sz="2395"/>
            </a:lvl1pPr>
            <a:lvl2pPr>
              <a:defRPr sz="2052"/>
            </a:lvl2pPr>
            <a:lvl3pPr>
              <a:defRPr sz="1710"/>
            </a:lvl3pPr>
            <a:lvl4pPr>
              <a:defRPr sz="1539"/>
            </a:lvl4pPr>
            <a:lvl5pPr>
              <a:defRPr sz="1539"/>
            </a:lvl5pPr>
            <a:lvl6pPr>
              <a:defRPr sz="1539"/>
            </a:lvl6pPr>
            <a:lvl7pPr>
              <a:defRPr sz="1539"/>
            </a:lvl7pPr>
            <a:lvl8pPr>
              <a:defRPr sz="1539"/>
            </a:lvl8pPr>
            <a:lvl9pPr>
              <a:defRPr sz="153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889823-2032-412F-955B-2A8E9C80B1D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67957-AD8F-4336-B305-94A5881D266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6264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0054" y="275071"/>
            <a:ext cx="10971893" cy="1142039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10054" y="1535202"/>
            <a:ext cx="5387289" cy="639427"/>
          </a:xfrm>
        </p:spPr>
        <p:txBody>
          <a:bodyPr anchor="b"/>
          <a:lstStyle>
            <a:lvl1pPr marL="0" indent="0">
              <a:buNone/>
              <a:defRPr sz="2052" b="1"/>
            </a:lvl1pPr>
            <a:lvl2pPr marL="390997" indent="0">
              <a:buNone/>
              <a:defRPr sz="1710" b="1"/>
            </a:lvl2pPr>
            <a:lvl3pPr marL="781995" indent="0">
              <a:buNone/>
              <a:defRPr sz="1539" b="1"/>
            </a:lvl3pPr>
            <a:lvl4pPr marL="1172992" indent="0">
              <a:buNone/>
              <a:defRPr sz="1368" b="1"/>
            </a:lvl4pPr>
            <a:lvl5pPr marL="1563990" indent="0">
              <a:buNone/>
              <a:defRPr sz="1368" b="1"/>
            </a:lvl5pPr>
            <a:lvl6pPr marL="1954987" indent="0">
              <a:buNone/>
              <a:defRPr sz="1368" b="1"/>
            </a:lvl6pPr>
            <a:lvl7pPr marL="2345985" indent="0">
              <a:buNone/>
              <a:defRPr sz="1368" b="1"/>
            </a:lvl7pPr>
            <a:lvl8pPr marL="2736982" indent="0">
              <a:buNone/>
              <a:defRPr sz="1368" b="1"/>
            </a:lvl8pPr>
            <a:lvl9pPr marL="3127980" indent="0">
              <a:buNone/>
              <a:defRPr sz="136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0054" y="2174629"/>
            <a:ext cx="5387289" cy="3951775"/>
          </a:xfrm>
        </p:spPr>
        <p:txBody>
          <a:bodyPr/>
          <a:lstStyle>
            <a:lvl1pPr>
              <a:defRPr sz="2052"/>
            </a:lvl1pPr>
            <a:lvl2pPr>
              <a:defRPr sz="1710"/>
            </a:lvl2pPr>
            <a:lvl3pPr>
              <a:defRPr sz="1539"/>
            </a:lvl3pPr>
            <a:lvl4pPr>
              <a:defRPr sz="1368"/>
            </a:lvl4pPr>
            <a:lvl5pPr>
              <a:defRPr sz="1368"/>
            </a:lvl5pPr>
            <a:lvl6pPr>
              <a:defRPr sz="1368"/>
            </a:lvl6pPr>
            <a:lvl7pPr>
              <a:defRPr sz="1368"/>
            </a:lvl7pPr>
            <a:lvl8pPr>
              <a:defRPr sz="1368"/>
            </a:lvl8pPr>
            <a:lvl9pPr>
              <a:defRPr sz="136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2849" y="1535202"/>
            <a:ext cx="5389099" cy="639427"/>
          </a:xfrm>
        </p:spPr>
        <p:txBody>
          <a:bodyPr anchor="b"/>
          <a:lstStyle>
            <a:lvl1pPr marL="0" indent="0">
              <a:buNone/>
              <a:defRPr sz="2052" b="1"/>
            </a:lvl1pPr>
            <a:lvl2pPr marL="390997" indent="0">
              <a:buNone/>
              <a:defRPr sz="1710" b="1"/>
            </a:lvl2pPr>
            <a:lvl3pPr marL="781995" indent="0">
              <a:buNone/>
              <a:defRPr sz="1539" b="1"/>
            </a:lvl3pPr>
            <a:lvl4pPr marL="1172992" indent="0">
              <a:buNone/>
              <a:defRPr sz="1368" b="1"/>
            </a:lvl4pPr>
            <a:lvl5pPr marL="1563990" indent="0">
              <a:buNone/>
              <a:defRPr sz="1368" b="1"/>
            </a:lvl5pPr>
            <a:lvl6pPr marL="1954987" indent="0">
              <a:buNone/>
              <a:defRPr sz="1368" b="1"/>
            </a:lvl6pPr>
            <a:lvl7pPr marL="2345985" indent="0">
              <a:buNone/>
              <a:defRPr sz="1368" b="1"/>
            </a:lvl7pPr>
            <a:lvl8pPr marL="2736982" indent="0">
              <a:buNone/>
              <a:defRPr sz="1368" b="1"/>
            </a:lvl8pPr>
            <a:lvl9pPr marL="3127980" indent="0">
              <a:buNone/>
              <a:defRPr sz="136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2849" y="2174629"/>
            <a:ext cx="5389099" cy="3951775"/>
          </a:xfrm>
        </p:spPr>
        <p:txBody>
          <a:bodyPr/>
          <a:lstStyle>
            <a:lvl1pPr>
              <a:defRPr sz="2052"/>
            </a:lvl1pPr>
            <a:lvl2pPr>
              <a:defRPr sz="1710"/>
            </a:lvl2pPr>
            <a:lvl3pPr>
              <a:defRPr sz="1539"/>
            </a:lvl3pPr>
            <a:lvl4pPr>
              <a:defRPr sz="1368"/>
            </a:lvl4pPr>
            <a:lvl5pPr>
              <a:defRPr sz="1368"/>
            </a:lvl5pPr>
            <a:lvl6pPr>
              <a:defRPr sz="1368"/>
            </a:lvl6pPr>
            <a:lvl7pPr>
              <a:defRPr sz="1368"/>
            </a:lvl7pPr>
            <a:lvl8pPr>
              <a:defRPr sz="1368"/>
            </a:lvl8pPr>
            <a:lvl9pPr>
              <a:defRPr sz="136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42FAEA-58FB-4EE8-9656-577A69B4AF8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0B4C3-F915-4A83-9CBC-95E14DA00E1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53889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67EE57-56EE-4C76-8050-50FAD5E08C0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79A5B-7F44-4EB7-BAAF-F6AFB5C2EE7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22310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5516A-5CFA-49FF-B42D-19409B48A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1A53C-4BD6-4B4F-A40F-F91EEB4298D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03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9AB8C6-099C-43B8-BECA-817AF2CD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469B27-928D-4DF8-A5D9-4C8E50BF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AF0231-B23D-4057-9C41-51C86EDB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F1100-3C3E-47E9-BAE3-2DC2F133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C40A9-BD84-4AD2-8C78-041B0D2D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825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0054" y="273629"/>
            <a:ext cx="4011503" cy="1160762"/>
          </a:xfrm>
        </p:spPr>
        <p:txBody>
          <a:bodyPr anchor="b"/>
          <a:lstStyle>
            <a:lvl1pPr algn="l">
              <a:defRPr sz="171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377" y="273629"/>
            <a:ext cx="6815572" cy="5852774"/>
          </a:xfrm>
        </p:spPr>
        <p:txBody>
          <a:bodyPr/>
          <a:lstStyle>
            <a:lvl1pPr>
              <a:defRPr sz="2737"/>
            </a:lvl1pPr>
            <a:lvl2pPr>
              <a:defRPr sz="2395"/>
            </a:lvl2pPr>
            <a:lvl3pPr>
              <a:defRPr sz="2052"/>
            </a:lvl3pPr>
            <a:lvl4pPr>
              <a:defRPr sz="1710"/>
            </a:lvl4pPr>
            <a:lvl5pPr>
              <a:defRPr sz="1710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10054" y="1434392"/>
            <a:ext cx="4011503" cy="4692013"/>
          </a:xfrm>
        </p:spPr>
        <p:txBody>
          <a:bodyPr/>
          <a:lstStyle>
            <a:lvl1pPr marL="0" indent="0">
              <a:buNone/>
              <a:defRPr sz="1197"/>
            </a:lvl1pPr>
            <a:lvl2pPr marL="390997" indent="0">
              <a:buNone/>
              <a:defRPr sz="1026"/>
            </a:lvl2pPr>
            <a:lvl3pPr marL="781995" indent="0">
              <a:buNone/>
              <a:defRPr sz="855"/>
            </a:lvl3pPr>
            <a:lvl4pPr marL="1172992" indent="0">
              <a:buNone/>
              <a:defRPr sz="770"/>
            </a:lvl4pPr>
            <a:lvl5pPr marL="1563990" indent="0">
              <a:buNone/>
              <a:defRPr sz="770"/>
            </a:lvl5pPr>
            <a:lvl6pPr marL="1954987" indent="0">
              <a:buNone/>
              <a:defRPr sz="770"/>
            </a:lvl6pPr>
            <a:lvl7pPr marL="2345985" indent="0">
              <a:buNone/>
              <a:defRPr sz="770"/>
            </a:lvl7pPr>
            <a:lvl8pPr marL="2736982" indent="0">
              <a:buNone/>
              <a:defRPr sz="770"/>
            </a:lvl8pPr>
            <a:lvl9pPr marL="3127980" indent="0">
              <a:buNone/>
              <a:defRPr sz="77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4E1FDE-18F0-4C1D-B24A-C204EA114E8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04EE0-1EEE-4649-B5B8-881D1D90332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2291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24" y="4800025"/>
            <a:ext cx="7315200" cy="567420"/>
          </a:xfrm>
        </p:spPr>
        <p:txBody>
          <a:bodyPr anchor="b"/>
          <a:lstStyle>
            <a:lvl1pPr algn="l">
              <a:defRPr sz="171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24" y="612065"/>
            <a:ext cx="7315200" cy="4115952"/>
          </a:xfrm>
        </p:spPr>
        <p:txBody>
          <a:bodyPr/>
          <a:lstStyle>
            <a:lvl1pPr marL="0" indent="0">
              <a:buNone/>
              <a:defRPr sz="2737"/>
            </a:lvl1pPr>
            <a:lvl2pPr marL="390997" indent="0">
              <a:buNone/>
              <a:defRPr sz="2395"/>
            </a:lvl2pPr>
            <a:lvl3pPr marL="781995" indent="0">
              <a:buNone/>
              <a:defRPr sz="2052"/>
            </a:lvl3pPr>
            <a:lvl4pPr marL="1172992" indent="0">
              <a:buNone/>
              <a:defRPr sz="1710"/>
            </a:lvl4pPr>
            <a:lvl5pPr marL="1563990" indent="0">
              <a:buNone/>
              <a:defRPr sz="1710"/>
            </a:lvl5pPr>
            <a:lvl6pPr marL="1954987" indent="0">
              <a:buNone/>
              <a:defRPr sz="1710"/>
            </a:lvl6pPr>
            <a:lvl7pPr marL="2345985" indent="0">
              <a:buNone/>
              <a:defRPr sz="1710"/>
            </a:lvl7pPr>
            <a:lvl8pPr marL="2736982" indent="0">
              <a:buNone/>
              <a:defRPr sz="1710"/>
            </a:lvl8pPr>
            <a:lvl9pPr marL="3127980" indent="0">
              <a:buNone/>
              <a:defRPr sz="171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24" y="5367444"/>
            <a:ext cx="7315200" cy="805044"/>
          </a:xfrm>
        </p:spPr>
        <p:txBody>
          <a:bodyPr/>
          <a:lstStyle>
            <a:lvl1pPr marL="0" indent="0">
              <a:buNone/>
              <a:defRPr sz="1197"/>
            </a:lvl1pPr>
            <a:lvl2pPr marL="390997" indent="0">
              <a:buNone/>
              <a:defRPr sz="1026"/>
            </a:lvl2pPr>
            <a:lvl3pPr marL="781995" indent="0">
              <a:buNone/>
              <a:defRPr sz="855"/>
            </a:lvl3pPr>
            <a:lvl4pPr marL="1172992" indent="0">
              <a:buNone/>
              <a:defRPr sz="770"/>
            </a:lvl4pPr>
            <a:lvl5pPr marL="1563990" indent="0">
              <a:buNone/>
              <a:defRPr sz="770"/>
            </a:lvl5pPr>
            <a:lvl6pPr marL="1954987" indent="0">
              <a:buNone/>
              <a:defRPr sz="770"/>
            </a:lvl6pPr>
            <a:lvl7pPr marL="2345985" indent="0">
              <a:buNone/>
              <a:defRPr sz="770"/>
            </a:lvl7pPr>
            <a:lvl8pPr marL="2736982" indent="0">
              <a:buNone/>
              <a:defRPr sz="770"/>
            </a:lvl8pPr>
            <a:lvl9pPr marL="3127980" indent="0">
              <a:buNone/>
              <a:defRPr sz="77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B05069-9EB1-4FC1-A5AA-2A3EDA58BF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F6AC6-D360-4B67-AB02-1CB1C08E046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8690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AC3F7-8AAC-44E5-BF98-E3C0055713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4139F-7555-4F5D-BA9B-DC594920C21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5816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488" y="139696"/>
            <a:ext cx="2903633" cy="6712544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78778" y="139696"/>
            <a:ext cx="8538925" cy="67125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3B5E13-A3A3-462C-BDEF-1E6D9EB01F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90B5C-6E11-4D09-A12C-6684F27168E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02037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175" y="2129984"/>
            <a:ext cx="10363652" cy="1470394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349" y="3885528"/>
            <a:ext cx="8535305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390997" indent="0" algn="ctr">
              <a:buNone/>
              <a:defRPr/>
            </a:lvl2pPr>
            <a:lvl3pPr marL="781995" indent="0" algn="ctr">
              <a:buNone/>
              <a:defRPr/>
            </a:lvl3pPr>
            <a:lvl4pPr marL="1172992" indent="0" algn="ctr">
              <a:buNone/>
              <a:defRPr/>
            </a:lvl4pPr>
            <a:lvl5pPr marL="1563990" indent="0" algn="ctr">
              <a:buNone/>
              <a:defRPr/>
            </a:lvl5pPr>
            <a:lvl6pPr marL="1954987" indent="0" algn="ctr">
              <a:buNone/>
              <a:defRPr/>
            </a:lvl6pPr>
            <a:lvl7pPr marL="2345985" indent="0" algn="ctr">
              <a:buNone/>
              <a:defRPr/>
            </a:lvl7pPr>
            <a:lvl8pPr marL="2736982" indent="0" algn="ctr">
              <a:buNone/>
              <a:defRPr/>
            </a:lvl8pPr>
            <a:lvl9pPr marL="312798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7F42AC-D778-45AF-A96A-BF9539C8568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17F8F-14CE-4BF1-AF17-F7EE7B665FC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8990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36461D-25D3-4BA3-B2FD-03DADC7DD1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003DB-6832-4AAA-B957-0DC302DE87B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78875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51" y="4406864"/>
            <a:ext cx="10363652" cy="1362383"/>
          </a:xfrm>
        </p:spPr>
        <p:txBody>
          <a:bodyPr anchor="t"/>
          <a:lstStyle>
            <a:lvl1pPr algn="l">
              <a:defRPr sz="3421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51" y="2906225"/>
            <a:ext cx="10363652" cy="1500638"/>
          </a:xfrm>
        </p:spPr>
        <p:txBody>
          <a:bodyPr anchor="b"/>
          <a:lstStyle>
            <a:lvl1pPr marL="0" indent="0">
              <a:buNone/>
              <a:defRPr sz="1710"/>
            </a:lvl1pPr>
            <a:lvl2pPr marL="390997" indent="0">
              <a:buNone/>
              <a:defRPr sz="1539"/>
            </a:lvl2pPr>
            <a:lvl3pPr marL="781995" indent="0">
              <a:buNone/>
              <a:defRPr sz="1368"/>
            </a:lvl3pPr>
            <a:lvl4pPr marL="1172992" indent="0">
              <a:buNone/>
              <a:defRPr sz="1197"/>
            </a:lvl4pPr>
            <a:lvl5pPr marL="1563990" indent="0">
              <a:buNone/>
              <a:defRPr sz="1197"/>
            </a:lvl5pPr>
            <a:lvl6pPr marL="1954987" indent="0">
              <a:buNone/>
              <a:defRPr sz="1197"/>
            </a:lvl6pPr>
            <a:lvl7pPr marL="2345985" indent="0">
              <a:buNone/>
              <a:defRPr sz="1197"/>
            </a:lvl7pPr>
            <a:lvl8pPr marL="2736982" indent="0">
              <a:buNone/>
              <a:defRPr sz="1197"/>
            </a:lvl8pPr>
            <a:lvl9pPr marL="3127980" indent="0">
              <a:buNone/>
              <a:defRPr sz="1197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A37B31-EEAA-41CF-96CC-E44C868620E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E296B-6B8B-43CA-A265-616973284E9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9330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05495" y="946181"/>
            <a:ext cx="5599088" cy="5910381"/>
          </a:xfrm>
        </p:spPr>
        <p:txBody>
          <a:bodyPr/>
          <a:lstStyle>
            <a:lvl1pPr>
              <a:defRPr sz="2395"/>
            </a:lvl1pPr>
            <a:lvl2pPr>
              <a:defRPr sz="2052"/>
            </a:lvl2pPr>
            <a:lvl3pPr>
              <a:defRPr sz="1710"/>
            </a:lvl3pPr>
            <a:lvl4pPr>
              <a:defRPr sz="1539"/>
            </a:lvl4pPr>
            <a:lvl5pPr>
              <a:defRPr sz="1539"/>
            </a:lvl5pPr>
            <a:lvl6pPr>
              <a:defRPr sz="1539"/>
            </a:lvl6pPr>
            <a:lvl7pPr>
              <a:defRPr sz="1539"/>
            </a:lvl7pPr>
            <a:lvl8pPr>
              <a:defRPr sz="1539"/>
            </a:lvl8pPr>
            <a:lvl9pPr>
              <a:defRPr sz="1539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8367" y="946181"/>
            <a:ext cx="5599087" cy="5910381"/>
          </a:xfrm>
        </p:spPr>
        <p:txBody>
          <a:bodyPr/>
          <a:lstStyle>
            <a:lvl1pPr>
              <a:defRPr sz="2395"/>
            </a:lvl1pPr>
            <a:lvl2pPr>
              <a:defRPr sz="2052"/>
            </a:lvl2pPr>
            <a:lvl3pPr>
              <a:defRPr sz="1710"/>
            </a:lvl3pPr>
            <a:lvl4pPr>
              <a:defRPr sz="1539"/>
            </a:lvl4pPr>
            <a:lvl5pPr>
              <a:defRPr sz="1539"/>
            </a:lvl5pPr>
            <a:lvl6pPr>
              <a:defRPr sz="1539"/>
            </a:lvl6pPr>
            <a:lvl7pPr>
              <a:defRPr sz="1539"/>
            </a:lvl7pPr>
            <a:lvl8pPr>
              <a:defRPr sz="1539"/>
            </a:lvl8pPr>
            <a:lvl9pPr>
              <a:defRPr sz="1539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3A9598-DC04-4002-80CC-D90AF8B7020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C389F-254C-4205-BE54-9EB4D0BE31B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09664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0054" y="275071"/>
            <a:ext cx="10971893" cy="1142039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10054" y="1535202"/>
            <a:ext cx="5387289" cy="639427"/>
          </a:xfrm>
        </p:spPr>
        <p:txBody>
          <a:bodyPr anchor="b"/>
          <a:lstStyle>
            <a:lvl1pPr marL="0" indent="0">
              <a:buNone/>
              <a:defRPr sz="2052" b="1"/>
            </a:lvl1pPr>
            <a:lvl2pPr marL="390997" indent="0">
              <a:buNone/>
              <a:defRPr sz="1710" b="1"/>
            </a:lvl2pPr>
            <a:lvl3pPr marL="781995" indent="0">
              <a:buNone/>
              <a:defRPr sz="1539" b="1"/>
            </a:lvl3pPr>
            <a:lvl4pPr marL="1172992" indent="0">
              <a:buNone/>
              <a:defRPr sz="1368" b="1"/>
            </a:lvl4pPr>
            <a:lvl5pPr marL="1563990" indent="0">
              <a:buNone/>
              <a:defRPr sz="1368" b="1"/>
            </a:lvl5pPr>
            <a:lvl6pPr marL="1954987" indent="0">
              <a:buNone/>
              <a:defRPr sz="1368" b="1"/>
            </a:lvl6pPr>
            <a:lvl7pPr marL="2345985" indent="0">
              <a:buNone/>
              <a:defRPr sz="1368" b="1"/>
            </a:lvl7pPr>
            <a:lvl8pPr marL="2736982" indent="0">
              <a:buNone/>
              <a:defRPr sz="1368" b="1"/>
            </a:lvl8pPr>
            <a:lvl9pPr marL="3127980" indent="0">
              <a:buNone/>
              <a:defRPr sz="1368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0054" y="2174629"/>
            <a:ext cx="5387289" cy="3951775"/>
          </a:xfrm>
        </p:spPr>
        <p:txBody>
          <a:bodyPr/>
          <a:lstStyle>
            <a:lvl1pPr>
              <a:defRPr sz="2052"/>
            </a:lvl1pPr>
            <a:lvl2pPr>
              <a:defRPr sz="1710"/>
            </a:lvl2pPr>
            <a:lvl3pPr>
              <a:defRPr sz="1539"/>
            </a:lvl3pPr>
            <a:lvl4pPr>
              <a:defRPr sz="1368"/>
            </a:lvl4pPr>
            <a:lvl5pPr>
              <a:defRPr sz="1368"/>
            </a:lvl5pPr>
            <a:lvl6pPr>
              <a:defRPr sz="1368"/>
            </a:lvl6pPr>
            <a:lvl7pPr>
              <a:defRPr sz="1368"/>
            </a:lvl7pPr>
            <a:lvl8pPr>
              <a:defRPr sz="1368"/>
            </a:lvl8pPr>
            <a:lvl9pPr>
              <a:defRPr sz="1368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2849" y="1535202"/>
            <a:ext cx="5389099" cy="639427"/>
          </a:xfrm>
        </p:spPr>
        <p:txBody>
          <a:bodyPr anchor="b"/>
          <a:lstStyle>
            <a:lvl1pPr marL="0" indent="0">
              <a:buNone/>
              <a:defRPr sz="2052" b="1"/>
            </a:lvl1pPr>
            <a:lvl2pPr marL="390997" indent="0">
              <a:buNone/>
              <a:defRPr sz="1710" b="1"/>
            </a:lvl2pPr>
            <a:lvl3pPr marL="781995" indent="0">
              <a:buNone/>
              <a:defRPr sz="1539" b="1"/>
            </a:lvl3pPr>
            <a:lvl4pPr marL="1172992" indent="0">
              <a:buNone/>
              <a:defRPr sz="1368" b="1"/>
            </a:lvl4pPr>
            <a:lvl5pPr marL="1563990" indent="0">
              <a:buNone/>
              <a:defRPr sz="1368" b="1"/>
            </a:lvl5pPr>
            <a:lvl6pPr marL="1954987" indent="0">
              <a:buNone/>
              <a:defRPr sz="1368" b="1"/>
            </a:lvl6pPr>
            <a:lvl7pPr marL="2345985" indent="0">
              <a:buNone/>
              <a:defRPr sz="1368" b="1"/>
            </a:lvl7pPr>
            <a:lvl8pPr marL="2736982" indent="0">
              <a:buNone/>
              <a:defRPr sz="1368" b="1"/>
            </a:lvl8pPr>
            <a:lvl9pPr marL="3127980" indent="0">
              <a:buNone/>
              <a:defRPr sz="1368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2849" y="2174629"/>
            <a:ext cx="5389099" cy="3951775"/>
          </a:xfrm>
        </p:spPr>
        <p:txBody>
          <a:bodyPr/>
          <a:lstStyle>
            <a:lvl1pPr>
              <a:defRPr sz="2052"/>
            </a:lvl1pPr>
            <a:lvl2pPr>
              <a:defRPr sz="1710"/>
            </a:lvl2pPr>
            <a:lvl3pPr>
              <a:defRPr sz="1539"/>
            </a:lvl3pPr>
            <a:lvl4pPr>
              <a:defRPr sz="1368"/>
            </a:lvl4pPr>
            <a:lvl5pPr>
              <a:defRPr sz="1368"/>
            </a:lvl5pPr>
            <a:lvl6pPr>
              <a:defRPr sz="1368"/>
            </a:lvl6pPr>
            <a:lvl7pPr>
              <a:defRPr sz="1368"/>
            </a:lvl7pPr>
            <a:lvl8pPr>
              <a:defRPr sz="1368"/>
            </a:lvl8pPr>
            <a:lvl9pPr>
              <a:defRPr sz="1368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F386F3-742D-491B-A7B3-4978E4B9436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A375-7035-4FD8-BF75-5C66929A65A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408882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3204A4-BAFC-4A03-BF2D-D416AD534AE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EFAD2-49C2-4406-A32A-DD729235B3E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0844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DE7A0-2219-4724-BF8C-DC21E1FF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F33763-6297-4BEB-A59F-6F2B45755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A93961-1988-4780-925A-5B35228DA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D10791-DBBE-4E14-AE45-E56965C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203130-4A1B-438B-83B6-529FDF1C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5796A1-3FE4-4390-B5EA-4F8BA87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4859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480BE-019A-430C-907B-4D7A621455C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7233F-413D-4566-A4A4-4AFB1350769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1694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0054" y="273629"/>
            <a:ext cx="4011503" cy="1160762"/>
          </a:xfrm>
        </p:spPr>
        <p:txBody>
          <a:bodyPr anchor="b"/>
          <a:lstStyle>
            <a:lvl1pPr algn="l">
              <a:defRPr sz="171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377" y="273629"/>
            <a:ext cx="6815572" cy="5852774"/>
          </a:xfrm>
        </p:spPr>
        <p:txBody>
          <a:bodyPr/>
          <a:lstStyle>
            <a:lvl1pPr>
              <a:defRPr sz="2737"/>
            </a:lvl1pPr>
            <a:lvl2pPr>
              <a:defRPr sz="2395"/>
            </a:lvl2pPr>
            <a:lvl3pPr>
              <a:defRPr sz="2052"/>
            </a:lvl3pPr>
            <a:lvl4pPr>
              <a:defRPr sz="1710"/>
            </a:lvl4pPr>
            <a:lvl5pPr>
              <a:defRPr sz="1710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10054" y="1434392"/>
            <a:ext cx="4011503" cy="4692013"/>
          </a:xfrm>
        </p:spPr>
        <p:txBody>
          <a:bodyPr/>
          <a:lstStyle>
            <a:lvl1pPr marL="0" indent="0">
              <a:buNone/>
              <a:defRPr sz="1197"/>
            </a:lvl1pPr>
            <a:lvl2pPr marL="390997" indent="0">
              <a:buNone/>
              <a:defRPr sz="1026"/>
            </a:lvl2pPr>
            <a:lvl3pPr marL="781995" indent="0">
              <a:buNone/>
              <a:defRPr sz="855"/>
            </a:lvl3pPr>
            <a:lvl4pPr marL="1172992" indent="0">
              <a:buNone/>
              <a:defRPr sz="770"/>
            </a:lvl4pPr>
            <a:lvl5pPr marL="1563990" indent="0">
              <a:buNone/>
              <a:defRPr sz="770"/>
            </a:lvl5pPr>
            <a:lvl6pPr marL="1954987" indent="0">
              <a:buNone/>
              <a:defRPr sz="770"/>
            </a:lvl6pPr>
            <a:lvl7pPr marL="2345985" indent="0">
              <a:buNone/>
              <a:defRPr sz="770"/>
            </a:lvl7pPr>
            <a:lvl8pPr marL="2736982" indent="0">
              <a:buNone/>
              <a:defRPr sz="770"/>
            </a:lvl8pPr>
            <a:lvl9pPr marL="3127980" indent="0">
              <a:buNone/>
              <a:defRPr sz="77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5D4E31-55B3-4423-9513-E530A7848B4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A2AF1-86D7-4562-A3FC-32BD61D32B0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89278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24" y="4800025"/>
            <a:ext cx="7315200" cy="567420"/>
          </a:xfrm>
        </p:spPr>
        <p:txBody>
          <a:bodyPr anchor="b"/>
          <a:lstStyle>
            <a:lvl1pPr algn="l">
              <a:defRPr sz="171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24" y="612065"/>
            <a:ext cx="7315200" cy="4115952"/>
          </a:xfrm>
        </p:spPr>
        <p:txBody>
          <a:bodyPr/>
          <a:lstStyle>
            <a:lvl1pPr marL="0" indent="0">
              <a:buNone/>
              <a:defRPr sz="2737"/>
            </a:lvl1pPr>
            <a:lvl2pPr marL="390997" indent="0">
              <a:buNone/>
              <a:defRPr sz="2395"/>
            </a:lvl2pPr>
            <a:lvl3pPr marL="781995" indent="0">
              <a:buNone/>
              <a:defRPr sz="2052"/>
            </a:lvl3pPr>
            <a:lvl4pPr marL="1172992" indent="0">
              <a:buNone/>
              <a:defRPr sz="1710"/>
            </a:lvl4pPr>
            <a:lvl5pPr marL="1563990" indent="0">
              <a:buNone/>
              <a:defRPr sz="1710"/>
            </a:lvl5pPr>
            <a:lvl6pPr marL="1954987" indent="0">
              <a:buNone/>
              <a:defRPr sz="1710"/>
            </a:lvl6pPr>
            <a:lvl7pPr marL="2345985" indent="0">
              <a:buNone/>
              <a:defRPr sz="1710"/>
            </a:lvl7pPr>
            <a:lvl8pPr marL="2736982" indent="0">
              <a:buNone/>
              <a:defRPr sz="1710"/>
            </a:lvl8pPr>
            <a:lvl9pPr marL="3127980" indent="0">
              <a:buNone/>
              <a:defRPr sz="171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24" y="5367444"/>
            <a:ext cx="7315200" cy="805044"/>
          </a:xfrm>
        </p:spPr>
        <p:txBody>
          <a:bodyPr/>
          <a:lstStyle>
            <a:lvl1pPr marL="0" indent="0">
              <a:buNone/>
              <a:defRPr sz="1197"/>
            </a:lvl1pPr>
            <a:lvl2pPr marL="390997" indent="0">
              <a:buNone/>
              <a:defRPr sz="1026"/>
            </a:lvl2pPr>
            <a:lvl3pPr marL="781995" indent="0">
              <a:buNone/>
              <a:defRPr sz="855"/>
            </a:lvl3pPr>
            <a:lvl4pPr marL="1172992" indent="0">
              <a:buNone/>
              <a:defRPr sz="770"/>
            </a:lvl4pPr>
            <a:lvl5pPr marL="1563990" indent="0">
              <a:buNone/>
              <a:defRPr sz="770"/>
            </a:lvl5pPr>
            <a:lvl6pPr marL="1954987" indent="0">
              <a:buNone/>
              <a:defRPr sz="770"/>
            </a:lvl6pPr>
            <a:lvl7pPr marL="2345985" indent="0">
              <a:buNone/>
              <a:defRPr sz="770"/>
            </a:lvl7pPr>
            <a:lvl8pPr marL="2736982" indent="0">
              <a:buNone/>
              <a:defRPr sz="770"/>
            </a:lvl8pPr>
            <a:lvl9pPr marL="3127980" indent="0">
              <a:buNone/>
              <a:defRPr sz="77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42144E-515E-492F-9E17-1A080353F4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C7DE2-A9D1-4754-B2A8-AF09E4B8C1C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5151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DDC726-A7E4-4B31-A990-E6FE929FC3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25472-EBF4-4173-816A-F2FBD2E2647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92942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5108" y="139696"/>
            <a:ext cx="2905443" cy="671686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78779" y="139696"/>
            <a:ext cx="8542547" cy="671686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B9195-0BF4-452A-A7F2-9F627AFE6F3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22762-54E7-41A0-BB50-28ED6E50517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5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79B77-C5EA-4CBC-8844-CBD1F044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FCC4CA-D274-4942-9D98-140A1051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4CA0B1-8799-4581-BD10-F1802EB6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5C9205-0214-4007-8911-94E9636DB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54D72C-2F4E-4011-9097-056FCCDFE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ABDE17-B423-4589-ADE0-8E27B1B7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2C323F-C7D5-4922-B1B3-E4B3BB5C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8615C9-19A8-4BD5-8CDC-0B01DA38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95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4E3A5-A557-4325-95A4-C6017EA2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EB5BFF-861E-48CC-A02D-FB772107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9F6805-7FFA-4FCC-945E-7F8595D4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588F00-DEF4-4634-8D95-9349BDF3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28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F38A59-8255-4C06-A6FC-1CF3D351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D191E2-B75A-4CF1-AE98-476E1608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406BD3-B6F3-49D4-945D-2E989DA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9CEF4-57FB-456A-BFCF-445997A1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A3E26E-F5DB-4968-BD59-B0FB4462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E843EA-976D-48A8-9783-63BEE542D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5AEC4E-7653-427D-9E52-5136EEA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5343F0-1F29-40C4-9B9C-8D21DDE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5D65CB-5BEF-427B-9C77-B78821AA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02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1C1CB-A273-4902-8DD6-54391835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EE42F1-6E52-4394-A51D-28C5B2D47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C1559E-761B-433D-9536-38EF38837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DE6624-CE2F-40D5-A928-80E5CA64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C8CEF2-BAAF-4A00-BD9A-682C9E1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C68961-795A-42AF-A6C1-A1060D6B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7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F610721-816C-4C3B-BF66-B7EBA05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36AB29-5ADD-4CC2-98D6-4F7D817A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5BEB1-AB54-4E1E-A5D2-403E02DD9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A721-AB36-44E2-B5D0-33D7BF89E7B0}" type="datetimeFigureOut">
              <a:rPr lang="it-IT" smtClean="0"/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FC4F07-7D54-4159-A744-85FD01C9A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5F8EF-230E-4A33-A573-F695B0BC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821C-C530-4988-A6B9-F88A7E5F08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FCEFD586-144E-4348-AF35-D80E1786FE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405104A5-7FDF-45C4-8B03-080FC7CCDB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A33705-734A-4410-AA8E-CE6E935A3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07F4FA-6A14-44BC-A8C0-D5EAFD1C5664}" type="datetimeFigureOut">
              <a:rPr lang="it-IT"/>
              <a:pPr>
                <a:defRPr/>
              </a:pPr>
              <a:t>13/04/2021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45858-2F96-4B6E-8953-2297D2CD3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4C0761-7AA1-4024-9874-493A32B8A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EC90DEB-5238-4E22-82AD-9CB321F15DF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848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74B6904-5B77-4EAE-96B7-76A51EE60E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1650736" y="6476360"/>
            <a:ext cx="354808" cy="2822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1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A8CA6128-48D2-40B6-8C84-FCD586E1DEC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7C833DE-842D-4247-A6AF-BEFB5E1C5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8778" y="139696"/>
            <a:ext cx="11616343" cy="5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18288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Cliccate per modificare il formato del testo del titolo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D412FF8-AC45-4686-81EC-312599068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5496" y="946180"/>
            <a:ext cx="11366528" cy="590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Cliccate per modificare il formato del testo della struttura</a:t>
            </a:r>
          </a:p>
          <a:p>
            <a:pPr lvl="1"/>
            <a:r>
              <a:rPr lang="en-GB" altLang="it-IT"/>
              <a:t>Secondo livello struttura</a:t>
            </a:r>
          </a:p>
          <a:p>
            <a:pPr lvl="2"/>
            <a:r>
              <a:rPr lang="en-GB" altLang="it-IT"/>
              <a:t>Terzo livello struttura</a:t>
            </a:r>
          </a:p>
          <a:p>
            <a:pPr lvl="3"/>
            <a:r>
              <a:rPr lang="en-GB" altLang="it-IT"/>
              <a:t>Quarto livello struttura</a:t>
            </a:r>
          </a:p>
          <a:p>
            <a:pPr lvl="4"/>
            <a:r>
              <a:rPr lang="en-GB" altLang="it-IT"/>
              <a:t>Quinto livello struttura</a:t>
            </a:r>
          </a:p>
          <a:p>
            <a:pPr lvl="4"/>
            <a:r>
              <a:rPr lang="en-GB" altLang="it-IT"/>
              <a:t>Sesto livello struttura</a:t>
            </a:r>
          </a:p>
          <a:p>
            <a:pPr lvl="4"/>
            <a:r>
              <a:rPr lang="en-GB" altLang="it-IT"/>
              <a:t>Settimo livello struttura</a:t>
            </a:r>
          </a:p>
          <a:p>
            <a:pPr lvl="4"/>
            <a:r>
              <a:rPr lang="en-GB" altLang="it-IT"/>
              <a:t>Ottavo livello struttura</a:t>
            </a:r>
          </a:p>
          <a:p>
            <a:pPr lvl="4"/>
            <a:r>
              <a:rPr lang="en-GB" altLang="it-IT"/>
              <a:t>Nono livello struttura</a:t>
            </a:r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4454017E-5523-4BB2-B034-D1EED3493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" y="6009753"/>
            <a:ext cx="12191999" cy="84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41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Times New Roman" charset="0"/>
          <a:ea typeface="ヒラギノ明朝 ProN W6" charset="-128"/>
          <a:cs typeface="ヒラギノ明朝 ProN W6" charset="-128"/>
        </a:defRPr>
      </a:lvl2pPr>
      <a:lvl3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Times New Roman" charset="0"/>
          <a:ea typeface="ヒラギノ明朝 ProN W6" charset="-128"/>
          <a:cs typeface="ヒラギノ明朝 ProN W6" charset="-128"/>
        </a:defRPr>
      </a:lvl3pPr>
      <a:lvl4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Times New Roman" charset="0"/>
          <a:ea typeface="ヒラギノ明朝 ProN W6" charset="-128"/>
          <a:cs typeface="ヒラギノ明朝 ProN W6" charset="-128"/>
        </a:defRPr>
      </a:lvl4pPr>
      <a:lvl5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Times New Roman" charset="0"/>
          <a:ea typeface="ヒラギノ明朝 ProN W6" charset="-128"/>
          <a:cs typeface="ヒラギノ明朝 ProN W6" charset="-128"/>
        </a:defRPr>
      </a:lvl5pPr>
      <a:lvl6pPr marL="2150486" indent="-195499" algn="l" defTabSz="38421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81" b="1">
          <a:solidFill>
            <a:srgbClr val="000000"/>
          </a:solidFill>
          <a:latin typeface="Times New Roman" charset="0"/>
          <a:ea typeface="ヒラギノ明朝 ProN W6" charset="-128"/>
          <a:cs typeface="ヒラギノ明朝 ProN W6" charset="-128"/>
        </a:defRPr>
      </a:lvl6pPr>
      <a:lvl7pPr marL="2541483" indent="-195499" algn="l" defTabSz="38421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81" b="1">
          <a:solidFill>
            <a:srgbClr val="000000"/>
          </a:solidFill>
          <a:latin typeface="Times New Roman" charset="0"/>
          <a:ea typeface="ヒラギノ明朝 ProN W6" charset="-128"/>
          <a:cs typeface="ヒラギノ明朝 ProN W6" charset="-128"/>
        </a:defRPr>
      </a:lvl7pPr>
      <a:lvl8pPr marL="2932481" indent="-195499" algn="l" defTabSz="38421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81" b="1">
          <a:solidFill>
            <a:srgbClr val="000000"/>
          </a:solidFill>
          <a:latin typeface="Times New Roman" charset="0"/>
          <a:ea typeface="ヒラギノ明朝 ProN W6" charset="-128"/>
          <a:cs typeface="ヒラギノ明朝 ProN W6" charset="-128"/>
        </a:defRPr>
      </a:lvl8pPr>
      <a:lvl9pPr marL="3323478" indent="-195499" algn="l" defTabSz="38421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81" b="1">
          <a:solidFill>
            <a:srgbClr val="000000"/>
          </a:solidFill>
          <a:latin typeface="Times New Roman" charset="0"/>
          <a:ea typeface="ヒラギノ明朝 ProN W6" charset="-128"/>
          <a:cs typeface="ヒラギノ明朝 ProN W6" charset="-128"/>
        </a:defRPr>
      </a:lvl9pPr>
    </p:titleStyle>
    <p:bodyStyle>
      <a:lvl1pPr marL="293248" indent="-293248" algn="l" defTabSz="384210" rtl="0" eaLnBrk="0" fontAlgn="base" hangingPunct="0">
        <a:lnSpc>
          <a:spcPts val="2192"/>
        </a:lnSpc>
        <a:spcBef>
          <a:spcPts val="179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3333CC"/>
          </a:solidFill>
          <a:latin typeface="+mn-lt"/>
          <a:ea typeface="+mn-ea"/>
          <a:cs typeface="+mn-cs"/>
        </a:defRPr>
      </a:lvl1pPr>
      <a:lvl2pPr marL="635371" indent="-244373" algn="l" defTabSz="384210" rtl="0" eaLnBrk="0" fontAlgn="base" hangingPunct="0">
        <a:lnSpc>
          <a:spcPct val="110000"/>
        </a:lnSpc>
        <a:spcBef>
          <a:spcPts val="102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+mn-lt"/>
          <a:ea typeface="ヒラギノ明朝 ProN W3" charset="-128"/>
          <a:cs typeface="ヒラギノ明朝 ProN W3" charset="-128"/>
        </a:defRPr>
      </a:lvl2pPr>
      <a:lvl3pPr marL="977494" indent="-195499" algn="l" defTabSz="384210" rtl="0" eaLnBrk="0" fontAlgn="base" hangingPunct="0">
        <a:lnSpc>
          <a:spcPct val="110000"/>
        </a:lnSpc>
        <a:spcBef>
          <a:spcPts val="5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+mn-lt"/>
          <a:ea typeface="ヒラギノ明朝 ProN W3" charset="-128"/>
          <a:cs typeface="ヒラギノ明朝 ProN W3" charset="-128"/>
        </a:defRPr>
      </a:lvl3pPr>
      <a:lvl4pPr marL="1368491" indent="-195499" algn="l" defTabSz="384210" rtl="0" eaLnBrk="0" fontAlgn="base" hangingPunct="0">
        <a:lnSpc>
          <a:spcPct val="110000"/>
        </a:lnSpc>
        <a:spcBef>
          <a:spcPts val="42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+mn-lt"/>
          <a:ea typeface="ヒラギノ明朝 ProN W3" charset="-128"/>
          <a:cs typeface="ヒラギノ明朝 ProN W3" charset="-128"/>
        </a:defRPr>
      </a:lvl4pPr>
      <a:lvl5pPr marL="1759488" indent="-195499" algn="l" defTabSz="384210" rtl="0" eaLnBrk="0" fontAlgn="base" hangingPunct="0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 b="1">
          <a:solidFill>
            <a:srgbClr val="000000"/>
          </a:solidFill>
          <a:latin typeface="+mn-lt"/>
          <a:ea typeface="ヒラギノ明朝 ProN W3" charset="-128"/>
          <a:cs typeface="ヒラギノ明朝 ProN W3" charset="-128"/>
        </a:defRPr>
      </a:lvl5pPr>
      <a:lvl6pPr marL="2150486" indent="-195499" algn="l" defTabSz="384210" rtl="0" fontAlgn="base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81" b="1">
          <a:solidFill>
            <a:srgbClr val="000000"/>
          </a:solidFill>
          <a:latin typeface="+mn-lt"/>
          <a:ea typeface="ヒラギノ明朝 ProN W3" charset="-128"/>
          <a:cs typeface="ヒラギノ明朝 ProN W3" charset="-128"/>
        </a:defRPr>
      </a:lvl6pPr>
      <a:lvl7pPr marL="2541483" indent="-195499" algn="l" defTabSz="384210" rtl="0" fontAlgn="base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81" b="1">
          <a:solidFill>
            <a:srgbClr val="000000"/>
          </a:solidFill>
          <a:latin typeface="+mn-lt"/>
          <a:ea typeface="ヒラギノ明朝 ProN W3" charset="-128"/>
          <a:cs typeface="ヒラギノ明朝 ProN W3" charset="-128"/>
        </a:defRPr>
      </a:lvl7pPr>
      <a:lvl8pPr marL="2932481" indent="-195499" algn="l" defTabSz="384210" rtl="0" fontAlgn="base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81" b="1">
          <a:solidFill>
            <a:srgbClr val="000000"/>
          </a:solidFill>
          <a:latin typeface="+mn-lt"/>
          <a:ea typeface="ヒラギノ明朝 ProN W3" charset="-128"/>
          <a:cs typeface="ヒラギノ明朝 ProN W3" charset="-128"/>
        </a:defRPr>
      </a:lvl8pPr>
      <a:lvl9pPr marL="3323478" indent="-195499" algn="l" defTabSz="384210" rtl="0" fontAlgn="base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81" b="1">
          <a:solidFill>
            <a:srgbClr val="000000"/>
          </a:solidFill>
          <a:latin typeface="+mn-lt"/>
          <a:ea typeface="ヒラギノ明朝 ProN W3" charset="-128"/>
          <a:cs typeface="ヒラギノ明朝 ProN W3" charset="-128"/>
        </a:defRPr>
      </a:lvl9pPr>
    </p:bodyStyle>
    <p:otherStyle>
      <a:defPPr>
        <a:defRPr lang="it-IT"/>
      </a:defPPr>
      <a:lvl1pPr marL="0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1pPr>
      <a:lvl2pPr marL="390997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2pPr>
      <a:lvl3pPr marL="781995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3pPr>
      <a:lvl4pPr marL="1172992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4pPr>
      <a:lvl5pPr marL="1563990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5pPr>
      <a:lvl6pPr marL="1954987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6pPr>
      <a:lvl7pPr marL="2345985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7pPr>
      <a:lvl8pPr marL="2736982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8pPr>
      <a:lvl9pPr marL="3127980" algn="l" defTabSz="390997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3DF871AE-BB5D-4CCD-A447-19AE0785EB8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1650738" y="6476362"/>
            <a:ext cx="360239" cy="3038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1" compatLnSpc="1">
            <a:prstTxWarp prst="textNoShape">
              <a:avLst/>
            </a:prstTxWarp>
          </a:bodyPr>
          <a:lstStyle>
            <a:lvl1pPr algn="ctr">
              <a:defRPr sz="1368">
                <a:solidFill>
                  <a:srgbClr val="3333CC"/>
                </a:solidFill>
                <a:latin typeface="Times New Roman Bold" charset="0"/>
              </a:defRPr>
            </a:lvl1pPr>
          </a:lstStyle>
          <a:p>
            <a:fld id="{9341A41A-8562-445C-82A1-09CCD5D66C4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8611D68-75C2-4092-B5C9-2A9A9F50D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8778" y="139696"/>
            <a:ext cx="11621772" cy="519894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10800000" scaled="1"/>
          </a:gradFill>
          <a:ln w="90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18288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Cliccate per modificare il formato del testo del titolo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471D686-A136-42BE-9494-8D3BF36BC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5497" y="946181"/>
            <a:ext cx="11371959" cy="591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Cliccate per modificare il formato del testo della struttura</a:t>
            </a:r>
          </a:p>
          <a:p>
            <a:pPr lvl="1"/>
            <a:r>
              <a:rPr lang="en-GB" altLang="it-IT"/>
              <a:t>Secondo livello struttura</a:t>
            </a:r>
          </a:p>
          <a:p>
            <a:pPr lvl="2"/>
            <a:r>
              <a:rPr lang="en-GB" altLang="it-IT"/>
              <a:t>Terzo livello struttura</a:t>
            </a:r>
          </a:p>
          <a:p>
            <a:pPr lvl="3"/>
            <a:r>
              <a:rPr lang="en-GB" altLang="it-IT"/>
              <a:t>Quarto livello struttura</a:t>
            </a:r>
          </a:p>
          <a:p>
            <a:pPr lvl="4"/>
            <a:r>
              <a:rPr lang="en-GB" altLang="it-IT"/>
              <a:t>Quinto livello struttura</a:t>
            </a:r>
          </a:p>
          <a:p>
            <a:pPr lvl="4"/>
            <a:r>
              <a:rPr lang="en-GB" altLang="it-IT"/>
              <a:t>Sesto livello struttura</a:t>
            </a:r>
          </a:p>
          <a:p>
            <a:pPr lvl="4"/>
            <a:r>
              <a:rPr lang="en-GB" altLang="it-IT"/>
              <a:t>Settimo livello struttura</a:t>
            </a:r>
          </a:p>
          <a:p>
            <a:pPr lvl="4"/>
            <a:r>
              <a:rPr lang="en-GB" altLang="it-IT"/>
              <a:t>Ottavo livello struttura</a:t>
            </a:r>
          </a:p>
          <a:p>
            <a:pPr lvl="4"/>
            <a:r>
              <a:rPr lang="en-GB" altLang="it-IT"/>
              <a:t>Nono livello struttura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2C22853-A6C0-4F6A-8FD3-1A269EBD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269" y="6858000"/>
            <a:ext cx="2843895" cy="47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t-IT" sz="3079">
              <a:latin typeface="Times New Roman" pitchFamily="16" charset="0"/>
              <a:ea typeface="MS Gothic" charset="-128"/>
            </a:endParaRP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C4221A92-004B-432E-982E-F2F10439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375" y="6245937"/>
            <a:ext cx="3861252" cy="47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t-IT" sz="3079">
              <a:latin typeface="Times New Roman" pitchFamily="16" charset="0"/>
              <a:ea typeface="MS Gothic" charset="-128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90F2C75-EDB6-4304-9960-8CBA8BCE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75" y="6248818"/>
            <a:ext cx="2539773" cy="456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t-IT" sz="3079">
              <a:latin typeface="Times New Roman" pitchFamily="16" charset="0"/>
              <a:ea typeface="MS Gothic" charset="-128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ED9FD62-0F43-429E-AFB7-5BC318C0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75" y="6248818"/>
            <a:ext cx="3861252" cy="456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t-IT" sz="3079">
              <a:latin typeface="Times New Roman" pitchFamily="16" charset="0"/>
              <a:ea typeface="MS Gothic" charset="-128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AFE3C42-0D3D-4D4C-8A36-8F951AAC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75" y="6248818"/>
            <a:ext cx="2539773" cy="456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t-IT" sz="3079">
              <a:latin typeface="Times New Roman" pitchFamily="16" charset="0"/>
              <a:ea typeface="MS Gothic" charset="-128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36C2B8F-8D7C-449B-8B9F-D84A77B6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75" y="6248818"/>
            <a:ext cx="3861252" cy="456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t-IT" sz="3079">
              <a:latin typeface="Times New Roman" pitchFamily="16" charset="0"/>
              <a:ea typeface="MS Gothic" charset="-128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596D3D9-564D-4E2C-B51B-A7200ADE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052" y="6248818"/>
            <a:ext cx="2539773" cy="456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t-IT" sz="3079">
              <a:latin typeface="Times New Roman" pitchFamily="16" charset="0"/>
              <a:ea typeface="MS Gothic" charset="-128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D405EE9-F578-4885-A2CE-B0160113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508" y="6329466"/>
            <a:ext cx="7907149" cy="274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6" tIns="44643" rIns="89286" bIns="44643">
            <a:spAutoFit/>
          </a:bodyPr>
          <a:lstStyle/>
          <a:p>
            <a:pPr algn="ctr">
              <a:spcBef>
                <a:spcPts val="748"/>
              </a:spcBef>
              <a:buFont typeface="Times New Roman" pitchFamily="16" charset="0"/>
              <a:buNone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/>
            </a:pPr>
            <a:r>
              <a:rPr lang="it-IT" sz="1197">
                <a:solidFill>
                  <a:srgbClr val="006C58"/>
                </a:solidFill>
                <a:latin typeface="Verdana" charset="0"/>
                <a:ea typeface="MS Gothic" charset="-128"/>
              </a:rPr>
              <a:t>Bertossi, Montresor, Algoritmi e strutture dati </a:t>
            </a:r>
            <a:r>
              <a:rPr lang="en-US" sz="1197">
                <a:solidFill>
                  <a:srgbClr val="006C58"/>
                </a:solidFill>
                <a:latin typeface="Verdana" charset="0"/>
                <a:ea typeface="MS Gothic" charset="-128"/>
              </a:rPr>
              <a:t>© 2010 De Agostini Scuola</a:t>
            </a:r>
          </a:p>
        </p:txBody>
      </p:sp>
      <p:sp>
        <p:nvSpPr>
          <p:cNvPr id="1036" name="Line 12">
            <a:extLst>
              <a:ext uri="{FF2B5EF4-FFF2-40B4-BE49-F238E27FC236}">
                <a16:creationId xmlns:a16="http://schemas.microsoft.com/office/drawing/2014/main" id="{298AA401-97FB-49C3-94B2-73702AC3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23" y="6052956"/>
            <a:ext cx="11180072" cy="1440"/>
          </a:xfrm>
          <a:prstGeom prst="line">
            <a:avLst/>
          </a:prstGeom>
          <a:noFill/>
          <a:ln w="19080">
            <a:solidFill>
              <a:srgbClr val="006C58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it-IT" sz="3079">
              <a:latin typeface="Times New Roman" pitchFamily="16" charset="0"/>
              <a:ea typeface="MS Gothic" charset="-128"/>
            </a:endParaRPr>
          </a:p>
        </p:txBody>
      </p:sp>
      <p:pic>
        <p:nvPicPr>
          <p:cNvPr id="1038" name="Picture 13">
            <a:extLst>
              <a:ext uri="{FF2B5EF4-FFF2-40B4-BE49-F238E27FC236}">
                <a16:creationId xmlns:a16="http://schemas.microsoft.com/office/drawing/2014/main" id="{AB4A44AA-197D-4DC3-B19E-5264A8A7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440" y="6328025"/>
            <a:ext cx="1612928" cy="2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9" name="Picture 14">
            <a:extLst>
              <a:ext uri="{FF2B5EF4-FFF2-40B4-BE49-F238E27FC236}">
                <a16:creationId xmlns:a16="http://schemas.microsoft.com/office/drawing/2014/main" id="{3B0D1777-F332-44C0-A1C3-C6B1EB58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99" y="6160968"/>
            <a:ext cx="546693" cy="622145"/>
          </a:xfrm>
          <a:prstGeom prst="rect">
            <a:avLst/>
          </a:prstGeom>
          <a:noFill/>
          <a:ln w="64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0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+mj-lt"/>
          <a:ea typeface="+mj-ea"/>
          <a:cs typeface="+mj-cs"/>
        </a:defRPr>
      </a:lvl1pPr>
      <a:lvl2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Times New Roman Bold" charset="0"/>
          <a:ea typeface="ヒラギノ明朝 ProN W6" charset="0"/>
          <a:cs typeface="ヒラギノ明朝 ProN W6" charset="0"/>
        </a:defRPr>
      </a:lvl2pPr>
      <a:lvl3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Times New Roman Bold" charset="0"/>
          <a:ea typeface="ヒラギノ明朝 ProN W6" charset="0"/>
          <a:cs typeface="ヒラギノ明朝 ProN W6" charset="0"/>
        </a:defRPr>
      </a:lvl3pPr>
      <a:lvl4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Times New Roman Bold" charset="0"/>
          <a:ea typeface="ヒラギノ明朝 ProN W6" charset="0"/>
          <a:cs typeface="ヒラギノ明朝 ProN W6" charset="0"/>
        </a:defRPr>
      </a:lvl4pPr>
      <a:lvl5pPr algn="l" defTabSz="38421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Times New Roman Bold" charset="0"/>
          <a:ea typeface="ヒラギノ明朝 ProN W6" charset="0"/>
          <a:cs typeface="ヒラギノ明朝 ProN W6" charset="0"/>
        </a:defRPr>
      </a:lvl5pPr>
      <a:lvl6pPr marL="2150486" indent="-195499" algn="l" defTabSz="38421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1">
          <a:solidFill>
            <a:srgbClr val="000000"/>
          </a:solidFill>
          <a:latin typeface="Times New Roman Bold" charset="0"/>
          <a:ea typeface="ヒラギノ明朝 ProN W6" charset="0"/>
          <a:cs typeface="ヒラギノ明朝 ProN W6" charset="0"/>
        </a:defRPr>
      </a:lvl6pPr>
      <a:lvl7pPr marL="2541483" indent="-195499" algn="l" defTabSz="38421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1">
          <a:solidFill>
            <a:srgbClr val="000000"/>
          </a:solidFill>
          <a:latin typeface="Times New Roman Bold" charset="0"/>
          <a:ea typeface="ヒラギノ明朝 ProN W6" charset="0"/>
          <a:cs typeface="ヒラギノ明朝 ProN W6" charset="0"/>
        </a:defRPr>
      </a:lvl7pPr>
      <a:lvl8pPr marL="2932481" indent="-195499" algn="l" defTabSz="38421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1">
          <a:solidFill>
            <a:srgbClr val="000000"/>
          </a:solidFill>
          <a:latin typeface="Times New Roman Bold" charset="0"/>
          <a:ea typeface="ヒラギノ明朝 ProN W6" charset="0"/>
          <a:cs typeface="ヒラギノ明朝 ProN W6" charset="0"/>
        </a:defRPr>
      </a:lvl8pPr>
      <a:lvl9pPr marL="3323478" indent="-195499" algn="l" defTabSz="38421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1">
          <a:solidFill>
            <a:srgbClr val="000000"/>
          </a:solidFill>
          <a:latin typeface="Times New Roman Bold" charset="0"/>
          <a:ea typeface="ヒラギノ明朝 ProN W6" charset="0"/>
          <a:cs typeface="ヒラギノ明朝 ProN W6" charset="0"/>
        </a:defRPr>
      </a:lvl9pPr>
    </p:titleStyle>
    <p:bodyStyle>
      <a:lvl1pPr marL="293248" indent="-293248" algn="l" defTabSz="384210" rtl="0" eaLnBrk="0" fontAlgn="base" hangingPunct="0">
        <a:lnSpc>
          <a:spcPts val="2224"/>
        </a:lnSpc>
        <a:spcBef>
          <a:spcPts val="179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3333CC"/>
          </a:solidFill>
          <a:latin typeface="+mn-lt"/>
          <a:ea typeface="+mn-ea"/>
          <a:cs typeface="+mn-cs"/>
        </a:defRPr>
      </a:lvl1pPr>
      <a:lvl2pPr marL="635371" indent="-244373" algn="l" defTabSz="384210" rtl="0" eaLnBrk="0" fontAlgn="base" hangingPunct="0">
        <a:lnSpc>
          <a:spcPct val="110000"/>
        </a:lnSpc>
        <a:spcBef>
          <a:spcPts val="102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Times New Roman" pitchFamily="16" charset="0"/>
          <a:ea typeface="ヒラギノ明朝 ProN W3" charset="0"/>
          <a:cs typeface="ヒラギノ明朝 ProN W3" charset="0"/>
        </a:defRPr>
      </a:lvl2pPr>
      <a:lvl3pPr marL="977494" indent="-195499" algn="l" defTabSz="384210" rtl="0" eaLnBrk="0" fontAlgn="base" hangingPunct="0">
        <a:lnSpc>
          <a:spcPct val="110000"/>
        </a:lnSpc>
        <a:spcBef>
          <a:spcPts val="5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Times New Roman" pitchFamily="16" charset="0"/>
          <a:ea typeface="ヒラギノ明朝 ProN W3" charset="0"/>
          <a:cs typeface="ヒラギノ明朝 ProN W3" charset="0"/>
        </a:defRPr>
      </a:lvl3pPr>
      <a:lvl4pPr marL="1368491" indent="-195499" algn="l" defTabSz="384210" rtl="0" eaLnBrk="0" fontAlgn="base" hangingPunct="0">
        <a:lnSpc>
          <a:spcPct val="110000"/>
        </a:lnSpc>
        <a:spcBef>
          <a:spcPts val="42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Times New Roman" pitchFamily="16" charset="0"/>
          <a:ea typeface="ヒラギノ明朝 ProN W3" charset="0"/>
          <a:cs typeface="ヒラギノ明朝 ProN W3" charset="0"/>
        </a:defRPr>
      </a:lvl4pPr>
      <a:lvl5pPr marL="1759488" indent="-195499" algn="l" defTabSz="384210" rtl="0" eaLnBrk="0" fontAlgn="base" hangingPunct="0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1">
          <a:solidFill>
            <a:srgbClr val="000000"/>
          </a:solidFill>
          <a:latin typeface="Times New Roman" pitchFamily="16" charset="0"/>
          <a:ea typeface="ヒラギノ明朝 ProN W3" charset="0"/>
          <a:cs typeface="ヒラギノ明朝 ProN W3" charset="0"/>
        </a:defRPr>
      </a:lvl5pPr>
      <a:lvl6pPr marL="2150486" indent="-195499" algn="l" defTabSz="384210" rtl="0" fontAlgn="base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1">
          <a:solidFill>
            <a:srgbClr val="000000"/>
          </a:solidFill>
          <a:latin typeface="Times New Roman" pitchFamily="16" charset="0"/>
          <a:ea typeface="ヒラギノ明朝 ProN W3" charset="0"/>
          <a:cs typeface="ヒラギノ明朝 ProN W3" charset="0"/>
        </a:defRPr>
      </a:lvl6pPr>
      <a:lvl7pPr marL="2541483" indent="-195499" algn="l" defTabSz="384210" rtl="0" fontAlgn="base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1">
          <a:solidFill>
            <a:srgbClr val="000000"/>
          </a:solidFill>
          <a:latin typeface="Times New Roman" pitchFamily="16" charset="0"/>
          <a:ea typeface="ヒラギノ明朝 ProN W3" charset="0"/>
          <a:cs typeface="ヒラギノ明朝 ProN W3" charset="0"/>
        </a:defRPr>
      </a:lvl7pPr>
      <a:lvl8pPr marL="2932481" indent="-195499" algn="l" defTabSz="384210" rtl="0" fontAlgn="base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1">
          <a:solidFill>
            <a:srgbClr val="000000"/>
          </a:solidFill>
          <a:latin typeface="Times New Roman" pitchFamily="16" charset="0"/>
          <a:ea typeface="ヒラギノ明朝 ProN W3" charset="0"/>
          <a:cs typeface="ヒラギノ明朝 ProN W3" charset="0"/>
        </a:defRPr>
      </a:lvl8pPr>
      <a:lvl9pPr marL="3323478" indent="-195499" algn="l" defTabSz="384210" rtl="0" fontAlgn="base">
        <a:lnSpc>
          <a:spcPct val="110000"/>
        </a:lnSpc>
        <a:spcBef>
          <a:spcPts val="342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1">
          <a:solidFill>
            <a:srgbClr val="000000"/>
          </a:solidFill>
          <a:latin typeface="Times New Roman" pitchFamily="16" charset="0"/>
          <a:ea typeface="ヒラギノ明朝 ProN W3" charset="0"/>
          <a:cs typeface="ヒラギノ明朝 ProN W3" charset="0"/>
        </a:defRPr>
      </a:lvl9pPr>
    </p:bodyStyle>
    <p:otherStyle>
      <a:defPPr>
        <a:defRPr lang="it-IT"/>
      </a:defPPr>
      <a:lvl1pPr marL="0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1pPr>
      <a:lvl2pPr marL="390997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2pPr>
      <a:lvl3pPr marL="781995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3pPr>
      <a:lvl4pPr marL="1172992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4pPr>
      <a:lvl5pPr marL="1563990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5pPr>
      <a:lvl6pPr marL="1954987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6pPr>
      <a:lvl7pPr marL="2345985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7pPr>
      <a:lvl8pPr marL="2736982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8pPr>
      <a:lvl9pPr marL="3127980" algn="l" defTabSz="781995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olo 1">
            <a:extLst>
              <a:ext uri="{FF2B5EF4-FFF2-40B4-BE49-F238E27FC236}">
                <a16:creationId xmlns:a16="http://schemas.microsoft.com/office/drawing/2014/main" id="{2ACD66D2-C98B-4403-BD99-88D132234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/>
              <a:t>Algoritmi Greedy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D4795E-4604-4B64-AE2D-2AFFE64D0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egnaposto numero diapositiva 5">
            <a:extLst>
              <a:ext uri="{FF2B5EF4-FFF2-40B4-BE49-F238E27FC236}">
                <a16:creationId xmlns:a16="http://schemas.microsoft.com/office/drawing/2014/main" id="{9AE4AFC5-6C78-4265-A2CE-96382CA8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7ED2867-7207-4937-95F4-B1B8D68B3F69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C075AFD-E064-41DF-8809-051012F4D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Problema: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5DAC33D-626C-4CEC-8632-74B5265C3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2168525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it-IT"/>
              <a:t>Quale è il massimo valore che può mettere insieme e quali   articoli deve prendere per </a:t>
            </a:r>
            <a:r>
              <a:rPr lang="en-US" altLang="it-IT" i="1"/>
              <a:t>massimizzare</a:t>
            </a:r>
            <a:r>
              <a:rPr lang="en-US" altLang="it-IT"/>
              <a:t> il valore complessivo del bottino?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egnaposto numero diapositiva 5">
            <a:extLst>
              <a:ext uri="{FF2B5EF4-FFF2-40B4-BE49-F238E27FC236}">
                <a16:creationId xmlns:a16="http://schemas.microsoft.com/office/drawing/2014/main" id="{BABF3B96-D65A-44FF-9144-5FE6B831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CA76501-D394-4338-AAA3-8B6F134CE23C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87298A6-306B-4CC4-AB18-21350062E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Due varianti del problema: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4B6BC887-AE1D-4F63-B6CF-543065818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b="1">
                <a:solidFill>
                  <a:schemeClr val="accent1"/>
                </a:solidFill>
              </a:rPr>
              <a:t>Lo zaino frazionario</a:t>
            </a:r>
            <a:r>
              <a:rPr lang="en-US" altLang="it-IT"/>
              <a:t> (o continuo): si possono prendere frazioni di ciascun articolo.</a:t>
            </a:r>
          </a:p>
          <a:p>
            <a:endParaRPr lang="en-US" altLang="it-IT"/>
          </a:p>
          <a:p>
            <a:r>
              <a:rPr lang="en-US" altLang="it-IT" b="1">
                <a:solidFill>
                  <a:schemeClr val="accent1"/>
                </a:solidFill>
              </a:rPr>
              <a:t>Lo zaino discreto</a:t>
            </a:r>
            <a:r>
              <a:rPr lang="en-US" altLang="it-IT"/>
              <a:t> (o zaino 0-1): gli articoli sono indivisibili, quindi ciascun articolo o lo si prende oppure no (scelta 0-1)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egnaposto numero diapositiva 5">
            <a:extLst>
              <a:ext uri="{FF2B5EF4-FFF2-40B4-BE49-F238E27FC236}">
                <a16:creationId xmlns:a16="http://schemas.microsoft.com/office/drawing/2014/main" id="{51AF70EA-FD35-45AD-91AF-A18702B3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7B16A73-273B-4C1F-BB9F-C807D6E8BDC0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456E3FBB-C8E1-4EBA-8F34-4ACA3767F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Lo zaino </a:t>
            </a:r>
            <a:r>
              <a:rPr lang="en-US" altLang="it-IT">
                <a:solidFill>
                  <a:schemeClr val="accent1"/>
                </a:solidFill>
              </a:rPr>
              <a:t>frazionario</a:t>
            </a:r>
            <a:r>
              <a:rPr lang="en-US" altLang="it-IT"/>
              <a:t> è risolvibile con un metodo greedy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A25CB9C-9ACB-41E7-9B18-18BF54845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it-IT"/>
              <a:t>Consideriamo come  valore di </a:t>
            </a:r>
            <a:r>
              <a:rPr lang="en-US" altLang="it-IT" i="1">
                <a:solidFill>
                  <a:srgbClr val="FF0000"/>
                </a:solidFill>
              </a:rPr>
              <a:t>appetibilità</a:t>
            </a:r>
            <a:r>
              <a:rPr lang="en-US" altLang="it-IT"/>
              <a:t> il valore di ciascun oggetto  (</a:t>
            </a:r>
            <a:r>
              <a:rPr lang="en-US" altLang="it-IT" b="1"/>
              <a:t>v</a:t>
            </a:r>
            <a:r>
              <a:rPr lang="en-US" altLang="it-IT" b="1" baseline="-25000"/>
              <a:t>i</a:t>
            </a:r>
            <a:r>
              <a:rPr lang="en-US" altLang="it-IT"/>
              <a:t>) per unità di peso (</a:t>
            </a:r>
            <a:r>
              <a:rPr lang="en-US" altLang="it-IT" b="1"/>
              <a:t>w</a:t>
            </a:r>
            <a:r>
              <a:rPr lang="en-US" altLang="it-IT" b="1" baseline="-25000"/>
              <a:t>i</a:t>
            </a:r>
            <a:r>
              <a:rPr lang="en-US" altLang="it-IT"/>
              <a:t>): </a:t>
            </a:r>
          </a:p>
          <a:p>
            <a:pPr marL="0" indent="0" algn="ctr">
              <a:buNone/>
            </a:pPr>
            <a:endParaRPr lang="en-US" altLang="it-IT" b="1" baseline="-25000"/>
          </a:p>
        </p:txBody>
      </p:sp>
      <p:sp>
        <p:nvSpPr>
          <p:cNvPr id="107525" name="Rectangle 4">
            <a:extLst>
              <a:ext uri="{FF2B5EF4-FFF2-40B4-BE49-F238E27FC236}">
                <a16:creationId xmlns:a16="http://schemas.microsoft.com/office/drawing/2014/main" id="{80E6EE97-A091-4455-B481-B48906D3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76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526" name="Rectangle 5">
            <a:extLst>
              <a:ext uri="{FF2B5EF4-FFF2-40B4-BE49-F238E27FC236}">
                <a16:creationId xmlns:a16="http://schemas.microsoft.com/office/drawing/2014/main" id="{982D51F1-B489-493B-A941-CDE9F6DC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3352800"/>
            <a:ext cx="643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it-IT" sz="1800" b="1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it-IT" sz="1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</a:t>
            </a:r>
            <a:r>
              <a:rPr lang="en-US" altLang="it-IT" sz="1800" b="1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egnaposto numero diapositiva 5">
            <a:extLst>
              <a:ext uri="{FF2B5EF4-FFF2-40B4-BE49-F238E27FC236}">
                <a16:creationId xmlns:a16="http://schemas.microsoft.com/office/drawing/2014/main" id="{B96A6315-39D3-4603-BDF4-75AF1984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91FDF93-FE61-4F30-B09D-EB3002505E07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86515283-9C51-4C25-A263-60903276C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Idea dell’algoritmo greedy: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D7BEC207-5E4A-4AE8-BF8F-5F508C467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it-IT"/>
              <a:t>Prendi </a:t>
            </a:r>
            <a:r>
              <a:rPr lang="en-US" altLang="it-IT" i="1"/>
              <a:t>il più possibile</a:t>
            </a:r>
            <a:r>
              <a:rPr lang="en-US" altLang="it-IT"/>
              <a:t> dell’oggetto con il più alto rapporto </a:t>
            </a:r>
            <a:r>
              <a:rPr lang="en-US" altLang="it-IT" b="1"/>
              <a:t>v</a:t>
            </a:r>
            <a:r>
              <a:rPr lang="en-US" altLang="it-IT" b="1" baseline="-25000"/>
              <a:t>i</a:t>
            </a:r>
            <a:r>
              <a:rPr lang="en-US" altLang="it-IT" b="1"/>
              <a:t>/w</a:t>
            </a:r>
            <a:r>
              <a:rPr lang="en-US" altLang="it-IT" b="1" baseline="-25000"/>
              <a:t>i</a:t>
            </a:r>
            <a:r>
              <a:rPr lang="en-US" altLang="it-IT"/>
              <a:t>. </a:t>
            </a:r>
          </a:p>
          <a:p>
            <a:pPr marL="0" indent="0">
              <a:buNone/>
            </a:pPr>
            <a:r>
              <a:rPr lang="en-US" altLang="it-IT"/>
              <a:t>Se la dotazione dell’oggetto è esaurita e non hai ancora riempito lo zaino,  considera il </a:t>
            </a:r>
            <a:r>
              <a:rPr lang="en-US" altLang="it-IT" i="1"/>
              <a:t>prossimo</a:t>
            </a:r>
            <a:r>
              <a:rPr lang="en-US" altLang="it-IT"/>
              <a:t> oggetto con il più alto  rapporto </a:t>
            </a:r>
            <a:r>
              <a:rPr lang="en-US" altLang="it-IT" b="1"/>
              <a:t>v</a:t>
            </a:r>
            <a:r>
              <a:rPr lang="en-US" altLang="it-IT" b="1" baseline="-25000"/>
              <a:t>i</a:t>
            </a:r>
            <a:r>
              <a:rPr lang="en-US" altLang="it-IT" b="1"/>
              <a:t>/w</a:t>
            </a:r>
            <a:r>
              <a:rPr lang="en-US" altLang="it-IT" b="1" baseline="-25000"/>
              <a:t>i</a:t>
            </a:r>
            <a:r>
              <a:rPr lang="en-US" altLang="it-IT"/>
              <a:t>. </a:t>
            </a:r>
          </a:p>
          <a:p>
            <a:pPr marL="0" indent="0">
              <a:buNone/>
            </a:pPr>
            <a:r>
              <a:rPr lang="en-US" altLang="it-IT"/>
              <a:t>Ripeti il procedimento finchè lo zaino è pieno.</a:t>
            </a:r>
          </a:p>
          <a:p>
            <a:pPr marL="0" indent="0"/>
            <a:endParaRPr lang="en-US" altLang="it-IT"/>
          </a:p>
          <a:p>
            <a:pPr marL="0" indent="0"/>
            <a:endParaRPr lang="en-US" alt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egnaposto numero diapositiva 5">
            <a:extLst>
              <a:ext uri="{FF2B5EF4-FFF2-40B4-BE49-F238E27FC236}">
                <a16:creationId xmlns:a16="http://schemas.microsoft.com/office/drawing/2014/main" id="{0C6A6D66-E084-4672-935B-F8893D16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D11B2DF3-8B60-4654-80C6-1725757234C0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46809C1-DA91-41FF-A720-E1BBCCD3D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/>
          <a:lstStyle/>
          <a:p>
            <a:r>
              <a:rPr lang="en-US" altLang="it-IT"/>
              <a:t>Proprietà della sottostruttura ottima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E398C78C-3C7C-4411-A176-1EA9779F5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it-IT" sz="2800"/>
              <a:t>Se rimuovo  una quantità </a:t>
            </a:r>
            <a:r>
              <a:rPr lang="en-US" altLang="it-IT" sz="2800" b="1"/>
              <a:t>w</a:t>
            </a:r>
            <a:r>
              <a:rPr lang="en-US" altLang="it-IT" sz="2800"/>
              <a:t> di un articolo </a:t>
            </a:r>
            <a:r>
              <a:rPr lang="en-US" altLang="it-IT" sz="2800" b="1"/>
              <a:t>j</a:t>
            </a:r>
            <a:r>
              <a:rPr lang="en-US" altLang="it-IT" sz="2800"/>
              <a:t> da un  carico ottimo ottengo un </a:t>
            </a:r>
            <a:r>
              <a:rPr lang="en-US" altLang="it-IT" sz="2800" u="sng">
                <a:solidFill>
                  <a:srgbClr val="33CC33"/>
                </a:solidFill>
              </a:rPr>
              <a:t>carico ottimo</a:t>
            </a:r>
            <a:r>
              <a:rPr lang="en-US" altLang="it-IT" sz="2800"/>
              <a:t> che pesa al piu’ </a:t>
            </a:r>
            <a:r>
              <a:rPr lang="en-US" altLang="it-IT" sz="2800" b="1"/>
              <a:t>W-w</a:t>
            </a:r>
            <a:r>
              <a:rPr lang="en-US" altLang="it-IT" sz="2800"/>
              <a:t> e che posso mettere insieme avendo a disposizione n-1 articoli con le quantità originarie e </a:t>
            </a:r>
            <a:r>
              <a:rPr lang="en-US" altLang="it-IT" sz="2800" b="1"/>
              <a:t>w</a:t>
            </a:r>
            <a:r>
              <a:rPr lang="en-US" altLang="it-IT" sz="2800" b="1" baseline="-25000"/>
              <a:t>j</a:t>
            </a:r>
            <a:r>
              <a:rPr lang="en-US" altLang="it-IT" sz="2800" b="1"/>
              <a:t> -w</a:t>
            </a:r>
            <a:r>
              <a:rPr lang="en-US" altLang="it-IT" sz="2800"/>
              <a:t> chili dell’articolo </a:t>
            </a:r>
            <a:r>
              <a:rPr lang="en-US" altLang="it-IT" sz="2800" b="1"/>
              <a:t>j</a:t>
            </a:r>
            <a:r>
              <a:rPr lang="en-US" altLang="it-IT" sz="2800"/>
              <a:t>. </a:t>
            </a:r>
          </a:p>
          <a:p>
            <a:pPr marL="0" indent="0">
              <a:buNone/>
            </a:pPr>
            <a:endParaRPr lang="en-US" altLang="it-IT" sz="2800" b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it-IT" sz="2800" b="1">
                <a:solidFill>
                  <a:schemeClr val="accent1"/>
                </a:solidFill>
              </a:rPr>
              <a:t>Altrimenti</a:t>
            </a:r>
            <a:r>
              <a:rPr lang="en-US" altLang="it-IT" sz="2800"/>
              <a:t>: se ci fosse un carico che vale di più, potrei ottenere un carico migliore con la dotazione originaria degli n articoli e peso </a:t>
            </a:r>
            <a:r>
              <a:rPr lang="en-US" altLang="it-IT" sz="2800" b="1"/>
              <a:t>W</a:t>
            </a:r>
            <a:r>
              <a:rPr lang="en-US" altLang="it-IT" sz="2800"/>
              <a:t>, aggiungendo </a:t>
            </a:r>
            <a:r>
              <a:rPr lang="en-US" altLang="it-IT" sz="2800" b="1"/>
              <a:t>w</a:t>
            </a:r>
            <a:r>
              <a:rPr lang="en-US" altLang="it-IT" sz="2800"/>
              <a:t> chili di </a:t>
            </a:r>
            <a:r>
              <a:rPr lang="en-US" altLang="it-IT" sz="2800" b="1"/>
              <a:t>j</a:t>
            </a:r>
            <a:r>
              <a:rPr lang="en-US" altLang="it-IT" sz="2800"/>
              <a:t> a quel carico. </a:t>
            </a:r>
            <a:endParaRPr lang="en-US" altLang="it-IT" sz="2800" b="1" baseline="-25000"/>
          </a:p>
          <a:p>
            <a:pPr marL="0" indent="0">
              <a:buNone/>
            </a:pPr>
            <a:endParaRPr lang="en-US" altLang="it-IT" sz="2800"/>
          </a:p>
          <a:p>
            <a:pPr marL="0" indent="0">
              <a:buNone/>
            </a:pPr>
            <a:endParaRPr lang="en-US" altLang="it-IT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egnaposto numero diapositiva 5">
            <a:extLst>
              <a:ext uri="{FF2B5EF4-FFF2-40B4-BE49-F238E27FC236}">
                <a16:creationId xmlns:a16="http://schemas.microsoft.com/office/drawing/2014/main" id="{586FDA8A-0EB4-4649-8D15-9DD667CF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5358DA0-A301-4C09-BEAF-8B6F520259D4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95E26D41-A1F4-4223-9F4F-4724A5AF7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Proprietà della scelta greedy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04090466-C64D-4936-9E2C-0BE31E8FB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 marL="0" indent="0"/>
            <a:r>
              <a:rPr lang="en-US" altLang="it-IT" sz="2800"/>
              <a:t> Sia h un articolo con il più alto rapporto  </a:t>
            </a:r>
            <a:r>
              <a:rPr lang="en-US" altLang="it-IT" sz="2800" b="1"/>
              <a:t>v</a:t>
            </a:r>
            <a:r>
              <a:rPr lang="en-US" altLang="it-IT" sz="2800" b="1" baseline="-25000"/>
              <a:t>h</a:t>
            </a:r>
            <a:r>
              <a:rPr lang="en-US" altLang="it-IT" sz="2800"/>
              <a:t>/</a:t>
            </a:r>
            <a:r>
              <a:rPr lang="en-US" altLang="it-IT" sz="2800" b="1"/>
              <a:t>w</a:t>
            </a:r>
            <a:r>
              <a:rPr lang="en-US" altLang="it-IT" sz="2800" b="1" baseline="-25000"/>
              <a:t>h</a:t>
            </a:r>
            <a:r>
              <a:rPr lang="en-US" altLang="it-IT" sz="2800"/>
              <a:t>. </a:t>
            </a:r>
          </a:p>
          <a:p>
            <a:pPr marL="0" indent="0"/>
            <a:r>
              <a:rPr lang="en-US" altLang="it-IT" sz="2800"/>
              <a:t> C’è una soluzione ottima L in cui prendo il massimo di h, cioè</a:t>
            </a:r>
          </a:p>
          <a:p>
            <a:pPr marL="0" indent="0" algn="ctr">
              <a:buNone/>
            </a:pPr>
            <a:r>
              <a:rPr lang="en-US" altLang="it-IT" sz="2800" b="1">
                <a:solidFill>
                  <a:schemeClr val="accent1"/>
                </a:solidFill>
              </a:rPr>
              <a:t>L</a:t>
            </a:r>
            <a:r>
              <a:rPr lang="en-US" altLang="it-IT" sz="2800" b="1" baseline="-25000">
                <a:solidFill>
                  <a:schemeClr val="accent1"/>
                </a:solidFill>
              </a:rPr>
              <a:t>h</a:t>
            </a:r>
            <a:r>
              <a:rPr lang="en-US" altLang="it-IT" sz="2800" b="1">
                <a:solidFill>
                  <a:schemeClr val="accent1"/>
                </a:solidFill>
              </a:rPr>
              <a:t>= min(W,w</a:t>
            </a:r>
            <a:r>
              <a:rPr lang="en-US" altLang="it-IT" sz="2800" b="1" baseline="-25000">
                <a:solidFill>
                  <a:schemeClr val="accent1"/>
                </a:solidFill>
              </a:rPr>
              <a:t>h</a:t>
            </a:r>
            <a:r>
              <a:rPr lang="en-US" altLang="it-IT" sz="2800" b="1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it-IT" sz="2800"/>
              <a:t>Dopo aver scelto L</a:t>
            </a:r>
            <a:r>
              <a:rPr lang="en-US" altLang="it-IT" sz="2800" baseline="-25000"/>
              <a:t>h</a:t>
            </a:r>
            <a:r>
              <a:rPr lang="en-US" altLang="it-IT" sz="2800"/>
              <a:t> il problema si riduce a trovare una soluzione ottima scegliendo tra n-1 oggetti (h escluso) e potendo mettere insieme un peso non superiore a </a:t>
            </a:r>
            <a:r>
              <a:rPr lang="en-US" altLang="it-IT" sz="2800">
                <a:solidFill>
                  <a:schemeClr val="accent1"/>
                </a:solidFill>
              </a:rPr>
              <a:t>W- L</a:t>
            </a:r>
            <a:r>
              <a:rPr lang="en-US" altLang="it-IT" sz="2800" baseline="-25000">
                <a:solidFill>
                  <a:schemeClr val="accent1"/>
                </a:solidFill>
              </a:rPr>
              <a:t>h</a:t>
            </a:r>
            <a:r>
              <a:rPr lang="en-US" altLang="it-IT" sz="2800"/>
              <a:t>. Si ripete il ragionamento considerando la prossima scelta greedy.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egnaposto numero diapositiva 5">
            <a:extLst>
              <a:ext uri="{FF2B5EF4-FFF2-40B4-BE49-F238E27FC236}">
                <a16:creationId xmlns:a16="http://schemas.microsoft.com/office/drawing/2014/main" id="{752D002B-10F8-4084-905C-22ED672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3F21C2D-C909-45F3-8DAF-55070FEC1649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B785DC0-323B-42C0-88EC-49D9D31F2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381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i="1">
                <a:solidFill>
                  <a:srgbClr val="0033CC"/>
                </a:solidFill>
              </a:rPr>
              <a:t>Knapsack</a:t>
            </a:r>
            <a:r>
              <a:rPr lang="en-US" altLang="it-IT">
                <a:solidFill>
                  <a:srgbClr val="0033CC"/>
                </a:solidFill>
              </a:rPr>
              <a:t>(W, </a:t>
            </a:r>
            <a:r>
              <a:rPr lang="en-US" altLang="it-IT" b="1">
                <a:solidFill>
                  <a:srgbClr val="0033CC"/>
                </a:solidFill>
              </a:rPr>
              <a:t>w</a:t>
            </a:r>
            <a:r>
              <a:rPr lang="en-US" altLang="it-IT">
                <a:solidFill>
                  <a:srgbClr val="0033CC"/>
                </a:solidFill>
              </a:rPr>
              <a:t>,</a:t>
            </a:r>
            <a:r>
              <a:rPr lang="en-US" altLang="it-IT" b="1">
                <a:solidFill>
                  <a:srgbClr val="0033CC"/>
                </a:solidFill>
              </a:rPr>
              <a:t>v</a:t>
            </a:r>
            <a:r>
              <a:rPr lang="en-US" altLang="it-IT">
                <a:solidFill>
                  <a:srgbClr val="0033CC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it-IT"/>
              <a:t>	Ordina {1,…,n} per </a:t>
            </a:r>
            <a:r>
              <a:rPr lang="en-US" altLang="it-IT" b="1"/>
              <a:t>v</a:t>
            </a:r>
            <a:r>
              <a:rPr lang="en-US" altLang="it-IT" b="1" baseline="-25000"/>
              <a:t>i</a:t>
            </a:r>
            <a:r>
              <a:rPr lang="en-US" altLang="it-IT"/>
              <a:t>/</a:t>
            </a:r>
            <a:r>
              <a:rPr lang="en-US" altLang="it-IT" b="1"/>
              <a:t>w</a:t>
            </a:r>
            <a:r>
              <a:rPr lang="en-US" altLang="it-IT" b="1" baseline="-25000"/>
              <a:t>i</a:t>
            </a:r>
            <a:r>
              <a:rPr lang="en-US" altLang="it-IT"/>
              <a:t> non crescente</a:t>
            </a:r>
          </a:p>
          <a:p>
            <a:pPr>
              <a:buFontTx/>
              <a:buNone/>
            </a:pPr>
            <a:r>
              <a:rPr lang="en-US" altLang="it-IT">
                <a:sym typeface="Symbol" panose="05050102010706020507" pitchFamily="18" charset="2"/>
              </a:rPr>
              <a:t>	C  W</a:t>
            </a:r>
            <a:endParaRPr lang="en-US" altLang="it-IT"/>
          </a:p>
          <a:p>
            <a:pPr>
              <a:buFontTx/>
              <a:buNone/>
            </a:pPr>
            <a:r>
              <a:rPr lang="en-US" altLang="it-IT"/>
              <a:t>	</a:t>
            </a:r>
            <a:r>
              <a:rPr lang="en-US" altLang="it-IT" b="1"/>
              <a:t>for</a:t>
            </a:r>
            <a:r>
              <a:rPr lang="en-US" altLang="it-IT"/>
              <a:t> i = 1 </a:t>
            </a:r>
            <a:r>
              <a:rPr lang="en-US" altLang="it-IT" b="1"/>
              <a:t>to</a:t>
            </a:r>
            <a:r>
              <a:rPr lang="en-US" altLang="it-IT"/>
              <a:t> n </a:t>
            </a:r>
            <a:r>
              <a:rPr lang="en-US" altLang="it-IT" b="1"/>
              <a:t>do</a:t>
            </a:r>
            <a:endParaRPr lang="en-US" altLang="it-IT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it-IT"/>
              <a:t>		L</a:t>
            </a:r>
            <a:r>
              <a:rPr lang="en-US" altLang="it-IT" baseline="-25000"/>
              <a:t>i</a:t>
            </a:r>
            <a:r>
              <a:rPr lang="en-US" altLang="it-IT"/>
              <a:t> </a:t>
            </a:r>
            <a:r>
              <a:rPr lang="en-US" altLang="it-IT">
                <a:sym typeface="Symbol" panose="05050102010706020507" pitchFamily="18" charset="2"/>
              </a:rPr>
              <a:t> 0</a:t>
            </a:r>
          </a:p>
          <a:p>
            <a:pPr>
              <a:buFontTx/>
              <a:buNone/>
            </a:pPr>
            <a:r>
              <a:rPr lang="en-US" altLang="it-IT">
                <a:sym typeface="Symbol" panose="05050102010706020507" pitchFamily="18" charset="2"/>
              </a:rPr>
              <a:t>	 i  1</a:t>
            </a:r>
          </a:p>
          <a:p>
            <a:pPr>
              <a:buFontTx/>
              <a:buNone/>
            </a:pPr>
            <a:r>
              <a:rPr lang="en-US" altLang="it-IT">
                <a:sym typeface="Symbol" panose="05050102010706020507" pitchFamily="18" charset="2"/>
              </a:rPr>
              <a:t>	</a:t>
            </a:r>
            <a:r>
              <a:rPr lang="en-US" altLang="it-IT" b="1">
                <a:sym typeface="Symbol" panose="05050102010706020507" pitchFamily="18" charset="2"/>
              </a:rPr>
              <a:t>while</a:t>
            </a:r>
            <a:r>
              <a:rPr lang="en-US" altLang="it-IT">
                <a:sym typeface="Symbol" panose="05050102010706020507" pitchFamily="18" charset="2"/>
              </a:rPr>
              <a:t> (i </a:t>
            </a:r>
            <a:r>
              <a:rPr lang="en-US" altLang="it-IT" baseline="-25000"/>
              <a:t> </a:t>
            </a:r>
            <a:r>
              <a:rPr lang="en-US" altLang="it-IT">
                <a:sym typeface="Symbol" panose="05050102010706020507" pitchFamily="18" charset="2"/>
              </a:rPr>
              <a:t> n) and (C &gt; 0) </a:t>
            </a:r>
            <a:r>
              <a:rPr lang="en-US" altLang="it-IT" b="1">
                <a:sym typeface="Symbol" panose="05050102010706020507" pitchFamily="18" charset="2"/>
              </a:rPr>
              <a:t>do</a:t>
            </a:r>
            <a:endParaRPr lang="en-US" altLang="it-IT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t-IT">
                <a:sym typeface="Symbol" panose="05050102010706020507" pitchFamily="18" charset="2"/>
              </a:rPr>
              <a:t>		 </a:t>
            </a:r>
            <a:r>
              <a:rPr lang="en-US" altLang="it-IT"/>
              <a:t>L</a:t>
            </a:r>
            <a:r>
              <a:rPr lang="en-US" altLang="it-IT" baseline="-25000"/>
              <a:t>i</a:t>
            </a:r>
            <a:r>
              <a:rPr lang="en-US" altLang="it-IT">
                <a:sym typeface="Symbol" panose="05050102010706020507" pitchFamily="18" charset="2"/>
              </a:rPr>
              <a:t>  min(C, </a:t>
            </a:r>
            <a:r>
              <a:rPr lang="en-US" altLang="it-IT" b="1">
                <a:sym typeface="Symbol" panose="05050102010706020507" pitchFamily="18" charset="2"/>
              </a:rPr>
              <a:t>w</a:t>
            </a:r>
            <a:r>
              <a:rPr lang="en-US" altLang="it-IT" b="1" baseline="-25000">
                <a:sym typeface="Symbol" panose="05050102010706020507" pitchFamily="18" charset="2"/>
              </a:rPr>
              <a:t>i</a:t>
            </a:r>
            <a:r>
              <a:rPr lang="en-US" altLang="it-IT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it-IT">
                <a:sym typeface="Symbol" panose="05050102010706020507" pitchFamily="18" charset="2"/>
              </a:rPr>
              <a:t>		 C  C - </a:t>
            </a:r>
            <a:r>
              <a:rPr lang="en-US" altLang="it-IT"/>
              <a:t>L</a:t>
            </a:r>
            <a:r>
              <a:rPr lang="en-US" altLang="it-IT" baseline="-25000"/>
              <a:t>i</a:t>
            </a:r>
            <a:endParaRPr lang="en-US" altLang="it-IT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t-IT">
                <a:sym typeface="Symbol" panose="05050102010706020507" pitchFamily="18" charset="2"/>
              </a:rPr>
              <a:t>		 i  i+1</a:t>
            </a:r>
          </a:p>
          <a:p>
            <a:pPr>
              <a:buFontTx/>
              <a:buNone/>
            </a:pPr>
            <a:r>
              <a:rPr lang="en-US" altLang="it-IT">
                <a:sym typeface="Symbol" panose="05050102010706020507" pitchFamily="18" charset="2"/>
              </a:rPr>
              <a:t>	</a:t>
            </a:r>
            <a:r>
              <a:rPr lang="en-US" altLang="it-IT" b="1">
                <a:sym typeface="Symbol" panose="05050102010706020507" pitchFamily="18" charset="2"/>
              </a:rPr>
              <a:t>return</a:t>
            </a:r>
            <a:r>
              <a:rPr lang="en-US" altLang="it-IT">
                <a:sym typeface="Symbol" panose="05050102010706020507" pitchFamily="18" charset="2"/>
              </a:rPr>
              <a:t> L</a:t>
            </a:r>
            <a:endParaRPr lang="en-US" altLang="it-IT"/>
          </a:p>
          <a:p>
            <a:endParaRPr lang="en-US" altLang="it-I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egnaposto numero diapositiva 5">
            <a:extLst>
              <a:ext uri="{FF2B5EF4-FFF2-40B4-BE49-F238E27FC236}">
                <a16:creationId xmlns:a16="http://schemas.microsoft.com/office/drawing/2014/main" id="{E9463A66-BA78-4821-8B84-C73C5DF5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DD51FF8-2FD6-448E-AEDE-F33B2E61039B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D87CB0A-93CE-4E1B-AA8A-22AD4AE6F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0"/>
            <a:ext cx="78486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 i="1">
                <a:solidFill>
                  <a:srgbClr val="0033CC"/>
                </a:solidFill>
              </a:rPr>
              <a:t>Knapsack</a:t>
            </a:r>
            <a:r>
              <a:rPr lang="en-US" altLang="it-IT" sz="2400">
                <a:solidFill>
                  <a:srgbClr val="0033CC"/>
                </a:solidFill>
              </a:rPr>
              <a:t>(W, </a:t>
            </a:r>
            <a:r>
              <a:rPr lang="en-US" altLang="it-IT" sz="2400" b="1">
                <a:solidFill>
                  <a:srgbClr val="0033CC"/>
                </a:solidFill>
              </a:rPr>
              <a:t>w</a:t>
            </a:r>
            <a:r>
              <a:rPr lang="en-US" altLang="it-IT" sz="2400">
                <a:solidFill>
                  <a:srgbClr val="0033CC"/>
                </a:solidFill>
              </a:rPr>
              <a:t>,</a:t>
            </a:r>
            <a:r>
              <a:rPr lang="en-US" altLang="it-IT" sz="2400" b="1">
                <a:solidFill>
                  <a:srgbClr val="0033CC"/>
                </a:solidFill>
              </a:rPr>
              <a:t>v</a:t>
            </a:r>
            <a:r>
              <a:rPr lang="en-US" altLang="it-IT" sz="2400">
                <a:solidFill>
                  <a:srgbClr val="0033CC"/>
                </a:solidFill>
              </a:rPr>
              <a:t>) 		</a:t>
            </a:r>
            <a:r>
              <a:rPr lang="en-US" altLang="it-IT" sz="2400">
                <a:solidFill>
                  <a:srgbClr val="FF0000"/>
                </a:solidFill>
              </a:rPr>
              <a:t>(L valori frazionari)</a:t>
            </a:r>
            <a:endParaRPr lang="en-US" altLang="it-IT" sz="240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US" altLang="it-IT" sz="2400"/>
              <a:t>	Ordina {1,…,n} per </a:t>
            </a:r>
            <a:r>
              <a:rPr lang="en-US" altLang="it-IT" sz="2400" b="1"/>
              <a:t>v</a:t>
            </a:r>
            <a:r>
              <a:rPr lang="en-US" altLang="it-IT" sz="2400" b="1" baseline="-25000"/>
              <a:t>i</a:t>
            </a:r>
            <a:r>
              <a:rPr lang="en-US" altLang="it-IT" sz="2400"/>
              <a:t>/</a:t>
            </a:r>
            <a:r>
              <a:rPr lang="en-US" altLang="it-IT" sz="2400" b="1"/>
              <a:t>w</a:t>
            </a:r>
            <a:r>
              <a:rPr lang="en-US" altLang="it-IT" sz="2400" b="1" baseline="-25000"/>
              <a:t>i</a:t>
            </a:r>
            <a:r>
              <a:rPr lang="en-US" altLang="it-IT" sz="2400"/>
              <a:t> non crescente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C  W</a:t>
            </a:r>
            <a:endParaRPr lang="en-US" altLang="it-IT" sz="2400"/>
          </a:p>
          <a:p>
            <a:pPr>
              <a:buFontTx/>
              <a:buNone/>
            </a:pPr>
            <a:r>
              <a:rPr lang="en-US" altLang="it-IT" sz="2400"/>
              <a:t>	</a:t>
            </a:r>
            <a:r>
              <a:rPr lang="en-US" altLang="it-IT" sz="2400" b="1"/>
              <a:t>for</a:t>
            </a:r>
            <a:r>
              <a:rPr lang="en-US" altLang="it-IT" sz="2400"/>
              <a:t> i = 1 </a:t>
            </a:r>
            <a:r>
              <a:rPr lang="en-US" altLang="it-IT" sz="2400" b="1"/>
              <a:t>to</a:t>
            </a:r>
            <a:r>
              <a:rPr lang="en-US" altLang="it-IT" sz="2400"/>
              <a:t> n </a:t>
            </a:r>
            <a:r>
              <a:rPr lang="en-US" altLang="it-IT" sz="2400" b="1"/>
              <a:t>do</a:t>
            </a:r>
            <a:endParaRPr lang="en-US" altLang="it-IT" sz="2400"/>
          </a:p>
          <a:p>
            <a:pPr>
              <a:buFontTx/>
              <a:buNone/>
            </a:pPr>
            <a:r>
              <a:rPr lang="en-US" altLang="it-IT" sz="2400"/>
              <a:t>		L</a:t>
            </a:r>
            <a:r>
              <a:rPr lang="en-US" altLang="it-IT" sz="2400" baseline="-25000"/>
              <a:t>i</a:t>
            </a:r>
            <a:r>
              <a:rPr lang="en-US" altLang="it-IT" sz="2400"/>
              <a:t> </a:t>
            </a:r>
            <a:r>
              <a:rPr lang="en-US" altLang="it-IT" sz="2400">
                <a:sym typeface="Symbol" panose="05050102010706020507" pitchFamily="18" charset="2"/>
              </a:rPr>
              <a:t> 0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 i  1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</a:t>
            </a:r>
            <a:r>
              <a:rPr lang="en-US" altLang="it-IT" sz="2400" b="1">
                <a:sym typeface="Symbol" panose="05050102010706020507" pitchFamily="18" charset="2"/>
              </a:rPr>
              <a:t>while</a:t>
            </a:r>
            <a:r>
              <a:rPr lang="en-US" altLang="it-IT" sz="2400">
                <a:sym typeface="Symbol" panose="05050102010706020507" pitchFamily="18" charset="2"/>
              </a:rPr>
              <a:t> (i </a:t>
            </a:r>
            <a:r>
              <a:rPr lang="en-US" altLang="it-IT" sz="2400" baseline="-25000"/>
              <a:t> </a:t>
            </a:r>
            <a:r>
              <a:rPr lang="en-US" altLang="it-IT" sz="2400">
                <a:sym typeface="Symbol" panose="05050102010706020507" pitchFamily="18" charset="2"/>
              </a:rPr>
              <a:t> n) and (C &gt; 0) </a:t>
            </a:r>
            <a:r>
              <a:rPr lang="en-US" altLang="it-IT" sz="2400" b="1">
                <a:sym typeface="Symbol" panose="05050102010706020507" pitchFamily="18" charset="2"/>
              </a:rPr>
              <a:t>do</a:t>
            </a:r>
            <a:endParaRPr lang="en-US" altLang="it-IT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 </a:t>
            </a:r>
            <a:r>
              <a:rPr lang="en-US" altLang="it-IT" sz="2400" b="1">
                <a:sym typeface="Symbol" panose="05050102010706020507" pitchFamily="18" charset="2"/>
              </a:rPr>
              <a:t>if</a:t>
            </a:r>
            <a:r>
              <a:rPr lang="en-US" altLang="it-IT" sz="2400">
                <a:sym typeface="Symbol" panose="05050102010706020507" pitchFamily="18" charset="2"/>
              </a:rPr>
              <a:t> (</a:t>
            </a:r>
            <a:r>
              <a:rPr lang="en-US" altLang="it-IT" sz="2400" b="1">
                <a:sym typeface="Symbol" panose="05050102010706020507" pitchFamily="18" charset="2"/>
              </a:rPr>
              <a:t>w</a:t>
            </a:r>
            <a:r>
              <a:rPr lang="en-US" altLang="it-IT" sz="2400" b="1" baseline="-25000">
                <a:sym typeface="Symbol" panose="05050102010706020507" pitchFamily="18" charset="2"/>
              </a:rPr>
              <a:t>i</a:t>
            </a:r>
            <a:r>
              <a:rPr lang="en-US" altLang="it-IT" sz="2400">
                <a:sym typeface="Symbol" panose="05050102010706020507" pitchFamily="18" charset="2"/>
              </a:rPr>
              <a:t> &gt; C)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	</a:t>
            </a:r>
            <a:r>
              <a:rPr lang="en-US" altLang="it-IT" sz="2400" b="1">
                <a:sym typeface="Symbol" panose="05050102010706020507" pitchFamily="18" charset="2"/>
              </a:rPr>
              <a:t>then</a:t>
            </a:r>
            <a:r>
              <a:rPr lang="en-US" altLang="it-IT" sz="2400">
                <a:sym typeface="Symbol" panose="05050102010706020507" pitchFamily="18" charset="2"/>
              </a:rPr>
              <a:t>  </a:t>
            </a:r>
            <a:r>
              <a:rPr lang="en-US" altLang="it-IT" sz="2400"/>
              <a:t>L</a:t>
            </a:r>
            <a:r>
              <a:rPr lang="en-US" altLang="it-IT" sz="2400" baseline="-25000"/>
              <a:t>i</a:t>
            </a:r>
            <a:r>
              <a:rPr lang="en-US" altLang="it-IT" sz="2400">
                <a:sym typeface="Symbol" panose="05050102010706020507" pitchFamily="18" charset="2"/>
              </a:rPr>
              <a:t>  C 		</a:t>
            </a:r>
            <a:r>
              <a:rPr lang="en-US" altLang="it-IT" sz="240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it-IT" sz="2400">
                <a:solidFill>
                  <a:srgbClr val="FF0000"/>
                </a:solidFill>
              </a:rPr>
              <a:t>L</a:t>
            </a:r>
            <a:r>
              <a:rPr lang="en-US" altLang="it-IT" sz="2400" baseline="-25000">
                <a:solidFill>
                  <a:srgbClr val="FF0000"/>
                </a:solidFill>
              </a:rPr>
              <a:t>i</a:t>
            </a:r>
            <a:r>
              <a:rPr lang="en-US" altLang="it-IT" sz="2400">
                <a:solidFill>
                  <a:srgbClr val="FF0000"/>
                </a:solidFill>
                <a:sym typeface="Symbol" panose="05050102010706020507" pitchFamily="18" charset="2"/>
              </a:rPr>
              <a:t>  C/</a:t>
            </a:r>
            <a:r>
              <a:rPr lang="en-US" altLang="it-IT" sz="2400" b="1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US" altLang="it-IT" sz="2400" b="1" baseline="-2500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it-IT" sz="240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it-IT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	          C  0		 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	</a:t>
            </a:r>
            <a:r>
              <a:rPr lang="en-US" altLang="it-IT" sz="2400" b="1">
                <a:sym typeface="Symbol" panose="05050102010706020507" pitchFamily="18" charset="2"/>
              </a:rPr>
              <a:t>else</a:t>
            </a:r>
            <a:r>
              <a:rPr lang="en-US" altLang="it-IT" sz="2400">
                <a:sym typeface="Symbol" panose="05050102010706020507" pitchFamily="18" charset="2"/>
              </a:rPr>
              <a:t>  </a:t>
            </a:r>
            <a:r>
              <a:rPr lang="en-US" altLang="it-IT" sz="2400"/>
              <a:t>L</a:t>
            </a:r>
            <a:r>
              <a:rPr lang="en-US" altLang="it-IT" sz="2400" baseline="-25000"/>
              <a:t>i </a:t>
            </a:r>
            <a:r>
              <a:rPr lang="en-US" altLang="it-IT" sz="2400">
                <a:sym typeface="Symbol" panose="05050102010706020507" pitchFamily="18" charset="2"/>
              </a:rPr>
              <a:t> </a:t>
            </a:r>
            <a:r>
              <a:rPr lang="en-US" altLang="it-IT" sz="2400" b="1">
                <a:sym typeface="Symbol" panose="05050102010706020507" pitchFamily="18" charset="2"/>
              </a:rPr>
              <a:t>w</a:t>
            </a:r>
            <a:r>
              <a:rPr lang="en-US" altLang="it-IT" sz="2400" b="1" baseline="-25000">
                <a:sym typeface="Symbol" panose="05050102010706020507" pitchFamily="18" charset="2"/>
              </a:rPr>
              <a:t>i  		 </a:t>
            </a:r>
            <a:r>
              <a:rPr lang="en-US" altLang="it-IT" sz="2400" b="1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it-IT" sz="2400">
                <a:solidFill>
                  <a:srgbClr val="FF0000"/>
                </a:solidFill>
              </a:rPr>
              <a:t>L</a:t>
            </a:r>
            <a:r>
              <a:rPr lang="en-US" altLang="it-IT" sz="2400" baseline="-25000">
                <a:solidFill>
                  <a:srgbClr val="FF0000"/>
                </a:solidFill>
              </a:rPr>
              <a:t>i </a:t>
            </a:r>
            <a:r>
              <a:rPr lang="en-US" altLang="it-IT" sz="2400">
                <a:solidFill>
                  <a:srgbClr val="FF0000"/>
                </a:solidFill>
                <a:sym typeface="Symbol" panose="05050102010706020507" pitchFamily="18" charset="2"/>
              </a:rPr>
              <a:t> 1</a:t>
            </a:r>
            <a:r>
              <a:rPr lang="en-US" altLang="it-IT" sz="2400" b="1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it-IT" sz="2400" b="1" baseline="-2500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t-IT" sz="2400" b="1" baseline="-25000">
                <a:sym typeface="Symbol" panose="05050102010706020507" pitchFamily="18" charset="2"/>
              </a:rPr>
              <a:t>			            </a:t>
            </a:r>
            <a:r>
              <a:rPr lang="en-US" altLang="it-IT" sz="2400">
                <a:sym typeface="Symbol" panose="05050102010706020507" pitchFamily="18" charset="2"/>
              </a:rPr>
              <a:t>C</a:t>
            </a:r>
            <a:r>
              <a:rPr lang="en-US" altLang="it-IT" sz="2400" b="1" baseline="-25000">
                <a:sym typeface="Symbol" panose="05050102010706020507" pitchFamily="18" charset="2"/>
              </a:rPr>
              <a:t> </a:t>
            </a:r>
            <a:r>
              <a:rPr lang="en-US" altLang="it-IT" sz="2400">
                <a:sym typeface="Symbol" panose="05050102010706020507" pitchFamily="18" charset="2"/>
              </a:rPr>
              <a:t> C - </a:t>
            </a:r>
            <a:r>
              <a:rPr lang="en-US" altLang="it-IT" sz="2400" b="1">
                <a:sym typeface="Symbol" panose="05050102010706020507" pitchFamily="18" charset="2"/>
              </a:rPr>
              <a:t>w</a:t>
            </a:r>
            <a:r>
              <a:rPr lang="en-US" altLang="it-IT" sz="2400" b="1" baseline="-25000">
                <a:sym typeface="Symbol" panose="05050102010706020507" pitchFamily="18" charset="2"/>
              </a:rPr>
              <a:t>i,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	         i  i+1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</a:t>
            </a:r>
            <a:r>
              <a:rPr lang="en-US" altLang="it-IT" sz="2400" b="1">
                <a:sym typeface="Symbol" panose="05050102010706020507" pitchFamily="18" charset="2"/>
              </a:rPr>
              <a:t>return</a:t>
            </a:r>
            <a:r>
              <a:rPr lang="en-US" altLang="it-IT" sz="2400">
                <a:sym typeface="Symbol" panose="05050102010706020507" pitchFamily="18" charset="2"/>
              </a:rPr>
              <a:t> L</a:t>
            </a:r>
            <a:endParaRPr lang="en-US" altLang="it-IT" sz="2400"/>
          </a:p>
          <a:p>
            <a:endParaRPr lang="en-US" altLang="it-IT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egnaposto numero diapositiva 5">
            <a:extLst>
              <a:ext uri="{FF2B5EF4-FFF2-40B4-BE49-F238E27FC236}">
                <a16:creationId xmlns:a16="http://schemas.microsoft.com/office/drawing/2014/main" id="{C9599433-8154-43A2-972A-E5B4C3FF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DD0E4CC-4D40-4983-B0E1-0567665C615F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D03C8D79-7E5C-4EE0-8A2A-DA8D0CF0C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Esempio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C1BE0C4-864B-4A02-8F5D-FED164033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endParaRPr lang="it-IT" altLang="it-IT"/>
          </a:p>
        </p:txBody>
      </p:sp>
      <p:graphicFrame>
        <p:nvGraphicFramePr>
          <p:cNvPr id="113669" name="Object 4">
            <a:extLst>
              <a:ext uri="{FF2B5EF4-FFF2-40B4-BE49-F238E27FC236}">
                <a16:creationId xmlns:a16="http://schemas.microsoft.com/office/drawing/2014/main" id="{CF831256-9EF7-4994-8AA0-FE11AE5FD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828800"/>
          <a:ext cx="62372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3" imgW="6236208" imgH="4064508" progId="Word.Document.8">
                  <p:embed/>
                </p:oleObj>
              </mc:Choice>
              <mc:Fallback>
                <p:oleObj name="Document" r:id="rId3" imgW="6236208" imgH="4064508" progId="Word.Document.8">
                  <p:embed/>
                  <p:pic>
                    <p:nvPicPr>
                      <p:cNvPr id="113669" name="Object 4">
                        <a:extLst>
                          <a:ext uri="{FF2B5EF4-FFF2-40B4-BE49-F238E27FC236}">
                            <a16:creationId xmlns:a16="http://schemas.microsoft.com/office/drawing/2014/main" id="{CF831256-9EF7-4994-8AA0-FE11AE5FD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6237288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5">
            <a:extLst>
              <a:ext uri="{FF2B5EF4-FFF2-40B4-BE49-F238E27FC236}">
                <a16:creationId xmlns:a16="http://schemas.microsoft.com/office/drawing/2014/main" id="{B187A5C5-9E0E-43C2-9BC1-390D19D72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8964" y="1828801"/>
          <a:ext cx="6218237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5" imgW="6219444" imgH="4053840" progId="Word.Document.8">
                  <p:embed/>
                </p:oleObj>
              </mc:Choice>
              <mc:Fallback>
                <p:oleObj name="Document" r:id="rId5" imgW="6219444" imgH="4053840" progId="Word.Document.8">
                  <p:embed/>
                  <p:pic>
                    <p:nvPicPr>
                      <p:cNvPr id="113670" name="Object 5">
                        <a:extLst>
                          <a:ext uri="{FF2B5EF4-FFF2-40B4-BE49-F238E27FC236}">
                            <a16:creationId xmlns:a16="http://schemas.microsoft.com/office/drawing/2014/main" id="{B187A5C5-9E0E-43C2-9BC1-390D19D72A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4" y="1828801"/>
                        <a:ext cx="6218237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egnaposto numero diapositiva 5">
            <a:extLst>
              <a:ext uri="{FF2B5EF4-FFF2-40B4-BE49-F238E27FC236}">
                <a16:creationId xmlns:a16="http://schemas.microsoft.com/office/drawing/2014/main" id="{8ABD8D27-D5B3-4799-B83F-A1589733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B72F01A6-8820-43C4-A839-7B45A982BC3B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D8D5FF0-3AF0-4519-B22F-A5F016E12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Esecuzione algoritmo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8ABE338F-2EAB-443B-8B4A-78241905A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362200"/>
            <a:ext cx="7772400" cy="4114800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it-IT"/>
              <a:t>/		50		0		 0		 0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it-IT"/>
              <a:t>1		</a:t>
            </a:r>
            <a:r>
              <a:rPr lang="en-US" altLang="it-IT" b="1">
                <a:solidFill>
                  <a:schemeClr val="accent2"/>
                </a:solidFill>
              </a:rPr>
              <a:t>40</a:t>
            </a:r>
            <a:r>
              <a:rPr lang="en-US" altLang="it-IT">
                <a:solidFill>
                  <a:schemeClr val="accent2"/>
                </a:solidFill>
              </a:rPr>
              <a:t>		</a:t>
            </a:r>
            <a:r>
              <a:rPr lang="en-US" altLang="it-IT" b="1">
                <a:solidFill>
                  <a:schemeClr val="accent2"/>
                </a:solidFill>
              </a:rPr>
              <a:t>10</a:t>
            </a:r>
            <a:r>
              <a:rPr lang="en-US" altLang="it-IT"/>
              <a:t>		 0		 0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it-IT"/>
              <a:t>2		</a:t>
            </a:r>
            <a:r>
              <a:rPr lang="en-US" altLang="it-IT" b="1">
                <a:solidFill>
                  <a:schemeClr val="bg2"/>
                </a:solidFill>
              </a:rPr>
              <a:t>20</a:t>
            </a:r>
            <a:r>
              <a:rPr lang="en-US" altLang="it-IT"/>
              <a:t>		10		</a:t>
            </a:r>
            <a:r>
              <a:rPr lang="en-US" altLang="it-IT" b="1">
                <a:solidFill>
                  <a:schemeClr val="bg2"/>
                </a:solidFill>
              </a:rPr>
              <a:t>20</a:t>
            </a:r>
            <a:r>
              <a:rPr lang="en-US" altLang="it-IT"/>
              <a:t>	 	 0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it-IT"/>
              <a:t>3		</a:t>
            </a:r>
            <a:r>
              <a:rPr lang="en-US" altLang="it-IT" b="1">
                <a:solidFill>
                  <a:srgbClr val="00FF00"/>
                </a:solidFill>
              </a:rPr>
              <a:t>0</a:t>
            </a:r>
            <a:r>
              <a:rPr lang="en-US" altLang="it-IT"/>
              <a:t>		10		20		 </a:t>
            </a:r>
            <a:r>
              <a:rPr lang="en-US" altLang="it-IT" b="1">
                <a:solidFill>
                  <a:srgbClr val="00FF00"/>
                </a:solidFill>
              </a:rPr>
              <a:t>20</a:t>
            </a:r>
            <a:endParaRPr lang="en-US" altLang="it-IT" b="1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it-IT">
                <a:solidFill>
                  <a:srgbClr val="0033CC"/>
                </a:solidFill>
              </a:rPr>
              <a:t>Soluzione:</a:t>
            </a:r>
            <a:r>
              <a:rPr lang="en-US" altLang="it-IT"/>
              <a:t> V = 10*6 + 20 *5+20* 4 = 240</a:t>
            </a:r>
          </a:p>
        </p:txBody>
      </p:sp>
      <p:sp>
        <p:nvSpPr>
          <p:cNvPr id="114693" name="Text Box 6">
            <a:extLst>
              <a:ext uri="{FF2B5EF4-FFF2-40B4-BE49-F238E27FC236}">
                <a16:creationId xmlns:a16="http://schemas.microsoft.com/office/drawing/2014/main" id="{BF8AE47C-7B1C-4528-B047-FAC015186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1"/>
            <a:ext cx="7848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2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	C		L</a:t>
            </a:r>
            <a:r>
              <a:rPr lang="en-US" altLang="it-IT" sz="2800" b="1" baseline="-2500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it-IT" sz="2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</a:t>
            </a:r>
            <a:r>
              <a:rPr lang="en-US" altLang="it-IT" sz="2800" b="1" baseline="-2500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it-IT" sz="2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L</a:t>
            </a:r>
            <a:r>
              <a:rPr lang="en-US" altLang="it-IT" sz="2800" b="1" baseline="-2500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it-IT" sz="2800" b="1">
              <a:solidFill>
                <a:srgbClr val="4F81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numero diapositiva 5">
            <a:extLst>
              <a:ext uri="{FF2B5EF4-FFF2-40B4-BE49-F238E27FC236}">
                <a16:creationId xmlns:a16="http://schemas.microsoft.com/office/drawing/2014/main" id="{1A068EAF-59CC-4295-A870-EF9234DE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EAD103D-E781-4E8C-9245-4CDC5F133E71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5C53EF-D90D-46EB-AE5A-D8F4128E1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Soluzione di un problema di ottimizzazione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75F429E-5D97-498B-A1CC-80F37A0C6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Ad ogni problema è associato un </a:t>
            </a:r>
            <a:r>
              <a:rPr lang="en-US" altLang="it-IT">
                <a:solidFill>
                  <a:schemeClr val="accent1"/>
                </a:solidFill>
              </a:rPr>
              <a:t>costo/valore </a:t>
            </a:r>
          </a:p>
          <a:p>
            <a:r>
              <a:rPr lang="en-US" altLang="it-IT"/>
              <a:t>Una soluzione e’ frutto di una sequenza di </a:t>
            </a:r>
            <a:r>
              <a:rPr lang="en-US" altLang="it-IT">
                <a:solidFill>
                  <a:schemeClr val="accent1"/>
                </a:solidFill>
              </a:rPr>
              <a:t>scelte</a:t>
            </a:r>
            <a:r>
              <a:rPr lang="en-US" altLang="it-IT"/>
              <a:t>, ciascuna delle quali contribuisce a determinare il costo/valore  finale</a:t>
            </a:r>
          </a:p>
          <a:p>
            <a:r>
              <a:rPr lang="en-US" altLang="it-IT"/>
              <a:t>Si è interessati a trovare una soluzione che abbia un </a:t>
            </a:r>
            <a:r>
              <a:rPr lang="en-US" altLang="it-IT">
                <a:solidFill>
                  <a:schemeClr val="accent1"/>
                </a:solidFill>
              </a:rPr>
              <a:t>costo/valore ottimo</a:t>
            </a:r>
            <a:r>
              <a:rPr lang="en-US" altLang="it-IT"/>
              <a:t> (minimo o massimo)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egnaposto numero diapositiva 5">
            <a:extLst>
              <a:ext uri="{FF2B5EF4-FFF2-40B4-BE49-F238E27FC236}">
                <a16:creationId xmlns:a16="http://schemas.microsoft.com/office/drawing/2014/main" id="{BAEF6C6F-F796-4D19-8A50-FB5B50FE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14E3619-DF8D-45D9-BDDB-6EFB61EE1874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D4DE26D-75E6-4DCD-B13A-9FED9E358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Zaino 0-1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E6BDE674-7FBD-4210-A13A-8D3D2FE4E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it-IT"/>
              <a:t>Stesso problema, ma gli articoli vanno presi </a:t>
            </a:r>
            <a:r>
              <a:rPr lang="en-US" altLang="it-IT" i="1">
                <a:solidFill>
                  <a:schemeClr val="accent1"/>
                </a:solidFill>
              </a:rPr>
              <a:t>interamente</a:t>
            </a:r>
            <a:r>
              <a:rPr lang="en-US" altLang="it-IT"/>
              <a:t>:</a:t>
            </a:r>
          </a:p>
          <a:p>
            <a:pPr marL="0" indent="0">
              <a:buNone/>
            </a:pPr>
            <a:r>
              <a:rPr lang="en-US" altLang="it-IT" b="1">
                <a:solidFill>
                  <a:srgbClr val="FF0000"/>
                </a:solidFill>
              </a:rPr>
              <a:t>L</a:t>
            </a:r>
            <a:r>
              <a:rPr lang="en-US" altLang="it-IT" b="1" baseline="-25000">
                <a:solidFill>
                  <a:srgbClr val="FF0000"/>
                </a:solidFill>
              </a:rPr>
              <a:t>i</a:t>
            </a:r>
            <a:r>
              <a:rPr lang="en-US" altLang="it-IT"/>
              <a:t> = 1 	se prendiamo l’articolo </a:t>
            </a:r>
            <a:r>
              <a:rPr lang="en-US" altLang="it-IT">
                <a:solidFill>
                  <a:srgbClr val="FF0000"/>
                </a:solidFill>
              </a:rPr>
              <a:t>i</a:t>
            </a:r>
            <a:endParaRPr lang="en-US" altLang="it-IT"/>
          </a:p>
          <a:p>
            <a:pPr marL="0" indent="0">
              <a:buNone/>
            </a:pPr>
            <a:r>
              <a:rPr lang="en-US" altLang="it-IT" b="1">
                <a:solidFill>
                  <a:srgbClr val="FF0000"/>
                </a:solidFill>
              </a:rPr>
              <a:t>L</a:t>
            </a:r>
            <a:r>
              <a:rPr lang="en-US" altLang="it-IT" b="1" baseline="-25000">
                <a:solidFill>
                  <a:srgbClr val="FF0000"/>
                </a:solidFill>
              </a:rPr>
              <a:t>i</a:t>
            </a:r>
            <a:r>
              <a:rPr lang="en-US" altLang="it-IT"/>
              <a:t> = 0 	se non prendiamo l’articolo </a:t>
            </a:r>
            <a:r>
              <a:rPr lang="en-US" altLang="it-IT">
                <a:solidFill>
                  <a:srgbClr val="FF0000"/>
                </a:solidFill>
              </a:rPr>
              <a:t>i</a:t>
            </a:r>
            <a:r>
              <a:rPr lang="en-US" altLang="it-IT"/>
              <a:t> </a:t>
            </a:r>
          </a:p>
          <a:p>
            <a:pPr marL="0" indent="0">
              <a:buNone/>
            </a:pPr>
            <a:endParaRPr lang="en-US" altLang="it-IT"/>
          </a:p>
          <a:p>
            <a:pPr marL="0" indent="0">
              <a:buNone/>
            </a:pPr>
            <a:r>
              <a:rPr lang="en-US" altLang="it-IT">
                <a:solidFill>
                  <a:srgbClr val="0033CC"/>
                </a:solidFill>
              </a:rPr>
              <a:t>Vale la proprietà della sottostruttura ottima anche per lo zaino 0-1:</a:t>
            </a:r>
            <a:r>
              <a:rPr lang="en-US" altLang="it-IT"/>
              <a:t> se ad un carico ottimo di peso </a:t>
            </a:r>
            <a:r>
              <a:rPr lang="en-US" altLang="it-IT" b="1"/>
              <a:t>W</a:t>
            </a:r>
            <a:r>
              <a:rPr lang="en-US" altLang="it-IT"/>
              <a:t> tolgo un oggetto </a:t>
            </a:r>
            <a:r>
              <a:rPr lang="en-US" altLang="it-IT" b="1"/>
              <a:t>j</a:t>
            </a:r>
            <a:r>
              <a:rPr lang="en-US" altLang="it-IT"/>
              <a:t>, ottengo un carico ottimo di peso </a:t>
            </a:r>
            <a:r>
              <a:rPr lang="en-US" altLang="it-IT" b="1"/>
              <a:t>W - w</a:t>
            </a:r>
            <a:r>
              <a:rPr lang="en-US" altLang="it-IT" b="1" baseline="-25000"/>
              <a:t>j</a:t>
            </a:r>
            <a:endParaRPr lang="en-US" alt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egnaposto numero diapositiva 5">
            <a:extLst>
              <a:ext uri="{FF2B5EF4-FFF2-40B4-BE49-F238E27FC236}">
                <a16:creationId xmlns:a16="http://schemas.microsoft.com/office/drawing/2014/main" id="{6FBEE1A5-5208-4E5B-9BEB-693CE1EC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21E0BDA-04F3-433D-9573-1E2369D9050D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9C54B61-0D62-475E-8CC1-F28D9F093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381000"/>
            <a:ext cx="78486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 i="1">
                <a:solidFill>
                  <a:srgbClr val="0033CC"/>
                </a:solidFill>
              </a:rPr>
              <a:t>GreedyKnapsack0-1</a:t>
            </a:r>
            <a:r>
              <a:rPr lang="en-US" altLang="it-IT" sz="2400">
                <a:solidFill>
                  <a:srgbClr val="0033CC"/>
                </a:solidFill>
              </a:rPr>
              <a:t>(W, </a:t>
            </a:r>
            <a:r>
              <a:rPr lang="en-US" altLang="it-IT" sz="2400" b="1">
                <a:solidFill>
                  <a:srgbClr val="0033CC"/>
                </a:solidFill>
              </a:rPr>
              <a:t>w</a:t>
            </a:r>
            <a:r>
              <a:rPr lang="en-US" altLang="it-IT" sz="2400">
                <a:solidFill>
                  <a:srgbClr val="0033CC"/>
                </a:solidFill>
              </a:rPr>
              <a:t>,</a:t>
            </a:r>
            <a:r>
              <a:rPr lang="en-US" altLang="it-IT" sz="2400" b="1">
                <a:solidFill>
                  <a:srgbClr val="0033CC"/>
                </a:solidFill>
              </a:rPr>
              <a:t>v</a:t>
            </a:r>
            <a:r>
              <a:rPr lang="en-US" altLang="it-IT" sz="2400">
                <a:solidFill>
                  <a:srgbClr val="0033CC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it-IT" sz="2400"/>
              <a:t>	Ordina {1,…,n} per </a:t>
            </a:r>
            <a:r>
              <a:rPr lang="en-US" altLang="it-IT" sz="2400" b="1"/>
              <a:t>v</a:t>
            </a:r>
            <a:r>
              <a:rPr lang="en-US" altLang="it-IT" sz="2400" b="1" baseline="-25000"/>
              <a:t>i</a:t>
            </a:r>
            <a:r>
              <a:rPr lang="en-US" altLang="it-IT" sz="2400"/>
              <a:t>/</a:t>
            </a:r>
            <a:r>
              <a:rPr lang="en-US" altLang="it-IT" sz="2400" b="1"/>
              <a:t>w</a:t>
            </a:r>
            <a:r>
              <a:rPr lang="en-US" altLang="it-IT" sz="2400" b="1" baseline="-25000"/>
              <a:t>i</a:t>
            </a:r>
            <a:r>
              <a:rPr lang="en-US" altLang="it-IT" sz="2400"/>
              <a:t> non crescente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C  W</a:t>
            </a:r>
            <a:endParaRPr lang="en-US" altLang="it-IT" sz="2400"/>
          </a:p>
          <a:p>
            <a:pPr>
              <a:buFontTx/>
              <a:buNone/>
            </a:pPr>
            <a:r>
              <a:rPr lang="en-US" altLang="it-IT" sz="2400"/>
              <a:t>	</a:t>
            </a:r>
            <a:r>
              <a:rPr lang="en-US" altLang="it-IT" sz="2400" b="1"/>
              <a:t>for</a:t>
            </a:r>
            <a:r>
              <a:rPr lang="en-US" altLang="it-IT" sz="2400"/>
              <a:t> i = 1 </a:t>
            </a:r>
            <a:r>
              <a:rPr lang="en-US" altLang="it-IT" sz="2400" b="1"/>
              <a:t>to</a:t>
            </a:r>
            <a:r>
              <a:rPr lang="en-US" altLang="it-IT" sz="2400"/>
              <a:t> n </a:t>
            </a:r>
            <a:r>
              <a:rPr lang="en-US" altLang="it-IT" sz="2400" b="1"/>
              <a:t>do</a:t>
            </a:r>
            <a:endParaRPr lang="en-US" altLang="it-IT" sz="2400"/>
          </a:p>
          <a:p>
            <a:pPr>
              <a:buFontTx/>
              <a:buNone/>
            </a:pPr>
            <a:r>
              <a:rPr lang="en-US" altLang="it-IT" sz="2400"/>
              <a:t>		L</a:t>
            </a:r>
            <a:r>
              <a:rPr lang="en-US" altLang="it-IT" sz="2400" baseline="-25000"/>
              <a:t>i</a:t>
            </a:r>
            <a:r>
              <a:rPr lang="en-US" altLang="it-IT" sz="2400"/>
              <a:t> </a:t>
            </a:r>
            <a:r>
              <a:rPr lang="en-US" altLang="it-IT" sz="2400">
                <a:sym typeface="Symbol" panose="05050102010706020507" pitchFamily="18" charset="2"/>
              </a:rPr>
              <a:t> 0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i  1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</a:t>
            </a:r>
            <a:r>
              <a:rPr lang="en-US" altLang="it-IT" sz="2400" b="1">
                <a:sym typeface="Symbol" panose="05050102010706020507" pitchFamily="18" charset="2"/>
              </a:rPr>
              <a:t>while</a:t>
            </a:r>
            <a:r>
              <a:rPr lang="en-US" altLang="it-IT" sz="2400">
                <a:sym typeface="Symbol" panose="05050102010706020507" pitchFamily="18" charset="2"/>
              </a:rPr>
              <a:t> (i </a:t>
            </a:r>
            <a:r>
              <a:rPr lang="en-US" altLang="it-IT" sz="2400" baseline="-25000"/>
              <a:t> </a:t>
            </a:r>
            <a:r>
              <a:rPr lang="en-US" altLang="it-IT" sz="2400">
                <a:sym typeface="Symbol" panose="05050102010706020507" pitchFamily="18" charset="2"/>
              </a:rPr>
              <a:t> n) and (C &gt; 0) </a:t>
            </a:r>
            <a:r>
              <a:rPr lang="en-US" altLang="it-IT" sz="2400" b="1">
                <a:sym typeface="Symbol" panose="05050102010706020507" pitchFamily="18" charset="2"/>
              </a:rPr>
              <a:t>do</a:t>
            </a:r>
            <a:endParaRPr lang="en-US" altLang="it-IT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 </a:t>
            </a:r>
            <a:r>
              <a:rPr lang="en-US" altLang="it-IT" sz="2400" b="1">
                <a:sym typeface="Symbol" panose="05050102010706020507" pitchFamily="18" charset="2"/>
              </a:rPr>
              <a:t>if</a:t>
            </a:r>
            <a:r>
              <a:rPr lang="en-US" altLang="it-IT" sz="2400">
                <a:sym typeface="Symbol" panose="05050102010706020507" pitchFamily="18" charset="2"/>
              </a:rPr>
              <a:t> (</a:t>
            </a:r>
            <a:r>
              <a:rPr lang="en-US" altLang="it-IT" sz="2400" b="1">
                <a:sym typeface="Symbol" panose="05050102010706020507" pitchFamily="18" charset="2"/>
              </a:rPr>
              <a:t>w</a:t>
            </a:r>
            <a:r>
              <a:rPr lang="en-US" altLang="it-IT" sz="2400" b="1" baseline="-25000">
                <a:sym typeface="Symbol" panose="05050102010706020507" pitchFamily="18" charset="2"/>
              </a:rPr>
              <a:t>i</a:t>
            </a:r>
            <a:r>
              <a:rPr lang="en-US" altLang="it-IT" sz="2400">
                <a:sym typeface="Symbol" panose="05050102010706020507" pitchFamily="18" charset="2"/>
              </a:rPr>
              <a:t> &gt; C)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	</a:t>
            </a:r>
            <a:r>
              <a:rPr lang="en-US" altLang="it-IT" sz="2400" b="1">
                <a:sym typeface="Symbol" panose="05050102010706020507" pitchFamily="18" charset="2"/>
              </a:rPr>
              <a:t>then</a:t>
            </a:r>
            <a:r>
              <a:rPr lang="en-US" altLang="it-IT" sz="2400">
                <a:sym typeface="Symbol" panose="05050102010706020507" pitchFamily="18" charset="2"/>
              </a:rPr>
              <a:t>  </a:t>
            </a:r>
            <a:r>
              <a:rPr lang="en-US" altLang="it-IT" sz="2400">
                <a:solidFill>
                  <a:srgbClr val="0033CC"/>
                </a:solidFill>
              </a:rPr>
              <a:t>L</a:t>
            </a:r>
            <a:r>
              <a:rPr lang="en-US" altLang="it-IT" sz="2400" baseline="-25000">
                <a:solidFill>
                  <a:srgbClr val="0033CC"/>
                </a:solidFill>
              </a:rPr>
              <a:t>i</a:t>
            </a:r>
            <a:r>
              <a:rPr lang="en-US" altLang="it-IT" sz="2400">
                <a:solidFill>
                  <a:srgbClr val="0033CC"/>
                </a:solidFill>
                <a:sym typeface="Symbol" panose="05050102010706020507" pitchFamily="18" charset="2"/>
              </a:rPr>
              <a:t>  0</a:t>
            </a:r>
            <a:r>
              <a:rPr lang="en-US" altLang="it-IT" sz="2400">
                <a:sym typeface="Symbol" panose="05050102010706020507" pitchFamily="18" charset="2"/>
              </a:rPr>
              <a:t> 		 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	</a:t>
            </a:r>
            <a:r>
              <a:rPr lang="en-US" altLang="it-IT" sz="2400" b="1">
                <a:sym typeface="Symbol" panose="05050102010706020507" pitchFamily="18" charset="2"/>
              </a:rPr>
              <a:t>else</a:t>
            </a:r>
            <a:r>
              <a:rPr lang="en-US" altLang="it-IT" sz="2400">
                <a:sym typeface="Symbol" panose="05050102010706020507" pitchFamily="18" charset="2"/>
              </a:rPr>
              <a:t>    </a:t>
            </a:r>
            <a:r>
              <a:rPr lang="en-US" altLang="it-IT" sz="2400">
                <a:solidFill>
                  <a:srgbClr val="0033CC"/>
                </a:solidFill>
              </a:rPr>
              <a:t>L</a:t>
            </a:r>
            <a:r>
              <a:rPr lang="en-US" altLang="it-IT" sz="2400" baseline="-25000">
                <a:solidFill>
                  <a:srgbClr val="0033CC"/>
                </a:solidFill>
              </a:rPr>
              <a:t>i </a:t>
            </a:r>
            <a:r>
              <a:rPr lang="en-US" altLang="it-IT" sz="2400">
                <a:solidFill>
                  <a:srgbClr val="0033CC"/>
                </a:solidFill>
                <a:sym typeface="Symbol" panose="05050102010706020507" pitchFamily="18" charset="2"/>
              </a:rPr>
              <a:t> </a:t>
            </a:r>
            <a:r>
              <a:rPr lang="en-US" altLang="it-IT" sz="2400" b="1">
                <a:solidFill>
                  <a:srgbClr val="0033CC"/>
                </a:solidFill>
                <a:sym typeface="Symbol" panose="05050102010706020507" pitchFamily="18" charset="2"/>
              </a:rPr>
              <a:t>1</a:t>
            </a:r>
            <a:r>
              <a:rPr lang="en-US" altLang="it-IT" sz="2400" b="1" baseline="-2500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it-IT" sz="2400" b="1" baseline="-25000">
                <a:sym typeface="Symbol" panose="05050102010706020507" pitchFamily="18" charset="2"/>
              </a:rPr>
              <a:t>			               </a:t>
            </a:r>
            <a:r>
              <a:rPr lang="en-US" altLang="it-IT" sz="2400">
                <a:sym typeface="Symbol" panose="05050102010706020507" pitchFamily="18" charset="2"/>
              </a:rPr>
              <a:t>C</a:t>
            </a:r>
            <a:r>
              <a:rPr lang="en-US" altLang="it-IT" sz="2400" b="1" baseline="-25000">
                <a:sym typeface="Symbol" panose="05050102010706020507" pitchFamily="18" charset="2"/>
              </a:rPr>
              <a:t> </a:t>
            </a:r>
            <a:r>
              <a:rPr lang="en-US" altLang="it-IT" sz="2400">
                <a:sym typeface="Symbol" panose="05050102010706020507" pitchFamily="18" charset="2"/>
              </a:rPr>
              <a:t> C - </a:t>
            </a:r>
            <a:r>
              <a:rPr lang="en-US" altLang="it-IT" sz="2400" b="1">
                <a:sym typeface="Symbol" panose="05050102010706020507" pitchFamily="18" charset="2"/>
              </a:rPr>
              <a:t>w</a:t>
            </a:r>
            <a:r>
              <a:rPr lang="en-US" altLang="it-IT" sz="2400" b="1" baseline="-25000">
                <a:sym typeface="Symbol" panose="05050102010706020507" pitchFamily="18" charset="2"/>
              </a:rPr>
              <a:t>i,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	i  i+1</a:t>
            </a:r>
          </a:p>
          <a:p>
            <a:pPr>
              <a:buFontTx/>
              <a:buNone/>
            </a:pPr>
            <a:r>
              <a:rPr lang="en-US" altLang="it-IT" sz="2400">
                <a:sym typeface="Symbol" panose="05050102010706020507" pitchFamily="18" charset="2"/>
              </a:rPr>
              <a:t>	</a:t>
            </a:r>
            <a:r>
              <a:rPr lang="en-US" altLang="it-IT" sz="2400" b="1">
                <a:sym typeface="Symbol" panose="05050102010706020507" pitchFamily="18" charset="2"/>
              </a:rPr>
              <a:t>return</a:t>
            </a:r>
            <a:r>
              <a:rPr lang="en-US" altLang="it-IT" sz="2400">
                <a:sym typeface="Symbol" panose="05050102010706020507" pitchFamily="18" charset="2"/>
              </a:rPr>
              <a:t> L</a:t>
            </a:r>
            <a:endParaRPr lang="en-US" altLang="it-IT" sz="2400"/>
          </a:p>
          <a:p>
            <a:endParaRPr lang="en-US" altLang="it-IT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egnaposto numero diapositiva 5">
            <a:extLst>
              <a:ext uri="{FF2B5EF4-FFF2-40B4-BE49-F238E27FC236}">
                <a16:creationId xmlns:a16="http://schemas.microsoft.com/office/drawing/2014/main" id="{48B9942A-C50A-404E-AAAF-F7A629CE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C20E3779-EACD-4A45-BD23-1C984C941EF6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8D9D4F05-F711-43C7-ACB9-9FFD17EA8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Rivediamo l’esempio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F2E1105-9998-4AC1-A690-5A9B5945C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endParaRPr lang="it-IT" altLang="it-IT"/>
          </a:p>
        </p:txBody>
      </p:sp>
      <p:graphicFrame>
        <p:nvGraphicFramePr>
          <p:cNvPr id="117765" name="Object 4">
            <a:extLst>
              <a:ext uri="{FF2B5EF4-FFF2-40B4-BE49-F238E27FC236}">
                <a16:creationId xmlns:a16="http://schemas.microsoft.com/office/drawing/2014/main" id="{E1AF25ED-6F9F-4E5E-943B-58B4ACDEC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828800"/>
          <a:ext cx="62372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3" imgW="6236208" imgH="4064508" progId="Word.Document.8">
                  <p:embed/>
                </p:oleObj>
              </mc:Choice>
              <mc:Fallback>
                <p:oleObj name="Document" r:id="rId3" imgW="6236208" imgH="4064508" progId="Word.Document.8">
                  <p:embed/>
                  <p:pic>
                    <p:nvPicPr>
                      <p:cNvPr id="117765" name="Object 4">
                        <a:extLst>
                          <a:ext uri="{FF2B5EF4-FFF2-40B4-BE49-F238E27FC236}">
                            <a16:creationId xmlns:a16="http://schemas.microsoft.com/office/drawing/2014/main" id="{E1AF25ED-6F9F-4E5E-943B-58B4ACDEC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6237288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5">
            <a:extLst>
              <a:ext uri="{FF2B5EF4-FFF2-40B4-BE49-F238E27FC236}">
                <a16:creationId xmlns:a16="http://schemas.microsoft.com/office/drawing/2014/main" id="{6D3DC0F0-7B44-4FF4-B9D8-8B36BA3C8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8964" y="1828801"/>
          <a:ext cx="6218237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5" imgW="6219444" imgH="4053840" progId="Word.Document.8">
                  <p:embed/>
                </p:oleObj>
              </mc:Choice>
              <mc:Fallback>
                <p:oleObj name="Document" r:id="rId5" imgW="6219444" imgH="4053840" progId="Word.Document.8">
                  <p:embed/>
                  <p:pic>
                    <p:nvPicPr>
                      <p:cNvPr id="117766" name="Object 5">
                        <a:extLst>
                          <a:ext uri="{FF2B5EF4-FFF2-40B4-BE49-F238E27FC236}">
                            <a16:creationId xmlns:a16="http://schemas.microsoft.com/office/drawing/2014/main" id="{6D3DC0F0-7B44-4FF4-B9D8-8B36BA3C8A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4" y="1828801"/>
                        <a:ext cx="6218237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egnaposto numero diapositiva 5">
            <a:extLst>
              <a:ext uri="{FF2B5EF4-FFF2-40B4-BE49-F238E27FC236}">
                <a16:creationId xmlns:a16="http://schemas.microsoft.com/office/drawing/2014/main" id="{2A44FB6E-9C6B-4AA7-9349-99047A36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EB9D34A0-1BB0-43AB-8804-8CD8C55C6B48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F56F3174-9B77-4238-B517-DF93CDFE3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Esecuzione algoritmo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0DF4670D-4D0D-40FE-B6A2-D618B5DB2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2286000"/>
            <a:ext cx="8610600" cy="4191000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it-IT"/>
              <a:t>/		50		0		 0		 0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it-IT"/>
              <a:t>1		</a:t>
            </a:r>
            <a:r>
              <a:rPr lang="en-US" altLang="it-IT" b="1">
                <a:solidFill>
                  <a:schemeClr val="accent2"/>
                </a:solidFill>
              </a:rPr>
              <a:t>40</a:t>
            </a:r>
            <a:r>
              <a:rPr lang="en-US" altLang="it-IT">
                <a:solidFill>
                  <a:schemeClr val="accent2"/>
                </a:solidFill>
              </a:rPr>
              <a:t>		</a:t>
            </a:r>
            <a:r>
              <a:rPr lang="en-US" altLang="it-IT" b="1">
                <a:solidFill>
                  <a:schemeClr val="accent2"/>
                </a:solidFill>
              </a:rPr>
              <a:t>10</a:t>
            </a:r>
            <a:r>
              <a:rPr lang="en-US" altLang="it-IT"/>
              <a:t>		 0		 0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it-IT"/>
              <a:t>2		</a:t>
            </a:r>
            <a:r>
              <a:rPr lang="en-US" altLang="it-IT" b="1">
                <a:solidFill>
                  <a:schemeClr val="bg2"/>
                </a:solidFill>
              </a:rPr>
              <a:t>20</a:t>
            </a:r>
            <a:r>
              <a:rPr lang="en-US" altLang="it-IT"/>
              <a:t>		10		</a:t>
            </a:r>
            <a:r>
              <a:rPr lang="en-US" altLang="it-IT" b="1">
                <a:solidFill>
                  <a:schemeClr val="bg2"/>
                </a:solidFill>
              </a:rPr>
              <a:t>20</a:t>
            </a:r>
            <a:r>
              <a:rPr lang="en-US" altLang="it-IT"/>
              <a:t>		 0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it-IT"/>
              <a:t>3		</a:t>
            </a:r>
            <a:r>
              <a:rPr lang="en-US" altLang="it-IT" b="1">
                <a:solidFill>
                  <a:srgbClr val="00FF00"/>
                </a:solidFill>
              </a:rPr>
              <a:t>20</a:t>
            </a:r>
            <a:r>
              <a:rPr lang="en-US" altLang="it-IT"/>
              <a:t>		10		20	       	 </a:t>
            </a:r>
            <a:r>
              <a:rPr lang="en-US" altLang="it-IT" b="1">
                <a:solidFill>
                  <a:srgbClr val="00FF00"/>
                </a:solidFill>
              </a:rPr>
              <a:t>0</a:t>
            </a:r>
            <a:r>
              <a:rPr lang="en-US" altLang="it-IT"/>
              <a:t> </a:t>
            </a:r>
            <a:r>
              <a:rPr lang="en-US" altLang="it-IT" b="1">
                <a:solidFill>
                  <a:srgbClr val="00FF00"/>
                </a:solidFill>
              </a:rPr>
              <a:t>(w=30)</a:t>
            </a:r>
            <a:endParaRPr lang="en-US" altLang="it-IT" b="1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it-IT">
                <a:solidFill>
                  <a:srgbClr val="0033CC"/>
                </a:solidFill>
              </a:rPr>
              <a:t>Soluzione:</a:t>
            </a:r>
            <a:r>
              <a:rPr lang="en-US" altLang="it-IT"/>
              <a:t> V = 10*6 + 20 *5= 160</a:t>
            </a:r>
          </a:p>
        </p:txBody>
      </p:sp>
      <p:sp>
        <p:nvSpPr>
          <p:cNvPr id="118789" name="Text Box 4">
            <a:extLst>
              <a:ext uri="{FF2B5EF4-FFF2-40B4-BE49-F238E27FC236}">
                <a16:creationId xmlns:a16="http://schemas.microsoft.com/office/drawing/2014/main" id="{D1EA31EE-0491-4DE7-B3D0-17ED7D1C7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1"/>
            <a:ext cx="7848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2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	C		L</a:t>
            </a:r>
            <a:r>
              <a:rPr lang="en-US" altLang="it-IT" sz="2800" b="1" baseline="-2500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it-IT" sz="2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</a:t>
            </a:r>
            <a:r>
              <a:rPr lang="en-US" altLang="it-IT" sz="2800" b="1" baseline="-2500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it-IT" sz="2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L</a:t>
            </a:r>
            <a:r>
              <a:rPr lang="en-US" altLang="it-IT" sz="2800" b="1" baseline="-2500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it-IT" sz="2800" b="1">
              <a:solidFill>
                <a:srgbClr val="4F81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egnaposto numero diapositiva 5">
            <a:extLst>
              <a:ext uri="{FF2B5EF4-FFF2-40B4-BE49-F238E27FC236}">
                <a16:creationId xmlns:a16="http://schemas.microsoft.com/office/drawing/2014/main" id="{8799C3AD-5356-42F5-BEB4-76F6C711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80079F8-9E4A-45A2-8E92-84F8746DDFB6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2EE620A-372C-4120-BC69-E71313F16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È ottima la soluzione?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314262F-87BC-4E0E-B958-1222AD3F8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3276600"/>
          </a:xfrm>
        </p:spPr>
        <p:txBody>
          <a:bodyPr/>
          <a:lstStyle/>
          <a:p>
            <a:pPr marL="0" indent="0">
              <a:buNone/>
            </a:pPr>
            <a:r>
              <a:rPr lang="en-US" altLang="it-IT">
                <a:solidFill>
                  <a:srgbClr val="FF0000"/>
                </a:solidFill>
              </a:rPr>
              <a:t>NO!!</a:t>
            </a:r>
            <a:endParaRPr lang="en-US" altLang="it-IT"/>
          </a:p>
          <a:p>
            <a:pPr marL="0" indent="0" algn="ctr">
              <a:buNone/>
            </a:pPr>
            <a:r>
              <a:rPr lang="en-US" altLang="it-IT"/>
              <a:t>Se prendo l’articolo 2 e l’articolo 3 ottengo:</a:t>
            </a:r>
          </a:p>
          <a:p>
            <a:pPr marL="0" indent="0" algn="ctr">
              <a:buNone/>
            </a:pPr>
            <a:r>
              <a:rPr lang="en-US" altLang="it-IT"/>
              <a:t>V = 100 + 120 = 220</a:t>
            </a:r>
          </a:p>
          <a:p>
            <a:pPr marL="0" indent="0"/>
            <a:endParaRPr lang="en-US" altLang="it-IT"/>
          </a:p>
          <a:p>
            <a:pPr marL="0" indent="0">
              <a:buNone/>
            </a:pPr>
            <a:r>
              <a:rPr lang="en-US" altLang="it-IT" i="1">
                <a:solidFill>
                  <a:srgbClr val="0033CC"/>
                </a:solidFill>
              </a:rPr>
              <a:t>La strategia greedy non trova una soluzione ottima  per il problema dello zaino 0-1</a:t>
            </a:r>
            <a:endParaRPr lang="en-US" alt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egnaposto numero diapositiva 5">
            <a:extLst>
              <a:ext uri="{FF2B5EF4-FFF2-40B4-BE49-F238E27FC236}">
                <a16:creationId xmlns:a16="http://schemas.microsoft.com/office/drawing/2014/main" id="{FED3A0DF-95ED-41EF-8116-7AC2A777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9A5A543-9DDC-4730-AF56-EEC8E12E0A9E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B2BE68A5-D766-4DEC-97B9-C4F76328A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US" altLang="it-IT" sz="4000"/>
              <a:t>Non vale il principio della </a:t>
            </a:r>
            <a:r>
              <a:rPr lang="en-US" altLang="it-IT" sz="4000">
                <a:solidFill>
                  <a:schemeClr val="accent1"/>
                </a:solidFill>
              </a:rPr>
              <a:t>scelta greedy</a:t>
            </a:r>
            <a:endParaRPr lang="en-US" altLang="it-IT" sz="4000"/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B9D98DD1-C0C6-46E6-A6C1-8B616A6B6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it-IT" i="1"/>
              <a:t>la scelta se prendere o no un oggetto non dipende dalla sua appetibilità</a:t>
            </a:r>
            <a:r>
              <a:rPr lang="en-US" altLang="it-IT"/>
              <a:t>. </a:t>
            </a:r>
          </a:p>
          <a:p>
            <a:pPr marL="0" indent="0">
              <a:buNone/>
            </a:pPr>
            <a:r>
              <a:rPr lang="en-US" altLang="it-IT"/>
              <a:t>Per trovare una soluzione ottima bisogna </a:t>
            </a:r>
            <a:r>
              <a:rPr lang="en-US" altLang="it-IT" i="1" u="sng">
                <a:solidFill>
                  <a:schemeClr val="accent1"/>
                </a:solidFill>
              </a:rPr>
              <a:t>comparare</a:t>
            </a:r>
            <a:r>
              <a:rPr lang="en-US" altLang="it-IT"/>
              <a:t> la soluzione del sottoproblema in cui si è scelto di prendere un articolo con la soluzione in cui si è scelto di </a:t>
            </a:r>
            <a:r>
              <a:rPr lang="en-US" altLang="it-IT" i="1">
                <a:solidFill>
                  <a:schemeClr val="accent1"/>
                </a:solidFill>
              </a:rPr>
              <a:t>non</a:t>
            </a:r>
            <a:r>
              <a:rPr lang="en-US" altLang="it-IT"/>
              <a:t> prendere quell’articolo. 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it-IT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egnaposto numero diapositiva 3">
            <a:extLst>
              <a:ext uri="{FF2B5EF4-FFF2-40B4-BE49-F238E27FC236}">
                <a16:creationId xmlns:a16="http://schemas.microsoft.com/office/drawing/2014/main" id="{4D0EE11B-2FE3-47D7-A8C1-54FC731A8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2782C93B-843F-45C0-AAAD-5D55BAE81D61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26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2051" name="Rectangle 1">
            <a:extLst>
              <a:ext uri="{FF2B5EF4-FFF2-40B4-BE49-F238E27FC236}">
                <a16:creationId xmlns:a16="http://schemas.microsoft.com/office/drawing/2014/main" id="{03584BD1-1878-4061-96E5-CF481D46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" name="AutoShape 2">
            <a:extLst>
              <a:ext uri="{FF2B5EF4-FFF2-40B4-BE49-F238E27FC236}">
                <a16:creationId xmlns:a16="http://schemas.microsoft.com/office/drawing/2014/main" id="{B90BF44F-DA2A-4FEC-B797-96936AE1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33903"/>
            <a:ext cx="9210527" cy="6527743"/>
          </a:xfrm>
          <a:prstGeom prst="roundRect">
            <a:avLst>
              <a:gd name="adj" fmla="val 14"/>
            </a:avLst>
          </a:prstGeom>
          <a:gradFill rotWithShape="0">
            <a:gsLst>
              <a:gs pos="0">
                <a:srgbClr val="FFFFCC"/>
              </a:gs>
              <a:gs pos="100000">
                <a:srgbClr val="BDBD97"/>
              </a:gs>
            </a:gsLst>
            <a:lin ang="189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4FA03B26-4A0B-45E8-9054-0D32E460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12" y="271030"/>
            <a:ext cx="8754345" cy="555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2737" i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2737" i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r>
              <a:rPr lang="it-IT" altLang="it-IT" sz="5131" i="1">
                <a:solidFill>
                  <a:srgbClr val="000000"/>
                </a:solidFill>
                <a:cs typeface="Times New Roman" panose="02020603050405020304" pitchFamily="18" charset="0"/>
              </a:rPr>
              <a:t>Algoritmi e Strutture Dati</a:t>
            </a: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2737" i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r>
              <a:rPr lang="it-IT" altLang="it-IT" sz="2737" i="1">
                <a:solidFill>
                  <a:srgbClr val="000000"/>
                </a:solidFill>
                <a:cs typeface="Times New Roman" panose="02020603050405020304" pitchFamily="18" charset="0"/>
              </a:rPr>
              <a:t>Capitolo 13 - Programmazione dinamica</a:t>
            </a: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2737" i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171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r>
              <a:rPr lang="it-IT" altLang="it-IT" sz="2224">
                <a:solidFill>
                  <a:srgbClr val="000000"/>
                </a:solidFill>
                <a:cs typeface="Times New Roman" panose="02020603050405020304" pitchFamily="18" charset="0"/>
              </a:rPr>
              <a:t>Alberto Montresor</a:t>
            </a: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r>
              <a:rPr lang="it-IT" altLang="it-IT" sz="1710">
                <a:solidFill>
                  <a:srgbClr val="000000"/>
                </a:solidFill>
                <a:cs typeface="Times New Roman" panose="02020603050405020304" pitchFamily="18" charset="0"/>
              </a:rPr>
              <a:t>Università di Trento</a:t>
            </a:r>
          </a:p>
          <a:p>
            <a:pPr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endParaRPr lang="it-IT" altLang="it-IT" sz="1026">
              <a:solidFill>
                <a:srgbClr val="000000"/>
              </a:solidFill>
              <a:latin typeface="Arial" panose="020B0604020202020204" pitchFamily="34" charset="0"/>
              <a:cs typeface="Lucida Grande" charset="0"/>
            </a:endParaRPr>
          </a:p>
          <a:p>
            <a:pPr algn="just" defTabSz="38421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  <a:tab pos="8048031" algn="l"/>
                <a:tab pos="8667110" algn="l"/>
              </a:tabLst>
            </a:pPr>
            <a:r>
              <a:rPr lang="it-IT" altLang="it-IT" sz="1539">
                <a:solidFill>
                  <a:srgbClr val="000000"/>
                </a:solidFill>
                <a:cs typeface="Times New Roman" panose="02020603050405020304" pitchFamily="18" charset="0"/>
              </a:rPr>
              <a:t>This work is licensed under the Creative Commons Attribution-NonCommercial-ShareAlike License. To view a copy of this license, visit http://creativecommons.org/licenses/by-nc-sa/2.5/ or send a letter to Creative Commons, 543 Howard Street, 5th Floor, San Francisco, California, 94105, USA.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3">
            <a:extLst>
              <a:ext uri="{FF2B5EF4-FFF2-40B4-BE49-F238E27FC236}">
                <a16:creationId xmlns:a16="http://schemas.microsoft.com/office/drawing/2014/main" id="{C6EE5D9E-8528-4843-AA81-483395CC3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0740F280-AD0D-48BD-82A9-6E5EE6598BBE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27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351B6EAF-24CE-4FA8-B7C5-01F6B44C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6A2A9289-9A77-43D9-A419-8038AE7D7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</a:pPr>
            <a:r>
              <a:rPr lang="it-IT" altLang="it-IT"/>
              <a:t>Coefficienti binomiali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3567D840-7D36-417E-B7E1-340808B7D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Coefficienti binomiali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Il numero di modi di scegliere </a:t>
            </a:r>
            <a:r>
              <a:rPr lang="it-IT" altLang="it-IT" i="1">
                <a:cs typeface="ヒラギノ明朝 ProN W3" charset="0"/>
              </a:rPr>
              <a:t>k</a:t>
            </a:r>
            <a:r>
              <a:rPr lang="it-IT" altLang="it-IT">
                <a:cs typeface="ヒラギノ明朝 ProN W3" charset="0"/>
              </a:rPr>
              <a:t> oggetti da un insieme di </a:t>
            </a:r>
            <a:r>
              <a:rPr lang="it-IT" altLang="it-IT" i="1">
                <a:cs typeface="ヒラギノ明朝 ProN W3" charset="0"/>
              </a:rPr>
              <a:t>n</a:t>
            </a:r>
            <a:r>
              <a:rPr lang="it-IT" altLang="it-IT">
                <a:cs typeface="ヒラギノ明朝 ProN W3" charset="0"/>
              </a:rPr>
              <a:t> oggetti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I coefficienti di un’equazione di grado </a:t>
            </a:r>
            <a:r>
              <a:rPr lang="it-IT" altLang="it-IT" i="1">
                <a:cs typeface="ヒラギノ明朝 ProN W3" charset="0"/>
              </a:rPr>
              <a:t>n</a:t>
            </a:r>
          </a:p>
        </p:txBody>
      </p:sp>
      <p:pic>
        <p:nvPicPr>
          <p:cNvPr id="4102" name="Picture 4">
            <a:extLst>
              <a:ext uri="{FF2B5EF4-FFF2-40B4-BE49-F238E27FC236}">
                <a16:creationId xmlns:a16="http://schemas.microsoft.com/office/drawing/2014/main" id="{757ACE1B-E709-40C3-9DFE-AF53707D4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83" y="2542433"/>
            <a:ext cx="8363332" cy="70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03" name="Picture 5">
            <a:extLst>
              <a:ext uri="{FF2B5EF4-FFF2-40B4-BE49-F238E27FC236}">
                <a16:creationId xmlns:a16="http://schemas.microsoft.com/office/drawing/2014/main" id="{FFE6E3B6-0EC3-4939-821F-7EF4F554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90" y="3371978"/>
            <a:ext cx="7235097" cy="236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04" name="Picture 6">
            <a:extLst>
              <a:ext uri="{FF2B5EF4-FFF2-40B4-BE49-F238E27FC236}">
                <a16:creationId xmlns:a16="http://schemas.microsoft.com/office/drawing/2014/main" id="{90C55E80-CC95-42D9-988D-A556AAB9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04" y="3563411"/>
            <a:ext cx="2769675" cy="6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numero diapositiva 3">
            <a:extLst>
              <a:ext uri="{FF2B5EF4-FFF2-40B4-BE49-F238E27FC236}">
                <a16:creationId xmlns:a16="http://schemas.microsoft.com/office/drawing/2014/main" id="{797BF815-E69A-443D-B418-2BCBBF619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494CDEC1-4414-4E17-B55E-51C95123B43B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28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FDBAA1D5-754F-43B1-81B8-81CCC11B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FCE99FF7-E5AC-4946-9BC9-D7F4E7F9D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</a:pPr>
            <a:r>
              <a:rPr lang="it-IT" altLang="it-IT"/>
              <a:t>Triangolo di Tartaglia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891C5EE5-434D-450C-8C2B-552A94EE7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Versione ricorsiva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Deriva direttamente dalla definizione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Domanda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Complessità?</a:t>
            </a:r>
          </a:p>
        </p:txBody>
      </p:sp>
      <p:pic>
        <p:nvPicPr>
          <p:cNvPr id="5126" name="Picture 4">
            <a:extLst>
              <a:ext uri="{FF2B5EF4-FFF2-40B4-BE49-F238E27FC236}">
                <a16:creationId xmlns:a16="http://schemas.microsoft.com/office/drawing/2014/main" id="{814241ED-C158-4776-BC8E-DD5DE6DB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78" y="3472447"/>
            <a:ext cx="7723862" cy="134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3">
            <a:extLst>
              <a:ext uri="{FF2B5EF4-FFF2-40B4-BE49-F238E27FC236}">
                <a16:creationId xmlns:a16="http://schemas.microsoft.com/office/drawing/2014/main" id="{C41F09EF-5E1F-405F-B3E2-748D1F338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6E5FC866-8D51-4E4A-8CC7-A49A335AE797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29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E273ED80-F768-4021-82E3-4C813EAB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AB5FCD22-081B-46F5-9B97-5C07DA4FC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</a:pPr>
            <a:r>
              <a:rPr lang="it-IT" altLang="it-IT"/>
              <a:t>Triangolo di Tartaglia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9827C3F-440B-4A88-A881-2B500C84A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Versione iterativa 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Basata su programmazione dinamica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Domanda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Complessità?</a:t>
            </a:r>
          </a:p>
        </p:txBody>
      </p:sp>
      <p:pic>
        <p:nvPicPr>
          <p:cNvPr id="6150" name="Picture 4">
            <a:extLst>
              <a:ext uri="{FF2B5EF4-FFF2-40B4-BE49-F238E27FC236}">
                <a16:creationId xmlns:a16="http://schemas.microsoft.com/office/drawing/2014/main" id="{74AEBA3D-D75F-417D-94B9-2564D02E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77" y="2888643"/>
            <a:ext cx="6205973" cy="269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numero diapositiva 5">
            <a:extLst>
              <a:ext uri="{FF2B5EF4-FFF2-40B4-BE49-F238E27FC236}">
                <a16:creationId xmlns:a16="http://schemas.microsoft.com/office/drawing/2014/main" id="{3FD11177-FE8B-4016-BBCB-81173303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34A9B8D-855E-497A-A1C1-DF259AC9FD27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5A8E98-33CF-4FC4-A1E1-2CDC3D50C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Algoritmi greedy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28384B7-077B-4032-85BC-F44B83A69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524000"/>
            <a:ext cx="8424862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it-IT"/>
              <a:t>Si applicano a problemi di ottimizzazione in cui dato un insieme di oggetti  {a1,…,an} </a:t>
            </a:r>
            <a:r>
              <a:rPr lang="en-US" altLang="it-IT" u="sng">
                <a:solidFill>
                  <a:schemeClr val="accent1"/>
                </a:solidFill>
              </a:rPr>
              <a:t>occorre selezionare un sottoinsieme “ottimo” S</a:t>
            </a:r>
            <a:r>
              <a:rPr lang="en-US" altLang="it-IT"/>
              <a:t> di oggetti che verificano una determinata proprietà</a:t>
            </a:r>
            <a:endParaRPr lang="en-US" altLang="it-IT" b="1" i="1"/>
          </a:p>
          <a:p>
            <a:pPr marL="0" indent="0">
              <a:lnSpc>
                <a:spcPct val="80000"/>
              </a:lnSpc>
              <a:buNone/>
            </a:pPr>
            <a:endParaRPr lang="en-US" altLang="it-IT" b="1" i="1"/>
          </a:p>
          <a:p>
            <a:pPr marL="0" indent="0">
              <a:lnSpc>
                <a:spcPct val="80000"/>
              </a:lnSpc>
              <a:buNone/>
            </a:pPr>
            <a:r>
              <a:rPr lang="en-US" altLang="it-IT" b="1" i="1"/>
              <a:t>Idea</a:t>
            </a:r>
            <a:r>
              <a:rPr lang="en-US" altLang="it-IT"/>
              <a:t>: “per trovare un soluzione </a:t>
            </a:r>
            <a:r>
              <a:rPr lang="en-US" altLang="it-IT" b="1" i="1"/>
              <a:t>globalmente ottima</a:t>
            </a:r>
            <a:r>
              <a:rPr lang="en-US" altLang="it-IT"/>
              <a:t>, scegli ripetutamente soluzioni </a:t>
            </a:r>
            <a:r>
              <a:rPr lang="en-US" altLang="it-IT" b="1" i="1"/>
              <a:t>ottime localmente</a:t>
            </a:r>
            <a:r>
              <a:rPr lang="en-US" altLang="it-IT"/>
              <a:t>”</a:t>
            </a:r>
          </a:p>
          <a:p>
            <a:pPr marL="0" indent="0"/>
            <a:endParaRPr lang="en-US" altLang="it-I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numero diapositiva 3">
            <a:extLst>
              <a:ext uri="{FF2B5EF4-FFF2-40B4-BE49-F238E27FC236}">
                <a16:creationId xmlns:a16="http://schemas.microsoft.com/office/drawing/2014/main" id="{238D8DDA-0463-4FE5-9FD3-C3207373E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9F712AD5-2562-4E1B-9586-E10BF1AC8DCB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30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84969C4-9732-4A7D-AA22-E4BA2283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5F0DBE0-C99E-4268-8012-7016455F7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</a:pPr>
            <a:r>
              <a:rPr lang="it-IT" altLang="it-IT"/>
              <a:t>Catena di moltiplicazione di matrici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17834D5-F354-47EB-BF3C-73643F1CC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Problema: 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Data una sequenza di matrici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1</a:t>
            </a:r>
            <a:r>
              <a:rPr lang="it-IT" altLang="it-IT">
                <a:cs typeface="ヒラギノ明朝 ProN W3" charset="0"/>
              </a:rPr>
              <a:t>,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2</a:t>
            </a:r>
            <a:r>
              <a:rPr lang="it-IT" altLang="it-IT">
                <a:cs typeface="ヒラギノ明朝 ProN W3" charset="0"/>
              </a:rPr>
              <a:t>,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3</a:t>
            </a:r>
            <a:r>
              <a:rPr lang="it-IT" altLang="it-IT">
                <a:cs typeface="ヒラギノ明朝 ProN W3" charset="0"/>
              </a:rPr>
              <a:t>, …,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n</a:t>
            </a:r>
            <a:r>
              <a:rPr lang="it-IT" altLang="it-IT">
                <a:cs typeface="ヒラギノ明朝 ProN W3" charset="0"/>
              </a:rPr>
              <a:t>, compatibili 2 a 2 al prodotto, vogliamo calcolare il loro prodotto.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Cosa vogliamo ottimizzare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La moltiplicazione di matrici si basa sulla moltiplicazione scalare come operazione elementare.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Vogliamo calcolare il prodotto impiegando il numero minore possibile di moltiplicazioni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Attenzione: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Il prodotto di matrici non è commutativo...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...ma è associativo: (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1</a:t>
            </a:r>
            <a:r>
              <a:rPr lang="it-IT" altLang="it-IT">
                <a:cs typeface="ヒラギノ明朝 ProN W3" charset="0"/>
              </a:rPr>
              <a:t> ⋅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2</a:t>
            </a:r>
            <a:r>
              <a:rPr lang="it-IT" altLang="it-IT">
                <a:cs typeface="ヒラギノ明朝 ProN W3" charset="0"/>
              </a:rPr>
              <a:t>) ⋅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3</a:t>
            </a:r>
            <a:r>
              <a:rPr lang="it-IT" altLang="it-IT">
                <a:cs typeface="ヒラギノ明朝 ProN W3" charset="0"/>
              </a:rPr>
              <a:t> =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1</a:t>
            </a:r>
            <a:r>
              <a:rPr lang="it-IT" altLang="it-IT">
                <a:cs typeface="ヒラギノ明朝 ProN W3" charset="0"/>
              </a:rPr>
              <a:t> ⋅ (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2</a:t>
            </a:r>
            <a:r>
              <a:rPr lang="it-IT" altLang="it-IT">
                <a:cs typeface="ヒラギノ明朝 ProN W3" charset="0"/>
              </a:rPr>
              <a:t> ⋅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3</a:t>
            </a:r>
            <a:r>
              <a:rPr lang="it-IT" altLang="it-IT">
                <a:cs typeface="ヒラギノ明朝 ProN W3" charset="0"/>
              </a:rPr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numero diapositiva 3">
            <a:extLst>
              <a:ext uri="{FF2B5EF4-FFF2-40B4-BE49-F238E27FC236}">
                <a16:creationId xmlns:a16="http://schemas.microsoft.com/office/drawing/2014/main" id="{AB306D68-7340-41BF-B108-8BE69561A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23C0EB05-3EAE-4928-8AA6-2A85E049DB26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7BC98437-5ABC-49F3-9D6C-AC286B38A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D52B565-A56D-426D-B345-B9A8A1F21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5" y="328052"/>
            <a:ext cx="8720403" cy="492839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  <a:defRPr/>
            </a:pPr>
            <a:r>
              <a:rPr lang="it-IT"/>
              <a:t>Catena di moltiplicazione tra matrici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7897A783-3E90-4FDC-8D34-934F2D209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832741" algn="l"/>
                <a:tab pos="9218308" algn="l"/>
                <a:tab pos="9219666" algn="l"/>
              </a:tabLst>
            </a:pPr>
            <a:r>
              <a:rPr lang="it-IT" altLang="it-IT"/>
              <a:t>3 matrici:		</a:t>
            </a:r>
            <a:r>
              <a:rPr lang="it-IT" altLang="it-IT" i="1"/>
              <a:t>A</a:t>
            </a:r>
            <a:r>
              <a:rPr lang="it-IT" altLang="it-IT"/>
              <a:t>		</a:t>
            </a:r>
            <a:r>
              <a:rPr lang="it-IT" altLang="it-IT" i="1"/>
              <a:t>B</a:t>
            </a:r>
            <a:r>
              <a:rPr lang="it-IT" altLang="it-IT"/>
              <a:t>		</a:t>
            </a:r>
            <a:r>
              <a:rPr lang="it-IT" altLang="it-IT" i="1"/>
              <a:t>C</a:t>
            </a:r>
            <a:br>
              <a:rPr lang="it-IT" altLang="it-IT" i="1"/>
            </a:br>
            <a:r>
              <a:rPr lang="it-IT" altLang="it-IT"/>
              <a:t>			100x1		1x100		100x1</a:t>
            </a:r>
            <a:br>
              <a:rPr lang="it-IT" altLang="it-IT"/>
            </a:br>
            <a:r>
              <a:rPr lang="it-IT" altLang="it-IT"/>
              <a:t>  </a:t>
            </a:r>
          </a:p>
        </p:txBody>
      </p:sp>
      <p:graphicFrame>
        <p:nvGraphicFramePr>
          <p:cNvPr id="11268" name="Group 4">
            <a:extLst>
              <a:ext uri="{FF2B5EF4-FFF2-40B4-BE49-F238E27FC236}">
                <a16:creationId xmlns:a16="http://schemas.microsoft.com/office/drawing/2014/main" id="{E4B1327C-59F6-4D44-AD5F-7759DBC5B119}"/>
              </a:ext>
            </a:extLst>
          </p:cNvPr>
          <p:cNvGraphicFramePr>
            <a:graphicFrameLocks noGrp="1"/>
          </p:cNvGraphicFramePr>
          <p:nvPr/>
        </p:nvGraphicFramePr>
        <p:xfrm>
          <a:off x="2792078" y="2087610"/>
          <a:ext cx="5681907" cy="3234898"/>
        </p:xfrm>
        <a:graphic>
          <a:graphicData uri="http://schemas.openxmlformats.org/drawingml/2006/table">
            <a:tbl>
              <a:tblPr/>
              <a:tblGrid>
                <a:gridCol w="1893969">
                  <a:extLst>
                    <a:ext uri="{9D8B030D-6E8A-4147-A177-3AD203B41FA5}">
                      <a16:colId xmlns:a16="http://schemas.microsoft.com/office/drawing/2014/main" val="3287211803"/>
                    </a:ext>
                  </a:extLst>
                </a:gridCol>
                <a:gridCol w="2420750">
                  <a:extLst>
                    <a:ext uri="{9D8B030D-6E8A-4147-A177-3AD203B41FA5}">
                      <a16:colId xmlns:a16="http://schemas.microsoft.com/office/drawing/2014/main" val="3934252375"/>
                    </a:ext>
                  </a:extLst>
                </a:gridCol>
                <a:gridCol w="1367188">
                  <a:extLst>
                    <a:ext uri="{9D8B030D-6E8A-4147-A177-3AD203B41FA5}">
                      <a16:colId xmlns:a16="http://schemas.microsoft.com/office/drawing/2014/main" val="1266951963"/>
                    </a:ext>
                  </a:extLst>
                </a:gridCol>
              </a:tblGrid>
              <a:tr h="721486"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it-IT" altLang="it-IT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		          </a:t>
                      </a:r>
                    </a:p>
                  </a:txBody>
                  <a:tcPr marL="43412" marR="43412" marT="165087" marB="4341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# Moltiplicazioni</a:t>
                      </a:r>
                    </a:p>
                  </a:txBody>
                  <a:tcPr marL="43412" marR="43412" marT="165087" marB="43412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Memoria</a:t>
                      </a:r>
                    </a:p>
                  </a:txBody>
                  <a:tcPr marL="43412" marR="43412" marT="165087" marB="43412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100500"/>
                  </a:ext>
                </a:extLst>
              </a:tr>
              <a:tr h="1505672"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(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A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⋅ 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B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((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A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⋅ 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B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) ⋅ 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C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)       			              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it-IT" altLang="it-IT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ヒラギノ明朝 ProN W6" charset="0"/>
                      </a:endParaRPr>
                    </a:p>
                  </a:txBody>
                  <a:tcPr marL="43412" marR="43412" marT="165087" marB="4341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100×1×100 = 10000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100×100×1 = 10000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                      20000</a:t>
                      </a:r>
                    </a:p>
                  </a:txBody>
                  <a:tcPr marL="43412" marR="43412" marT="165087" marB="43412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10000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   100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10100</a:t>
                      </a:r>
                    </a:p>
                  </a:txBody>
                  <a:tcPr marL="43412" marR="43412" marT="165087" marB="43412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19358"/>
                  </a:ext>
                </a:extLst>
              </a:tr>
              <a:tr h="977980"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(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B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⋅ 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C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)</a:t>
                      </a:r>
                      <a:b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</a:b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(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A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⋅ (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B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⋅ </a:t>
                      </a:r>
                      <a:r>
                        <a:rPr kumimoji="0" lang="it-IT" altLang="it-IT" sz="2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C</a:t>
                      </a: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))</a:t>
                      </a:r>
                    </a:p>
                  </a:txBody>
                  <a:tcPr marL="43412" marR="43412" marT="165087" marB="43412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1×100×1     =     100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100×1×1     =     100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                         200</a:t>
                      </a:r>
                    </a:p>
                  </a:txBody>
                  <a:tcPr marL="43412" marR="43412" marT="165087" marB="43412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563"/>
                        </a:lnSpc>
                        <a:spcBef>
                          <a:spcPts val="21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ヒラギノ明朝 ProN W6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ts val="12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ヒラギノ明朝 ProN W3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       1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   100</a:t>
                      </a:r>
                    </a:p>
                    <a:p>
                      <a:pPr marL="0" marR="0" lvl="0" indent="0" algn="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ヒラギノ明朝 ProN W6" charset="0"/>
                        </a:rPr>
                        <a:t>     101</a:t>
                      </a:r>
                    </a:p>
                  </a:txBody>
                  <a:tcPr marL="43412" marR="43412" marT="165087" marB="43412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79237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numero diapositiva 3">
            <a:extLst>
              <a:ext uri="{FF2B5EF4-FFF2-40B4-BE49-F238E27FC236}">
                <a16:creationId xmlns:a16="http://schemas.microsoft.com/office/drawing/2014/main" id="{6E22BD07-E2DB-402A-A35F-68D0041EE5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A5060C3F-3FE7-4363-A705-C111DE836E1A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32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D6DF0204-E4A6-480F-B42B-2C22348B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2771A7F-9A14-41E0-BE96-127E7AD9B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5" y="328052"/>
            <a:ext cx="8720403" cy="492839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  <a:defRPr/>
            </a:pPr>
            <a:r>
              <a:rPr lang="it-IT"/>
              <a:t>Catena di moltiplicazione tra matrici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9A1FE8B1-B30B-41ED-8E27-0C88CC576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832741" algn="l"/>
                <a:tab pos="9218308" algn="l"/>
                <a:tab pos="9219666" algn="l"/>
              </a:tabLst>
            </a:pPr>
            <a:r>
              <a:rPr lang="it-IT" altLang="it-IT"/>
              <a:t>4 matrici:		A		  B		  C		 D</a:t>
            </a:r>
            <a:br>
              <a:rPr lang="it-IT" altLang="it-IT"/>
            </a:br>
            <a:r>
              <a:rPr lang="it-IT" altLang="it-IT"/>
              <a:t>			50x10		10x40		40x30		30x5</a:t>
            </a:r>
          </a:p>
        </p:txBody>
      </p:sp>
      <p:grpSp>
        <p:nvGrpSpPr>
          <p:cNvPr id="11270" name="Group 4">
            <a:extLst>
              <a:ext uri="{FF2B5EF4-FFF2-40B4-BE49-F238E27FC236}">
                <a16:creationId xmlns:a16="http://schemas.microsoft.com/office/drawing/2014/main" id="{5125579B-7D29-47B8-882E-118B04883A01}"/>
              </a:ext>
            </a:extLst>
          </p:cNvPr>
          <p:cNvGrpSpPr>
            <a:grpSpLocks/>
          </p:cNvGrpSpPr>
          <p:nvPr/>
        </p:nvGrpSpPr>
        <p:grpSpPr bwMode="auto">
          <a:xfrm>
            <a:off x="1760238" y="1735969"/>
            <a:ext cx="5151052" cy="2017518"/>
            <a:chOff x="174" y="1134"/>
            <a:chExt cx="3794" cy="1486"/>
          </a:xfrm>
        </p:grpSpPr>
        <p:sp>
          <p:nvSpPr>
            <p:cNvPr id="11276" name="Rectangle 5">
              <a:extLst>
                <a:ext uri="{FF2B5EF4-FFF2-40B4-BE49-F238E27FC236}">
                  <a16:creationId xmlns:a16="http://schemas.microsoft.com/office/drawing/2014/main" id="{C1135F85-1BF4-4E43-B2C1-16FFEC10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" y="1134"/>
              <a:ext cx="3795" cy="1487"/>
            </a:xfrm>
            <a:prstGeom prst="rect">
              <a:avLst/>
            </a:prstGeom>
            <a:noFill/>
            <a:ln w="28440">
              <a:solidFill>
                <a:srgbClr val="043BE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it-IT" altLang="it-IT" sz="1026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7" name="Rectangle 6">
              <a:extLst>
                <a:ext uri="{FF2B5EF4-FFF2-40B4-BE49-F238E27FC236}">
                  <a16:creationId xmlns:a16="http://schemas.microsoft.com/office/drawing/2014/main" id="{D6909D57-BDD9-4024-A65B-C084DB9D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1212"/>
              <a:ext cx="3790" cy="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2636" tIns="32636" rIns="77279" bIns="32636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9pPr>
            </a:lstStyle>
            <a:p>
              <a:pPr defTabSz="384210" eaLnBrk="0" fontAlgn="base" hangingPunct="0">
                <a:lnSpc>
                  <a:spcPct val="93000"/>
                </a:lnSpc>
                <a:spcBef>
                  <a:spcPts val="684"/>
                </a:spcBef>
                <a:spcAft>
                  <a:spcPct val="0"/>
                </a:spcAft>
                <a:buSzPct val="100000"/>
                <a:tabLst>
                  <a:tab pos="0" algn="l"/>
                  <a:tab pos="382852" algn="l"/>
                  <a:tab pos="767061" algn="l"/>
                  <a:tab pos="1151270" algn="l"/>
                  <a:tab pos="1535480" algn="l"/>
                  <a:tab pos="1919689" algn="l"/>
                  <a:tab pos="2303899" algn="l"/>
                  <a:tab pos="2688107" algn="l"/>
                  <a:tab pos="3072317" algn="l"/>
                  <a:tab pos="3456526" algn="l"/>
                  <a:tab pos="3840736" algn="l"/>
                  <a:tab pos="4224945" algn="l"/>
                  <a:tab pos="4609154" algn="l"/>
                  <a:tab pos="4993363" algn="l"/>
                  <a:tab pos="5377573" algn="l"/>
                  <a:tab pos="5761782" algn="l"/>
                  <a:tab pos="6145991" algn="l"/>
                  <a:tab pos="6530200" algn="l"/>
                  <a:tab pos="6914410" algn="l"/>
                  <a:tab pos="7298619" algn="l"/>
                  <a:tab pos="768282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(((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</a:t>
              </a:r>
              <a:r>
                <a:rPr lang="it-IT" altLang="it-IT" sz="2052">
                  <a:solidFill>
                    <a:srgbClr val="000000"/>
                  </a:solidFill>
                </a:rPr>
                <a:t> ⋅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</a:t>
              </a:r>
              <a:r>
                <a:rPr lang="it-IT" altLang="it-IT" sz="2052">
                  <a:solidFill>
                    <a:srgbClr val="000000"/>
                  </a:solidFill>
                </a:rPr>
                <a:t> ⋅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   : 87500 moltiplicazioni</a:t>
              </a:r>
            </a:p>
            <a:p>
              <a:pPr defTabSz="384210" eaLnBrk="0" fontAlgn="base" hangingPunct="0">
                <a:lnSpc>
                  <a:spcPct val="93000"/>
                </a:lnSpc>
                <a:spcBef>
                  <a:spcPts val="684"/>
                </a:spcBef>
                <a:spcAft>
                  <a:spcPct val="0"/>
                </a:spcAft>
                <a:buSzPct val="100000"/>
                <a:tabLst>
                  <a:tab pos="0" algn="l"/>
                  <a:tab pos="382852" algn="l"/>
                  <a:tab pos="767061" algn="l"/>
                  <a:tab pos="1151270" algn="l"/>
                  <a:tab pos="1535480" algn="l"/>
                  <a:tab pos="1919689" algn="l"/>
                  <a:tab pos="2303899" algn="l"/>
                  <a:tab pos="2688107" algn="l"/>
                  <a:tab pos="3072317" algn="l"/>
                  <a:tab pos="3456526" algn="l"/>
                  <a:tab pos="3840736" algn="l"/>
                  <a:tab pos="4224945" algn="l"/>
                  <a:tab pos="4609154" algn="l"/>
                  <a:tab pos="4993363" algn="l"/>
                  <a:tab pos="5377573" algn="l"/>
                  <a:tab pos="5761782" algn="l"/>
                  <a:tab pos="6145991" algn="l"/>
                  <a:tab pos="6530200" algn="l"/>
                  <a:tab pos="6914410" algn="l"/>
                  <a:tab pos="7298619" algn="l"/>
                  <a:tab pos="768282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))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   : 34500 moltiplicazioni</a:t>
              </a:r>
            </a:p>
            <a:p>
              <a:pPr defTabSz="384210" eaLnBrk="0" fontAlgn="base" hangingPunct="0">
                <a:lnSpc>
                  <a:spcPct val="93000"/>
                </a:lnSpc>
                <a:spcBef>
                  <a:spcPts val="684"/>
                </a:spcBef>
                <a:spcAft>
                  <a:spcPct val="0"/>
                </a:spcAft>
                <a:buSzPct val="100000"/>
                <a:tabLst>
                  <a:tab pos="0" algn="l"/>
                  <a:tab pos="382852" algn="l"/>
                  <a:tab pos="767061" algn="l"/>
                  <a:tab pos="1151270" algn="l"/>
                  <a:tab pos="1535480" algn="l"/>
                  <a:tab pos="1919689" algn="l"/>
                  <a:tab pos="2303899" algn="l"/>
                  <a:tab pos="2688107" algn="l"/>
                  <a:tab pos="3072317" algn="l"/>
                  <a:tab pos="3456526" algn="l"/>
                  <a:tab pos="3840736" algn="l"/>
                  <a:tab pos="4224945" algn="l"/>
                  <a:tab pos="4609154" algn="l"/>
                  <a:tab pos="4993363" algn="l"/>
                  <a:tab pos="5377573" algn="l"/>
                  <a:tab pos="5761782" algn="l"/>
                  <a:tab pos="6145991" algn="l"/>
                  <a:tab pos="6530200" algn="l"/>
                  <a:tab pos="6914410" algn="l"/>
                  <a:tab pos="7298619" algn="l"/>
                  <a:tab pos="768282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</a:t>
              </a:r>
              <a:r>
                <a:rPr lang="it-IT" altLang="it-IT" sz="2052">
                  <a:solidFill>
                    <a:srgbClr val="000000"/>
                  </a:solidFill>
                </a:rPr>
                <a:t> ⋅ 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))   : 36000 moltiplicazioni</a:t>
              </a:r>
            </a:p>
            <a:p>
              <a:pPr defTabSz="384210" eaLnBrk="0" fontAlgn="base" hangingPunct="0">
                <a:lnSpc>
                  <a:spcPct val="93000"/>
                </a:lnSpc>
                <a:spcBef>
                  <a:spcPts val="684"/>
                </a:spcBef>
                <a:spcAft>
                  <a:spcPct val="0"/>
                </a:spcAft>
                <a:buSzPct val="100000"/>
                <a:tabLst>
                  <a:tab pos="0" algn="l"/>
                  <a:tab pos="382852" algn="l"/>
                  <a:tab pos="767061" algn="l"/>
                  <a:tab pos="1151270" algn="l"/>
                  <a:tab pos="1535480" algn="l"/>
                  <a:tab pos="1919689" algn="l"/>
                  <a:tab pos="2303899" algn="l"/>
                  <a:tab pos="2688107" algn="l"/>
                  <a:tab pos="3072317" algn="l"/>
                  <a:tab pos="3456526" algn="l"/>
                  <a:tab pos="3840736" algn="l"/>
                  <a:tab pos="4224945" algn="l"/>
                  <a:tab pos="4609154" algn="l"/>
                  <a:tab pos="4993363" algn="l"/>
                  <a:tab pos="5377573" algn="l"/>
                  <a:tab pos="5761782" algn="l"/>
                  <a:tab pos="6145991" algn="l"/>
                  <a:tab pos="6530200" algn="l"/>
                  <a:tab pos="6914410" algn="l"/>
                  <a:tab pos="7298619" algn="l"/>
                  <a:tab pos="768282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</a:rPr>
                <a:t> ⋅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</a:t>
              </a:r>
              <a:r>
                <a:rPr lang="it-IT" altLang="it-IT" sz="2052">
                  <a:solidFill>
                    <a:srgbClr val="000000"/>
                  </a:solidFill>
                </a:rPr>
                <a:t> ⋅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))   : 16000 moltiplicazioni</a:t>
              </a:r>
            </a:p>
            <a:p>
              <a:pPr defTabSz="384210" eaLnBrk="0" fontAlgn="base" hangingPunct="0">
                <a:lnSpc>
                  <a:spcPct val="93000"/>
                </a:lnSpc>
                <a:spcBef>
                  <a:spcPts val="684"/>
                </a:spcBef>
                <a:spcAft>
                  <a:spcPct val="0"/>
                </a:spcAft>
                <a:buSzPct val="100000"/>
                <a:tabLst>
                  <a:tab pos="0" algn="l"/>
                  <a:tab pos="382852" algn="l"/>
                  <a:tab pos="767061" algn="l"/>
                  <a:tab pos="1151270" algn="l"/>
                  <a:tab pos="1535480" algn="l"/>
                  <a:tab pos="1919689" algn="l"/>
                  <a:tab pos="2303899" algn="l"/>
                  <a:tab pos="2688107" algn="l"/>
                  <a:tab pos="3072317" algn="l"/>
                  <a:tab pos="3456526" algn="l"/>
                  <a:tab pos="3840736" algn="l"/>
                  <a:tab pos="4224945" algn="l"/>
                  <a:tab pos="4609154" algn="l"/>
                  <a:tab pos="4993363" algn="l"/>
                  <a:tab pos="5377573" algn="l"/>
                  <a:tab pos="5761782" algn="l"/>
                  <a:tab pos="6145991" algn="l"/>
                  <a:tab pos="6530200" algn="l"/>
                  <a:tab pos="6914410" algn="l"/>
                  <a:tab pos="7298619" algn="l"/>
                  <a:tab pos="768282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</a:rPr>
                <a:t> ⋅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it-IT" altLang="it-IT" sz="2052">
                  <a:solidFill>
                    <a:srgbClr val="000000"/>
                  </a:solidFill>
                </a:rPr>
                <a:t>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)))   : 10500 moltiplicazioni</a:t>
              </a:r>
            </a:p>
          </p:txBody>
        </p:sp>
      </p:grp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A5870F12-0B50-4DD5-919F-9DADB6F7A043}"/>
              </a:ext>
            </a:extLst>
          </p:cNvPr>
          <p:cNvGrpSpPr>
            <a:grpSpLocks/>
          </p:cNvGrpSpPr>
          <p:nvPr/>
        </p:nvGrpSpPr>
        <p:grpSpPr bwMode="auto">
          <a:xfrm>
            <a:off x="4828604" y="3841738"/>
            <a:ext cx="4569963" cy="1967283"/>
            <a:chOff x="2434" y="2685"/>
            <a:chExt cx="3366" cy="1449"/>
          </a:xfrm>
        </p:grpSpPr>
        <p:sp>
          <p:nvSpPr>
            <p:cNvPr id="11274" name="Rectangle 8">
              <a:extLst>
                <a:ext uri="{FF2B5EF4-FFF2-40B4-BE49-F238E27FC236}">
                  <a16:creationId xmlns:a16="http://schemas.microsoft.com/office/drawing/2014/main" id="{2881C947-3CD2-4E9F-A2D7-F648E536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685"/>
              <a:ext cx="3367" cy="1450"/>
            </a:xfrm>
            <a:prstGeom prst="rect">
              <a:avLst/>
            </a:prstGeom>
            <a:noFill/>
            <a:ln w="28440">
              <a:solidFill>
                <a:srgbClr val="043BE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it-IT" altLang="it-IT" sz="1026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5" name="Rectangle 9">
              <a:extLst>
                <a:ext uri="{FF2B5EF4-FFF2-40B4-BE49-F238E27FC236}">
                  <a16:creationId xmlns:a16="http://schemas.microsoft.com/office/drawing/2014/main" id="{78869B9A-5D5A-488B-8800-B326E839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685"/>
              <a:ext cx="3365" cy="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34791" bIns="0"/>
            <a:lstStyle>
              <a:lvl1pPr marL="39688"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1pPr>
              <a:lvl2pPr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2pPr>
              <a:lvl3pPr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3pPr>
              <a:lvl4pPr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4pPr>
              <a:lvl5pPr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  <a:defRPr sz="1200">
                  <a:solidFill>
                    <a:schemeClr val="bg1"/>
                  </a:solidFill>
                  <a:latin typeface="Times New Roman" panose="02020603050405020304" pitchFamily="18" charset="0"/>
                  <a:cs typeface="ヒラギノ明朝 ProN W6" charset="0"/>
                </a:defRPr>
              </a:lvl9pPr>
            </a:lstStyle>
            <a:p>
              <a:pPr marL="33941" defTabSz="384210" eaLnBrk="0" fontAlgn="base" hangingPunct="0">
                <a:lnSpc>
                  <a:spcPct val="97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33941" algn="l"/>
                  <a:tab pos="416793" algn="l"/>
                  <a:tab pos="801002" algn="l"/>
                  <a:tab pos="1185211" algn="l"/>
                  <a:tab pos="1569420" algn="l"/>
                  <a:tab pos="1953630" algn="l"/>
                  <a:tab pos="2337839" algn="l"/>
                  <a:tab pos="2722049" algn="l"/>
                  <a:tab pos="3106257" algn="l"/>
                  <a:tab pos="3490467" algn="l"/>
                  <a:tab pos="3874676" algn="l"/>
                  <a:tab pos="4258886" algn="l"/>
                  <a:tab pos="4643095" algn="l"/>
                  <a:tab pos="5027304" algn="l"/>
                  <a:tab pos="5411513" algn="l"/>
                  <a:tab pos="5795723" algn="l"/>
                  <a:tab pos="6179932" algn="l"/>
                  <a:tab pos="6564141" algn="l"/>
                  <a:tab pos="6948350" algn="l"/>
                  <a:tab pos="7332560" algn="l"/>
                  <a:tab pos="771676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(((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</a:rPr>
                <a:t>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</a:rPr>
                <a:t> )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r>
                <a:rPr lang="it-IT" altLang="it-IT" sz="2052">
                  <a:solidFill>
                    <a:srgbClr val="000000"/>
                  </a:solidFill>
                </a:rPr>
                <a:t> )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   : 87500</a:t>
              </a:r>
            </a:p>
            <a:p>
              <a:pPr marL="33941" defTabSz="384210" eaLnBrk="0" fontAlgn="base" hangingPunct="0">
                <a:lnSpc>
                  <a:spcPct val="97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33941" algn="l"/>
                  <a:tab pos="416793" algn="l"/>
                  <a:tab pos="801002" algn="l"/>
                  <a:tab pos="1185211" algn="l"/>
                  <a:tab pos="1569420" algn="l"/>
                  <a:tab pos="1953630" algn="l"/>
                  <a:tab pos="2337839" algn="l"/>
                  <a:tab pos="2722049" algn="l"/>
                  <a:tab pos="3106257" algn="l"/>
                  <a:tab pos="3490467" algn="l"/>
                  <a:tab pos="3874676" algn="l"/>
                  <a:tab pos="4258886" algn="l"/>
                  <a:tab pos="4643095" algn="l"/>
                  <a:tab pos="5027304" algn="l"/>
                  <a:tab pos="5411513" algn="l"/>
                  <a:tab pos="5795723" algn="l"/>
                  <a:tab pos="6179932" algn="l"/>
                  <a:tab pos="6564141" algn="l"/>
                  <a:tab pos="6948350" algn="l"/>
                  <a:tab pos="7332560" algn="l"/>
                  <a:tab pos="7716769" algn="l"/>
                </a:tabLst>
              </a:pPr>
              <a:endParaRPr lang="it-IT" altLang="it-IT" sz="2052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pPr marL="33941" defTabSz="384210" eaLnBrk="0" fontAlgn="base" hangingPunct="0">
                <a:lnSpc>
                  <a:spcPct val="97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33941" algn="l"/>
                  <a:tab pos="416793" algn="l"/>
                  <a:tab pos="801002" algn="l"/>
                  <a:tab pos="1185211" algn="l"/>
                  <a:tab pos="1569420" algn="l"/>
                  <a:tab pos="1953630" algn="l"/>
                  <a:tab pos="2337839" algn="l"/>
                  <a:tab pos="2722049" algn="l"/>
                  <a:tab pos="3106257" algn="l"/>
                  <a:tab pos="3490467" algn="l"/>
                  <a:tab pos="3874676" algn="l"/>
                  <a:tab pos="4258886" algn="l"/>
                  <a:tab pos="4643095" algn="l"/>
                  <a:tab pos="5027304" algn="l"/>
                  <a:tab pos="5411513" algn="l"/>
                  <a:tab pos="5795723" algn="l"/>
                  <a:tab pos="6179932" algn="l"/>
                  <a:tab pos="6564141" algn="l"/>
                  <a:tab pos="6948350" algn="l"/>
                  <a:tab pos="7332560" algn="l"/>
                  <a:tab pos="771676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</a:rPr>
                <a:t>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            	50×10×40 = 20000</a:t>
              </a:r>
            </a:p>
            <a:p>
              <a:pPr marL="33941" defTabSz="384210" eaLnBrk="0" fontAlgn="base" hangingPunct="0">
                <a:lnSpc>
                  <a:spcPct val="97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33941" algn="l"/>
                  <a:tab pos="416793" algn="l"/>
                  <a:tab pos="801002" algn="l"/>
                  <a:tab pos="1185211" algn="l"/>
                  <a:tab pos="1569420" algn="l"/>
                  <a:tab pos="1953630" algn="l"/>
                  <a:tab pos="2337839" algn="l"/>
                  <a:tab pos="2722049" algn="l"/>
                  <a:tab pos="3106257" algn="l"/>
                  <a:tab pos="3490467" algn="l"/>
                  <a:tab pos="3874676" algn="l"/>
                  <a:tab pos="4258886" algn="l"/>
                  <a:tab pos="4643095" algn="l"/>
                  <a:tab pos="5027304" algn="l"/>
                  <a:tab pos="5411513" algn="l"/>
                  <a:tab pos="5795723" algn="l"/>
                  <a:tab pos="6179932" algn="l"/>
                  <a:tab pos="6564141" algn="l"/>
                  <a:tab pos="6948350" algn="l"/>
                  <a:tab pos="7332560" algn="l"/>
                  <a:tab pos="771676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</a:rPr>
                <a:t>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</a:rPr>
                <a:t> )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 )		50×40×30 = 60000</a:t>
              </a:r>
            </a:p>
            <a:p>
              <a:pPr marL="33941" defTabSz="384210" eaLnBrk="0" fontAlgn="base" hangingPunct="0">
                <a:lnSpc>
                  <a:spcPct val="97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33941" algn="l"/>
                  <a:tab pos="416793" algn="l"/>
                  <a:tab pos="801002" algn="l"/>
                  <a:tab pos="1185211" algn="l"/>
                  <a:tab pos="1569420" algn="l"/>
                  <a:tab pos="1953630" algn="l"/>
                  <a:tab pos="2337839" algn="l"/>
                  <a:tab pos="2722049" algn="l"/>
                  <a:tab pos="3106257" algn="l"/>
                  <a:tab pos="3490467" algn="l"/>
                  <a:tab pos="3874676" algn="l"/>
                  <a:tab pos="4258886" algn="l"/>
                  <a:tab pos="4643095" algn="l"/>
                  <a:tab pos="5027304" algn="l"/>
                  <a:tab pos="5411513" algn="l"/>
                  <a:tab pos="5795723" algn="l"/>
                  <a:tab pos="6179932" algn="l"/>
                  <a:tab pos="6564141" algn="l"/>
                  <a:tab pos="6948350" algn="l"/>
                  <a:tab pos="7332560" algn="l"/>
                  <a:tab pos="7716769" algn="l"/>
                </a:tabLst>
              </a:pP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((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r>
                <a:rPr lang="it-IT" altLang="it-IT" sz="2052">
                  <a:solidFill>
                    <a:srgbClr val="000000"/>
                  </a:solidFill>
                </a:rPr>
                <a:t>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r>
                <a:rPr lang="it-IT" altLang="it-IT" sz="2052">
                  <a:solidFill>
                    <a:srgbClr val="000000"/>
                  </a:solidFill>
                </a:rPr>
                <a:t> )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r>
                <a:rPr lang="it-IT" altLang="it-IT" sz="2052">
                  <a:solidFill>
                    <a:srgbClr val="000000"/>
                  </a:solidFill>
                </a:rPr>
                <a:t> ) ⋅ </a:t>
              </a:r>
              <a:r>
                <a:rPr lang="it-IT" altLang="it-IT" sz="2052" i="1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  <a:r>
                <a:rPr lang="it-IT" altLang="it-IT" sz="2052">
                  <a:solidFill>
                    <a:srgbClr val="000000"/>
                  </a:solidFill>
                  <a:cs typeface="Times New Roman" panose="02020603050405020304" pitchFamily="18" charset="0"/>
                </a:rPr>
                <a:t>	</a:t>
              </a:r>
              <a:r>
                <a:rPr lang="it-IT" altLang="it-IT" sz="2052" u="sng">
                  <a:solidFill>
                    <a:srgbClr val="000000"/>
                  </a:solidFill>
                  <a:cs typeface="Times New Roman" panose="02020603050405020304" pitchFamily="18" charset="0"/>
                </a:rPr>
                <a:t>50×30×  5 =   7500</a:t>
              </a:r>
            </a:p>
          </p:txBody>
        </p:sp>
      </p:grpSp>
      <p:sp>
        <p:nvSpPr>
          <p:cNvPr id="11272" name="Text Box 10">
            <a:extLst>
              <a:ext uri="{FF2B5EF4-FFF2-40B4-BE49-F238E27FC236}">
                <a16:creationId xmlns:a16="http://schemas.microsoft.com/office/drawing/2014/main" id="{8059923F-22ED-4645-AFFC-4BE5672C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098" y="5582287"/>
            <a:ext cx="415451" cy="23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971" tIns="38486" rIns="76971" bIns="38486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</a:pPr>
            <a:r>
              <a:rPr lang="it-IT" altLang="it-IT" sz="1026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</a:p>
        </p:txBody>
      </p:sp>
      <p:sp>
        <p:nvSpPr>
          <p:cNvPr id="11273" name="Text Box 11">
            <a:extLst>
              <a:ext uri="{FF2B5EF4-FFF2-40B4-BE49-F238E27FC236}">
                <a16:creationId xmlns:a16="http://schemas.microsoft.com/office/drawing/2014/main" id="{EB205DBC-0B39-4364-9745-2E9CA678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4956" y="5430228"/>
            <a:ext cx="806464" cy="3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971" tIns="38486" rIns="76971" bIns="38486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</a:pPr>
            <a:r>
              <a:rPr lang="it-IT" altLang="it-IT" sz="2052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87500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numero diapositiva 3">
            <a:extLst>
              <a:ext uri="{FF2B5EF4-FFF2-40B4-BE49-F238E27FC236}">
                <a16:creationId xmlns:a16="http://schemas.microsoft.com/office/drawing/2014/main" id="{0C7489DA-258B-4C6F-A19A-C20E03504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F16814CD-3F09-49F3-B102-CE73CD7DD14B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F3BE5E80-33D5-45FE-939B-978DC198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77CD4F24-B4AD-49CA-8904-FD34147CD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5" y="328052"/>
            <a:ext cx="8720403" cy="492839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  <a:defRPr/>
            </a:pPr>
            <a:r>
              <a:rPr lang="it-IT"/>
              <a:t>Parentesizzazione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39E3200A-1903-486E-A675-D3F440480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Definizione: Unna parentesizzazione P</a:t>
            </a:r>
            <a:r>
              <a:rPr lang="it-IT" altLang="it-IT" baseline="-6000"/>
              <a:t>i,j</a:t>
            </a:r>
            <a:r>
              <a:rPr lang="it-IT" altLang="it-IT"/>
              <a:t> del prodotto A</a:t>
            </a:r>
            <a:r>
              <a:rPr lang="it-IT" altLang="it-IT" baseline="-6000"/>
              <a:t>i</a:t>
            </a:r>
            <a:r>
              <a:rPr lang="it-IT" altLang="it-IT"/>
              <a:t> · A</a:t>
            </a:r>
            <a:r>
              <a:rPr lang="it-IT" altLang="it-IT" baseline="-6000"/>
              <a:t>i+1</a:t>
            </a:r>
            <a:r>
              <a:rPr lang="it-IT" altLang="it-IT"/>
              <a:t> · · · A</a:t>
            </a:r>
            <a:r>
              <a:rPr lang="it-IT" altLang="it-IT" baseline="-6000"/>
              <a:t>j</a:t>
            </a:r>
            <a:r>
              <a:rPr lang="it-IT" altLang="it-IT"/>
              <a:t> consiste 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nella matrice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i="1" baseline="-6000">
                <a:cs typeface="ヒラギノ明朝 ProN W3" charset="0"/>
              </a:rPr>
              <a:t>i</a:t>
            </a:r>
            <a:r>
              <a:rPr lang="it-IT" altLang="it-IT">
                <a:cs typeface="ヒラギノ明朝 ProN W3" charset="0"/>
              </a:rPr>
              <a:t>, se </a:t>
            </a:r>
            <a:r>
              <a:rPr lang="it-IT" altLang="it-IT" i="1">
                <a:cs typeface="ヒラギノ明朝 ProN W3" charset="0"/>
              </a:rPr>
              <a:t>i = j</a:t>
            </a:r>
            <a:r>
              <a:rPr lang="it-IT" altLang="it-IT">
                <a:cs typeface="ヒラギノ明朝 ProN W3" charset="0"/>
              </a:rPr>
              <a:t>; 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nel prodotto di due parentesizzazioni </a:t>
            </a:r>
            <a:br>
              <a:rPr lang="it-IT" altLang="it-IT">
                <a:cs typeface="ヒラギノ明朝 ProN W3" charset="0"/>
              </a:rPr>
            </a:br>
            <a:r>
              <a:rPr lang="it-IT" altLang="it-IT">
                <a:cs typeface="ヒラギノ明朝 ProN W3" charset="0"/>
              </a:rPr>
              <a:t>(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 i="1" baseline="-6000">
                <a:cs typeface="ヒラギノ明朝 ProN W3" charset="0"/>
              </a:rPr>
              <a:t>i,k</a:t>
            </a:r>
            <a:r>
              <a:rPr lang="it-IT" altLang="it-IT">
                <a:cs typeface="ヒラギノ明朝 ProN W3" charset="0"/>
              </a:rPr>
              <a:t> ·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 i="1" baseline="-6000">
                <a:cs typeface="ヒラギノ明朝 ProN W3" charset="0"/>
              </a:rPr>
              <a:t>k+1,j</a:t>
            </a:r>
            <a:r>
              <a:rPr lang="it-IT" altLang="it-IT">
                <a:cs typeface="ヒラギノ明朝 ProN W3" charset="0"/>
              </a:rPr>
              <a:t>), altrimenti.</a:t>
            </a:r>
          </a:p>
          <a:p>
            <a:pPr marL="390997" lvl="1" indent="0" eaLnBrk="1" hangingPunct="1">
              <a:buClrTx/>
              <a:buSzPct val="50000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endParaRPr lang="it-IT" altLang="it-IT">
              <a:cs typeface="ヒラギノ明朝 ProN W3" charset="0"/>
            </a:endParaRP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Esempio: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(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baseline="-6000">
                <a:cs typeface="ヒラギノ明朝 ProN W3" charset="0"/>
              </a:rPr>
              <a:t>1</a:t>
            </a:r>
            <a:r>
              <a:rPr lang="it-IT" altLang="it-IT">
                <a:cs typeface="ヒラギノ明朝 ProN W3" charset="0"/>
              </a:rPr>
              <a:t>·(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baseline="-6000">
                <a:cs typeface="ヒラギノ明朝 ProN W3" charset="0"/>
              </a:rPr>
              <a:t>2</a:t>
            </a:r>
            <a:r>
              <a:rPr lang="it-IT" altLang="it-IT">
                <a:cs typeface="ヒラギノ明朝 ProN W3" charset="0"/>
              </a:rPr>
              <a:t>·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baseline="-6000">
                <a:cs typeface="ヒラギノ明朝 ProN W3" charset="0"/>
              </a:rPr>
              <a:t>3</a:t>
            </a:r>
            <a:r>
              <a:rPr lang="it-IT" altLang="it-IT">
                <a:cs typeface="ヒラギノ明朝 ProN W3" charset="0"/>
              </a:rPr>
              <a:t> ))  ·  (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baseline="-6000">
                <a:cs typeface="ヒラギノ明朝 ProN W3" charset="0"/>
              </a:rPr>
              <a:t>4</a:t>
            </a:r>
            <a:r>
              <a:rPr lang="it-IT" altLang="it-IT">
                <a:cs typeface="ヒラギノ明朝 ProN W3" charset="0"/>
              </a:rPr>
              <a:t>·(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baseline="-6000">
                <a:cs typeface="ヒラギノ明朝 ProN W3" charset="0"/>
              </a:rPr>
              <a:t>5</a:t>
            </a:r>
            <a:r>
              <a:rPr lang="it-IT" altLang="it-IT">
                <a:cs typeface="ヒラギノ明朝 ProN W3" charset="0"/>
              </a:rPr>
              <a:t>·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 baseline="-6000">
                <a:cs typeface="ヒラギノ明朝 ProN W3" charset="0"/>
              </a:rPr>
              <a:t>6</a:t>
            </a:r>
            <a:r>
              <a:rPr lang="it-IT" altLang="it-IT">
                <a:cs typeface="ヒラギノ明朝 ProN W3" charset="0"/>
              </a:rPr>
              <a:t> )) →</a:t>
            </a:r>
            <a:br>
              <a:rPr lang="it-IT" altLang="it-IT">
                <a:cs typeface="ヒラギノ明朝 ProN W3" charset="0"/>
              </a:rPr>
            </a:br>
            <a:r>
              <a:rPr lang="it-IT" altLang="it-IT" i="1">
                <a:cs typeface="ヒラギノ明朝 ProN W3" charset="0"/>
              </a:rPr>
              <a:t>k</a:t>
            </a:r>
            <a:r>
              <a:rPr lang="it-IT" altLang="it-IT">
                <a:cs typeface="ヒラギノ明朝 ProN W3" charset="0"/>
              </a:rPr>
              <a:t>=3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“Ultima moltiplicazione”</a:t>
            </a:r>
          </a:p>
        </p:txBody>
      </p:sp>
      <p:sp>
        <p:nvSpPr>
          <p:cNvPr id="13318" name="Line 4">
            <a:extLst>
              <a:ext uri="{FF2B5EF4-FFF2-40B4-BE49-F238E27FC236}">
                <a16:creationId xmlns:a16="http://schemas.microsoft.com/office/drawing/2014/main" id="{8E493B86-F914-412C-89B9-2599840AEA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7129" y="4045389"/>
            <a:ext cx="332632" cy="38829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Oval 5">
            <a:extLst>
              <a:ext uri="{FF2B5EF4-FFF2-40B4-BE49-F238E27FC236}">
                <a16:creationId xmlns:a16="http://schemas.microsoft.com/office/drawing/2014/main" id="{95BECA5B-5171-49DA-A978-7663A4AD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485" y="3674742"/>
            <a:ext cx="192791" cy="335348"/>
          </a:xfrm>
          <a:prstGeom prst="ellipse">
            <a:avLst/>
          </a:prstGeom>
          <a:noFill/>
          <a:ln w="36000">
            <a:solidFill>
              <a:srgbClr val="FF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20" name="Picture 6">
            <a:extLst>
              <a:ext uri="{FF2B5EF4-FFF2-40B4-BE49-F238E27FC236}">
                <a16:creationId xmlns:a16="http://schemas.microsoft.com/office/drawing/2014/main" id="{A9270E23-3409-4577-9DA7-7EB8DA23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46" y="2291262"/>
            <a:ext cx="4002452" cy="283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numero diapositiva 3">
            <a:extLst>
              <a:ext uri="{FF2B5EF4-FFF2-40B4-BE49-F238E27FC236}">
                <a16:creationId xmlns:a16="http://schemas.microsoft.com/office/drawing/2014/main" id="{D3571557-47AF-4DC4-BC63-066A321F1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8A7A63BC-A310-44F1-A4D4-A9C884CD6B17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6996323E-8F08-44C6-A2A5-EF9A648F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5138984-1541-47E9-962C-36E1870D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5" y="328052"/>
            <a:ext cx="8720403" cy="492839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  <a:defRPr/>
            </a:pPr>
            <a:r>
              <a:rPr lang="it-IT"/>
              <a:t>Parentesizzazione ottima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176E2735-7FD0-46A6-8280-C62ACCE9D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Parentesizzazione ottima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Determinare il numero di moltiplicazioni scalari necessari per i prodotti tra le matrici in ogni parentesizzazione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Scegliere </a:t>
            </a:r>
            <a:r>
              <a:rPr lang="it-IT" altLang="it-IT" u="sng">
                <a:cs typeface="ヒラギノ明朝 ProN W3" charset="0"/>
              </a:rPr>
              <a:t>una</a:t>
            </a:r>
            <a:r>
              <a:rPr lang="it-IT" altLang="it-IT">
                <a:cs typeface="ヒラギノ明朝 ProN W3" charset="0"/>
              </a:rPr>
              <a:t> delle parentesizzazioni che richiedono il numero minimo di moltiplicazioni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Motivazione: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Vale la pena di spendere un po' di tempo per cercare la parentesizzazione migliore, per risparmiare tempo dopo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Domanda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Quante sono le parentesizzazioni possibili?</a:t>
            </a:r>
          </a:p>
          <a:p>
            <a:pPr marL="781995" lvl="2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 i="1">
                <a:cs typeface="ヒラギノ明朝 ProN W3" charset="0"/>
              </a:rPr>
              <a:t>n</a:t>
            </a:r>
            <a:r>
              <a:rPr lang="it-IT" altLang="it-IT">
                <a:cs typeface="ヒラギノ明朝 ProN W3" charset="0"/>
              </a:rPr>
              <a:t>=3 → 2, </a:t>
            </a:r>
            <a:r>
              <a:rPr lang="it-IT" altLang="it-IT" i="1">
                <a:cs typeface="ヒラギノ明朝 ProN W3" charset="0"/>
              </a:rPr>
              <a:t>n</a:t>
            </a:r>
            <a:r>
              <a:rPr lang="it-IT" altLang="it-IT">
                <a:cs typeface="ヒラギノ明朝 ProN W3" charset="0"/>
              </a:rPr>
              <a:t>=4 → 5, </a:t>
            </a:r>
            <a:r>
              <a:rPr lang="it-IT" altLang="it-IT" i="1">
                <a:cs typeface="ヒラギノ明朝 ProN W3" charset="0"/>
              </a:rPr>
              <a:t>n</a:t>
            </a:r>
            <a:r>
              <a:rPr lang="it-IT" altLang="it-IT">
                <a:cs typeface="ヒラギノ明朝 ProN W3" charset="0"/>
              </a:rPr>
              <a:t>=5 → 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numero diapositiva 3">
            <a:extLst>
              <a:ext uri="{FF2B5EF4-FFF2-40B4-BE49-F238E27FC236}">
                <a16:creationId xmlns:a16="http://schemas.microsoft.com/office/drawing/2014/main" id="{65D55C7B-FB3B-4A55-A6D3-CA7AC8442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57C0265B-1231-4E0B-B42C-44425DB1E495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35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D75FA6F5-A1B8-4B04-9387-03AD808D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9CDBA10-EE24-4091-AE12-FFEF088A6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5" y="328052"/>
            <a:ext cx="8720403" cy="492839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  <a:defRPr/>
            </a:pPr>
            <a:r>
              <a:rPr lang="it-IT"/>
              <a:t>Struttura di una parentesizzazione ottima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346C68A-AF48-494F-A30A-956510323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1803" y="1241772"/>
            <a:ext cx="8530327" cy="5573292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Sia </a:t>
            </a:r>
            <a:r>
              <a:rPr lang="it-IT" altLang="it-IT" i="1"/>
              <a:t>A</a:t>
            </a:r>
            <a:r>
              <a:rPr lang="it-IT" altLang="it-IT"/>
              <a:t>[</a:t>
            </a:r>
            <a:r>
              <a:rPr lang="it-IT" altLang="it-IT" i="1"/>
              <a:t>i..j</a:t>
            </a:r>
            <a:r>
              <a:rPr lang="it-IT" altLang="it-IT"/>
              <a:t>] = </a:t>
            </a:r>
            <a:r>
              <a:rPr lang="it-IT" altLang="it-IT" i="1"/>
              <a:t>A</a:t>
            </a:r>
            <a:r>
              <a:rPr lang="it-IT" altLang="it-IT" i="1" baseline="-6000"/>
              <a:t>i</a:t>
            </a:r>
            <a:r>
              <a:rPr lang="it-IT" altLang="it-IT"/>
              <a:t> · </a:t>
            </a:r>
            <a:r>
              <a:rPr lang="it-IT" altLang="it-IT" i="1"/>
              <a:t>A</a:t>
            </a:r>
            <a:r>
              <a:rPr lang="it-IT" altLang="it-IT" i="1" baseline="-6000"/>
              <a:t>i</a:t>
            </a:r>
            <a:r>
              <a:rPr lang="it-IT" altLang="it-IT" baseline="-6000"/>
              <a:t>+1</a:t>
            </a:r>
            <a:r>
              <a:rPr lang="it-IT" altLang="it-IT"/>
              <a:t> ··· </a:t>
            </a:r>
            <a:r>
              <a:rPr lang="it-IT" altLang="it-IT" i="1"/>
              <a:t>A</a:t>
            </a:r>
            <a:r>
              <a:rPr lang="it-IT" altLang="it-IT" i="1" baseline="-6000"/>
              <a:t>j</a:t>
            </a:r>
            <a:r>
              <a:rPr lang="it-IT" altLang="it-IT"/>
              <a:t> una sottosequenza del prodotto di matrici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Si consideri una parentesizzazione ottima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[</a:t>
            </a:r>
            <a:r>
              <a:rPr lang="it-IT" altLang="it-IT" i="1">
                <a:cs typeface="ヒラギノ明朝 ProN W3" charset="0"/>
              </a:rPr>
              <a:t>i..j</a:t>
            </a:r>
            <a:r>
              <a:rPr lang="it-IT" altLang="it-IT">
                <a:cs typeface="ヒラギノ明朝 ProN W3" charset="0"/>
              </a:rPr>
              <a:t>] di </a:t>
            </a:r>
            <a:r>
              <a:rPr lang="it-IT" altLang="it-IT" i="1">
                <a:cs typeface="ヒラギノ明朝 ProN W3" charset="0"/>
              </a:rPr>
              <a:t>A</a:t>
            </a:r>
            <a:r>
              <a:rPr lang="it-IT" altLang="it-IT">
                <a:cs typeface="ヒラギノ明朝 ProN W3" charset="0"/>
              </a:rPr>
              <a:t>[</a:t>
            </a:r>
            <a:r>
              <a:rPr lang="it-IT" altLang="it-IT" i="1">
                <a:cs typeface="ヒラギノ明朝 ProN W3" charset="0"/>
              </a:rPr>
              <a:t>i..j</a:t>
            </a:r>
            <a:r>
              <a:rPr lang="it-IT" altLang="it-IT">
                <a:cs typeface="ヒラギノ明朝 ProN W3" charset="0"/>
              </a:rPr>
              <a:t>]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Esiste una “ultima moltiplicazione”: in altre parole, esiste un indice </a:t>
            </a:r>
            <a:r>
              <a:rPr lang="it-IT" altLang="it-IT" i="1">
                <a:cs typeface="ヒラギノ明朝 ProN W3" charset="0"/>
              </a:rPr>
              <a:t>k</a:t>
            </a:r>
            <a:r>
              <a:rPr lang="it-IT" altLang="it-IT">
                <a:cs typeface="ヒラギノ明朝 ProN W3" charset="0"/>
              </a:rPr>
              <a:t> tale che </a:t>
            </a:r>
            <a:br>
              <a:rPr lang="it-IT" altLang="it-IT">
                <a:cs typeface="ヒラギノ明朝 ProN W3" charset="0"/>
              </a:rPr>
            </a:b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[</a:t>
            </a:r>
            <a:r>
              <a:rPr lang="it-IT" altLang="it-IT" i="1">
                <a:cs typeface="ヒラギノ明朝 ProN W3" charset="0"/>
              </a:rPr>
              <a:t>i..j</a:t>
            </a:r>
            <a:r>
              <a:rPr lang="it-IT" altLang="it-IT">
                <a:cs typeface="ヒラギノ明朝 ProN W3" charset="0"/>
              </a:rPr>
              <a:t>] =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[</a:t>
            </a:r>
            <a:r>
              <a:rPr lang="it-IT" altLang="it-IT" i="1">
                <a:cs typeface="ヒラギノ明朝 ProN W3" charset="0"/>
              </a:rPr>
              <a:t>i..k</a:t>
            </a:r>
            <a:r>
              <a:rPr lang="it-IT" altLang="it-IT">
                <a:cs typeface="ヒラギノ明朝 ProN W3" charset="0"/>
              </a:rPr>
              <a:t>] ·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[</a:t>
            </a:r>
            <a:r>
              <a:rPr lang="it-IT" altLang="it-IT" i="1">
                <a:cs typeface="ヒラギノ明朝 ProN W3" charset="0"/>
              </a:rPr>
              <a:t>k+1</a:t>
            </a:r>
            <a:r>
              <a:rPr lang="it-IT" altLang="it-IT">
                <a:cs typeface="ヒラギノ明朝 ProN W3" charset="0"/>
              </a:rPr>
              <a:t>..</a:t>
            </a:r>
            <a:r>
              <a:rPr lang="it-IT" altLang="it-IT" i="1">
                <a:cs typeface="ヒラギノ明朝 ProN W3" charset="0"/>
              </a:rPr>
              <a:t>j</a:t>
            </a:r>
            <a:r>
              <a:rPr lang="it-IT" altLang="it-IT">
                <a:cs typeface="ヒラギノ明朝 ProN W3" charset="0"/>
              </a:rPr>
              <a:t>] 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Domanda: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Quali sono le caratteristiche </a:t>
            </a:r>
            <a:br>
              <a:rPr lang="it-IT" altLang="it-IT">
                <a:cs typeface="ヒラギノ明朝 ProN W3" charset="0"/>
              </a:rPr>
            </a:br>
            <a:r>
              <a:rPr lang="it-IT" altLang="it-IT">
                <a:cs typeface="ヒラギノ明朝 ProN W3" charset="0"/>
              </a:rPr>
              <a:t>delle due sotto-parti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[</a:t>
            </a:r>
            <a:r>
              <a:rPr lang="it-IT" altLang="it-IT" i="1">
                <a:cs typeface="ヒラギノ明朝 ProN W3" charset="0"/>
              </a:rPr>
              <a:t>i</a:t>
            </a:r>
            <a:r>
              <a:rPr lang="it-IT" altLang="it-IT">
                <a:cs typeface="ヒラギノ明朝 ProN W3" charset="0"/>
              </a:rPr>
              <a:t>..</a:t>
            </a:r>
            <a:r>
              <a:rPr lang="it-IT" altLang="it-IT" i="1">
                <a:cs typeface="ヒラギノ明朝 ProN W3" charset="0"/>
              </a:rPr>
              <a:t>k</a:t>
            </a:r>
            <a:r>
              <a:rPr lang="it-IT" altLang="it-IT">
                <a:cs typeface="ヒラギノ明朝 ProN W3" charset="0"/>
              </a:rPr>
              <a:t>] e </a:t>
            </a:r>
            <a:br>
              <a:rPr lang="it-IT" altLang="it-IT">
                <a:cs typeface="ヒラギノ明朝 ProN W3" charset="0"/>
              </a:rPr>
            </a:b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[</a:t>
            </a:r>
            <a:r>
              <a:rPr lang="it-IT" altLang="it-IT" i="1">
                <a:cs typeface="ヒラギノ明朝 ProN W3" charset="0"/>
              </a:rPr>
              <a:t>k+1</a:t>
            </a:r>
            <a:r>
              <a:rPr lang="it-IT" altLang="it-IT">
                <a:cs typeface="ヒラギノ明朝 ProN W3" charset="0"/>
              </a:rPr>
              <a:t>..</a:t>
            </a:r>
            <a:r>
              <a:rPr lang="it-IT" altLang="it-IT" i="1">
                <a:cs typeface="ヒラギノ明朝 ProN W3" charset="0"/>
              </a:rPr>
              <a:t>j</a:t>
            </a:r>
            <a:r>
              <a:rPr lang="it-IT" altLang="it-IT">
                <a:cs typeface="ヒラギノ明朝 ProN W3" charset="0"/>
              </a:rPr>
              <a:t>] ?</a:t>
            </a:r>
            <a:br>
              <a:rPr lang="it-IT" altLang="it-IT">
                <a:cs typeface="ヒラギノ明朝 ProN W3" charset="0"/>
              </a:rPr>
            </a:br>
            <a:br>
              <a:rPr lang="it-IT" altLang="it-IT">
                <a:cs typeface="ヒラギノ明朝 ProN W3" charset="0"/>
              </a:rPr>
            </a:br>
            <a:endParaRPr lang="it-IT" altLang="it-IT">
              <a:cs typeface="ヒラギノ明朝 ProN W3" charset="0"/>
            </a:endParaRPr>
          </a:p>
        </p:txBody>
      </p:sp>
      <p:pic>
        <p:nvPicPr>
          <p:cNvPr id="18438" name="Picture 4">
            <a:extLst>
              <a:ext uri="{FF2B5EF4-FFF2-40B4-BE49-F238E27FC236}">
                <a16:creationId xmlns:a16="http://schemas.microsoft.com/office/drawing/2014/main" id="{CB217D9E-60BA-4990-AF90-E6ECD0FD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98" y="2835693"/>
            <a:ext cx="3599219" cy="27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numero diapositiva 3">
            <a:extLst>
              <a:ext uri="{FF2B5EF4-FFF2-40B4-BE49-F238E27FC236}">
                <a16:creationId xmlns:a16="http://schemas.microsoft.com/office/drawing/2014/main" id="{1F33BBEA-2EBA-446F-81C0-7487A4F04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F9B39890-2DF9-4816-934B-BCF3FE57E1A0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36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34383A6B-3F35-4B7D-AC37-54FEE392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A7E036ED-9056-4CB7-BA93-1FDE14D23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</a:pPr>
            <a:r>
              <a:rPr lang="it-IT" altLang="it-IT"/>
              <a:t>Caratterizzazione del problema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EBD1C98D-3036-4DD5-AF58-6150AB7C8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Definizione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Una sequenza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 è una sotto-sequenza di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se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 è ottenuta da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rimuovendo uno o più elementi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Alternativamente: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 è definito come il sottoinsieme degli indici l'insieme di elementi di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che compaiono anche in T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Gli elementi rimanenti devono comparire nello stesso ordine, anche se non devono essere necessariamente contigui in </a:t>
            </a:r>
            <a:r>
              <a:rPr lang="it-IT" altLang="it-IT" i="1">
                <a:cs typeface="ヒラギノ明朝 ProN W3" charset="0"/>
              </a:rPr>
              <a:t>P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Esempio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P = “</a:t>
            </a:r>
            <a:r>
              <a:rPr lang="it-IT" altLang="it-IT">
                <a:latin typeface="Courier New" panose="02070309020205020404" pitchFamily="49" charset="0"/>
                <a:cs typeface="Courier New" panose="02070309020205020404" pitchFamily="49" charset="0"/>
              </a:rPr>
              <a:t>AAAATTGA</a:t>
            </a:r>
            <a:r>
              <a:rPr lang="it-IT" altLang="it-IT">
                <a:cs typeface="ヒラギノ明朝 ProN W3" charset="0"/>
              </a:rPr>
              <a:t>”  , T = “</a:t>
            </a:r>
            <a:r>
              <a:rPr lang="it-IT" altLang="it-IT">
                <a:latin typeface="Courier New" panose="02070309020205020404" pitchFamily="49" charset="0"/>
                <a:cs typeface="Courier New" panose="02070309020205020404" pitchFamily="49" charset="0"/>
              </a:rPr>
              <a:t>AAATA</a:t>
            </a:r>
            <a:r>
              <a:rPr lang="it-IT" altLang="it-IT">
                <a:cs typeface="ヒラギノ明朝 ProN W3" charset="0"/>
              </a:rPr>
              <a:t>”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Nota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La sequenza nulla è una sotto-sequenza di ogni sequenza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numero diapositiva 3">
            <a:extLst>
              <a:ext uri="{FF2B5EF4-FFF2-40B4-BE49-F238E27FC236}">
                <a16:creationId xmlns:a16="http://schemas.microsoft.com/office/drawing/2014/main" id="{0A2835A8-2FD9-4CCA-BC17-E58713663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A3F5971E-108A-4DBC-A78C-A430A7249605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37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23D357F-680C-44A1-BB71-62A0390D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AEFC2E8-AF86-4DB6-AEA9-FC32C9DB2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</a:pPr>
            <a:r>
              <a:rPr lang="it-IT" altLang="it-IT"/>
              <a:t>Caratterizzazione del problema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2DEBFEC4-9ABF-49F8-A40B-89B4F5A31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1" y="1088354"/>
            <a:ext cx="8602284" cy="5571934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Definizione: 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Date due sequenze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e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, una sequenza </a:t>
            </a:r>
            <a:r>
              <a:rPr lang="it-IT" altLang="it-IT" i="1">
                <a:cs typeface="ヒラギノ明朝 ProN W3" charset="0"/>
              </a:rPr>
              <a:t>Z</a:t>
            </a:r>
            <a:r>
              <a:rPr lang="it-IT" altLang="it-IT">
                <a:cs typeface="ヒラギノ明朝 ProN W3" charset="0"/>
              </a:rPr>
              <a:t> è una sottosequenza comune di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e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 se </a:t>
            </a:r>
            <a:r>
              <a:rPr lang="it-IT" altLang="it-IT" i="1">
                <a:cs typeface="ヒラギノ明朝 ProN W3" charset="0"/>
              </a:rPr>
              <a:t>Z</a:t>
            </a:r>
            <a:r>
              <a:rPr lang="it-IT" altLang="it-IT">
                <a:cs typeface="ヒラギノ明朝 ProN W3" charset="0"/>
              </a:rPr>
              <a:t> è sottosequenza sia di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che di </a:t>
            </a:r>
            <a:r>
              <a:rPr lang="it-IT" altLang="it-IT" i="1">
                <a:cs typeface="ヒラギノ明朝 ProN W3" charset="0"/>
              </a:rPr>
              <a:t>T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Scriviamo </a:t>
            </a:r>
            <a:r>
              <a:rPr lang="it-IT" altLang="it-IT" i="1">
                <a:cs typeface="ヒラギノ明朝 ProN W3" charset="0"/>
              </a:rPr>
              <a:t>Z ∈ CS</a:t>
            </a:r>
            <a:r>
              <a:rPr lang="it-IT" altLang="it-IT">
                <a:cs typeface="ヒラギノ明朝 ProN W3" charset="0"/>
              </a:rPr>
              <a:t>(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,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)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“</a:t>
            </a:r>
            <a:r>
              <a:rPr lang="it-IT" altLang="it-IT" i="1">
                <a:solidFill>
                  <a:srgbClr val="FF2712"/>
                </a:solidFill>
                <a:cs typeface="ヒラギノ明朝 ProN W3" charset="0"/>
              </a:rPr>
              <a:t>Common Sub-sequence</a:t>
            </a:r>
            <a:r>
              <a:rPr lang="it-IT" altLang="it-IT">
                <a:cs typeface="ヒラギノ明朝 ProN W3" charset="0"/>
              </a:rPr>
              <a:t>”, o CS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Definizione: 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Date due sequenze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e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, una sequenza è una sotto-sequenza comune massimale di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e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, se </a:t>
            </a:r>
            <a:r>
              <a:rPr lang="it-IT" altLang="it-IT" i="1">
                <a:cs typeface="ヒラギノ明朝 ProN W3" charset="0"/>
              </a:rPr>
              <a:t>Z</a:t>
            </a:r>
            <a:r>
              <a:rPr lang="it-IT" altLang="it-IT">
                <a:cs typeface="ヒラギノ明朝 ProN W3" charset="0"/>
              </a:rPr>
              <a:t> ∈ </a:t>
            </a:r>
            <a:r>
              <a:rPr lang="it-IT" altLang="it-IT" i="1">
                <a:cs typeface="ヒラギノ明朝 ProN W3" charset="0"/>
              </a:rPr>
              <a:t>CS</a:t>
            </a:r>
            <a:r>
              <a:rPr lang="it-IT" altLang="it-IT">
                <a:cs typeface="ヒラギノ明朝 ProN W3" charset="0"/>
              </a:rPr>
              <a:t>(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,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) e non esiste una sequenza </a:t>
            </a:r>
            <a:r>
              <a:rPr lang="it-IT" altLang="it-IT" i="1">
                <a:cs typeface="ヒラギノ明朝 ProN W3" charset="0"/>
              </a:rPr>
              <a:t>W</a:t>
            </a:r>
            <a:r>
              <a:rPr lang="it-IT" altLang="it-IT">
                <a:cs typeface="ヒラギノ明朝 ProN W3" charset="0"/>
              </a:rPr>
              <a:t> ∈ </a:t>
            </a:r>
            <a:r>
              <a:rPr lang="it-IT" altLang="it-IT" i="1">
                <a:cs typeface="ヒラギノ明朝 ProN W3" charset="0"/>
              </a:rPr>
              <a:t>CS</a:t>
            </a:r>
            <a:r>
              <a:rPr lang="it-IT" altLang="it-IT">
                <a:cs typeface="ヒラギノ明朝 ProN W3" charset="0"/>
              </a:rPr>
              <a:t>(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,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) tale che |</a:t>
            </a:r>
            <a:r>
              <a:rPr lang="it-IT" altLang="it-IT" i="1">
                <a:cs typeface="ヒラギノ明朝 ProN W3" charset="0"/>
              </a:rPr>
              <a:t>W</a:t>
            </a:r>
            <a:r>
              <a:rPr lang="it-IT" altLang="it-IT">
                <a:cs typeface="ヒラギノ明朝 ProN W3" charset="0"/>
              </a:rPr>
              <a:t>| &gt; |Z|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Scriviamo </a:t>
            </a:r>
            <a:r>
              <a:rPr lang="it-IT" altLang="it-IT" i="1">
                <a:cs typeface="ヒラギノ明朝 ProN W3" charset="0"/>
              </a:rPr>
              <a:t>Z</a:t>
            </a:r>
            <a:r>
              <a:rPr lang="it-IT" altLang="it-IT">
                <a:cs typeface="ヒラギノ明朝 ProN W3" charset="0"/>
              </a:rPr>
              <a:t> ∈ </a:t>
            </a:r>
            <a:r>
              <a:rPr lang="it-IT" altLang="it-IT" i="1">
                <a:cs typeface="ヒラギノ明朝 ProN W3" charset="0"/>
              </a:rPr>
              <a:t>LCS</a:t>
            </a:r>
            <a:r>
              <a:rPr lang="it-IT" altLang="it-IT">
                <a:cs typeface="ヒラギノ明朝 ProN W3" charset="0"/>
              </a:rPr>
              <a:t>(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, 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)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“</a:t>
            </a:r>
            <a:r>
              <a:rPr lang="it-IT" altLang="it-IT" i="1">
                <a:solidFill>
                  <a:srgbClr val="D90B00"/>
                </a:solidFill>
                <a:cs typeface="ヒラギノ明朝 ProN W3" charset="0"/>
              </a:rPr>
              <a:t>Longest Common Sub-sequence</a:t>
            </a:r>
            <a:r>
              <a:rPr lang="it-IT" altLang="it-IT">
                <a:cs typeface="ヒラギノ明朝 ProN W3" charset="0"/>
              </a:rPr>
              <a:t>”, o LCS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numero diapositiva 3">
            <a:extLst>
              <a:ext uri="{FF2B5EF4-FFF2-40B4-BE49-F238E27FC236}">
                <a16:creationId xmlns:a16="http://schemas.microsoft.com/office/drawing/2014/main" id="{469BCD64-5C25-4A4C-AFD9-9A0FC330E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88354FC4-4CD2-4298-94A9-480BEC82B99F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38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A8701365-2296-4471-9493-5C9778DF3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398F2C9-9E4E-4ADB-B21A-AA6C105A6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</a:pPr>
            <a:r>
              <a:rPr lang="it-IT" altLang="it-IT"/>
              <a:t>Caratterizzazione del problema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7E2B87D9-68B5-45C7-8F83-AF6B10023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Problema LCS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Input: due sequenze di simboli,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e </a:t>
            </a:r>
            <a:r>
              <a:rPr lang="it-IT" altLang="it-IT" i="1">
                <a:cs typeface="ヒラギノ明朝 ProN W3" charset="0"/>
              </a:rPr>
              <a:t>T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Output: Trovare la più lunga sottosequenza </a:t>
            </a:r>
            <a:r>
              <a:rPr lang="it-IT" altLang="it-IT" i="1">
                <a:cs typeface="ヒラギノ明朝 ProN W3" charset="0"/>
              </a:rPr>
              <a:t>Z</a:t>
            </a:r>
            <a:r>
              <a:rPr lang="it-IT" altLang="it-IT">
                <a:cs typeface="ヒラギノ明朝 ProN W3" charset="0"/>
              </a:rPr>
              <a:t> comune a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e </a:t>
            </a:r>
            <a:r>
              <a:rPr lang="it-IT" altLang="it-IT" i="1">
                <a:cs typeface="ヒラギノ明朝 ProN W3" charset="0"/>
              </a:rPr>
              <a:t>T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Esempio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= “</a:t>
            </a:r>
            <a:r>
              <a:rPr lang="it-IT" altLang="it-IT">
                <a:latin typeface="Courier New" panose="02070309020205020404" pitchFamily="49" charset="0"/>
                <a:cs typeface="Courier New" panose="02070309020205020404" pitchFamily="49" charset="0"/>
              </a:rPr>
              <a:t>AAAATTGA</a:t>
            </a:r>
            <a:r>
              <a:rPr lang="it-IT" altLang="it-IT">
                <a:cs typeface="ヒラギノ明朝 ProN W3" charset="0"/>
              </a:rPr>
              <a:t>”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 = “</a:t>
            </a:r>
            <a:r>
              <a:rPr lang="it-IT" altLang="it-IT">
                <a:latin typeface="Courier New" panose="02070309020205020404" pitchFamily="49" charset="0"/>
                <a:cs typeface="Courier New" panose="02070309020205020404" pitchFamily="49" charset="0"/>
              </a:rPr>
              <a:t>TAACGATA</a:t>
            </a:r>
            <a:r>
              <a:rPr lang="it-IT" altLang="it-IT">
                <a:cs typeface="ヒラギノ明朝 ProN W3" charset="0"/>
              </a:rPr>
              <a:t>”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 i="1">
                <a:cs typeface="ヒラギノ明朝 ProN W3" charset="0"/>
              </a:rPr>
              <a:t>LCS</a:t>
            </a:r>
            <a:r>
              <a:rPr lang="it-IT" altLang="it-IT">
                <a:cs typeface="ヒラギノ明朝 ProN W3" charset="0"/>
              </a:rPr>
              <a:t>(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,</a:t>
            </a:r>
            <a:r>
              <a:rPr lang="it-IT" altLang="it-IT" i="1">
                <a:cs typeface="ヒラギノ明朝 ProN W3" charset="0"/>
              </a:rPr>
              <a:t>T</a:t>
            </a:r>
            <a:r>
              <a:rPr lang="it-IT" altLang="it-IT">
                <a:cs typeface="ヒラギノ明朝 ProN W3" charset="0"/>
              </a:rPr>
              <a:t>) = ????</a:t>
            </a:r>
          </a:p>
          <a:p>
            <a:pPr marL="0" indent="0" eaLnBrk="1" hangingPunct="1">
              <a:lnSpc>
                <a:spcPct val="110000"/>
              </a:lnSpc>
              <a:buClrTx/>
              <a:buSzPct val="50000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endParaRPr lang="it-IT" altLang="it-IT"/>
          </a:p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Prima di provare con la programmazione dinamica, proviamo di “forza bruta”...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numero diapositiva 3">
            <a:extLst>
              <a:ext uri="{FF2B5EF4-FFF2-40B4-BE49-F238E27FC236}">
                <a16:creationId xmlns:a16="http://schemas.microsoft.com/office/drawing/2014/main" id="{86301877-91BB-4B8D-AB6C-22AD2CD91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F02F52E1-480F-4234-8385-396A21D2C84B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39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D157F69E-FD49-445B-8301-0CBBC235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695FC7B-D8ED-4538-AF6A-90F028A1C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5" y="328052"/>
            <a:ext cx="8720403" cy="492839"/>
          </a:xfrm>
          <a:gradFill rotWithShape="0">
            <a:gsLst>
              <a:gs pos="0">
                <a:srgbClr val="CCCCCC"/>
              </a:gs>
              <a:gs pos="100000">
                <a:srgbClr val="FFFFCC"/>
              </a:gs>
            </a:gsLst>
            <a:lin ang="0" scaled="1"/>
          </a:gradFill>
          <a:ln w="9000">
            <a:solidFill>
              <a:srgbClr val="000000"/>
            </a:solidFill>
            <a:prstDash val="sysDot"/>
            <a:miter lim="800000"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marL="156128" eaLnBrk="1" hangingPunct="1">
              <a:buClrTx/>
              <a:tabLst>
                <a:tab pos="156128" algn="l"/>
                <a:tab pos="538980" algn="l"/>
                <a:tab pos="923188" algn="l"/>
                <a:tab pos="1307398" algn="l"/>
                <a:tab pos="1691607" algn="l"/>
                <a:tab pos="2075817" algn="l"/>
                <a:tab pos="2460026" algn="l"/>
                <a:tab pos="2844235" algn="l"/>
                <a:tab pos="3228444" algn="l"/>
                <a:tab pos="3612654" algn="l"/>
                <a:tab pos="3996863" algn="l"/>
                <a:tab pos="4381072" algn="l"/>
                <a:tab pos="4765281" algn="l"/>
                <a:tab pos="5149491" algn="l"/>
                <a:tab pos="5533700" algn="l"/>
                <a:tab pos="5917910" algn="l"/>
                <a:tab pos="6302118" algn="l"/>
                <a:tab pos="6686328" algn="l"/>
                <a:tab pos="7070537" algn="l"/>
                <a:tab pos="7454747" algn="l"/>
                <a:tab pos="7838956" algn="l"/>
                <a:tab pos="8048031" algn="l"/>
                <a:tab pos="8667110" algn="l"/>
              </a:tabLst>
              <a:defRPr/>
            </a:pPr>
            <a:r>
              <a:rPr lang="it-IT"/>
              <a:t>Caratterizzazione della soluzione ottima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18E0FFBC-CE1B-453B-A6C0-924D20CA6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Data una sequenza </a:t>
            </a:r>
            <a:r>
              <a:rPr lang="it-IT" altLang="it-IT" i="1"/>
              <a:t>P</a:t>
            </a:r>
            <a:r>
              <a:rPr lang="it-IT" altLang="it-IT"/>
              <a:t>=(</a:t>
            </a:r>
            <a:r>
              <a:rPr lang="it-IT" altLang="it-IT" i="1"/>
              <a:t>p</a:t>
            </a:r>
            <a:r>
              <a:rPr lang="it-IT" altLang="it-IT" baseline="-6000"/>
              <a:t>1</a:t>
            </a:r>
            <a:r>
              <a:rPr lang="it-IT" altLang="it-IT"/>
              <a:t>, …, </a:t>
            </a:r>
            <a:r>
              <a:rPr lang="it-IT" altLang="it-IT" i="1"/>
              <a:t>p</a:t>
            </a:r>
            <a:r>
              <a:rPr lang="it-IT" altLang="it-IT" i="1" baseline="-6000"/>
              <a:t>n</a:t>
            </a:r>
            <a:r>
              <a:rPr lang="it-IT" altLang="it-IT"/>
              <a:t>):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>
                <a:cs typeface="ヒラギノ明朝 ProN W3" charset="0"/>
              </a:rPr>
              <a:t>denoteremo con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(</a:t>
            </a:r>
            <a:r>
              <a:rPr lang="it-IT" altLang="it-IT" i="1">
                <a:cs typeface="ヒラギノ明朝 ProN W3" charset="0"/>
              </a:rPr>
              <a:t>i</a:t>
            </a:r>
            <a:r>
              <a:rPr lang="it-IT" altLang="it-IT">
                <a:cs typeface="ヒラギノ明朝 ProN W3" charset="0"/>
              </a:rPr>
              <a:t>) l’</a:t>
            </a:r>
            <a:r>
              <a:rPr lang="it-IT" altLang="it-IT" i="1">
                <a:cs typeface="ヒラギノ明朝 ProN W3" charset="0"/>
              </a:rPr>
              <a:t>i</a:t>
            </a:r>
            <a:r>
              <a:rPr lang="it-IT" altLang="it-IT">
                <a:cs typeface="ヒラギノ明朝 ProN W3" charset="0"/>
              </a:rPr>
              <a:t>-esimo prefisso di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, cioè la sotto-sequenza (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 baseline="-6000">
                <a:cs typeface="ヒラギノ明朝 ProN W3" charset="0"/>
              </a:rPr>
              <a:t>1</a:t>
            </a:r>
            <a:r>
              <a:rPr lang="it-IT" altLang="it-IT">
                <a:cs typeface="ヒラギノ明朝 ProN W3" charset="0"/>
              </a:rPr>
              <a:t>, … , </a:t>
            </a: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 baseline="-6000">
                <a:cs typeface="ヒラギノ明朝 ProN W3" charset="0"/>
              </a:rPr>
              <a:t>i</a:t>
            </a:r>
            <a:r>
              <a:rPr lang="it-IT" altLang="it-IT">
                <a:cs typeface="ヒラギノ明朝 ProN W3" charset="0"/>
              </a:rPr>
              <a:t> )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/>
              <a:t>Esempio:</a:t>
            </a:r>
          </a:p>
          <a:p>
            <a:pPr marL="390997" lvl="1" indent="0" eaLnBrk="1" hangingPunct="1">
              <a:lnSpc>
                <a:spcPts val="2192"/>
              </a:lnSpc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 = </a:t>
            </a:r>
            <a:r>
              <a:rPr lang="it-IT" altLang="it-IT">
                <a:latin typeface="Courier New" panose="02070309020205020404" pitchFamily="49" charset="0"/>
                <a:cs typeface="Courier New" panose="02070309020205020404" pitchFamily="49" charset="0"/>
              </a:rPr>
              <a:t>ABDCCAABD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(0) denota la sotto-sequenza nulla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(3) = </a:t>
            </a:r>
            <a:r>
              <a:rPr lang="it-IT" altLang="it-IT">
                <a:latin typeface="Courier New" panose="02070309020205020404" pitchFamily="49" charset="0"/>
                <a:cs typeface="Courier New" panose="02070309020205020404" pitchFamily="49" charset="0"/>
              </a:rPr>
              <a:t>ABD</a:t>
            </a:r>
          </a:p>
          <a:p>
            <a:pPr marL="390997" lvl="1" indent="0" eaLnBrk="1" hangingPunct="1">
              <a:buSzPct val="50000"/>
              <a:buFont typeface="Times New Roman" panose="02020603050405020304" pitchFamily="18" charset="0"/>
              <a:buChar char="✦"/>
              <a:tabLst>
                <a:tab pos="0" algn="l"/>
                <a:tab pos="89604" algn="l"/>
                <a:tab pos="473813" algn="l"/>
                <a:tab pos="858022" algn="l"/>
                <a:tab pos="1242232" algn="l"/>
                <a:tab pos="1626441" algn="l"/>
                <a:tab pos="2010650" algn="l"/>
                <a:tab pos="2394859" algn="l"/>
                <a:tab pos="2779069" algn="l"/>
                <a:tab pos="3163278" algn="l"/>
                <a:tab pos="3547488" algn="l"/>
                <a:tab pos="3931696" algn="l"/>
                <a:tab pos="4315906" algn="l"/>
                <a:tab pos="4700115" algn="l"/>
                <a:tab pos="5084325" algn="l"/>
                <a:tab pos="5468534" algn="l"/>
                <a:tab pos="5852743" algn="l"/>
                <a:tab pos="6236952" algn="l"/>
                <a:tab pos="6621162" algn="l"/>
                <a:tab pos="7005371" algn="l"/>
                <a:tab pos="7389581" algn="l"/>
                <a:tab pos="7428951" algn="l"/>
                <a:tab pos="8048031" algn="l"/>
              </a:tabLst>
            </a:pPr>
            <a:r>
              <a:rPr lang="it-IT" altLang="it-IT" i="1">
                <a:cs typeface="ヒラギノ明朝 ProN W3" charset="0"/>
              </a:rPr>
              <a:t>P</a:t>
            </a:r>
            <a:r>
              <a:rPr lang="it-IT" altLang="it-IT">
                <a:cs typeface="ヒラギノ明朝 ProN W3" charset="0"/>
              </a:rPr>
              <a:t>(6) = </a:t>
            </a:r>
            <a:r>
              <a:rPr lang="it-IT" altLang="it-IT">
                <a:latin typeface="Courier New" panose="02070309020205020404" pitchFamily="49" charset="0"/>
                <a:cs typeface="Courier New" panose="02070309020205020404" pitchFamily="49" charset="0"/>
              </a:rPr>
              <a:t>ABDCCA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E73B93D-05F5-45AC-9F70-8E57C21AD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r>
              <a:rPr lang="en-US" altLang="it-IT"/>
              <a:t>Problema del cambio di denaro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C1DC214-60E3-416D-BE06-4689C8935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6389" y="973138"/>
            <a:ext cx="8899525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000"/>
              <a:t>Input</a:t>
            </a:r>
            <a:endParaRPr lang="en-US" altLang="it-IT"/>
          </a:p>
          <a:p>
            <a:pPr lvl="1">
              <a:lnSpc>
                <a:spcPct val="90000"/>
              </a:lnSpc>
            </a:pPr>
            <a:r>
              <a:rPr lang="en-US" altLang="it-IT" sz="2600"/>
              <a:t>Un numero intero positivo </a:t>
            </a:r>
            <a:r>
              <a:rPr lang="en-US" altLang="it-IT" sz="2600" i="1"/>
              <a:t>n</a:t>
            </a:r>
            <a:endParaRPr lang="en-US" altLang="it-IT"/>
          </a:p>
          <a:p>
            <a:pPr>
              <a:lnSpc>
                <a:spcPct val="90000"/>
              </a:lnSpc>
            </a:pPr>
            <a:r>
              <a:rPr lang="en-US" altLang="it-IT" sz="3000"/>
              <a:t>Output</a:t>
            </a:r>
            <a:endParaRPr lang="en-US" altLang="it-IT"/>
          </a:p>
          <a:p>
            <a:pPr lvl="1" algn="just">
              <a:lnSpc>
                <a:spcPct val="90000"/>
              </a:lnSpc>
            </a:pPr>
            <a:r>
              <a:rPr lang="en-US" altLang="it-IT" sz="2600"/>
              <a:t>Il più piccolo numero intero di banconote o monete per cambiare </a:t>
            </a:r>
            <a:r>
              <a:rPr lang="en-US" altLang="it-IT" sz="2600" i="1"/>
              <a:t>n </a:t>
            </a:r>
            <a:r>
              <a:rPr lang="en-US" altLang="it-IT" sz="2600"/>
              <a:t>euro usando pezzi da 20, 10, 5, e 1.</a:t>
            </a:r>
            <a:endParaRPr lang="en-US" altLang="it-IT"/>
          </a:p>
          <a:p>
            <a:pPr>
              <a:lnSpc>
                <a:spcPct val="90000"/>
              </a:lnSpc>
            </a:pPr>
            <a:r>
              <a:rPr lang="en-US" altLang="it-IT" sz="3000"/>
              <a:t>Esempi</a:t>
            </a:r>
            <a:endParaRPr lang="en-US" altLang="it-IT"/>
          </a:p>
          <a:p>
            <a:pPr lvl="1">
              <a:lnSpc>
                <a:spcPct val="90000"/>
              </a:lnSpc>
            </a:pPr>
            <a:r>
              <a:rPr lang="en-US" altLang="it-IT" sz="2600" i="1"/>
              <a:t>n</a:t>
            </a:r>
            <a:r>
              <a:rPr lang="en-US" altLang="it-IT" sz="2600"/>
              <a:t> = 58,	7 pezzi: 20+20+10+5+1+1+1</a:t>
            </a:r>
          </a:p>
          <a:p>
            <a:pPr lvl="1">
              <a:lnSpc>
                <a:spcPct val="90000"/>
              </a:lnSpc>
            </a:pPr>
            <a:r>
              <a:rPr lang="en-US" altLang="it-IT" sz="2600" i="1"/>
              <a:t>n</a:t>
            </a:r>
            <a:r>
              <a:rPr lang="en-US" altLang="it-IT" sz="2600"/>
              <a:t> = 18,	5 pezzi: 10+5+1+1+1</a:t>
            </a:r>
            <a:endParaRPr lang="en-US" altLang="it-IT"/>
          </a:p>
          <a:p>
            <a:pPr>
              <a:lnSpc>
                <a:spcPct val="90000"/>
              </a:lnSpc>
            </a:pPr>
            <a:r>
              <a:rPr lang="en-US" altLang="it-IT" sz="3000"/>
              <a:t>Algoritmo</a:t>
            </a:r>
            <a:endParaRPr lang="en-US" altLang="it-IT"/>
          </a:p>
          <a:p>
            <a:pPr lvl="1">
              <a:lnSpc>
                <a:spcPct val="90000"/>
              </a:lnSpc>
            </a:pPr>
            <a:r>
              <a:rPr lang="en-US" altLang="it-IT" sz="2600"/>
              <a:t>Dispensa un pezzo alla volta</a:t>
            </a:r>
          </a:p>
          <a:p>
            <a:pPr lvl="1">
              <a:lnSpc>
                <a:spcPct val="90000"/>
              </a:lnSpc>
            </a:pPr>
            <a:r>
              <a:rPr lang="en-US" altLang="it-IT" sz="2600"/>
              <a:t>Ad ogni passo, utilizza il pezzo </a:t>
            </a:r>
            <a:r>
              <a:rPr lang="en-US" altLang="it-IT" sz="2600" i="1"/>
              <a:t>più grande</a:t>
            </a:r>
            <a:r>
              <a:rPr lang="en-US" altLang="it-IT" sz="2600"/>
              <a:t> che </a:t>
            </a:r>
            <a:r>
              <a:rPr lang="en-US" altLang="it-IT" sz="2600" i="1"/>
              <a:t>non superi la cifra rimanente</a:t>
            </a:r>
            <a:r>
              <a:rPr lang="en-US" altLang="it-IT" sz="2600"/>
              <a:t>.</a:t>
            </a:r>
            <a:endParaRPr lang="en-US" alt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numero diapositiva 3">
            <a:extLst>
              <a:ext uri="{FF2B5EF4-FFF2-40B4-BE49-F238E27FC236}">
                <a16:creationId xmlns:a16="http://schemas.microsoft.com/office/drawing/2014/main" id="{975BD107-D783-476A-8BBD-0D4ED98ED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1pPr>
            <a:lvl2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2pPr>
            <a:lvl3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3pPr>
            <a:lvl4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4pPr>
            <a:lvl5pPr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82852" algn="l"/>
                <a:tab pos="767061" algn="l"/>
                <a:tab pos="1151270" algn="l"/>
                <a:tab pos="1535480" algn="l"/>
                <a:tab pos="1919689" algn="l"/>
                <a:tab pos="2303899" algn="l"/>
                <a:tab pos="2688107" algn="l"/>
                <a:tab pos="3072317" algn="l"/>
                <a:tab pos="3456526" algn="l"/>
                <a:tab pos="3840736" algn="l"/>
                <a:tab pos="4224945" algn="l"/>
                <a:tab pos="4609154" algn="l"/>
                <a:tab pos="4993363" algn="l"/>
                <a:tab pos="5377573" algn="l"/>
                <a:tab pos="5761782" algn="l"/>
                <a:tab pos="6145991" algn="l"/>
                <a:tab pos="6530200" algn="l"/>
                <a:tab pos="6914410" algn="l"/>
                <a:tab pos="7298619" algn="l"/>
                <a:tab pos="7682829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cs typeface="ヒラギノ明朝 ProN W6" charset="0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fld id="{1E5DDEE2-AB52-4CFA-B542-83C38E9CF052}" type="slidenum">
              <a:rPr lang="it-IT" altLang="it-IT">
                <a:solidFill>
                  <a:srgbClr val="000000"/>
                </a:solidFill>
                <a:cs typeface="Arial Unicode MS" panose="020B0604020202020204" pitchFamily="34" charset="-128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t>40</a:t>
            </a:fld>
            <a:endParaRPr lang="it-IT" altLang="it-IT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DD89479E-3C61-4715-89D1-218FA0BC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E48A0505-BC13-4E03-97C8-6E5BAC149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96" y="389147"/>
            <a:ext cx="8272367" cy="519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BB6032E0-5A71-4036-AC9A-5807DF45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20141B62-1ACB-441A-B6A5-BF54F8F9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69" y="349775"/>
            <a:ext cx="8413567" cy="530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67AA0003-0A60-4273-B96E-3392D6F26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4219CF2B-D3A6-4FFB-B349-F8D0110D1DEA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42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2051" name="Rectangle 1">
            <a:extLst>
              <a:ext uri="{FF2B5EF4-FFF2-40B4-BE49-F238E27FC236}">
                <a16:creationId xmlns:a16="http://schemas.microsoft.com/office/drawing/2014/main" id="{9FBF25F1-81B5-4046-ACD1-D72DD9EA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52" name="AutoShape 2">
            <a:extLst>
              <a:ext uri="{FF2B5EF4-FFF2-40B4-BE49-F238E27FC236}">
                <a16:creationId xmlns:a16="http://schemas.microsoft.com/office/drawing/2014/main" id="{6C073FFC-89C9-489A-8E0A-86816EF8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33903"/>
            <a:ext cx="9210527" cy="6527743"/>
          </a:xfrm>
          <a:prstGeom prst="roundRect">
            <a:avLst>
              <a:gd name="adj" fmla="val 14"/>
            </a:avLst>
          </a:prstGeom>
          <a:gradFill rotWithShape="0">
            <a:gsLst>
              <a:gs pos="0">
                <a:srgbClr val="BDBD97"/>
              </a:gs>
              <a:gs pos="100000">
                <a:srgbClr val="FFFFCC"/>
              </a:gs>
            </a:gsLst>
            <a:lin ang="81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t-IT" altLang="it-IT" sz="1026">
              <a:solidFill>
                <a:srgbClr val="FFFFFF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9629A042-F1AB-4C9C-91E7-9437097F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12" y="292752"/>
            <a:ext cx="8754345" cy="54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2737">
              <a:solidFill>
                <a:srgbClr val="000000"/>
              </a:solidFill>
              <a:latin typeface="Times New Roman Italic" charset="0"/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2737">
              <a:solidFill>
                <a:srgbClr val="000000"/>
              </a:solidFill>
              <a:latin typeface="Times New Roman Italic" charset="0"/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r>
              <a:rPr lang="it-IT" altLang="it-IT" sz="5131">
                <a:solidFill>
                  <a:srgbClr val="000000"/>
                </a:solidFill>
                <a:latin typeface="Times New Roman Italic" charset="0"/>
              </a:rPr>
              <a:t>Algoritmi e Strutture Dati</a:t>
            </a: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2737">
              <a:solidFill>
                <a:srgbClr val="000000"/>
              </a:solidFill>
              <a:latin typeface="Times New Roman Italic" charset="0"/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r>
              <a:rPr lang="it-IT" altLang="it-IT" sz="2737">
                <a:solidFill>
                  <a:srgbClr val="000000"/>
                </a:solidFill>
                <a:latin typeface="Times New Roman Italic" charset="0"/>
                <a:cs typeface="Times New Roman" panose="02020603050405020304" pitchFamily="18" charset="0"/>
              </a:rPr>
              <a:t>Capitolo 18 - Teoria dell’NP-Completezza</a:t>
            </a: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171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r>
              <a:rPr lang="it-IT" altLang="it-IT" sz="2224">
                <a:solidFill>
                  <a:srgbClr val="000000"/>
                </a:solidFill>
                <a:cs typeface="Times New Roman" panose="02020603050405020304" pitchFamily="18" charset="0"/>
              </a:rPr>
              <a:t>Alberto Montresor</a:t>
            </a:r>
          </a:p>
          <a:p>
            <a:pPr algn="ctr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r>
              <a:rPr lang="it-IT" altLang="it-IT" sz="1710">
                <a:solidFill>
                  <a:srgbClr val="000000"/>
                </a:solidFill>
                <a:cs typeface="Times New Roman" panose="02020603050405020304" pitchFamily="18" charset="0"/>
              </a:rPr>
              <a:t>Università di Trento</a:t>
            </a:r>
          </a:p>
          <a:p>
            <a:pPr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2224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 defTabSz="38421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endParaRPr lang="it-IT" altLang="it-IT" sz="1026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defTabSz="38421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  <a:tab pos="8667110" algn="l"/>
              </a:tabLst>
            </a:pPr>
            <a:r>
              <a:rPr lang="it-IT" altLang="it-IT" sz="1539">
                <a:solidFill>
                  <a:srgbClr val="000000"/>
                </a:solidFill>
                <a:cs typeface="Times New Roman" panose="02020603050405020304" pitchFamily="18" charset="0"/>
              </a:rPr>
              <a:t>This work is licensed under the Creative Commons Attribution-NonCommercial-ShareAlike License. To view a copy of this license, visit http://creativecommons.org/licenses/by-nc-sa/2.5/ or send a letter to Creative Commons, 543 Howard Street, 5th Floor, San Francisco, California, 94105, USA.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71F9DF88-033E-4ABD-9037-2C85AC835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1280EBD-E784-4735-8CA8-FC109D2DEA2F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43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AA5E1DEE-8E61-410C-A42E-DB6C33DB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9B325D02-D60A-4CCF-866C-7506AF24F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Problemi nella stessa situazione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F648E664-6D7B-43E4-962C-837B55427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COLORAZIONE (COLORING).	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Dati un grafo non orientato ed un intero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k</a:t>
            </a:r>
            <a:r>
              <a:rPr lang="it-IT" altLang="it-IT">
                <a:latin typeface="Times New Roman" panose="02020603050405020304" pitchFamily="18" charset="0"/>
              </a:rPr>
              <a:t>, è possibile colorarne i nodi usando al più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k</a:t>
            </a:r>
            <a:r>
              <a:rPr lang="it-IT" altLang="it-IT">
                <a:latin typeface="Times New Roman" panose="02020603050405020304" pitchFamily="18" charset="0"/>
              </a:rPr>
              <a:t> colori in modo che ogni nodo sia colorato diversamente dai nodi adiacenti?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CRICCA (CLIQUE).	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Dati un grafo non orientato ed un intero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k</a:t>
            </a:r>
            <a:r>
              <a:rPr lang="it-IT" altLang="it-IT">
                <a:latin typeface="Times New Roman" panose="02020603050405020304" pitchFamily="18" charset="0"/>
              </a:rPr>
              <a:t>, esiste un sottoinsieme di almeno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k</a:t>
            </a:r>
            <a:r>
              <a:rPr lang="it-IT" altLang="it-IT">
                <a:latin typeface="Times New Roman" panose="02020603050405020304" pitchFamily="18" charset="0"/>
              </a:rPr>
              <a:t> nodi tutti mutuamente adiacenti?</a:t>
            </a:r>
          </a:p>
        </p:txBody>
      </p:sp>
      <p:pic>
        <p:nvPicPr>
          <p:cNvPr id="5126" name="Picture 4">
            <a:extLst>
              <a:ext uri="{FF2B5EF4-FFF2-40B4-BE49-F238E27FC236}">
                <a16:creationId xmlns:a16="http://schemas.microsoft.com/office/drawing/2014/main" id="{F275F07B-0A0C-47D3-963A-B55794B4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01" y="3275583"/>
            <a:ext cx="5512196" cy="238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B11658D2-1966-4BAE-A659-23AA5EDC7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EA101E56-3398-46FB-A5DD-1867D1751327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44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DE4377F7-4388-49D2-9EA6-3F6DF9F4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6B4CDF3E-37ED-4868-A443-F8A760191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Problemi nella stessa situazione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694A6D6-4335-47AB-94AF-2885D3B8E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COMMESSO VIAGGIATORE (TRAVELING SALESPERSON, TSP).	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Date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n</a:t>
            </a:r>
            <a:r>
              <a:rPr lang="it-IT" altLang="it-IT">
                <a:latin typeface="Times New Roman" panose="02020603050405020304" pitchFamily="18" charset="0"/>
              </a:rPr>
              <a:t> città, le distanze tra esse, ed un intero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k</a:t>
            </a:r>
            <a:r>
              <a:rPr lang="it-IT" altLang="it-IT">
                <a:latin typeface="Times New Roman" panose="02020603050405020304" pitchFamily="18" charset="0"/>
              </a:rPr>
              <a:t>, è possibile partire da una città, attraversare ogni città esattamente una volta tornando alla città di partenza, percorrendo una distanza totale non superiore a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k</a:t>
            </a:r>
            <a:r>
              <a:rPr lang="it-IT" altLang="it-IT">
                <a:latin typeface="Times New Roman" panose="02020603050405020304" pitchFamily="18" charset="0"/>
              </a:rPr>
              <a:t>?</a:t>
            </a:r>
          </a:p>
        </p:txBody>
      </p:sp>
      <p:pic>
        <p:nvPicPr>
          <p:cNvPr id="6150" name="Picture 4">
            <a:extLst>
              <a:ext uri="{FF2B5EF4-FFF2-40B4-BE49-F238E27FC236}">
                <a16:creationId xmlns:a16="http://schemas.microsoft.com/office/drawing/2014/main" id="{F33DA5F4-9BD4-450C-A13A-C0A9FA60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01" y="2742015"/>
            <a:ext cx="6252134" cy="260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D995168B-55C2-4BA1-ABD7-151DD5DC6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7EC99D6A-F9BA-4E6D-AEBA-26910747ECE8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45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15B09AE-4323-4C3F-A8BC-AF38AC08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DC15E8A-3B82-47A8-BB77-262E0B39E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Problemi nella stessa situazione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7052C693-C79F-4211-A73C-B690C1A8C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PROGRAMMAZIONE LINEARE 0/1 (0/1 LINEAR PROGRAMMING).	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Data una matrice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A</a:t>
            </a:r>
            <a:r>
              <a:rPr lang="it-IT" altLang="it-IT">
                <a:latin typeface="Times New Roman" panose="02020603050405020304" pitchFamily="18" charset="0"/>
              </a:rPr>
              <a:t> di elementi interi e di dimensione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m × n</a:t>
            </a:r>
            <a:r>
              <a:rPr lang="it-IT" altLang="it-IT">
                <a:latin typeface="Times New Roman" panose="02020603050405020304" pitchFamily="18" charset="0"/>
              </a:rPr>
              <a:t>, ed un vettore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b</a:t>
            </a:r>
            <a:r>
              <a:rPr lang="it-IT" altLang="it-IT">
                <a:latin typeface="Times New Roman" panose="02020603050405020304" pitchFamily="18" charset="0"/>
              </a:rPr>
              <a:t> di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m</a:t>
            </a:r>
            <a:r>
              <a:rPr lang="it-IT" altLang="it-IT">
                <a:latin typeface="Times New Roman" panose="02020603050405020304" pitchFamily="18" charset="0"/>
              </a:rPr>
              <a:t> elementi interi, esiste un vettore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x</a:t>
            </a:r>
            <a:r>
              <a:rPr lang="it-IT" altLang="it-IT">
                <a:latin typeface="Times New Roman" panose="02020603050405020304" pitchFamily="18" charset="0"/>
              </a:rPr>
              <a:t> di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n</a:t>
            </a:r>
            <a:r>
              <a:rPr lang="it-IT" altLang="it-IT">
                <a:latin typeface="Times New Roman" panose="02020603050405020304" pitchFamily="18" charset="0"/>
              </a:rPr>
              <a:t> elementi 0/1 tale che 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Ax ≤ b</a:t>
            </a:r>
            <a:r>
              <a:rPr lang="it-IT" altLang="it-IT">
                <a:latin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110000"/>
              </a:lnSpc>
              <a:buSzPct val="50000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endParaRPr lang="it-IT" altLang="it-IT"/>
          </a:p>
          <a:p>
            <a:pPr marL="0" indent="0" eaLnBrk="1" hangingPunct="1">
              <a:buSzPct val="50000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endParaRPr lang="it-IT" altLang="it-IT"/>
          </a:p>
          <a:p>
            <a:pPr marL="0" indent="0" eaLnBrk="1" hangingPunct="1">
              <a:buSzPct val="50000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endParaRPr lang="it-IT" altLang="it-IT"/>
          </a:p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SODDISFATTIBILITA` (SATISFIABILITY).	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Data un’espressione booleana in forma normale congiuntiva, esiste un’assegnazione di valori di verità vero/falso alle variabili booleane che rende l’espressione vera?</a:t>
            </a:r>
          </a:p>
        </p:txBody>
      </p:sp>
      <p:pic>
        <p:nvPicPr>
          <p:cNvPr id="7174" name="Picture 4">
            <a:extLst>
              <a:ext uri="{FF2B5EF4-FFF2-40B4-BE49-F238E27FC236}">
                <a16:creationId xmlns:a16="http://schemas.microsoft.com/office/drawing/2014/main" id="{66E8CD74-6146-443D-BF94-FFAFAEEC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34" y="2351001"/>
            <a:ext cx="2685498" cy="120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5" name="Picture 5">
            <a:extLst>
              <a:ext uri="{FF2B5EF4-FFF2-40B4-BE49-F238E27FC236}">
                <a16:creationId xmlns:a16="http://schemas.microsoft.com/office/drawing/2014/main" id="{7C9786B0-78A6-44FA-ADE7-5CA62D3D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838" y="5335189"/>
            <a:ext cx="6207330" cy="24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73D138FB-F4C9-4417-9C6E-C0883FABD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468131D5-94A1-4F5A-8729-C53F35CC3675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46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544C9370-906A-4B83-A0A4-058405929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3B7BED7-8FBE-4381-8403-7214F5925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Certificato polinomiale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298F353-CF5D-4D72-B258-47F4802B7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Certificato polinomiale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un algoritmo che, data una presunta soluzione del problema, verifica in tempo polinomiale che tale soluzione sia effettivamente una soluzione che dà risposta sì</a:t>
            </a:r>
          </a:p>
        </p:txBody>
      </p:sp>
      <p:pic>
        <p:nvPicPr>
          <p:cNvPr id="8198" name="Picture 4">
            <a:extLst>
              <a:ext uri="{FF2B5EF4-FFF2-40B4-BE49-F238E27FC236}">
                <a16:creationId xmlns:a16="http://schemas.microsoft.com/office/drawing/2014/main" id="{A357A4E5-168E-4556-85D6-E2BF8B2B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25" y="2197583"/>
            <a:ext cx="5512196" cy="192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199" name="Picture 5">
            <a:extLst>
              <a:ext uri="{FF2B5EF4-FFF2-40B4-BE49-F238E27FC236}">
                <a16:creationId xmlns:a16="http://schemas.microsoft.com/office/drawing/2014/main" id="{2868316A-F427-4625-A072-F28B24B3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25" y="4182515"/>
            <a:ext cx="6425918" cy="12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B4D10CA9-D954-4E77-8D33-E70107592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85970326-74BF-44AC-92F1-C9C11232268B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47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505943BB-CE06-4F5C-A1B9-7B170954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DAF8939-E9B8-4D03-9FF6-A5A768C71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Non determinismo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263B80EF-B0DF-4318-A9C1-AA6175728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Algoritmo non deterministico 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algoritmo che, posto di fronte alla necessità di prendere una “decisione”, ha la “virtu` magica” di scegliere sempre la strada giusta! 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In termini equivalenti, è come se l’algoritmo, di fronte a più alternative, le seguisse tutte contemporaneamente, generando più “copie” di se stesso. 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Ciascuna copia procede la computazione, indipendentemente dalle altre, seguendo una e una sola delle alternative possibili.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Istruzioni elementari (</a:t>
            </a:r>
            <a:r>
              <a:rPr lang="it-IT" altLang="it-IT">
                <a:latin typeface="Times New Roman Bold Italic" charset="0"/>
                <a:cs typeface="Times New Roman Bold Italic" charset="0"/>
              </a:rPr>
              <a:t>O(1)</a:t>
            </a:r>
            <a:r>
              <a:rPr lang="it-IT" altLang="it-IT"/>
              <a:t>)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 Bold" charset="0"/>
                <a:cs typeface="Times New Roman Bold" charset="0"/>
              </a:rPr>
              <a:t>choice</a:t>
            </a:r>
            <a:r>
              <a:rPr lang="it-IT" altLang="it-IT">
                <a:latin typeface="Times New Roman" panose="02020603050405020304" pitchFamily="18" charset="0"/>
              </a:rPr>
              <a:t>(</a:t>
            </a:r>
            <a:r>
              <a:rPr lang="it-IT" altLang="it-IT">
                <a:latin typeface="Times New Roman Italic" charset="0"/>
                <a:cs typeface="Times New Roman Italic" charset="0"/>
              </a:rPr>
              <a:t>C</a:t>
            </a:r>
            <a:r>
              <a:rPr lang="it-IT" altLang="it-IT">
                <a:latin typeface="Times New Roman" panose="02020603050405020304" pitchFamily="18" charset="0"/>
              </a:rPr>
              <a:t>), che sceglie arbitrariamente un elemento dell’insieme finito C; 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 Bold" charset="0"/>
                <a:cs typeface="Times New Roman Bold" charset="0"/>
              </a:rPr>
              <a:t>failure</a:t>
            </a:r>
            <a:r>
              <a:rPr lang="it-IT" altLang="it-IT">
                <a:latin typeface="Times New Roman" panose="02020603050405020304" pitchFamily="18" charset="0"/>
              </a:rPr>
              <a:t>, che blocca la computazione in uno stato di “fallimento”; 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 Bold" charset="0"/>
                <a:cs typeface="Times New Roman Bold" charset="0"/>
              </a:rPr>
              <a:t>success</a:t>
            </a:r>
            <a:r>
              <a:rPr lang="it-IT" altLang="it-IT">
                <a:latin typeface="Times New Roman" panose="02020603050405020304" pitchFamily="18" charset="0"/>
              </a:rPr>
              <a:t>, che blocca la computazione in uno stato di “successo”.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2B0CE16C-A2E4-46FC-984C-0C1697565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2E42C223-F358-45C9-A17D-260007BF9E9D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48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2500B96F-D5FD-46F9-923E-0C421B31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599812F-6FF9-4BAC-A3B9-DAEF8B708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Non determismo</a:t>
            </a:r>
          </a:p>
        </p:txBody>
      </p:sp>
      <p:pic>
        <p:nvPicPr>
          <p:cNvPr id="10245" name="Picture 3">
            <a:extLst>
              <a:ext uri="{FF2B5EF4-FFF2-40B4-BE49-F238E27FC236}">
                <a16:creationId xmlns:a16="http://schemas.microsoft.com/office/drawing/2014/main" id="{2288FC4C-DA13-425A-84F7-37199E9E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59" y="1176605"/>
            <a:ext cx="5121183" cy="179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46" name="Picture 4">
            <a:extLst>
              <a:ext uri="{FF2B5EF4-FFF2-40B4-BE49-F238E27FC236}">
                <a16:creationId xmlns:a16="http://schemas.microsoft.com/office/drawing/2014/main" id="{DAFB41F5-5C27-47D8-96EF-0C296BE38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90" y="3080077"/>
            <a:ext cx="4555029" cy="188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D3A371E2-537E-4120-BC5F-E946C56DA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BF05502C-5335-480C-8FE8-B4B51BF4A6D1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49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9725547-B923-48DC-94B0-9169E76F1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FAFF9D8-89D1-4361-8A10-A2E4C1D55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Albero delle scelte</a:t>
            </a:r>
          </a:p>
        </p:txBody>
      </p:sp>
      <p:pic>
        <p:nvPicPr>
          <p:cNvPr id="11269" name="Picture 3">
            <a:extLst>
              <a:ext uri="{FF2B5EF4-FFF2-40B4-BE49-F238E27FC236}">
                <a16:creationId xmlns:a16="http://schemas.microsoft.com/office/drawing/2014/main" id="{6ECCAB15-C190-4B7E-84F2-A87EAB52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37" y="1266211"/>
            <a:ext cx="6076992" cy="435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DAB175-0B74-47B3-A94E-6DDAF215D8A6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5008564"/>
            <a:ext cx="5503862" cy="1766887"/>
            <a:chOff x="767" y="3155"/>
            <a:chExt cx="3467" cy="1113"/>
          </a:xfrm>
        </p:grpSpPr>
        <p:sp>
          <p:nvSpPr>
            <p:cNvPr id="74757" name="Rectangle 3">
              <a:extLst>
                <a:ext uri="{FF2B5EF4-FFF2-40B4-BE49-F238E27FC236}">
                  <a16:creationId xmlns:a16="http://schemas.microsoft.com/office/drawing/2014/main" id="{5B29792A-CD12-4C4B-9330-BAB84F31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155"/>
              <a:ext cx="3467" cy="27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it-IT" altLang="it-IT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4758" name="Group 4">
              <a:extLst>
                <a:ext uri="{FF2B5EF4-FFF2-40B4-BE49-F238E27FC236}">
                  <a16:creationId xmlns:a16="http://schemas.microsoft.com/office/drawing/2014/main" id="{95A5465F-FB4A-43B4-8C17-61BBCF5DB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0" y="3433"/>
              <a:ext cx="2539" cy="835"/>
              <a:chOff x="1430" y="3433"/>
              <a:chExt cx="2539" cy="835"/>
            </a:xfrm>
          </p:grpSpPr>
          <p:sp>
            <p:nvSpPr>
              <p:cNvPr id="74759" name="Text Box 5">
                <a:extLst>
                  <a:ext uri="{FF2B5EF4-FFF2-40B4-BE49-F238E27FC236}">
                    <a16:creationId xmlns:a16="http://schemas.microsoft.com/office/drawing/2014/main" id="{C8E25AAF-DAA4-4372-BCBD-97D151D6F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0" y="3667"/>
                <a:ext cx="2539" cy="601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2800" b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Il criterio greedy non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2800" b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garantisce ottimalità</a:t>
                </a:r>
              </a:p>
            </p:txBody>
          </p:sp>
          <p:sp>
            <p:nvSpPr>
              <p:cNvPr id="74760" name="Line 6">
                <a:extLst>
                  <a:ext uri="{FF2B5EF4-FFF2-40B4-BE49-F238E27FC236}">
                    <a16:creationId xmlns:a16="http://schemas.microsoft.com/office/drawing/2014/main" id="{B7F770B2-F95F-4258-8D9C-15E94E63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6" y="3433"/>
                <a:ext cx="821" cy="2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4755" name="Rectangle 7">
            <a:extLst>
              <a:ext uri="{FF2B5EF4-FFF2-40B4-BE49-F238E27FC236}">
                <a16:creationId xmlns:a16="http://schemas.microsoft.com/office/drawing/2014/main" id="{D3531F3D-2188-4895-8BDC-86F18E299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r>
              <a:rPr lang="en-US" altLang="it-IT" sz="4000"/>
              <a:t>Un altro problema del cambio di denaro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3951BA21-1701-45CC-9C03-A6C58C91F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2150" y="1143000"/>
            <a:ext cx="8401050" cy="4306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Input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Un intero positivo </a:t>
            </a:r>
            <a:r>
              <a:rPr lang="en-US" altLang="it-IT" i="1"/>
              <a:t>n</a:t>
            </a:r>
            <a:endParaRPr lang="en-US" altLang="it-IT"/>
          </a:p>
          <a:p>
            <a:pPr>
              <a:lnSpc>
                <a:spcPct val="90000"/>
              </a:lnSpc>
            </a:pPr>
            <a:r>
              <a:rPr lang="en-US" altLang="it-IT"/>
              <a:t>Output</a:t>
            </a:r>
          </a:p>
          <a:p>
            <a:pPr lvl="1" algn="just">
              <a:lnSpc>
                <a:spcPct val="90000"/>
              </a:lnSpc>
            </a:pPr>
            <a:r>
              <a:rPr lang="en-US" altLang="it-IT"/>
              <a:t>Il più piccolo numero di banconote per cambiare </a:t>
            </a:r>
            <a:r>
              <a:rPr lang="en-US" altLang="it-IT" i="1"/>
              <a:t>n</a:t>
            </a:r>
            <a:r>
              <a:rPr lang="en-US" altLang="it-IT"/>
              <a:t> dollari usando banconote da 12, 8, e 1 dollari.</a:t>
            </a:r>
          </a:p>
          <a:p>
            <a:pPr>
              <a:lnSpc>
                <a:spcPct val="90000"/>
              </a:lnSpc>
            </a:pPr>
            <a:r>
              <a:rPr lang="en-US" altLang="it-IT"/>
              <a:t>Esempio</a:t>
            </a:r>
          </a:p>
          <a:p>
            <a:pPr lvl="1">
              <a:lnSpc>
                <a:spcPct val="90000"/>
              </a:lnSpc>
            </a:pPr>
            <a:r>
              <a:rPr lang="en-US" altLang="it-IT" i="1"/>
              <a:t>n</a:t>
            </a:r>
            <a:r>
              <a:rPr lang="en-US" altLang="it-IT"/>
              <a:t> = 31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en-US" altLang="it-IT"/>
              <a:t>9 banconote: 12 + 12 + 1 + 1 + 1 + 1 + 1 + 1 + 1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6 banconote : 12 + 8 + 8 + 1 + 1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uild="p" bldLvl="5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EDC2E247-0689-4C73-887D-FA8F2589E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318117F1-261D-47BF-837A-F6BC934F15E9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50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578B6F26-F201-4013-8759-F1BAFFDA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73A4D84-1D00-4593-A1A3-56974BB30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Non determinismo - schema generale</a:t>
            </a: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A85B95E4-3D6C-400C-A94B-ECD7C800E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06" y="1243132"/>
            <a:ext cx="8165110" cy="301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62425FF7-BCCB-480D-BBEB-3632880AC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F4F0D5BE-8F65-4BAC-8C3A-68BA8C0EFDB5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51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CFCB54E4-2478-4388-82CF-9014AD64E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FA0F7071-4913-416E-BE6B-3074CA726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Non determinismo tramite enumerazione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3B0E73F-F7BF-4572-BFDD-305378F71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Poiché il non determinismo non è realistico, occorre “simulare” il comportamento di una procedura non deterministica con una deterministica. </a:t>
            </a:r>
          </a:p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L’approccio da seguire è già noto: enumerazione basata su backtrack, per esplorare sistematicamente l’albero delle scelte corrispondente alla computazione deterministica</a:t>
            </a:r>
          </a:p>
        </p:txBody>
      </p:sp>
      <p:pic>
        <p:nvPicPr>
          <p:cNvPr id="13318" name="Picture 4">
            <a:extLst>
              <a:ext uri="{FF2B5EF4-FFF2-40B4-BE49-F238E27FC236}">
                <a16:creationId xmlns:a16="http://schemas.microsoft.com/office/drawing/2014/main" id="{B8FDB584-414C-498F-8208-06FAABA2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14" y="2813971"/>
            <a:ext cx="7730651" cy="244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42E1D0A2-C03E-4B99-9F95-FD19AACFF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FF0C9679-0E4D-440C-874F-D870C1533E05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52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06C19277-E182-4BBC-A726-DEB95572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6799963-FE4B-4B28-BD43-31499F232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Non determinismo tramite enumerazione</a:t>
            </a:r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04F065E2-C869-43D9-A41C-E373870A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13" y="1233627"/>
            <a:ext cx="7034160" cy="281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7571EF52-5461-4648-AEB0-138F35D17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0856784E-6571-494C-92ED-5B0B9FE6850A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53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38BEAAFD-88E1-42AD-9594-1535AB9E2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56217E5-DFAA-48CD-9D2E-629A37CAB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Le classi P e NP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185CC530-673C-4827-B6FA-032D4A486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/>
              <a:t>Ipotesi necessarie per trattare i problemi in modo omogeno: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>
                <a:latin typeface="Times New Roman" panose="02020603050405020304" pitchFamily="18" charset="0"/>
              </a:rPr>
              <a:t>i problemi siano di tipo decisionale;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>
                <a:latin typeface="Times New Roman" panose="02020603050405020304" pitchFamily="18" charset="0"/>
              </a:rPr>
              <a:t>il linguaggio di programmazione sia dotato delle operazioni </a:t>
            </a:r>
            <a:r>
              <a:rPr lang="it-IT" altLang="it-IT" sz="1796">
                <a:latin typeface="Times New Roman Bold" charset="0"/>
                <a:cs typeface="Times New Roman Bold" charset="0"/>
              </a:rPr>
              <a:t>choice</a:t>
            </a:r>
            <a:r>
              <a:rPr lang="it-IT" altLang="it-IT" sz="1796">
                <a:latin typeface="Times New Roman" panose="02020603050405020304" pitchFamily="18" charset="0"/>
              </a:rPr>
              <a:t>, </a:t>
            </a:r>
            <a:r>
              <a:rPr lang="it-IT" altLang="it-IT" sz="1796">
                <a:latin typeface="Times New Roman Bold" charset="0"/>
                <a:cs typeface="Times New Roman Bold" charset="0"/>
              </a:rPr>
              <a:t>success</a:t>
            </a:r>
            <a:r>
              <a:rPr lang="it-IT" altLang="it-IT" sz="1796">
                <a:latin typeface="Times New Roman" panose="02020603050405020304" pitchFamily="18" charset="0"/>
              </a:rPr>
              <a:t> e </a:t>
            </a:r>
            <a:r>
              <a:rPr lang="it-IT" altLang="it-IT" sz="1796">
                <a:latin typeface="Times New Roman Bold" charset="0"/>
                <a:cs typeface="Times New Roman Bold" charset="0"/>
              </a:rPr>
              <a:t>failure</a:t>
            </a:r>
            <a:r>
              <a:rPr lang="it-IT" altLang="it-IT" sz="1796">
                <a:latin typeface="Times New Roman" panose="02020603050405020304" pitchFamily="18" charset="0"/>
              </a:rPr>
              <a:t>; 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>
                <a:latin typeface="Times New Roman" panose="02020603050405020304" pitchFamily="18" charset="0"/>
              </a:rPr>
              <a:t>la codifica dei numeri utilizzati nel calcolo sia concisa, ovvero si adotti una rappresentazione in base </a:t>
            </a:r>
            <a:r>
              <a:rPr lang="it-IT" altLang="it-IT" sz="1796">
                <a:latin typeface="Times New Roman Italic" charset="0"/>
                <a:cs typeface="Times New Roman Italic" charset="0"/>
              </a:rPr>
              <a:t>b &gt; 1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/>
              <a:t>Le tre ipotesi non sono affatto restrittive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>
                <a:latin typeface="Times New Roman" panose="02020603050405020304" pitchFamily="18" charset="0"/>
              </a:rPr>
              <a:t>Un problema decisionale non può essere più difficile di un problema simile di ricerca o ottimizzazione</a:t>
            </a:r>
          </a:p>
          <a:p>
            <a:pPr marL="781995" lvl="2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>
                <a:latin typeface="Times New Roman" panose="02020603050405020304" pitchFamily="18" charset="0"/>
              </a:rPr>
              <a:t>Esempio: cricca 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>
                <a:latin typeface="Times New Roman" panose="02020603050405020304" pitchFamily="18" charset="0"/>
              </a:rPr>
              <a:t>Pseudocodice è un linguaggio di programazione “universale”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>
                <a:latin typeface="Times New Roman" panose="02020603050405020304" pitchFamily="18" charset="0"/>
              </a:rPr>
              <a:t>Se </a:t>
            </a:r>
            <a:r>
              <a:rPr lang="it-IT" altLang="it-IT" sz="1796">
                <a:latin typeface="Times New Roman Italic" charset="0"/>
                <a:cs typeface="Times New Roman Italic" charset="0"/>
              </a:rPr>
              <a:t>b&gt;1</a:t>
            </a:r>
            <a:r>
              <a:rPr lang="it-IT" altLang="it-IT" sz="1796">
                <a:latin typeface="Times New Roman" panose="02020603050405020304" pitchFamily="18" charset="0"/>
              </a:rPr>
              <a:t>, dimensione dell’input nelle diverse basi è polinomialmente correlata</a:t>
            </a:r>
            <a:r>
              <a:rPr lang="it-IT" altLang="it-IT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1D5AD2A-AD33-4076-8BE9-FA1348FA1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27743B4-B28F-406B-99E8-4FB5F95AB15B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54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66A9731F-1385-4560-9387-DD04ECC1B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5359EBF-528D-4EB4-B7F6-3DB190434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Le classi P e NP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C99CE92-57BA-4FBF-AE6B-131E93024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123" y="1088356"/>
            <a:ext cx="8530327" cy="5573291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Classe P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la classe di tutti i problemi decisionali risolvibili in tempo polinomiale con algoritmi deterministici;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Classe NP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la classe di tutti i problemi decisionali risolvibili in tempo polinomiale con algoritmi non deterministici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/>
              <a:t>Note: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P è contenuta in NP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>
                <a:latin typeface="Times New Roman" panose="02020603050405020304" pitchFamily="18" charset="0"/>
              </a:rPr>
              <a:t>Non si sa se NP è contenuta in P (ovvero le due classi coincidono) oppure 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D1F881F-415D-4A07-B13D-A00E21E7F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097FCAD-B336-4893-B8CD-1BBB8C0007BE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55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7F35CD2B-5D87-4230-92B1-33925E8F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2039AB3-6755-4E93-8F03-E89DA616D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083" y="328051"/>
            <a:ext cx="8717688" cy="491482"/>
          </a:xfrm>
        </p:spPr>
        <p:txBody>
          <a:bodyPr vert="horz" wrap="square" lIns="0" tIns="0" rIns="31281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56128" algn="l"/>
                <a:tab pos="780638" algn="l"/>
                <a:tab pos="1562633" algn="l"/>
                <a:tab pos="2344627" algn="l"/>
                <a:tab pos="3126622" algn="l"/>
                <a:tab pos="3908617" algn="l"/>
                <a:tab pos="4690612" algn="l"/>
                <a:tab pos="5472607" algn="l"/>
                <a:tab pos="6254602" algn="l"/>
                <a:tab pos="7036597" algn="l"/>
                <a:tab pos="7818592" algn="l"/>
                <a:tab pos="8600586" algn="l"/>
                <a:tab pos="8667110" algn="l"/>
              </a:tabLst>
            </a:pPr>
            <a:r>
              <a:rPr lang="it-IT" altLang="it-IT"/>
              <a:t>Relazioni fra i problemi visti finora</a:t>
            </a:r>
          </a:p>
        </p:txBody>
      </p:sp>
      <p:pic>
        <p:nvPicPr>
          <p:cNvPr id="24581" name="Picture 3">
            <a:extLst>
              <a:ext uri="{FF2B5EF4-FFF2-40B4-BE49-F238E27FC236}">
                <a16:creationId xmlns:a16="http://schemas.microsoft.com/office/drawing/2014/main" id="{5D2EB705-F992-4F27-9363-7F464B90C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27" y="1119582"/>
            <a:ext cx="5599088" cy="45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BE67A28C-F489-4878-8392-341090B31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150486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541483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2932481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323478" indent="-195499"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  <a:defRPr sz="1026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defTabSz="38421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DF824F2B-3DAA-4DBA-9E97-4B1C002D7C9F}" type="slidenum">
              <a:rPr lang="it-IT" altLang="it-IT" sz="1368">
                <a:solidFill>
                  <a:srgbClr val="3333CC"/>
                </a:solidFill>
                <a:latin typeface="Times New Roman Bold" charset="0"/>
              </a:rPr>
              <a:pPr defTabSz="38421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56</a:t>
            </a:fld>
            <a:endParaRPr lang="it-IT" altLang="it-IT" sz="1368">
              <a:solidFill>
                <a:srgbClr val="3333CC"/>
              </a:solidFill>
              <a:latin typeface="Times New Roman Bold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00CF3B4F-51F1-4AA6-B983-13207C19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85" y="6402328"/>
            <a:ext cx="1314238" cy="2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33559" bIns="0"/>
          <a:lstStyle>
            <a:lvl1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38421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32583" algn="l"/>
                <a:tab pos="814578" algn="l"/>
                <a:tab pos="1596573" algn="l"/>
                <a:tab pos="2378568" algn="l"/>
                <a:tab pos="3160563" algn="l"/>
                <a:tab pos="3942558" algn="l"/>
                <a:tab pos="4724552" algn="l"/>
                <a:tab pos="5506547" algn="l"/>
                <a:tab pos="6288542" algn="l"/>
                <a:tab pos="7070537" algn="l"/>
                <a:tab pos="7852532" algn="l"/>
                <a:tab pos="8634527" algn="l"/>
              </a:tabLst>
            </a:pPr>
            <a:r>
              <a:rPr lang="it-IT" altLang="it-IT" sz="855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31E99758-BD9A-4418-BDE6-12E3A5DF7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2196" y="934935"/>
            <a:ext cx="8530327" cy="5573292"/>
          </a:xfrm>
        </p:spPr>
        <p:txBody>
          <a:bodyPr/>
          <a:lstStyle/>
          <a:p>
            <a:pPr marL="0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/>
              <a:t>Cosa fare con un problema NP-completo?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>
                <a:latin typeface="Times New Roman" panose="02020603050405020304" pitchFamily="18" charset="0"/>
              </a:rPr>
              <a:t>“Chi si accontenta gode”</a:t>
            </a:r>
          </a:p>
          <a:p>
            <a:pPr marL="0" indent="0" eaLnBrk="1" hangingPunct="1">
              <a:lnSpc>
                <a:spcPct val="110000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/>
              <a:t>Bisogna saper rinunciare a qualcosa</a:t>
            </a:r>
          </a:p>
          <a:p>
            <a:pPr marL="390997" lvl="1" indent="0" eaLnBrk="1" hangingPunct="1">
              <a:lnSpc>
                <a:spcPts val="2224"/>
              </a:lnSpc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>
                <a:latin typeface="Times New Roman Italic" charset="0"/>
                <a:cs typeface="Times New Roman Italic" charset="0"/>
              </a:rPr>
              <a:t>Generalità</a:t>
            </a:r>
            <a:r>
              <a:rPr lang="it-IT" altLang="it-IT" sz="1796" dirty="0">
                <a:latin typeface="Times New Roman" panose="02020603050405020304" pitchFamily="18" charset="0"/>
              </a:rPr>
              <a:t>: per particolari valori di input, </a:t>
            </a:r>
            <a:r>
              <a:rPr lang="it-IT" altLang="it-IT" sz="1796">
                <a:latin typeface="Times New Roman" panose="02020603050405020304" pitchFamily="18" charset="0"/>
              </a:rPr>
              <a:t>il problema </a:t>
            </a:r>
            <a:r>
              <a:rPr lang="it-IT" altLang="it-IT" sz="1796" dirty="0">
                <a:latin typeface="Times New Roman" panose="02020603050405020304" pitchFamily="18" charset="0"/>
              </a:rPr>
              <a:t>potrebbe essere trattabile</a:t>
            </a:r>
          </a:p>
          <a:p>
            <a:pPr marL="781995" lvl="2" indent="0" eaLnBrk="1" hangingPunct="1">
              <a:buClr>
                <a:srgbClr val="D90B00"/>
              </a:buClr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>
                <a:solidFill>
                  <a:srgbClr val="D90B00"/>
                </a:solidFill>
                <a:latin typeface="Times New Roman Italic" charset="0"/>
                <a:cs typeface="Times New Roman Italic" charset="0"/>
              </a:rPr>
              <a:t>Algoritmi pseudo-polinomiali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 err="1">
                <a:latin typeface="Times New Roman Italic" charset="0"/>
                <a:cs typeface="Times New Roman Italic" charset="0"/>
              </a:rPr>
              <a:t>Ottimalità</a:t>
            </a:r>
            <a:r>
              <a:rPr lang="it-IT" altLang="it-IT" sz="1796" dirty="0">
                <a:latin typeface="Times New Roman" panose="02020603050405020304" pitchFamily="18" charset="0"/>
              </a:rPr>
              <a:t>: si cercano soluzioni non troppo distanti da quella ottima</a:t>
            </a:r>
          </a:p>
          <a:p>
            <a:pPr marL="781995" lvl="2" indent="0" eaLnBrk="1" hangingPunct="1">
              <a:buClr>
                <a:srgbClr val="D90B00"/>
              </a:buClr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>
                <a:solidFill>
                  <a:srgbClr val="D90B00"/>
                </a:solidFill>
                <a:latin typeface="Times New Roman Italic" charset="0"/>
                <a:cs typeface="Times New Roman Italic" charset="0"/>
              </a:rPr>
              <a:t>Algoritmi di approssimazione</a:t>
            </a: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>
                <a:latin typeface="Times New Roman Italic" charset="0"/>
                <a:cs typeface="Times New Roman Italic" charset="0"/>
              </a:rPr>
              <a:t>Efficienza</a:t>
            </a:r>
            <a:r>
              <a:rPr lang="it-IT" altLang="it-IT" sz="1796" dirty="0">
                <a:latin typeface="Times New Roman" panose="02020603050405020304" pitchFamily="18" charset="0"/>
              </a:rPr>
              <a:t>: si cercano soluzioni esponenziali che “potano” lo spazio di ricerca</a:t>
            </a:r>
          </a:p>
          <a:p>
            <a:pPr marL="781995" lvl="2" indent="0" eaLnBrk="1" hangingPunct="1">
              <a:buClr>
                <a:srgbClr val="D90B00"/>
              </a:buClr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>
                <a:solidFill>
                  <a:srgbClr val="D90B00"/>
                </a:solidFill>
                <a:latin typeface="Times New Roman Italic" charset="0"/>
                <a:cs typeface="Times New Roman Italic" charset="0"/>
              </a:rPr>
              <a:t>Algoritmi </a:t>
            </a:r>
            <a:r>
              <a:rPr lang="it-IT" altLang="it-IT" sz="1796" dirty="0" err="1">
                <a:solidFill>
                  <a:srgbClr val="D90B00"/>
                </a:solidFill>
                <a:latin typeface="Times New Roman Italic" charset="0"/>
                <a:cs typeface="Times New Roman Italic" charset="0"/>
              </a:rPr>
              <a:t>branch</a:t>
            </a:r>
            <a:r>
              <a:rPr lang="it-IT" altLang="it-IT" sz="1796" dirty="0">
                <a:solidFill>
                  <a:srgbClr val="D90B00"/>
                </a:solidFill>
                <a:latin typeface="Times New Roman Italic" charset="0"/>
                <a:cs typeface="Times New Roman Italic" charset="0"/>
              </a:rPr>
              <a:t>-&amp;-</a:t>
            </a:r>
            <a:r>
              <a:rPr lang="it-IT" altLang="it-IT" sz="1796" dirty="0" err="1">
                <a:solidFill>
                  <a:srgbClr val="D90B00"/>
                </a:solidFill>
                <a:latin typeface="Times New Roman Italic" charset="0"/>
                <a:cs typeface="Times New Roman Italic" charset="0"/>
              </a:rPr>
              <a:t>bound</a:t>
            </a:r>
            <a:endParaRPr lang="it-IT" altLang="it-IT" sz="1796" dirty="0">
              <a:solidFill>
                <a:srgbClr val="D90B00"/>
              </a:solidFill>
              <a:latin typeface="Times New Roman Italic" charset="0"/>
              <a:cs typeface="Times New Roman Italic" charset="0"/>
            </a:endParaRPr>
          </a:p>
          <a:p>
            <a:pPr marL="390997" lvl="1" indent="0" eaLnBrk="1" hangingPunct="1"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>
                <a:latin typeface="Times New Roman Italic" charset="0"/>
                <a:cs typeface="Times New Roman Italic" charset="0"/>
              </a:rPr>
              <a:t>Formalità</a:t>
            </a:r>
            <a:r>
              <a:rPr lang="it-IT" altLang="it-IT" sz="1796" dirty="0">
                <a:latin typeface="Times New Roman" panose="02020603050405020304" pitchFamily="18" charset="0"/>
              </a:rPr>
              <a:t>: soluzioni che “sembrano” comportarsi bene, anche se non vi è prova matematica del loro comportamento</a:t>
            </a:r>
          </a:p>
          <a:p>
            <a:pPr marL="781995" lvl="2" indent="0" eaLnBrk="1" hangingPunct="1">
              <a:buClr>
                <a:srgbClr val="D90B00"/>
              </a:buClr>
              <a:buSzPct val="50000"/>
              <a:buFont typeface="Times New Roman Bold" charset="0"/>
              <a:buChar char="✦"/>
              <a:tabLst>
                <a:tab pos="781995" algn="l"/>
                <a:tab pos="1563990" algn="l"/>
                <a:tab pos="2345985" algn="l"/>
                <a:tab pos="3127980" algn="l"/>
                <a:tab pos="3909974" algn="l"/>
                <a:tab pos="4691969" algn="l"/>
                <a:tab pos="5473964" algn="l"/>
                <a:tab pos="6255959" algn="l"/>
                <a:tab pos="7037954" algn="l"/>
                <a:tab pos="7819949" algn="l"/>
                <a:tab pos="8601944" algn="l"/>
              </a:tabLst>
            </a:pPr>
            <a:r>
              <a:rPr lang="it-IT" altLang="it-IT" sz="1796" dirty="0">
                <a:solidFill>
                  <a:srgbClr val="D90B00"/>
                </a:solidFill>
                <a:latin typeface="Times New Roman Italic" charset="0"/>
                <a:cs typeface="Times New Roman Italic" charset="0"/>
              </a:rPr>
              <a:t>Algoritmi euristici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1AFAD-1FAC-42AF-9E45-5DBFBE70B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Esercizio sfida di oggi…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645407-FF42-4A7A-A61D-9AF8A3C7F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394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52A07-3469-4F9E-9299-D53F50FC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numero </a:t>
            </a:r>
            <a:r>
              <a:rPr lang="it-IT"/>
              <a:t>più grande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39A78C-273A-4FAC-B7D5-76D09310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una lista in interi compresi tra 0 e 9 scrivere un programma che genera il numero più grande e il numero più piccolo tra quelli componibili con quelle cifre</a:t>
            </a:r>
          </a:p>
          <a:p>
            <a:r>
              <a:rPr lang="it-IT" dirty="0"/>
              <a:t>Ad esempio con 4 1 3 0 9 6 8 9 6 4 restituirebbe 9986644310 e 1034466899</a:t>
            </a:r>
          </a:p>
          <a:p>
            <a:r>
              <a:rPr lang="it-IT" dirty="0"/>
              <a:t>Partire dal file 6_2_testo.py su </a:t>
            </a:r>
            <a:r>
              <a:rPr lang="it-IT"/>
              <a:t>Beep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360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numero diapositiva 5">
            <a:extLst>
              <a:ext uri="{FF2B5EF4-FFF2-40B4-BE49-F238E27FC236}">
                <a16:creationId xmlns:a16="http://schemas.microsoft.com/office/drawing/2014/main" id="{22ED3DC8-6A51-4D69-8EA5-5A6F9ADB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11734B2-38D8-4D07-8B2D-D8106074282C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1026">
            <a:extLst>
              <a:ext uri="{FF2B5EF4-FFF2-40B4-BE49-F238E27FC236}">
                <a16:creationId xmlns:a16="http://schemas.microsoft.com/office/drawing/2014/main" id="{521E4326-5F79-4126-AB40-220F4C596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Struttura degli algoritmi greedy</a:t>
            </a:r>
          </a:p>
        </p:txBody>
      </p:sp>
      <p:sp>
        <p:nvSpPr>
          <p:cNvPr id="75780" name="Rectangle 1027">
            <a:extLst>
              <a:ext uri="{FF2B5EF4-FFF2-40B4-BE49-F238E27FC236}">
                <a16:creationId xmlns:a16="http://schemas.microsoft.com/office/drawing/2014/main" id="{E918B74C-A029-4A43-AC4F-E28FFDFB0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Si assume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</a:t>
            </a:r>
            <a:r>
              <a:rPr lang="en-US" altLang="it-IT" dirty="0" err="1"/>
              <a:t>oggetti</a:t>
            </a:r>
            <a:r>
              <a:rPr lang="en-US" altLang="it-IT" dirty="0"/>
              <a:t> </a:t>
            </a:r>
            <a:r>
              <a:rPr lang="en-US" altLang="it-IT" dirty="0" err="1"/>
              <a:t>abbiano</a:t>
            </a:r>
            <a:r>
              <a:rPr lang="en-US" altLang="it-IT" dirty="0"/>
              <a:t> </a:t>
            </a:r>
            <a:r>
              <a:rPr lang="en-US" altLang="it-IT" dirty="0" err="1"/>
              <a:t>associato</a:t>
            </a:r>
            <a:r>
              <a:rPr lang="en-US" altLang="it-IT" dirty="0"/>
              <a:t> un </a:t>
            </a:r>
            <a:r>
              <a:rPr lang="en-US" altLang="it-IT" i="1" u="sng" dirty="0" err="1">
                <a:solidFill>
                  <a:schemeClr val="accent1"/>
                </a:solidFill>
              </a:rPr>
              <a:t>valore</a:t>
            </a:r>
            <a:r>
              <a:rPr lang="en-US" altLang="it-IT" i="1" u="sng" dirty="0">
                <a:solidFill>
                  <a:schemeClr val="accent1"/>
                </a:solidFill>
              </a:rPr>
              <a:t> di “</a:t>
            </a:r>
            <a:r>
              <a:rPr lang="en-US" altLang="it-IT" i="1" u="sng" dirty="0" err="1">
                <a:solidFill>
                  <a:schemeClr val="accent1"/>
                </a:solidFill>
              </a:rPr>
              <a:t>appetibilità</a:t>
            </a:r>
            <a:r>
              <a:rPr lang="en-US" altLang="it-IT" i="1" u="sng" dirty="0">
                <a:solidFill>
                  <a:schemeClr val="accent1"/>
                </a:solidFill>
              </a:rPr>
              <a:t>”.</a:t>
            </a:r>
            <a:r>
              <a:rPr lang="en-US" altLang="it-IT" dirty="0"/>
              <a:t> </a:t>
            </a:r>
          </a:p>
          <a:p>
            <a:r>
              <a:rPr lang="en-US" altLang="it-IT" dirty="0"/>
              <a:t>La </a:t>
            </a:r>
            <a:r>
              <a:rPr lang="en-US" altLang="it-IT" dirty="0" err="1"/>
              <a:t>soluzione</a:t>
            </a:r>
            <a:r>
              <a:rPr lang="en-US" altLang="it-IT" dirty="0"/>
              <a:t> </a:t>
            </a:r>
            <a:r>
              <a:rPr lang="en-US" altLang="it-IT" dirty="0" err="1"/>
              <a:t>viene</a:t>
            </a:r>
            <a:r>
              <a:rPr lang="en-US" altLang="it-IT" dirty="0"/>
              <a:t> </a:t>
            </a:r>
            <a:r>
              <a:rPr lang="en-US" altLang="it-IT" dirty="0" err="1"/>
              <a:t>costruita</a:t>
            </a:r>
            <a:r>
              <a:rPr lang="en-US" altLang="it-IT" dirty="0"/>
              <a:t> </a:t>
            </a:r>
            <a:r>
              <a:rPr lang="en-US" altLang="it-IT" i="1" dirty="0" err="1"/>
              <a:t>incrementalmente</a:t>
            </a:r>
            <a:r>
              <a:rPr lang="en-US" altLang="it-IT" dirty="0"/>
              <a:t> </a:t>
            </a:r>
            <a:r>
              <a:rPr lang="en-US" altLang="it-IT" dirty="0" err="1"/>
              <a:t>scegliendo</a:t>
            </a:r>
            <a:r>
              <a:rPr lang="en-US" altLang="it-IT" dirty="0"/>
              <a:t> ad </a:t>
            </a:r>
            <a:r>
              <a:rPr lang="en-US" altLang="it-IT" dirty="0" err="1"/>
              <a:t>ogni</a:t>
            </a:r>
            <a:r>
              <a:rPr lang="en-US" altLang="it-IT" dirty="0"/>
              <a:t> </a:t>
            </a:r>
            <a:r>
              <a:rPr lang="en-US" altLang="it-IT" dirty="0" err="1"/>
              <a:t>passo</a:t>
            </a:r>
            <a:r>
              <a:rPr lang="en-US" altLang="it-IT" dirty="0"/>
              <a:t> </a:t>
            </a:r>
            <a:r>
              <a:rPr lang="en-US" altLang="it-IT" dirty="0" err="1"/>
              <a:t>l’oggetto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ha </a:t>
            </a:r>
            <a:r>
              <a:rPr lang="en-US" altLang="it-IT" dirty="0" err="1"/>
              <a:t>appetibilità</a:t>
            </a:r>
            <a:r>
              <a:rPr lang="en-US" altLang="it-IT" dirty="0"/>
              <a:t> </a:t>
            </a:r>
            <a:r>
              <a:rPr lang="en-US" altLang="it-IT" dirty="0" err="1"/>
              <a:t>maggiore</a:t>
            </a:r>
            <a:r>
              <a:rPr lang="en-US" altLang="it-IT" dirty="0"/>
              <a:t> e </a:t>
            </a:r>
            <a:r>
              <a:rPr lang="en-US" altLang="it-IT" dirty="0" err="1"/>
              <a:t>può</a:t>
            </a:r>
            <a:r>
              <a:rPr lang="en-US" altLang="it-IT" dirty="0"/>
              <a:t> </a:t>
            </a:r>
            <a:r>
              <a:rPr lang="en-US" altLang="it-IT" dirty="0" err="1"/>
              <a:t>essere</a:t>
            </a:r>
            <a:r>
              <a:rPr lang="en-US" altLang="it-IT" dirty="0"/>
              <a:t> </a:t>
            </a:r>
            <a:r>
              <a:rPr lang="en-US" altLang="it-IT" dirty="0" err="1"/>
              <a:t>aggiunto</a:t>
            </a:r>
            <a:r>
              <a:rPr lang="en-US" altLang="it-IT" dirty="0"/>
              <a:t> a </a:t>
            </a:r>
            <a:r>
              <a:rPr lang="en-US" altLang="it-IT" dirty="0" err="1"/>
              <a:t>quelli</a:t>
            </a:r>
            <a:r>
              <a:rPr lang="en-US" altLang="it-IT" dirty="0"/>
              <a:t> </a:t>
            </a:r>
            <a:r>
              <a:rPr lang="en-US" altLang="it-IT" dirty="0" err="1"/>
              <a:t>già</a:t>
            </a:r>
            <a:r>
              <a:rPr lang="en-US" altLang="it-IT" dirty="0"/>
              <a:t> </a:t>
            </a:r>
            <a:r>
              <a:rPr lang="en-US" altLang="it-IT" dirty="0" err="1"/>
              <a:t>selezionati</a:t>
            </a:r>
            <a:r>
              <a:rPr lang="en-US" altLang="it-IT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egnaposto numero diapositiva 5">
            <a:extLst>
              <a:ext uri="{FF2B5EF4-FFF2-40B4-BE49-F238E27FC236}">
                <a16:creationId xmlns:a16="http://schemas.microsoft.com/office/drawing/2014/main" id="{1C3517B6-75ED-450D-BDE1-9C56CF3B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BAA64E0-13A5-42AA-88EC-FE4D596D7D47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2A02C5D-2978-4609-A07C-A38DE496C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Quando è applicabile la metodologia greedy?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5AC61C3-E43B-4D84-BA6B-8B0CB6745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b="1" u="sng" dirty="0" err="1">
                <a:solidFill>
                  <a:schemeClr val="accent1"/>
                </a:solidFill>
              </a:rPr>
              <a:t>Sottostruttura</a:t>
            </a:r>
            <a:r>
              <a:rPr lang="en-US" altLang="it-IT" b="1" u="sng" dirty="0">
                <a:solidFill>
                  <a:schemeClr val="accent1"/>
                </a:solidFill>
              </a:rPr>
              <a:t> </a:t>
            </a:r>
            <a:r>
              <a:rPr lang="en-US" altLang="it-IT" b="1" u="sng" dirty="0" err="1">
                <a:solidFill>
                  <a:schemeClr val="accent1"/>
                </a:solidFill>
              </a:rPr>
              <a:t>ottima</a:t>
            </a:r>
            <a:r>
              <a:rPr lang="en-US" altLang="it-IT" dirty="0"/>
              <a:t>: una </a:t>
            </a:r>
            <a:r>
              <a:rPr lang="en-US" altLang="it-IT" dirty="0" err="1"/>
              <a:t>soluzione</a:t>
            </a:r>
            <a:r>
              <a:rPr lang="en-US" altLang="it-IT" dirty="0"/>
              <a:t> </a:t>
            </a:r>
            <a:r>
              <a:rPr lang="en-US" altLang="it-IT" dirty="0" err="1"/>
              <a:t>ottima</a:t>
            </a:r>
            <a:r>
              <a:rPr lang="en-US" altLang="it-IT" dirty="0"/>
              <a:t> del </a:t>
            </a:r>
            <a:r>
              <a:rPr lang="en-US" altLang="it-IT" dirty="0" err="1"/>
              <a:t>problema</a:t>
            </a:r>
            <a:r>
              <a:rPr lang="en-US" altLang="it-IT" dirty="0"/>
              <a:t> </a:t>
            </a:r>
            <a:r>
              <a:rPr lang="en-US" altLang="it-IT" dirty="0" err="1"/>
              <a:t>contiene</a:t>
            </a:r>
            <a:r>
              <a:rPr lang="en-US" altLang="it-IT" dirty="0"/>
              <a:t> al </a:t>
            </a:r>
            <a:r>
              <a:rPr lang="en-US" altLang="it-IT" dirty="0" err="1"/>
              <a:t>suo</a:t>
            </a:r>
            <a:r>
              <a:rPr lang="en-US" altLang="it-IT" dirty="0"/>
              <a:t> </a:t>
            </a:r>
            <a:r>
              <a:rPr lang="en-US" altLang="it-IT" dirty="0" err="1"/>
              <a:t>interno</a:t>
            </a:r>
            <a:r>
              <a:rPr lang="en-US" altLang="it-IT" dirty="0"/>
              <a:t> una </a:t>
            </a:r>
            <a:r>
              <a:rPr lang="en-US" altLang="it-IT" dirty="0" err="1"/>
              <a:t>soluzione</a:t>
            </a:r>
            <a:r>
              <a:rPr lang="en-US" altLang="it-IT" dirty="0"/>
              <a:t> </a:t>
            </a:r>
            <a:r>
              <a:rPr lang="en-US" altLang="it-IT" dirty="0" err="1"/>
              <a:t>dei</a:t>
            </a:r>
            <a:r>
              <a:rPr lang="en-US" altLang="it-IT" dirty="0"/>
              <a:t> </a:t>
            </a:r>
            <a:r>
              <a:rPr lang="en-US" altLang="it-IT" dirty="0" err="1"/>
              <a:t>sottoproblemi</a:t>
            </a:r>
            <a:endParaRPr lang="en-US" altLang="it-IT" dirty="0"/>
          </a:p>
          <a:p>
            <a:r>
              <a:rPr lang="en-US" altLang="it-IT" b="1" u="sng" dirty="0" err="1">
                <a:solidFill>
                  <a:schemeClr val="accent1"/>
                </a:solidFill>
              </a:rPr>
              <a:t>Scelta</a:t>
            </a:r>
            <a:r>
              <a:rPr lang="en-US" altLang="it-IT" b="1" u="sng" dirty="0">
                <a:solidFill>
                  <a:schemeClr val="accent1"/>
                </a:solidFill>
              </a:rPr>
              <a:t> greedy</a:t>
            </a:r>
            <a:r>
              <a:rPr lang="en-US" altLang="it-IT" dirty="0"/>
              <a:t>: la </a:t>
            </a:r>
            <a:r>
              <a:rPr lang="en-US" altLang="it-IT" dirty="0" err="1"/>
              <a:t>scelta</a:t>
            </a:r>
            <a:r>
              <a:rPr lang="en-US" altLang="it-IT" dirty="0"/>
              <a:t> </a:t>
            </a:r>
            <a:r>
              <a:rPr lang="en-US" altLang="it-IT" dirty="0" err="1"/>
              <a:t>dell’ottimo</a:t>
            </a:r>
            <a:r>
              <a:rPr lang="en-US" altLang="it-IT" dirty="0"/>
              <a:t> locale </a:t>
            </a:r>
            <a:r>
              <a:rPr lang="en-US" altLang="it-IT" dirty="0" err="1"/>
              <a:t>garantisce</a:t>
            </a:r>
            <a:r>
              <a:rPr lang="en-US" altLang="it-IT" dirty="0"/>
              <a:t> una </a:t>
            </a:r>
            <a:r>
              <a:rPr lang="en-US" altLang="it-IT" dirty="0" err="1"/>
              <a:t>soluzione</a:t>
            </a:r>
            <a:r>
              <a:rPr lang="en-US" altLang="it-IT" dirty="0"/>
              <a:t> </a:t>
            </a:r>
            <a:r>
              <a:rPr lang="en-US" altLang="it-IT" dirty="0" err="1"/>
              <a:t>ottima</a:t>
            </a:r>
            <a:r>
              <a:rPr lang="en-US" altLang="it-IT" dirty="0"/>
              <a:t> </a:t>
            </a:r>
            <a:r>
              <a:rPr lang="en-US" altLang="it-IT" dirty="0" err="1"/>
              <a:t>globale</a:t>
            </a:r>
            <a:endParaRPr lang="en-US" altLang="it-IT" dirty="0"/>
          </a:p>
          <a:p>
            <a:endParaRPr lang="en-US" alt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egnaposto numero diapositiva 5">
            <a:extLst>
              <a:ext uri="{FF2B5EF4-FFF2-40B4-BE49-F238E27FC236}">
                <a16:creationId xmlns:a16="http://schemas.microsoft.com/office/drawing/2014/main" id="{447505A4-96C3-4445-AF86-950D8B7F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A860C4C-55E8-4486-BA6A-5FDAA8AAD8D7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2371377-0BD9-4C4F-A128-032561655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2514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it-IT"/>
              <a:t>	</a:t>
            </a:r>
            <a:r>
              <a:rPr lang="en-US" altLang="it-IT">
                <a:solidFill>
                  <a:srgbClr val="0033CC"/>
                </a:solidFill>
              </a:rPr>
              <a:t>La scelta greedy riduce un problema ad un problema </a:t>
            </a:r>
            <a:r>
              <a:rPr lang="en-US" altLang="it-IT" i="1">
                <a:solidFill>
                  <a:srgbClr val="0033CC"/>
                </a:solidFill>
              </a:rPr>
              <a:t>più piccolo</a:t>
            </a:r>
            <a:r>
              <a:rPr lang="en-US" altLang="it-IT">
                <a:solidFill>
                  <a:srgbClr val="0033CC"/>
                </a:solidFill>
              </a:rPr>
              <a:t> dello stesso tipo di quello di partenza. Una soluzione ottima è determinata dalla sequenza di tali scelte che alla fine producono un problema </a:t>
            </a:r>
            <a:r>
              <a:rPr lang="en-US" altLang="it-IT" i="1">
                <a:solidFill>
                  <a:srgbClr val="0033CC"/>
                </a:solidFill>
              </a:rPr>
              <a:t>vuoto.</a:t>
            </a:r>
            <a:endParaRPr lang="en-US" alt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egnaposto numero diapositiva 5">
            <a:extLst>
              <a:ext uri="{FF2B5EF4-FFF2-40B4-BE49-F238E27FC236}">
                <a16:creationId xmlns:a16="http://schemas.microsoft.com/office/drawing/2014/main" id="{032A8D43-8547-4297-A4C2-6853F436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226327D-6EC2-4476-A936-FF5711AE8BC5}" type="slidenum">
              <a:rPr lang="en-US" altLang="it-IT" sz="120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it-IT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BED21BB-DD27-4F82-BABC-4C6C0C43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914400"/>
          </a:xfrm>
        </p:spPr>
        <p:txBody>
          <a:bodyPr/>
          <a:lstStyle/>
          <a:p>
            <a:r>
              <a:rPr lang="en-US" altLang="it-IT"/>
              <a:t>Il problema dello zaino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DE9A351-6AF7-4E76-B0E0-0FC1F4FE0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819401"/>
            <a:ext cx="7772400" cy="3705225"/>
          </a:xfrm>
          <a:ln>
            <a:solidFill>
              <a:srgbClr val="0033CC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AU" altLang="it-IT"/>
              <a:t>Un ladro vuole rubare dei beni che trasporterà in uno zaino.  Può  prendere W chili di bottino (W è la capacità dello zaino). Deve scegliere  tra n articoli, ognuno dei quali ha peso </a:t>
            </a:r>
            <a:r>
              <a:rPr lang="en-AU" altLang="it-IT" b="1"/>
              <a:t>w</a:t>
            </a:r>
            <a:r>
              <a:rPr lang="en-AU" altLang="it-IT" b="1" baseline="-25000"/>
              <a:t>i</a:t>
            </a:r>
            <a:r>
              <a:rPr lang="en-AU" altLang="it-IT"/>
              <a:t> e valore </a:t>
            </a:r>
            <a:r>
              <a:rPr lang="en-AU" altLang="it-IT" b="1"/>
              <a:t>v</a:t>
            </a:r>
            <a:r>
              <a:rPr lang="en-AU" altLang="it-IT" b="1" baseline="-25000"/>
              <a:t>i</a:t>
            </a:r>
            <a:r>
              <a:rPr lang="en-AU" altLang="it-IT" i="1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AU" altLang="it-IT"/>
              <a:t>Può prendere qualsiasi articolo, purchè non ecceda la capacità W.</a:t>
            </a:r>
          </a:p>
        </p:txBody>
      </p:sp>
      <p:pic>
        <p:nvPicPr>
          <p:cNvPr id="104453" name="Picture 5" descr="M:\DIDATTICA\MATERIALE_DIDATTICO\BIOINFO\burglar.gif">
            <a:extLst>
              <a:ext uri="{FF2B5EF4-FFF2-40B4-BE49-F238E27FC236}">
                <a16:creationId xmlns:a16="http://schemas.microsoft.com/office/drawing/2014/main" id="{5501D123-B337-4C48-AF2D-AAC8C530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13843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imes New Roman"/>
        <a:ea typeface="ヒラギノ明朝 ProN W6"/>
        <a:cs typeface="ヒラギノ明朝 ProN W6"/>
      </a:majorFont>
      <a:minorFont>
        <a:latin typeface="Times New Roman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imes New Roman Bold"/>
        <a:ea typeface="ヒラギノ明朝 ProN W6"/>
        <a:cs typeface="ヒラギノ明朝 ProN W6"/>
      </a:majorFont>
      <a:minorFont>
        <a:latin typeface="Times New Roman 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3354</Words>
  <Application>Microsoft Office PowerPoint</Application>
  <PresentationFormat>Widescreen</PresentationFormat>
  <Paragraphs>416</Paragraphs>
  <Slides>58</Slides>
  <Notes>31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15</vt:i4>
      </vt:variant>
      <vt:variant>
        <vt:lpstr>Tema</vt:lpstr>
      </vt:variant>
      <vt:variant>
        <vt:i4>4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78" baseType="lpstr">
      <vt:lpstr>Arial Unicode MS</vt:lpstr>
      <vt:lpstr>MS Gothic</vt:lpstr>
      <vt:lpstr>Arial</vt:lpstr>
      <vt:lpstr>Calibri</vt:lpstr>
      <vt:lpstr>Calibri Light</vt:lpstr>
      <vt:lpstr>Courier New</vt:lpstr>
      <vt:lpstr>Lucida Grande</vt:lpstr>
      <vt:lpstr>Symbol</vt:lpstr>
      <vt:lpstr>Times New Roman</vt:lpstr>
      <vt:lpstr>Times New Roman Bold</vt:lpstr>
      <vt:lpstr>Times New Roman Bold Italic</vt:lpstr>
      <vt:lpstr>Times New Roman Italic</vt:lpstr>
      <vt:lpstr>Verdana</vt:lpstr>
      <vt:lpstr>ヒラギノ明朝 ProN W3</vt:lpstr>
      <vt:lpstr>ヒラギノ明朝 ProN W6</vt:lpstr>
      <vt:lpstr>Tema di Office</vt:lpstr>
      <vt:lpstr>2_Tema di Office</vt:lpstr>
      <vt:lpstr>3_Tema di Office</vt:lpstr>
      <vt:lpstr>4_Tema di Office</vt:lpstr>
      <vt:lpstr>Document</vt:lpstr>
      <vt:lpstr>Algoritmi Greedy</vt:lpstr>
      <vt:lpstr>Soluzione di un problema di ottimizzazione</vt:lpstr>
      <vt:lpstr>Algoritmi greedy</vt:lpstr>
      <vt:lpstr>Problema del cambio di denaro</vt:lpstr>
      <vt:lpstr>Un altro problema del cambio di denaro</vt:lpstr>
      <vt:lpstr>Struttura degli algoritmi greedy</vt:lpstr>
      <vt:lpstr>Quando è applicabile la metodologia greedy?</vt:lpstr>
      <vt:lpstr>Presentazione standard di PowerPoint</vt:lpstr>
      <vt:lpstr>Il problema dello zaino</vt:lpstr>
      <vt:lpstr>Problema:</vt:lpstr>
      <vt:lpstr>Due varianti del problema:</vt:lpstr>
      <vt:lpstr>Lo zaino frazionario è risolvibile con un metodo greedy</vt:lpstr>
      <vt:lpstr>Idea dell’algoritmo greedy:</vt:lpstr>
      <vt:lpstr>Proprietà della sottostruttura ottima</vt:lpstr>
      <vt:lpstr>Proprietà della scelta greedy</vt:lpstr>
      <vt:lpstr>Presentazione standard di PowerPoint</vt:lpstr>
      <vt:lpstr>Presentazione standard di PowerPoint</vt:lpstr>
      <vt:lpstr>Esempio</vt:lpstr>
      <vt:lpstr>Esecuzione algoritmo</vt:lpstr>
      <vt:lpstr>Zaino 0-1</vt:lpstr>
      <vt:lpstr>Presentazione standard di PowerPoint</vt:lpstr>
      <vt:lpstr>Rivediamo l’esempio</vt:lpstr>
      <vt:lpstr>Esecuzione algoritmo</vt:lpstr>
      <vt:lpstr>È ottima la soluzione?</vt:lpstr>
      <vt:lpstr>Non vale il principio della scelta greedy</vt:lpstr>
      <vt:lpstr>Presentazione standard di PowerPoint</vt:lpstr>
      <vt:lpstr>Coefficienti binomiali</vt:lpstr>
      <vt:lpstr>Triangolo di Tartaglia</vt:lpstr>
      <vt:lpstr>Triangolo di Tartaglia</vt:lpstr>
      <vt:lpstr>Catena di moltiplicazione di matrici</vt:lpstr>
      <vt:lpstr>Catena di moltiplicazione tra matrici</vt:lpstr>
      <vt:lpstr>Catena di moltiplicazione tra matrici</vt:lpstr>
      <vt:lpstr>Parentesizzazione</vt:lpstr>
      <vt:lpstr>Parentesizzazione ottima</vt:lpstr>
      <vt:lpstr>Struttura di una parentesizzazione ottima</vt:lpstr>
      <vt:lpstr>Caratterizzazione del problema</vt:lpstr>
      <vt:lpstr>Caratterizzazione del problema</vt:lpstr>
      <vt:lpstr>Caratterizzazione del problema</vt:lpstr>
      <vt:lpstr>Caratterizzazione della soluzione ottima</vt:lpstr>
      <vt:lpstr>Presentazione standard di PowerPoint</vt:lpstr>
      <vt:lpstr>Presentazione standard di PowerPoint</vt:lpstr>
      <vt:lpstr>Presentazione standard di PowerPoint</vt:lpstr>
      <vt:lpstr>Problemi nella stessa situazione</vt:lpstr>
      <vt:lpstr>Problemi nella stessa situazione</vt:lpstr>
      <vt:lpstr>Problemi nella stessa situazione</vt:lpstr>
      <vt:lpstr>Certificato polinomiale</vt:lpstr>
      <vt:lpstr>Non determinismo</vt:lpstr>
      <vt:lpstr>Non determismo</vt:lpstr>
      <vt:lpstr>Albero delle scelte</vt:lpstr>
      <vt:lpstr>Non determinismo - schema generale</vt:lpstr>
      <vt:lpstr>Non determinismo tramite enumerazione</vt:lpstr>
      <vt:lpstr>Non determinismo tramite enumerazione</vt:lpstr>
      <vt:lpstr>Le classi P e NP</vt:lpstr>
      <vt:lpstr>Le classi P e NP</vt:lpstr>
      <vt:lpstr>Relazioni fra i problemi visti finora</vt:lpstr>
      <vt:lpstr>Presentazione standard di PowerPoint</vt:lpstr>
      <vt:lpstr>Esercizio sfida di oggi…</vt:lpstr>
      <vt:lpstr>Il numero più grande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Alessandro Campi</dc:creator>
  <cp:lastModifiedBy>Alessandro Campi</cp:lastModifiedBy>
  <cp:revision>8</cp:revision>
  <dcterms:created xsi:type="dcterms:W3CDTF">2021-04-06T13:55:14Z</dcterms:created>
  <dcterms:modified xsi:type="dcterms:W3CDTF">2021-04-13T15:16:14Z</dcterms:modified>
</cp:coreProperties>
</file>