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5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14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21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2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7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8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20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7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63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9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766E-3CF4-0742-BE81-F4266E52A5EB}" type="datetimeFigureOut">
              <a:rPr lang="it-IT" smtClean="0"/>
              <a:t>24/05/2021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2307-9C36-F648-B546-2534069349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1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Jakobovski/free-spoken-digit-datas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KBuUp7AoRmNt463B7KiZE55Fbw4jxp8LQw3T85xpjogNBiGH9-PuyoAHqWm_RvzSnIDzAKafDZvJJYuokJpvl_mRJzguhLPfDIZiaRgQZEOvrZge8W2-DmrLDVjxW9Aa-1Jbx2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81" y="258268"/>
            <a:ext cx="6239838" cy="62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Voice </a:t>
            </a:r>
            <a:r>
              <a:rPr lang="it-IT" dirty="0" err="1"/>
              <a:t>Spoken</a:t>
            </a:r>
            <a:r>
              <a:rPr lang="it-IT" dirty="0"/>
              <a:t> </a:t>
            </a:r>
            <a:r>
              <a:rPr lang="it-IT" dirty="0" err="1"/>
              <a:t>Digit</a:t>
            </a:r>
            <a:r>
              <a:rPr lang="it-IT" dirty="0"/>
              <a:t> </a:t>
            </a:r>
            <a:r>
              <a:rPr lang="it-IT" dirty="0" err="1"/>
              <a:t>Recognition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1382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Overview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The general pipeline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system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following</a:t>
            </a:r>
            <a:r>
              <a:rPr lang="it-IT" sz="2400" dirty="0"/>
              <a:t>: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929" y="2869201"/>
            <a:ext cx="12489858" cy="244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Collecting</a:t>
            </a:r>
            <a:r>
              <a:rPr lang="it-IT" sz="3600" dirty="0"/>
              <a:t> Data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9" y="2257270"/>
            <a:ext cx="5010672" cy="34243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86472" y="1442535"/>
            <a:ext cx="1091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training and test set </a:t>
            </a:r>
            <a:r>
              <a:rPr lang="it-IT" dirty="0" err="1"/>
              <a:t>we</a:t>
            </a:r>
            <a:r>
              <a:rPr lang="it-IT" dirty="0"/>
              <a:t> use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: </a:t>
            </a:r>
            <a:r>
              <a:rPr lang="it-IT" sz="1400" i="1" dirty="0" err="1">
                <a:hlinkClick r:id="rId4"/>
              </a:rPr>
              <a:t>https</a:t>
            </a:r>
            <a:r>
              <a:rPr lang="it-IT" sz="1400" i="1" dirty="0">
                <a:hlinkClick r:id="rId4"/>
              </a:rPr>
              <a:t>://</a:t>
            </a:r>
            <a:r>
              <a:rPr lang="it-IT" sz="1400" i="1" dirty="0" err="1">
                <a:hlinkClick r:id="rId4"/>
              </a:rPr>
              <a:t>github.com</a:t>
            </a:r>
            <a:r>
              <a:rPr lang="it-IT" sz="1400" i="1" dirty="0">
                <a:hlinkClick r:id="rId4"/>
              </a:rPr>
              <a:t>/</a:t>
            </a:r>
            <a:r>
              <a:rPr lang="it-IT" sz="1400" i="1" dirty="0" err="1">
                <a:hlinkClick r:id="rId4"/>
              </a:rPr>
              <a:t>Jakobovski</a:t>
            </a:r>
            <a:r>
              <a:rPr lang="it-IT" sz="1400" i="1" dirty="0">
                <a:hlinkClick r:id="rId4"/>
              </a:rPr>
              <a:t>/free-</a:t>
            </a:r>
            <a:r>
              <a:rPr lang="it-IT" sz="1400" i="1" dirty="0" err="1">
                <a:hlinkClick r:id="rId4"/>
              </a:rPr>
              <a:t>spoken</a:t>
            </a:r>
            <a:r>
              <a:rPr lang="it-IT" sz="1400" i="1" dirty="0">
                <a:hlinkClick r:id="rId4"/>
              </a:rPr>
              <a:t>-</a:t>
            </a:r>
            <a:r>
              <a:rPr lang="it-IT" sz="1400" i="1" dirty="0" err="1">
                <a:hlinkClick r:id="rId4"/>
              </a:rPr>
              <a:t>digit-dataset</a:t>
            </a:r>
            <a:r>
              <a:rPr lang="it-IT" sz="1400" i="1" dirty="0">
                <a:hlinkClick r:id="rId4"/>
              </a:rPr>
              <a:t>/</a:t>
            </a:r>
            <a:endParaRPr lang="it-IT" sz="1400" i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462445" y="2126751"/>
            <a:ext cx="505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of: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300 .</a:t>
            </a:r>
            <a:r>
              <a:rPr lang="it-IT" dirty="0" err="1"/>
              <a:t>wav</a:t>
            </a:r>
            <a:r>
              <a:rPr lang="it-IT" dirty="0"/>
              <a:t> file </a:t>
            </a:r>
            <a:r>
              <a:rPr lang="it-IT" dirty="0" err="1"/>
              <a:t>sampled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8kHz of 6 </a:t>
            </a:r>
            <a:r>
              <a:rPr lang="it-IT" dirty="0" err="1"/>
              <a:t>different</a:t>
            </a:r>
            <a:r>
              <a:rPr lang="it-IT" dirty="0"/>
              <a:t> speakers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digit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79" y="3473629"/>
            <a:ext cx="3650748" cy="63778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9024" y="4263776"/>
            <a:ext cx="103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Digit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299808" y="4263776"/>
            <a:ext cx="103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Speaker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0037852" y="4263776"/>
            <a:ext cx="103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N.Take</a:t>
            </a:r>
            <a:endParaRPr lang="it-IT" dirty="0"/>
          </a:p>
        </p:txBody>
      </p:sp>
      <p:cxnSp>
        <p:nvCxnSpPr>
          <p:cNvPr id="13" name="Connettore 2 12"/>
          <p:cNvCxnSpPr>
            <a:stCxn id="9" idx="0"/>
          </p:cNvCxnSpPr>
          <p:nvPr/>
        </p:nvCxnSpPr>
        <p:spPr>
          <a:xfrm flipV="1">
            <a:off x="7227869" y="3924728"/>
            <a:ext cx="642136" cy="3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0" idx="0"/>
          </p:cNvCxnSpPr>
          <p:nvPr/>
        </p:nvCxnSpPr>
        <p:spPr>
          <a:xfrm flipV="1">
            <a:off x="8818653" y="3924728"/>
            <a:ext cx="0" cy="3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11" idx="0"/>
          </p:cNvCxnSpPr>
          <p:nvPr/>
        </p:nvCxnSpPr>
        <p:spPr>
          <a:xfrm flipH="1" flipV="1">
            <a:off x="9663852" y="3951966"/>
            <a:ext cx="892845" cy="31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7756988" y="195209"/>
            <a:ext cx="128821" cy="1288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462445" y="5219945"/>
            <a:ext cx="505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use: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270 </a:t>
            </a:r>
            <a:r>
              <a:rPr lang="it-IT" dirty="0" err="1"/>
              <a:t>as</a:t>
            </a:r>
            <a:r>
              <a:rPr lang="it-IT" dirty="0"/>
              <a:t> training set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30 </a:t>
            </a:r>
            <a:r>
              <a:rPr lang="it-IT" dirty="0" err="1"/>
              <a:t>as</a:t>
            </a:r>
            <a:r>
              <a:rPr lang="it-IT" dirty="0"/>
              <a:t> test set</a:t>
            </a:r>
          </a:p>
        </p:txBody>
      </p:sp>
    </p:spTree>
    <p:extLst>
      <p:ext uri="{BB962C8B-B14F-4D97-AF65-F5344CB8AC3E}">
        <p14:creationId xmlns:p14="http://schemas.microsoft.com/office/powerpoint/2010/main" val="195572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Feature</a:t>
            </a:r>
            <a:r>
              <a:rPr lang="it-IT" sz="3600" dirty="0"/>
              <a:t> </a:t>
            </a:r>
            <a:r>
              <a:rPr lang="it-IT" sz="3600" dirty="0" err="1"/>
              <a:t>extraction</a:t>
            </a:r>
            <a:endParaRPr lang="it-IT" sz="36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576603" y="1422770"/>
            <a:ext cx="53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gathering</a:t>
            </a:r>
            <a:r>
              <a:rPr lang="it-IT" dirty="0"/>
              <a:t> the data,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organized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follows</a:t>
            </a:r>
            <a:r>
              <a:rPr lang="it-IT" dirty="0"/>
              <a:t>: </a:t>
            </a:r>
            <a:endParaRPr lang="it-IT" sz="1400" i="1" dirty="0"/>
          </a:p>
        </p:txBody>
      </p:sp>
      <p:sp>
        <p:nvSpPr>
          <p:cNvPr id="14" name="Ovale 13"/>
          <p:cNvSpPr/>
          <p:nvPr/>
        </p:nvSpPr>
        <p:spPr>
          <a:xfrm>
            <a:off x="8620017" y="195209"/>
            <a:ext cx="128821" cy="1288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87" y="1166566"/>
            <a:ext cx="7165072" cy="529937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576603" y="2497595"/>
            <a:ext cx="5373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Listing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files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</a:t>
            </a:r>
            <a:r>
              <a:rPr lang="it-IT" dirty="0" err="1"/>
              <a:t>GitRepo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time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digit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and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belong</a:t>
            </a:r>
            <a:r>
              <a:rPr lang="it-IT" dirty="0"/>
              <a:t> to </a:t>
            </a:r>
            <a:r>
              <a:rPr lang="it-IT" dirty="0" err="1"/>
              <a:t>train</a:t>
            </a:r>
            <a:r>
              <a:rPr lang="it-IT" dirty="0"/>
              <a:t> or test set.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compute the </a:t>
            </a:r>
            <a:r>
              <a:rPr lang="it-IT" dirty="0" err="1"/>
              <a:t>features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MelFrequency</a:t>
            </a:r>
            <a:r>
              <a:rPr lang="it-IT" dirty="0"/>
              <a:t> </a:t>
            </a:r>
            <a:r>
              <a:rPr lang="it-IT" dirty="0" err="1"/>
              <a:t>Cepstrum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</a:t>
            </a:r>
            <a:r>
              <a:rPr lang="it-IT" dirty="0" err="1"/>
              <a:t>order</a:t>
            </a:r>
            <a:r>
              <a:rPr lang="it-IT" dirty="0"/>
              <a:t> 13.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digit</a:t>
            </a:r>
            <a:r>
              <a:rPr lang="it-IT" dirty="0"/>
              <a:t> and the test/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, the </a:t>
            </a:r>
            <a:r>
              <a:rPr lang="it-IT" dirty="0" err="1"/>
              <a:t>features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in the </a:t>
            </a:r>
            <a:r>
              <a:rPr lang="it-IT" dirty="0" err="1"/>
              <a:t>scheme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SVMs</a:t>
            </a:r>
            <a:endParaRPr lang="it-IT" sz="36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576602" y="1422770"/>
            <a:ext cx="9127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SVM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create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Support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Machines</a:t>
            </a:r>
            <a:r>
              <a:rPr lang="it-IT" dirty="0"/>
              <a:t>, </a:t>
            </a:r>
            <a:r>
              <a:rPr lang="it-IT" dirty="0" err="1"/>
              <a:t>infact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classify</a:t>
            </a:r>
            <a:r>
              <a:rPr lang="it-IT" dirty="0"/>
              <a:t> 10 </a:t>
            </a:r>
            <a:r>
              <a:rPr lang="it-IT" dirty="0" err="1"/>
              <a:t>digits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multiple </a:t>
            </a:r>
            <a:r>
              <a:rPr lang="it-IT" dirty="0" err="1"/>
              <a:t>SVMs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equal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combinations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digits</a:t>
            </a:r>
            <a:r>
              <a:rPr lang="it-IT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600" dirty="0" err="1"/>
              <a:t>N_comb</a:t>
            </a:r>
            <a:r>
              <a:rPr lang="it-IT" sz="1600" dirty="0"/>
              <a:t> = 0.5 * </a:t>
            </a:r>
            <a:r>
              <a:rPr lang="it-IT" sz="1600" dirty="0" err="1"/>
              <a:t>N_digits</a:t>
            </a:r>
            <a:r>
              <a:rPr lang="it-IT" sz="1600" dirty="0"/>
              <a:t>*(N_digits-1) = 45</a:t>
            </a:r>
          </a:p>
        </p:txBody>
      </p:sp>
      <p:sp>
        <p:nvSpPr>
          <p:cNvPr id="14" name="Ovale 13"/>
          <p:cNvSpPr/>
          <p:nvPr/>
        </p:nvSpPr>
        <p:spPr>
          <a:xfrm>
            <a:off x="9575513" y="195209"/>
            <a:ext cx="128821" cy="1288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915649" y="3007819"/>
            <a:ext cx="5373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err="1"/>
              <a:t>Since</a:t>
            </a:r>
            <a:r>
              <a:rPr lang="it-IT" dirty="0"/>
              <a:t> the SVM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an </a:t>
            </a:r>
            <a:r>
              <a:rPr lang="it-IT" dirty="0" err="1"/>
              <a:t>numpy</a:t>
            </a:r>
            <a:r>
              <a:rPr lang="it-IT" dirty="0"/>
              <a:t> array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3D </a:t>
            </a:r>
            <a:r>
              <a:rPr lang="it-IT" dirty="0" err="1"/>
              <a:t>matrix</a:t>
            </a:r>
            <a:r>
              <a:rPr lang="it-IT" dirty="0"/>
              <a:t> from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dictionaries</a:t>
            </a:r>
            <a:r>
              <a:rPr lang="it-IT" dirty="0"/>
              <a:t> and </a:t>
            </a:r>
            <a:r>
              <a:rPr lang="it-IT" dirty="0" err="1"/>
              <a:t>normalized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ready to </a:t>
            </a:r>
            <a:r>
              <a:rPr lang="it-IT" dirty="0" err="1"/>
              <a:t>fit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 and so to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SVMs</a:t>
            </a:r>
            <a:r>
              <a:rPr lang="it-IT" dirty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feeding</a:t>
            </a:r>
            <a:r>
              <a:rPr lang="it-IT" dirty="0"/>
              <a:t> the </a:t>
            </a:r>
            <a:r>
              <a:rPr lang="it-IT" dirty="0" err="1"/>
              <a:t>fit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SVM </a:t>
            </a:r>
            <a:r>
              <a:rPr lang="it-IT" dirty="0" err="1"/>
              <a:t>objects</a:t>
            </a:r>
            <a:r>
              <a:rPr lang="it-IT" dirty="0"/>
              <a:t> with the data of the 2 </a:t>
            </a:r>
            <a:r>
              <a:rPr lang="it-IT" dirty="0" err="1"/>
              <a:t>classes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83" y="3125524"/>
            <a:ext cx="5076424" cy="380143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23" y="1036324"/>
            <a:ext cx="2451883" cy="22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Classification</a:t>
            </a:r>
            <a:endParaRPr lang="it-IT" sz="36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812907" y="1540761"/>
            <a:ext cx="91277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model </a:t>
            </a:r>
            <a:r>
              <a:rPr lang="it-IT" dirty="0" err="1"/>
              <a:t>we</a:t>
            </a:r>
            <a:r>
              <a:rPr lang="it-IT" dirty="0"/>
              <a:t> are ready to test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endParaRPr lang="it-IT" sz="1600" dirty="0"/>
          </a:p>
        </p:txBody>
      </p:sp>
      <p:sp>
        <p:nvSpPr>
          <p:cNvPr id="14" name="Ovale 13"/>
          <p:cNvSpPr/>
          <p:nvPr/>
        </p:nvSpPr>
        <p:spPr>
          <a:xfrm>
            <a:off x="10572106" y="195209"/>
            <a:ext cx="128821" cy="128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110859" y="2970085"/>
            <a:ext cx="537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feed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with a test sample </a:t>
            </a:r>
            <a:r>
              <a:rPr lang="it-IT" dirty="0" err="1"/>
              <a:t>each</a:t>
            </a:r>
            <a:r>
              <a:rPr lang="it-IT" dirty="0"/>
              <a:t> SVM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predict</a:t>
            </a:r>
            <a:r>
              <a:rPr lang="it-IT" dirty="0"/>
              <a:t> a </a:t>
            </a:r>
            <a:r>
              <a:rPr lang="it-IT" dirty="0" err="1"/>
              <a:t>digit</a:t>
            </a:r>
            <a:r>
              <a:rPr lang="it-IT" dirty="0"/>
              <a:t> and </a:t>
            </a:r>
            <a:r>
              <a:rPr lang="it-IT" dirty="0" err="1"/>
              <a:t>store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an array.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  <a:p>
            <a:pPr marL="285750" indent="-285750">
              <a:buFont typeface="Arial" charset="0"/>
              <a:buChar char="•"/>
            </a:pP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majority</a:t>
            </a:r>
            <a:r>
              <a:rPr lang="it-IT" dirty="0"/>
              <a:t> </a:t>
            </a:r>
            <a:r>
              <a:rPr lang="it-IT" dirty="0" err="1"/>
              <a:t>voting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establish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digit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recurring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0" y="1848537"/>
            <a:ext cx="6369978" cy="264481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538215" y="3976101"/>
            <a:ext cx="280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SVM output array</a:t>
            </a:r>
          </a:p>
        </p:txBody>
      </p:sp>
    </p:spTree>
    <p:extLst>
      <p:ext uri="{BB962C8B-B14F-4D97-AF65-F5344CB8AC3E}">
        <p14:creationId xmlns:p14="http://schemas.microsoft.com/office/powerpoint/2010/main" val="210490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Classification</a:t>
            </a:r>
            <a:endParaRPr lang="it-IT" sz="36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812907" y="1540761"/>
            <a:ext cx="9127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calculated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file of the test set.</a:t>
            </a:r>
          </a:p>
          <a:p>
            <a:r>
              <a:rPr lang="it-IT" dirty="0"/>
              <a:t>A </a:t>
            </a:r>
            <a:r>
              <a:rPr lang="it-IT" dirty="0" err="1"/>
              <a:t>good</a:t>
            </a:r>
            <a:r>
              <a:rPr lang="it-IT" dirty="0"/>
              <a:t> way to </a:t>
            </a:r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so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Confusion</a:t>
            </a:r>
            <a:r>
              <a:rPr lang="it-IT" dirty="0"/>
              <a:t> Matrix,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display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predictions</a:t>
            </a:r>
            <a:r>
              <a:rPr lang="it-IT" dirty="0"/>
              <a:t>. </a:t>
            </a:r>
          </a:p>
          <a:p>
            <a:endParaRPr lang="it-IT" dirty="0"/>
          </a:p>
          <a:p>
            <a:endParaRPr lang="it-IT" sz="1600" dirty="0"/>
          </a:p>
        </p:txBody>
      </p:sp>
      <p:sp>
        <p:nvSpPr>
          <p:cNvPr id="14" name="Ovale 13"/>
          <p:cNvSpPr/>
          <p:nvPr/>
        </p:nvSpPr>
        <p:spPr>
          <a:xfrm>
            <a:off x="10572106" y="195209"/>
            <a:ext cx="128821" cy="128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174753" y="2920635"/>
            <a:ext cx="53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/>
              <a:t>The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</a:t>
            </a:r>
            <a:r>
              <a:rPr lang="it-IT" dirty="0" err="1"/>
              <a:t>label</a:t>
            </a:r>
            <a:r>
              <a:rPr lang="it-IT" dirty="0"/>
              <a:t> of the test sample</a:t>
            </a:r>
          </a:p>
          <a:p>
            <a:pPr marL="285750" indent="-285750">
              <a:buFont typeface="Arial" charset="0"/>
              <a:buChar char="•"/>
            </a:pPr>
            <a:r>
              <a:rPr lang="it-IT" dirty="0"/>
              <a:t>The </a:t>
            </a:r>
            <a:r>
              <a:rPr lang="it-IT" dirty="0" err="1"/>
              <a:t>coloumns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</a:t>
            </a:r>
            <a:r>
              <a:rPr lang="it-IT" dirty="0" err="1"/>
              <a:t>digit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49" y="2265869"/>
            <a:ext cx="5008040" cy="287796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6" y="3986373"/>
            <a:ext cx="3802990" cy="252556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681609" y="5588604"/>
            <a:ext cx="5722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Computing </a:t>
            </a:r>
            <a:r>
              <a:rPr lang="it-IT" dirty="0" err="1"/>
              <a:t>precision</a:t>
            </a:r>
            <a:r>
              <a:rPr lang="it-IT" dirty="0"/>
              <a:t>, </a:t>
            </a:r>
            <a:r>
              <a:rPr lang="it-IT" dirty="0" err="1"/>
              <a:t>recall</a:t>
            </a:r>
            <a:r>
              <a:rPr lang="it-IT" dirty="0"/>
              <a:t> and f1-score </a:t>
            </a:r>
            <a:r>
              <a:rPr lang="it-IT" dirty="0" err="1"/>
              <a:t>we</a:t>
            </a:r>
            <a:r>
              <a:rPr lang="it-IT" dirty="0"/>
              <a:t> can corroborate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observation</a:t>
            </a:r>
            <a:r>
              <a:rPr lang="it-IT" dirty="0"/>
              <a:t> </a:t>
            </a:r>
            <a:r>
              <a:rPr lang="it-IT" dirty="0" err="1"/>
              <a:t>abouthaving</a:t>
            </a:r>
            <a:r>
              <a:rPr lang="it-IT" dirty="0"/>
              <a:t> precise </a:t>
            </a:r>
            <a:r>
              <a:rPr lang="it-IT" dirty="0" err="1"/>
              <a:t>results</a:t>
            </a:r>
            <a:r>
              <a:rPr lang="it-IT" dirty="0"/>
              <a:t>, with a </a:t>
            </a:r>
            <a:r>
              <a:rPr lang="it-IT" dirty="0" err="1"/>
              <a:t>total</a:t>
            </a:r>
            <a:r>
              <a:rPr lang="it-IT" dirty="0"/>
              <a:t> of 94,7% of </a:t>
            </a:r>
            <a:r>
              <a:rPr lang="it-IT" dirty="0" err="1"/>
              <a:t>accuracy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01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 err="1"/>
              <a:t>Classification</a:t>
            </a:r>
            <a:endParaRPr lang="it-IT" sz="36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812907" y="1540761"/>
            <a:ext cx="9127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model of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tried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SVMs</a:t>
            </a:r>
            <a:r>
              <a:rPr lang="it-IT" dirty="0"/>
              <a:t> in a </a:t>
            </a:r>
            <a:r>
              <a:rPr lang="it-IT" dirty="0" err="1"/>
              <a:t>OneVsRest</a:t>
            </a:r>
            <a:r>
              <a:rPr lang="it-IT" dirty="0"/>
              <a:t> fashion. </a:t>
            </a:r>
            <a:r>
              <a:rPr lang="it-IT" dirty="0" err="1"/>
              <a:t>Namely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time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binary</a:t>
            </a:r>
            <a:r>
              <a:rPr lang="it-IT" dirty="0"/>
              <a:t> SVM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checks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input data </a:t>
            </a:r>
            <a:r>
              <a:rPr lang="it-IT" dirty="0" err="1"/>
              <a:t>belongs</a:t>
            </a:r>
            <a:r>
              <a:rPr lang="it-IT" dirty="0"/>
              <a:t> to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or to </a:t>
            </a:r>
            <a:r>
              <a:rPr lang="it-IT" dirty="0" err="1"/>
              <a:t>one</a:t>
            </a:r>
            <a:r>
              <a:rPr lang="it-IT" dirty="0"/>
              <a:t> of the </a:t>
            </a:r>
            <a:r>
              <a:rPr lang="it-IT" dirty="0" err="1"/>
              <a:t>other</a:t>
            </a:r>
            <a:r>
              <a:rPr lang="it-IT" dirty="0"/>
              <a:t>. </a:t>
            </a:r>
          </a:p>
          <a:p>
            <a:endParaRPr lang="it-IT" sz="1600" dirty="0"/>
          </a:p>
        </p:txBody>
      </p:sp>
      <p:sp>
        <p:nvSpPr>
          <p:cNvPr id="14" name="Ovale 13"/>
          <p:cNvSpPr/>
          <p:nvPr/>
        </p:nvSpPr>
        <p:spPr>
          <a:xfrm>
            <a:off x="10572106" y="195209"/>
            <a:ext cx="128821" cy="128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29" y="2866488"/>
            <a:ext cx="2941406" cy="170499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28" y="2805103"/>
            <a:ext cx="2713962" cy="182777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29" y="4727663"/>
            <a:ext cx="3006902" cy="172797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01" y="4632873"/>
            <a:ext cx="2883189" cy="1914722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69269" y="5405568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OneVsOne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69269" y="3486926"/>
            <a:ext cx="12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OneVsRest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8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347" y="324030"/>
            <a:ext cx="3600236" cy="960241"/>
          </a:xfrm>
        </p:spPr>
        <p:txBody>
          <a:bodyPr>
            <a:normAutofit/>
          </a:bodyPr>
          <a:lstStyle/>
          <a:p>
            <a:r>
              <a:rPr lang="it-IT" sz="3600" dirty="0"/>
              <a:t>Extra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8" y="324030"/>
            <a:ext cx="4308296" cy="842536"/>
          </a:xfrm>
        </p:spPr>
      </p:pic>
      <p:sp>
        <p:nvSpPr>
          <p:cNvPr id="7" name="CasellaDiTesto 6"/>
          <p:cNvSpPr txBox="1"/>
          <p:nvPr/>
        </p:nvSpPr>
        <p:spPr>
          <a:xfrm>
            <a:off x="812907" y="1540761"/>
            <a:ext cx="9127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test </a:t>
            </a:r>
            <a:r>
              <a:rPr lang="it-IT" dirty="0" err="1"/>
              <a:t>our</a:t>
            </a:r>
            <a:r>
              <a:rPr lang="it-IT" dirty="0"/>
              <a:t> model,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40 </a:t>
            </a:r>
            <a:r>
              <a:rPr lang="it-IT" dirty="0" err="1"/>
              <a:t>samples</a:t>
            </a:r>
            <a:r>
              <a:rPr lang="it-IT" dirty="0"/>
              <a:t> with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voicen</a:t>
            </a:r>
            <a:r>
              <a:rPr lang="it-IT" dirty="0"/>
              <a:t> </a:t>
            </a:r>
            <a:r>
              <a:rPr lang="it-IT" dirty="0" err="1"/>
              <a:t>spoken</a:t>
            </a:r>
            <a:r>
              <a:rPr lang="it-IT" dirty="0"/>
              <a:t> </a:t>
            </a:r>
            <a:r>
              <a:rPr lang="it-IT" dirty="0" err="1"/>
              <a:t>digits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sz="1600" dirty="0"/>
          </a:p>
        </p:txBody>
      </p:sp>
      <p:sp>
        <p:nvSpPr>
          <p:cNvPr id="14" name="Ovale 13"/>
          <p:cNvSpPr/>
          <p:nvPr/>
        </p:nvSpPr>
        <p:spPr>
          <a:xfrm>
            <a:off x="10572106" y="195209"/>
            <a:ext cx="128821" cy="1288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12906" y="2638231"/>
            <a:ext cx="22796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are the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sz="16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2"/>
          <a:stretch/>
        </p:blipFill>
        <p:spPr>
          <a:xfrm>
            <a:off x="4699179" y="2796466"/>
            <a:ext cx="6955972" cy="311117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34" y="3807782"/>
            <a:ext cx="3354549" cy="19945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5B17234-9478-4DBF-BE6F-B4F856901A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6404"/>
          <a:stretch/>
        </p:blipFill>
        <p:spPr>
          <a:xfrm>
            <a:off x="4884537" y="2366339"/>
            <a:ext cx="5164626" cy="4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7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510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Voice Spoken Digit Recognition</vt:lpstr>
      <vt:lpstr>Overview</vt:lpstr>
      <vt:lpstr>Collecting Data</vt:lpstr>
      <vt:lpstr>Feature extraction</vt:lpstr>
      <vt:lpstr>SVMs</vt:lpstr>
      <vt:lpstr>Classification</vt:lpstr>
      <vt:lpstr>Classification</vt:lpstr>
      <vt:lpstr>Classification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Spoken Digit Recognition</dc:title>
  <dc:creator>Utente di Microsoft Office</dc:creator>
  <cp:lastModifiedBy>Ric Plando</cp:lastModifiedBy>
  <cp:revision>21</cp:revision>
  <dcterms:created xsi:type="dcterms:W3CDTF">2021-05-20T13:25:11Z</dcterms:created>
  <dcterms:modified xsi:type="dcterms:W3CDTF">2021-05-24T10:01:54Z</dcterms:modified>
</cp:coreProperties>
</file>