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77" r:id="rId9"/>
    <p:sldId id="265" r:id="rId10"/>
    <p:sldId id="268" r:id="rId11"/>
    <p:sldId id="267" r:id="rId12"/>
    <p:sldId id="269" r:id="rId13"/>
    <p:sldId id="270" r:id="rId14"/>
    <p:sldId id="274" r:id="rId15"/>
    <p:sldId id="275" r:id="rId16"/>
    <p:sldId id="276" r:id="rId17"/>
    <p:sldId id="278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EA181-C95A-4820-9B4A-7E2D26FAA456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59806-1F25-47D4-B680-00F0732475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002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106080-5255-C26C-BF58-2DD3D4B91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9B290-BEDE-4DD1-00FF-1F2D7F678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B65482-24F1-0B06-C155-B64CC91B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273674-E74F-6809-689B-016E5C240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BAB34D-75DE-0C88-4EE3-3437D879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66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E4282-AE63-CA24-19F9-FF693E835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F7DB19-F233-FA0B-1083-BBB8660E3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634AF0-B902-A7D9-0733-CE0404A09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D27CD2-9F4C-BC3B-4D9E-BFF59AC6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45642-7F6C-C90C-8B6E-2AB76BA5B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155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6714C1-6B80-1E0C-2741-ABFED92B2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787EDD-ADBD-2568-4018-FEA8BB25B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8BDEFB-50D2-35B8-A541-30BDA5EB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9253F6-30A9-D6C7-C633-AA15CB11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C38BAF-A6C7-0DE8-9BD0-1C4A2C48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62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F68C91-6DC0-6E75-F4C5-607DAC96B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5FC715-966C-1EBF-13F8-1A8FFA90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AB0C3-6621-0A78-4DF2-DF7AF588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E17089-95DE-1D3A-6348-6FCF61A2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F32F8-6BF3-D2C6-BDD6-2EF80B16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19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CF50A-050E-D616-634B-C9B31A4C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4E91F48-D367-925F-AFFF-5E2C440C6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E09F51-CE4F-1ED6-BA52-3854B19E9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D31CDD-B0B6-8EFF-74E0-30A72F867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FD2E7C-3752-0CE9-6968-02724E80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152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47AC4-197D-992A-F49E-69536DA8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35CE57-3560-3F2F-8AB5-2B4CF14C4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C21675-ADDD-065E-7E35-81015A207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3420C0-2D9F-13BE-C13D-DF7CF7773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AE8B0C-9172-EA45-9753-49C5A3DE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5F88C2B-3EC3-B0A8-9E52-36AEC1528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33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14466-F1F2-715A-7AF0-CBBCA2F8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7B7F06-C157-08C9-1E96-627D88734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F3A507-D3EA-C395-388B-52A9AEDE4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608683E-B8BE-650B-6AFD-710A96218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15A88F-57AF-0709-D98F-117B12153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8AA7A09-DC8C-0E7A-A315-2FF070715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DE05B57-5B33-1702-B807-C6059FD27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950C5D5-10A7-8AB4-6192-B5360BE44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318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88E2E-102B-761A-4677-E8EDD88B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032755-A1BA-3810-AB47-3CA513ED7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863F06-5FF6-B103-9AA5-81801AAC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9D13398-900F-2D4D-895D-DAB923DB8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02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D20733-1FBE-2027-61B0-99B617BA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6933CC2-6309-9651-902D-C2217496A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E2B642-EC02-1289-F691-2CF8613C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605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65901-86AE-DD1A-3A9E-BCBB0F12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52BB2D-43DC-B4A7-1167-1FDB79234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C90CCBC-E2F7-EC5E-058A-95F19AD13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4AF180-AE9B-4E84-2C52-2E4E4B09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692BD27-2776-DD9A-C0A2-37B585F50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A99513-7DEA-43B5-9849-77CB57967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832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86205-D944-B478-3A2D-264E98C2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BA48D2-3618-DCDF-6357-680EF7886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36E55E-4ACB-23A9-A335-85CF107191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8E1B26D-CE86-CC02-1516-5042636A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BC951-4447-40D7-B004-BFF809381E9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87AB61-930C-FE02-781B-B7A0648A6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A7A9BD-4933-29F1-6FAA-F2E87914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98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A8C3919-8A41-5794-BD1F-46E6AEEF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0C159D-47E6-2F0D-D6B0-710A42D5E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8C3B3D-612A-F33C-6D62-68BAA90F9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4BC951-4447-40D7-B004-BFF809381E9C}" type="datetimeFigureOut">
              <a:rPr lang="pt-BR" smtClean="0"/>
              <a:t>28/11/2024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9F848A-01A0-4D32-5D12-629321DCF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E3F59FB-5A08-75A4-FA42-B705B91095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22220D-27C9-4CC3-8529-9FD8FE7A7F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822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24D60B-0D02-35C4-6787-2E33E2A7D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E3CBC7A6-75D2-02D5-E31A-A215160A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61A948C7-B1AA-7C68-EF6F-83923C316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17E39B7F-9EB8-B047-1AB0-82AB9E4A0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E2B3D1A-99C7-F03B-352E-CAE6A63CF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35CECFAE-FDE3-F9CB-DD15-8CB4F44CC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A094DA89-50C5-8161-F5E7-1BDF093A7031}"/>
              </a:ext>
            </a:extLst>
          </p:cNvPr>
          <p:cNvSpPr txBox="1"/>
          <p:nvPr/>
        </p:nvSpPr>
        <p:spPr>
          <a:xfrm>
            <a:off x="1394338" y="2502667"/>
            <a:ext cx="9403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PROJETO DE APOIO À REGULARIZAÇÃO EM OPERAÇÕES AQUAVIÁRIAS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31089A-D92A-37D2-8E73-839A335D8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C32707-5ECF-3133-FA68-964EF93EED73}"/>
              </a:ext>
            </a:extLst>
          </p:cNvPr>
          <p:cNvSpPr txBox="1"/>
          <p:nvPr/>
        </p:nvSpPr>
        <p:spPr>
          <a:xfrm>
            <a:off x="7956973" y="4271351"/>
            <a:ext cx="33968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Marco </a:t>
            </a: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Antonio</a:t>
            </a:r>
            <a:r>
              <a:rPr lang="pt-BR" sz="2000" dirty="0"/>
              <a:t> Borges Nunes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C3FFF16-554E-2222-580A-E341F490233E}"/>
              </a:ext>
            </a:extLst>
          </p:cNvPr>
          <p:cNvSpPr txBox="1"/>
          <p:nvPr/>
        </p:nvSpPr>
        <p:spPr>
          <a:xfrm>
            <a:off x="6396481" y="5005452"/>
            <a:ext cx="4957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Orientador: Prof. </a:t>
            </a:r>
            <a:r>
              <a:rPr lang="pt-BR" sz="1800" dirty="0">
                <a:effectLst/>
                <a:latin typeface="Arial" panose="020B0604020202020204" pitchFamily="34" charset="0"/>
                <a:ea typeface="Arial MT"/>
                <a:cs typeface="Arial MT"/>
              </a:rPr>
              <a:t>Olegário Correa da Silva Neto</a:t>
            </a:r>
            <a:endParaRPr lang="pt-BR" sz="1800" dirty="0">
              <a:effectLst/>
              <a:latin typeface="Arial MT"/>
              <a:ea typeface="Arial MT"/>
              <a:cs typeface="Arial MT"/>
            </a:endParaRPr>
          </a:p>
        </p:txBody>
      </p:sp>
      <p:pic>
        <p:nvPicPr>
          <p:cNvPr id="18" name="Imagem 17" descr="Forma&#10;&#10;Descrição gerada automaticamente com confiança média">
            <a:extLst>
              <a:ext uri="{FF2B5EF4-FFF2-40B4-BE49-F238E27FC236}">
                <a16:creationId xmlns:a16="http://schemas.microsoft.com/office/drawing/2014/main" id="{5AD46CCD-D6EA-A745-7383-CF069E973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27000"/>
            <a:ext cx="3302309" cy="13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99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97DE05-7061-BD75-B05C-671EE46A9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6D2CDBF2-A642-49F8-CC4B-EF772347A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04EA9405-4BE8-168A-8F2A-376009C7E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8B1D33AE-6C73-9D68-9A0C-3F0DB917D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90963D3-2951-8F3B-68C3-459506741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424E4516-56B4-5BDA-0510-10B570C31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E1A02C-342C-58C1-9B4D-13F0B836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D801604-BBC5-6631-95EA-1F94CC5C6E7F}"/>
              </a:ext>
            </a:extLst>
          </p:cNvPr>
          <p:cNvSpPr txBox="1"/>
          <p:nvPr/>
        </p:nvSpPr>
        <p:spPr>
          <a:xfrm>
            <a:off x="1596479" y="847638"/>
            <a:ext cx="3805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Diagrama de Atividade</a:t>
            </a:r>
          </a:p>
        </p:txBody>
      </p:sp>
      <p:pic>
        <p:nvPicPr>
          <p:cNvPr id="5" name="Imagem 4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A45428E0-7950-DDDB-03AD-EF14F8B57C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9803" y="340581"/>
            <a:ext cx="6381593" cy="601576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B733D86-8A22-688D-72E7-1CD2A41D8A81}"/>
              </a:ext>
            </a:extLst>
          </p:cNvPr>
          <p:cNvSpPr txBox="1"/>
          <p:nvPr/>
        </p:nvSpPr>
        <p:spPr>
          <a:xfrm>
            <a:off x="1353787" y="1699254"/>
            <a:ext cx="40479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Descrição completa do processo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Fluxo para Serviços</a:t>
            </a:r>
            <a:b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Pessoa Física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Fluxo para Serviços</a:t>
            </a:r>
            <a:b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Embarcação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37345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7D8BBA-6598-C174-D027-BC7168FD0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14C4A00D-C8FF-458B-E082-6BD2CD70F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8084669E-8E07-EA79-85C4-08E2FAC06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5D974CCA-15CE-890D-DE6B-42368E4B5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97CE9383-C3A1-89D0-60FA-B8E4A4FE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693A0EF5-D70C-B8F7-A47D-C0E045BE7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33ADAD-8801-FD18-7247-768B837C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F0EA53E-9DCD-A1DC-0044-9218B0CB24D0}"/>
              </a:ext>
            </a:extLst>
          </p:cNvPr>
          <p:cNvSpPr txBox="1"/>
          <p:nvPr/>
        </p:nvSpPr>
        <p:spPr>
          <a:xfrm>
            <a:off x="1596479" y="847638"/>
            <a:ext cx="6086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Diagrama Entidade-Relacionamento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CB08323E-3708-5CF0-C433-426317D5D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871" y="851076"/>
            <a:ext cx="2533650" cy="51911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62D6DA1-CAB7-B4A8-8F28-D968EE9B6CB8}"/>
              </a:ext>
            </a:extLst>
          </p:cNvPr>
          <p:cNvSpPr txBox="1"/>
          <p:nvPr/>
        </p:nvSpPr>
        <p:spPr>
          <a:xfrm>
            <a:off x="1353786" y="1699254"/>
            <a:ext cx="6436427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Cliente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Embarcação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Nota Fiscal</a:t>
            </a: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Motor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Organização Militar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Usuário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749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DB58D1-C7F1-5E16-1516-C2F4DEA09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29B8DEEA-FB3D-4F2A-0297-BCDE670A3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D48DF4DB-E001-1768-E6FB-031925EDB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02FDD654-D861-5073-7505-1DFB26FF9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C135401-D6B2-E33C-C594-3276EE6E9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2BDB448E-11A3-F0BE-B96B-4549D53AE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9B18EFC-0DC6-FA64-B92E-A13EB092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E3A0C5F-716C-2076-9A64-635B903B3063}"/>
              </a:ext>
            </a:extLst>
          </p:cNvPr>
          <p:cNvSpPr txBox="1"/>
          <p:nvPr/>
        </p:nvSpPr>
        <p:spPr>
          <a:xfrm>
            <a:off x="1596479" y="847638"/>
            <a:ext cx="34451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Diagrama de Classe</a:t>
            </a:r>
          </a:p>
        </p:txBody>
      </p:sp>
      <p:pic>
        <p:nvPicPr>
          <p:cNvPr id="8" name="Imagem 7" descr="Diagrama&#10;&#10;Descrição gerada automaticamente">
            <a:extLst>
              <a:ext uri="{FF2B5EF4-FFF2-40B4-BE49-F238E27FC236}">
                <a16:creationId xmlns:a16="http://schemas.microsoft.com/office/drawing/2014/main" id="{9597F0EE-611F-611B-8FC6-6D4066BF9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402" y="1556718"/>
            <a:ext cx="7083580" cy="402887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1B844E5-7734-038E-FF96-82858D0216EA}"/>
              </a:ext>
            </a:extLst>
          </p:cNvPr>
          <p:cNvSpPr txBox="1"/>
          <p:nvPr/>
        </p:nvSpPr>
        <p:spPr>
          <a:xfrm>
            <a:off x="1353787" y="1699254"/>
            <a:ext cx="354630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MVC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Model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View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Controller</a:t>
            </a:r>
          </a:p>
        </p:txBody>
      </p:sp>
    </p:spTree>
    <p:extLst>
      <p:ext uri="{BB962C8B-B14F-4D97-AF65-F5344CB8AC3E}">
        <p14:creationId xmlns:p14="http://schemas.microsoft.com/office/powerpoint/2010/main" val="32636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8B2BD8-8BB4-40B2-8565-DECE0AE47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FD505258-C091-C311-1291-52BDF9974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641325A7-35FD-D0D1-845C-A78782177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3BDEFEA5-D8B9-B3B6-4E9F-CAC3303F6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18DF8CE-0369-C621-4455-4FCAD111D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95F1C1BA-8A49-A4E9-EDF7-D78585EDF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2CF76D-8F56-A2B8-C4D5-8FD68BDDA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92FD552-828C-228A-3D3F-8E2960D49216}"/>
              </a:ext>
            </a:extLst>
          </p:cNvPr>
          <p:cNvSpPr txBox="1"/>
          <p:nvPr/>
        </p:nvSpPr>
        <p:spPr>
          <a:xfrm>
            <a:off x="1596479" y="847638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Resultados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90539C2-1F92-D04A-C09F-7E8E44BA7EB4}"/>
              </a:ext>
            </a:extLst>
          </p:cNvPr>
          <p:cNvSpPr txBox="1"/>
          <p:nvPr/>
        </p:nvSpPr>
        <p:spPr>
          <a:xfrm>
            <a:off x="1353786" y="1699253"/>
            <a:ext cx="9262754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Cadastro de Clientes, Embarcações e Usuários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Validação dos Dados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Geração dos documentos conforme as NORMAM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914400" lvl="1" indent="-457200">
              <a:buFont typeface="Wingdings" panose="05000000000000000000" pitchFamily="2" charset="2"/>
              <a:buChar char="à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Anexo 2D (BSADE – Boletim Simplificado de Atualização de Dados de Embarcação)</a:t>
            </a:r>
          </a:p>
          <a:p>
            <a:pPr marL="914400" lvl="1" indent="-457200">
              <a:buFont typeface="Wingdings" panose="05000000000000000000" pitchFamily="2" charset="2"/>
              <a:buChar char="à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Anexos 2E, 3A e 5H (Requerimentos de Emissão, Renovação ou Transferência)</a:t>
            </a:r>
          </a:p>
          <a:p>
            <a:pPr marL="914400" lvl="1" indent="-457200">
              <a:buFont typeface="Wingdings" panose="05000000000000000000" pitchFamily="2" charset="2"/>
              <a:buChar char="à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055826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07B3DB-9FDC-5967-72B2-78A0F4EE8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3B9F1D44-30CB-DE53-8385-0BAE727D1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75533F37-FBBF-4914-903A-41E2B74DB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31CD2E39-0730-D773-4716-8C75F71FD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E032D2-4C3C-1026-FC71-8FEEC526E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4C14CFA9-0CC6-C7A5-C3A8-4973249993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8A0089-E19A-7745-9715-4E34C0CDE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4AC874F-63AB-A969-B201-D0FA53CA2AF7}"/>
              </a:ext>
            </a:extLst>
          </p:cNvPr>
          <p:cNvSpPr txBox="1"/>
          <p:nvPr/>
        </p:nvSpPr>
        <p:spPr>
          <a:xfrm>
            <a:off x="1596479" y="847638"/>
            <a:ext cx="21451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Dificuldades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B7801B-5FFD-6C05-2E42-0F0DE4FEBB9F}"/>
              </a:ext>
            </a:extLst>
          </p:cNvPr>
          <p:cNvSpPr txBox="1"/>
          <p:nvPr/>
        </p:nvSpPr>
        <p:spPr>
          <a:xfrm>
            <a:off x="1353786" y="1699253"/>
            <a:ext cx="92627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Conformidade com os requisitos normativos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 Alto rigor na validação pela Marinha do Brasil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Definição do escopo do Projeto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Garantia da entrega no prazo</a:t>
            </a:r>
          </a:p>
          <a:p>
            <a:pPr marL="914400" lvl="1" indent="-457200">
              <a:buFont typeface="Wingdings" panose="05000000000000000000" pitchFamily="2" charset="2"/>
              <a:buChar char="à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3570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5079A7-8547-B919-7A94-CF042E93F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036B5C99-3CE8-A7E1-59CC-1E37E8E82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CAAF6A03-FF17-68FD-938A-9C5B8AB24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62341420-73B7-D14D-9D19-EEC97860D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F7BDFD51-1043-3AE9-7CFB-D55403C9E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6C7F428C-2987-26D2-FED3-B79572EF0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8AD175-4A36-AC41-5DBA-68D0021B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0312550-6E7E-FB63-1A7F-4A160A15FE89}"/>
              </a:ext>
            </a:extLst>
          </p:cNvPr>
          <p:cNvSpPr txBox="1"/>
          <p:nvPr/>
        </p:nvSpPr>
        <p:spPr>
          <a:xfrm>
            <a:off x="1596479" y="847638"/>
            <a:ext cx="5583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Sugestões para trabalhos futuros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322F361-F0F8-DC19-7204-E21258DA2BE5}"/>
              </a:ext>
            </a:extLst>
          </p:cNvPr>
          <p:cNvSpPr txBox="1"/>
          <p:nvPr/>
        </p:nvSpPr>
        <p:spPr>
          <a:xfrm>
            <a:off x="1353786" y="1699253"/>
            <a:ext cx="926275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Metodologia de Testes e implantação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Simulador de avaliação com Banco de questões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Gestão de serviços prestados e recuperação de clientes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Aplicação de técnicas de BI</a:t>
            </a:r>
          </a:p>
          <a:p>
            <a:pPr lvl="1"/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22915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F863A-164A-8E5F-4901-A9911ECBE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79A757E0-9499-1ABE-2589-E1265CFD1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304F4153-E4A3-42BB-B25C-38204DDDA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EBFA3F80-10F3-62E3-C1CA-3A9555B26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72D8AC21-4577-7C14-B789-0DCDC8942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60386C39-5DBD-DBBE-F24C-DCFB861B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44C326-F1E7-34EE-2850-2CA4936B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9354A4F-CD07-1746-F1ED-F3C4DAB9FA2D}"/>
              </a:ext>
            </a:extLst>
          </p:cNvPr>
          <p:cNvSpPr txBox="1"/>
          <p:nvPr/>
        </p:nvSpPr>
        <p:spPr>
          <a:xfrm>
            <a:off x="1596479" y="847638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Conclusão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25EA5E-B7D0-EFE5-EE93-68B9890669E4}"/>
              </a:ext>
            </a:extLst>
          </p:cNvPr>
          <p:cNvSpPr txBox="1"/>
          <p:nvPr/>
        </p:nvSpPr>
        <p:spPr>
          <a:xfrm>
            <a:off x="1353786" y="1699253"/>
            <a:ext cx="926275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Facilitação de processos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Aumento da produtividade </a:t>
            </a:r>
          </a:p>
          <a:p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Redução de erros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Melhoria na comunicação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Segurança</a:t>
            </a:r>
          </a:p>
          <a:p>
            <a:pPr lvl="1"/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77967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091496-9ED2-840B-50C2-FD7662544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F363A026-CA50-95EF-9DB5-768E72BD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3E7B9A34-341D-3A21-7043-201554F8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B1083DB5-14A9-E209-7960-B25983F69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E8D20D8F-9352-2846-4BE4-F92D8B121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7E3B1E92-0E38-FEC1-7198-0B0969A8C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34A2DC-4D87-AA96-957A-DBADCE800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3CFF343-295E-0F5D-5489-017599F79279}"/>
              </a:ext>
            </a:extLst>
          </p:cNvPr>
          <p:cNvSpPr txBox="1"/>
          <p:nvPr/>
        </p:nvSpPr>
        <p:spPr>
          <a:xfrm>
            <a:off x="5654057" y="2933554"/>
            <a:ext cx="883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Fim!</a:t>
            </a:r>
          </a:p>
        </p:txBody>
      </p:sp>
      <p:pic>
        <p:nvPicPr>
          <p:cNvPr id="3" name="Imagem 2" descr="Forma&#10;&#10;Descrição gerada automaticamente com confiança média">
            <a:extLst>
              <a:ext uri="{FF2B5EF4-FFF2-40B4-BE49-F238E27FC236}">
                <a16:creationId xmlns:a16="http://schemas.microsoft.com/office/drawing/2014/main" id="{D2E9EB99-F28F-439C-A70A-178670F10F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27000"/>
            <a:ext cx="3302309" cy="13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43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B10738-D024-AA5F-E88A-F466A491C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A854A8FC-78C0-3E43-3637-5275E85EC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F361A28C-16EE-2C1E-663C-CB698F078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A6A56F01-0FEA-580C-DA7F-C2B7BA78A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5E37DFC-EE2C-700C-04E3-95D176030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CC185D9D-E8C3-8FC7-FC30-7B0A495F1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9F0B5C-F65E-AB96-BF8A-0088C4474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BA62CE1A-4125-93E9-B5BA-991A0DAEA0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120526"/>
              </p:ext>
            </p:extLst>
          </p:nvPr>
        </p:nvGraphicFramePr>
        <p:xfrm>
          <a:off x="1596479" y="847638"/>
          <a:ext cx="5428852" cy="497182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50800" dir="5400000" algn="ctr" rotWithShape="0">
                    <a:schemeClr val="bg1">
                      <a:lumMod val="95000"/>
                    </a:schemeClr>
                  </a:outerShdw>
                </a:effectLst>
                <a:tableStyleId>{5C22544A-7EE6-4342-B048-85BDC9FD1C3A}</a:tableStyleId>
              </a:tblPr>
              <a:tblGrid>
                <a:gridCol w="4802200">
                  <a:extLst>
                    <a:ext uri="{9D8B030D-6E8A-4147-A177-3AD203B41FA5}">
                      <a16:colId xmlns:a16="http://schemas.microsoft.com/office/drawing/2014/main" val="4110594245"/>
                    </a:ext>
                  </a:extLst>
                </a:gridCol>
                <a:gridCol w="626652">
                  <a:extLst>
                    <a:ext uri="{9D8B030D-6E8A-4147-A177-3AD203B41FA5}">
                      <a16:colId xmlns:a16="http://schemas.microsoft.com/office/drawing/2014/main" val="2050717291"/>
                    </a:ext>
                  </a:extLst>
                </a:gridCol>
              </a:tblGrid>
              <a:tr h="613186">
                <a:tc>
                  <a:txBody>
                    <a:bodyPr/>
                    <a:lstStyle/>
                    <a:p>
                      <a:r>
                        <a:rPr lang="pt-BR" sz="2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Sumário</a:t>
                      </a:r>
                      <a:endParaRPr lang="pt-BR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98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Introdução</a:t>
                      </a:r>
                      <a:endParaRPr lang="pt-BR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76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Objetivos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419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Requisitos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126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Tecnologias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934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Diagrama de Atividade</a:t>
                      </a:r>
                      <a:endParaRPr lang="pt-BR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76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Diagrama Entidade Relacionamento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703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Diagrama de Classe</a:t>
                      </a:r>
                      <a:endParaRPr lang="pt-BR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8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Resultados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937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Dificuldades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3634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Sugestões Futuras</a:t>
                      </a:r>
                      <a:endParaRPr lang="pt-BR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951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Conclusão</a:t>
                      </a:r>
                      <a:endParaRPr lang="pt-BR" sz="2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63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960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D2F29C-4805-83BD-8916-6D638E352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0A7D8C9A-CED0-AA65-DBF9-6B6EE991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74885846-848A-8168-59C6-54F99A8A7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021B9EC8-4BB6-D300-B5BA-D173F014D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831F4CA0-499B-E395-8F33-CA5360687B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B709E7B2-236F-6295-3E5F-6CE6ADB87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3727E9-2BF8-90EE-F4B9-B6B5725A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437B4F2-5440-6D10-4AF6-BA04ACBE8E91}"/>
              </a:ext>
            </a:extLst>
          </p:cNvPr>
          <p:cNvSpPr txBox="1"/>
          <p:nvPr/>
        </p:nvSpPr>
        <p:spPr>
          <a:xfrm>
            <a:off x="1596479" y="847638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0E57FC-F64A-1C4A-2A04-67D5BB92D8BB}"/>
              </a:ext>
            </a:extLst>
          </p:cNvPr>
          <p:cNvSpPr txBox="1"/>
          <p:nvPr/>
        </p:nvSpPr>
        <p:spPr>
          <a:xfrm>
            <a:off x="1596479" y="1795288"/>
            <a:ext cx="969848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Contexto e Situação atual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Desafios do Setor </a:t>
            </a:r>
            <a:r>
              <a:rPr lang="pt-BR" sz="280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Náutico Brasileiro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Processos manuais sujeitos a erros diversos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Motivação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Auxiliar na modernização dos processos através de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recursos tecnológicos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A8A784-86C8-4F90-0E04-941D5BD11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DBAC7FD6-BB98-FA54-AFE7-BD6DB6A03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F24EE2CD-0282-55AD-F194-6155BF37A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B247B69C-0BBE-282E-B4F5-189CC03B7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8C0CF5D-839B-FB62-78EA-D73050449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97782CAC-98BA-9AD5-4A62-CEC59B152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D91D6F4-EE16-D898-4AB0-AF80A1E8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F267CEB-8B52-5817-ED7A-F30403DE481D}"/>
              </a:ext>
            </a:extLst>
          </p:cNvPr>
          <p:cNvSpPr txBox="1"/>
          <p:nvPr/>
        </p:nvSpPr>
        <p:spPr>
          <a:xfrm>
            <a:off x="1596479" y="847638"/>
            <a:ext cx="2842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Objetivos Gerais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B5F5E8-555F-AD2A-9416-4F640800CA17}"/>
              </a:ext>
            </a:extLst>
          </p:cNvPr>
          <p:cNvSpPr txBox="1"/>
          <p:nvPr/>
        </p:nvSpPr>
        <p:spPr>
          <a:xfrm>
            <a:off x="1596479" y="1795288"/>
            <a:ext cx="846577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Identificação das necessidades dos stakeholders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Facilitar o processo de emissão dos documentos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Anexos presentes nas NORMAM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1371600" lvl="2" indent="-457200">
              <a:buFont typeface="Wingdings" panose="05000000000000000000" pitchFamily="2" charset="2"/>
              <a:buChar char="à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lvl="2"/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4827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699FEF-B314-A05C-F489-6E605BCC2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F849298E-3F2E-F632-F1B6-39C0A5DBF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43C986E2-4B08-B81C-49AC-6491C2BE6D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F4753AD8-3755-8F93-31DD-3660E996C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3361179-C601-1F1D-1687-3F485157E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43667F06-3B16-A52D-91F9-EF56344AF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9A33E1-F618-74C9-15DD-B2B64D9C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858F551-2CC8-EEAA-AD46-623D22C21835}"/>
              </a:ext>
            </a:extLst>
          </p:cNvPr>
          <p:cNvSpPr txBox="1"/>
          <p:nvPr/>
        </p:nvSpPr>
        <p:spPr>
          <a:xfrm>
            <a:off x="1596479" y="847638"/>
            <a:ext cx="3719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Objetivos Específicos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7E9D6B-9CAA-D25C-F73F-E34A818359EF}"/>
              </a:ext>
            </a:extLst>
          </p:cNvPr>
          <p:cNvSpPr txBox="1"/>
          <p:nvPr/>
        </p:nvSpPr>
        <p:spPr>
          <a:xfrm>
            <a:off x="1596479" y="1795288"/>
            <a:ext cx="92747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Analise dos requisitos Normativos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Projetar e desenvolver um sistema que permita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o cadastro e manutenção de Clientes e Embarcações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Permitir a geração dos documentos</a:t>
            </a:r>
          </a:p>
        </p:txBody>
      </p:sp>
    </p:spTree>
    <p:extLst>
      <p:ext uri="{BB962C8B-B14F-4D97-AF65-F5344CB8AC3E}">
        <p14:creationId xmlns:p14="http://schemas.microsoft.com/office/powerpoint/2010/main" val="23076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408D2E-E7D4-E34F-981D-517AF2B76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1D0C9EE7-593D-2050-FBB1-4DF5D0D69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646BD37F-C7CA-E1E9-E73A-C8A941389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D8C69B35-2588-E899-ED49-3E9675598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1DA03C9-1A93-6C29-4D10-6904257CF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7951DB86-DDC0-82E6-A825-EEE324F09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71BD29-B560-D659-ACE5-3B71A225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D67377A-35A0-76F0-313E-4C7F8CE4CED7}"/>
              </a:ext>
            </a:extLst>
          </p:cNvPr>
          <p:cNvSpPr txBox="1"/>
          <p:nvPr/>
        </p:nvSpPr>
        <p:spPr>
          <a:xfrm>
            <a:off x="1596479" y="847638"/>
            <a:ext cx="3783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Requisitos Normativos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924D172-2FF0-62BC-6048-68FD736333D5}"/>
              </a:ext>
            </a:extLst>
          </p:cNvPr>
          <p:cNvSpPr txBox="1"/>
          <p:nvPr/>
        </p:nvSpPr>
        <p:spPr>
          <a:xfrm>
            <a:off x="622715" y="1720840"/>
            <a:ext cx="719488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NORMAM – Normas de Autoridade Marítima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Emitidas pela DPC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              (Diretoria de Portos e Costas)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Regulamentam a operação Aquaviária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 Navegação interior regulamentadas pelas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	     NORMAM 211 e 212.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96825B6-E348-0034-2301-F7E848C2C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054" y="826943"/>
            <a:ext cx="3502231" cy="502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92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0E597C-A0C5-42F8-F5FB-B5F89B685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53C65D5E-CDEA-B585-12C9-F0EED04C1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97B53FFB-5C88-430E-F7AA-EBE2FA581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BF34C710-8FB4-BD32-E8E4-ECB53A01F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E0F698A-1BD4-1A48-0FCB-C4AF4B4C1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503CB185-D47E-3940-BF62-21199AF35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018CA39-912A-82B5-FFC8-E753ACD80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4B94905-B97C-0FF3-19B1-37E4734A8A13}"/>
              </a:ext>
            </a:extLst>
          </p:cNvPr>
          <p:cNvSpPr txBox="1"/>
          <p:nvPr/>
        </p:nvSpPr>
        <p:spPr>
          <a:xfrm>
            <a:off x="1596479" y="847638"/>
            <a:ext cx="3704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158F589-77D8-5E9E-6C9E-E3CCC651BA0E}"/>
              </a:ext>
            </a:extLst>
          </p:cNvPr>
          <p:cNvSpPr txBox="1"/>
          <p:nvPr/>
        </p:nvSpPr>
        <p:spPr>
          <a:xfrm>
            <a:off x="6730086" y="1501553"/>
            <a:ext cx="492795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Manutenção do cadastro de clientes e embarcações</a:t>
            </a:r>
            <a:b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Validação dos dados cadastrados</a:t>
            </a:r>
            <a:b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Geração de documentos presentes nas NORMAM</a:t>
            </a:r>
            <a:b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</a:b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Envio dos documentos por e-mail</a:t>
            </a:r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C8B0EF16-C854-AA73-26A6-D9110921B6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18" y="1850323"/>
            <a:ext cx="6377050" cy="3795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831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BDAB0C-FB14-2E00-2A16-D2FB71C9E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84D54CBE-6476-9D27-CEA8-D9776C90A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440D067A-BD10-574E-8364-904DEAA9B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B0B8D87C-BEE5-F2BF-A771-7AC29A4D5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D94AD97-6C8B-BDA8-500C-1DFC35B3D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5ED59513-8ADC-12B4-1722-D19587EB9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80797EA-5F68-62C4-CC58-5992D4DF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C481234-B492-3BE6-A842-862AE18F6A9B}"/>
              </a:ext>
            </a:extLst>
          </p:cNvPr>
          <p:cNvSpPr txBox="1"/>
          <p:nvPr/>
        </p:nvSpPr>
        <p:spPr>
          <a:xfrm>
            <a:off x="1596479" y="847638"/>
            <a:ext cx="4464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Requisitos Não Funcionais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B51E1D-CE0B-694B-643A-63E654638FFB}"/>
              </a:ext>
            </a:extLst>
          </p:cNvPr>
          <p:cNvSpPr txBox="1"/>
          <p:nvPr/>
        </p:nvSpPr>
        <p:spPr>
          <a:xfrm>
            <a:off x="1596479" y="2119113"/>
            <a:ext cx="879443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Sistema WEB compatível com navegadores modernos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Geração de documentos &lt; 10 seg.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Autenticação via Firebase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494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309B7D-78D4-B7FD-A423-29B82A5FC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4">
            <a:extLst>
              <a:ext uri="{FF2B5EF4-FFF2-40B4-BE49-F238E27FC236}">
                <a16:creationId xmlns:a16="http://schemas.microsoft.com/office/drawing/2014/main" id="{CFEC5051-4E19-2119-26B1-F373CCDD6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43" name="Freeform: Shape 36">
            <a:extLst>
              <a:ext uri="{FF2B5EF4-FFF2-40B4-BE49-F238E27FC236}">
                <a16:creationId xmlns:a16="http://schemas.microsoft.com/office/drawing/2014/main" id="{76177D3F-B7BB-80C3-3C60-578086511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167675" y="-3167677"/>
            <a:ext cx="5856341" cy="12191695"/>
          </a:xfrm>
          <a:custGeom>
            <a:avLst/>
            <a:gdLst>
              <a:gd name="connsiteX0" fmla="*/ 0 w 5856341"/>
              <a:gd name="connsiteY0" fmla="*/ 12191695 h 12191695"/>
              <a:gd name="connsiteX1" fmla="*/ 0 w 5856341"/>
              <a:gd name="connsiteY1" fmla="*/ 0 h 12191695"/>
              <a:gd name="connsiteX2" fmla="*/ 243849 w 5856341"/>
              <a:gd name="connsiteY2" fmla="*/ 0 h 12191695"/>
              <a:gd name="connsiteX3" fmla="*/ 505121 w 5856341"/>
              <a:gd name="connsiteY3" fmla="*/ 0 h 12191695"/>
              <a:gd name="connsiteX4" fmla="*/ 723207 w 5856341"/>
              <a:gd name="connsiteY4" fmla="*/ 0 h 12191695"/>
              <a:gd name="connsiteX5" fmla="*/ 755828 w 5856341"/>
              <a:gd name="connsiteY5" fmla="*/ 0 h 12191695"/>
              <a:gd name="connsiteX6" fmla="*/ 1411868 w 5856341"/>
              <a:gd name="connsiteY6" fmla="*/ 0 h 12191695"/>
              <a:gd name="connsiteX7" fmla="*/ 1421034 w 5856341"/>
              <a:gd name="connsiteY7" fmla="*/ 0 h 12191695"/>
              <a:gd name="connsiteX8" fmla="*/ 1515206 w 5856341"/>
              <a:gd name="connsiteY8" fmla="*/ 0 h 12191695"/>
              <a:gd name="connsiteX9" fmla="*/ 2636151 w 5856341"/>
              <a:gd name="connsiteY9" fmla="*/ 0 h 12191695"/>
              <a:gd name="connsiteX10" fmla="*/ 4637890 w 5856341"/>
              <a:gd name="connsiteY10" fmla="*/ 0 h 12191695"/>
              <a:gd name="connsiteX11" fmla="*/ 4654499 w 5856341"/>
              <a:gd name="connsiteY11" fmla="*/ 26661 h 12191695"/>
              <a:gd name="connsiteX12" fmla="*/ 5856341 w 5856341"/>
              <a:gd name="connsiteY12" fmla="*/ 6438338 h 12191695"/>
              <a:gd name="connsiteX13" fmla="*/ 4449211 w 5856341"/>
              <a:gd name="connsiteY13" fmla="*/ 11332719 h 12191695"/>
              <a:gd name="connsiteX14" fmla="*/ 4061349 w 5856341"/>
              <a:gd name="connsiteY14" fmla="*/ 12054097 h 12191695"/>
              <a:gd name="connsiteX15" fmla="*/ 3977450 w 5856341"/>
              <a:gd name="connsiteY15" fmla="*/ 12191695 h 12191695"/>
              <a:gd name="connsiteX16" fmla="*/ 2636151 w 5856341"/>
              <a:gd name="connsiteY16" fmla="*/ 12191695 h 12191695"/>
              <a:gd name="connsiteX17" fmla="*/ 1421034 w 5856341"/>
              <a:gd name="connsiteY17" fmla="*/ 12191695 h 12191695"/>
              <a:gd name="connsiteX18" fmla="*/ 1411868 w 5856341"/>
              <a:gd name="connsiteY18" fmla="*/ 12191695 h 12191695"/>
              <a:gd name="connsiteX19" fmla="*/ 1283685 w 5856341"/>
              <a:gd name="connsiteY19" fmla="*/ 12191695 h 12191695"/>
              <a:gd name="connsiteX20" fmla="*/ 755828 w 5856341"/>
              <a:gd name="connsiteY20" fmla="*/ 12191695 h 12191695"/>
              <a:gd name="connsiteX21" fmla="*/ 723207 w 5856341"/>
              <a:gd name="connsiteY21" fmla="*/ 12191695 h 12191695"/>
              <a:gd name="connsiteX22" fmla="*/ 505121 w 5856341"/>
              <a:gd name="connsiteY22" fmla="*/ 12191695 h 12191695"/>
              <a:gd name="connsiteX23" fmla="*/ 243849 w 5856341"/>
              <a:gd name="connsiteY23" fmla="*/ 12191695 h 12191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856341" h="12191695">
                <a:moveTo>
                  <a:pt x="0" y="12191695"/>
                </a:moveTo>
                <a:lnTo>
                  <a:pt x="0" y="0"/>
                </a:lnTo>
                <a:lnTo>
                  <a:pt x="243849" y="0"/>
                </a:lnTo>
                <a:lnTo>
                  <a:pt x="505121" y="0"/>
                </a:lnTo>
                <a:lnTo>
                  <a:pt x="723207" y="0"/>
                </a:lnTo>
                <a:lnTo>
                  <a:pt x="755828" y="0"/>
                </a:lnTo>
                <a:lnTo>
                  <a:pt x="1411868" y="0"/>
                </a:lnTo>
                <a:lnTo>
                  <a:pt x="1421034" y="0"/>
                </a:lnTo>
                <a:lnTo>
                  <a:pt x="1515206" y="0"/>
                </a:lnTo>
                <a:lnTo>
                  <a:pt x="2636151" y="0"/>
                </a:lnTo>
                <a:lnTo>
                  <a:pt x="4637890" y="0"/>
                </a:lnTo>
                <a:lnTo>
                  <a:pt x="4654499" y="26661"/>
                </a:lnTo>
                <a:cubicBezTo>
                  <a:pt x="5425621" y="1341551"/>
                  <a:pt x="5856341" y="3721137"/>
                  <a:pt x="5856341" y="6438338"/>
                </a:cubicBezTo>
                <a:cubicBezTo>
                  <a:pt x="5856341" y="8833790"/>
                  <a:pt x="5159120" y="9960353"/>
                  <a:pt x="4449211" y="11332719"/>
                </a:cubicBezTo>
                <a:cubicBezTo>
                  <a:pt x="4319934" y="11582638"/>
                  <a:pt x="4191839" y="11827452"/>
                  <a:pt x="4061349" y="12054097"/>
                </a:cubicBezTo>
                <a:lnTo>
                  <a:pt x="3977450" y="12191695"/>
                </a:lnTo>
                <a:lnTo>
                  <a:pt x="2636151" y="12191695"/>
                </a:lnTo>
                <a:lnTo>
                  <a:pt x="1421034" y="12191695"/>
                </a:lnTo>
                <a:lnTo>
                  <a:pt x="1411868" y="12191695"/>
                </a:lnTo>
                <a:lnTo>
                  <a:pt x="1283685" y="12191695"/>
                </a:lnTo>
                <a:lnTo>
                  <a:pt x="755828" y="12191695"/>
                </a:lnTo>
                <a:lnTo>
                  <a:pt x="723207" y="12191695"/>
                </a:lnTo>
                <a:lnTo>
                  <a:pt x="505121" y="12191695"/>
                </a:lnTo>
                <a:lnTo>
                  <a:pt x="243849" y="12191695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38">
            <a:extLst>
              <a:ext uri="{FF2B5EF4-FFF2-40B4-BE49-F238E27FC236}">
                <a16:creationId xmlns:a16="http://schemas.microsoft.com/office/drawing/2014/main" id="{0AA364B5-1E19-99D4-131A-7F53CCDD2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6277" y="-874927"/>
            <a:ext cx="1899138" cy="12191695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D6DAB9A-D980-526D-FA3D-61A85D500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3758" y="-1037574"/>
            <a:ext cx="1904176" cy="12191695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Gráfico 6" descr="Ancorar estrutura de tópicos">
            <a:extLst>
              <a:ext uri="{FF2B5EF4-FFF2-40B4-BE49-F238E27FC236}">
                <a16:creationId xmlns:a16="http://schemas.microsoft.com/office/drawing/2014/main" id="{CD60857C-9243-5D5A-FC73-127E0A9BB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09" y="5223113"/>
            <a:ext cx="1596788" cy="159678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561B69-E90A-4A4A-215B-7386D85F3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2220D-27C9-4CC3-8529-9FD8FE7A7FD3}" type="slidenum">
              <a:rPr lang="pt-BR" sz="18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424F92-19C3-6037-48CD-2847383EAF34}"/>
              </a:ext>
            </a:extLst>
          </p:cNvPr>
          <p:cNvSpPr txBox="1"/>
          <p:nvPr/>
        </p:nvSpPr>
        <p:spPr>
          <a:xfrm>
            <a:off x="1596479" y="847638"/>
            <a:ext cx="4278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Definição de Tecnologias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AF1C002-FAF4-58C1-0EC0-C7858A636E3C}"/>
              </a:ext>
            </a:extLst>
          </p:cNvPr>
          <p:cNvSpPr txBox="1"/>
          <p:nvPr/>
        </p:nvSpPr>
        <p:spPr>
          <a:xfrm>
            <a:off x="2237747" y="2410333"/>
            <a:ext cx="44995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Java SpringBoot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PostgreSQL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D6B9208-A6D9-1DFB-757B-7944F6513B0F}"/>
              </a:ext>
            </a:extLst>
          </p:cNvPr>
          <p:cNvSpPr txBox="1"/>
          <p:nvPr/>
        </p:nvSpPr>
        <p:spPr>
          <a:xfrm>
            <a:off x="6737268" y="2410333"/>
            <a:ext cx="4499521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Angular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PDF-LIB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600" dirty="0">
              <a:latin typeface="Arial" panose="020B0604020202020204" pitchFamily="34" charset="0"/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6872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</TotalTime>
  <Words>410</Words>
  <Application>Microsoft Office PowerPoint</Application>
  <PresentationFormat>Widescreen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Meiryo</vt:lpstr>
      <vt:lpstr>Aptos</vt:lpstr>
      <vt:lpstr>Aptos Display</vt:lpstr>
      <vt:lpstr>Arial</vt:lpstr>
      <vt:lpstr>Arial MT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Antonio Borges Nunes</dc:creator>
  <cp:lastModifiedBy>Marco Antonio Borges Nunes</cp:lastModifiedBy>
  <cp:revision>24</cp:revision>
  <dcterms:created xsi:type="dcterms:W3CDTF">2024-11-21T00:48:09Z</dcterms:created>
  <dcterms:modified xsi:type="dcterms:W3CDTF">2024-11-28T12:51:48Z</dcterms:modified>
</cp:coreProperties>
</file>