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693400" cy="7556500"/>
  <p:notesSz cx="10693400" cy="7556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6" y="7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60659" y="368416"/>
            <a:ext cx="9525" cy="5528310"/>
          </a:xfrm>
          <a:custGeom>
            <a:avLst/>
            <a:gdLst/>
            <a:ahLst/>
            <a:cxnLst/>
            <a:rect l="l" t="t" r="r" b="b"/>
            <a:pathLst>
              <a:path w="9525" h="5528310">
                <a:moveTo>
                  <a:pt x="9530" y="5527890"/>
                </a:moveTo>
                <a:lnTo>
                  <a:pt x="0" y="5527890"/>
                </a:lnTo>
                <a:lnTo>
                  <a:pt x="0" y="0"/>
                </a:lnTo>
                <a:lnTo>
                  <a:pt x="9530" y="0"/>
                </a:lnTo>
                <a:lnTo>
                  <a:pt x="9530" y="5527890"/>
                </a:lnTo>
                <a:close/>
              </a:path>
            </a:pathLst>
          </a:custGeom>
          <a:solidFill>
            <a:srgbClr val="506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5258" y="1498941"/>
            <a:ext cx="886460" cy="3905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050" b="1" spc="-5" dirty="0">
                <a:solidFill>
                  <a:srgbClr val="F1535B"/>
                </a:solidFill>
                <a:latin typeface="Arial"/>
                <a:cs typeface="Arial"/>
              </a:rPr>
              <a:t>Puesto</a:t>
            </a:r>
            <a:endParaRPr sz="10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s-MX" sz="1200" b="1" spc="-55" dirty="0">
                <a:solidFill>
                  <a:srgbClr val="747474"/>
                </a:solidFill>
                <a:latin typeface="Arial"/>
                <a:cs typeface="Arial"/>
              </a:rPr>
              <a:t>Arquitecta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6049" y="2070792"/>
            <a:ext cx="1322705" cy="3905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80"/>
              </a:spcBef>
            </a:pPr>
            <a:r>
              <a:rPr sz="1050" b="1" spc="15" dirty="0" err="1">
                <a:solidFill>
                  <a:srgbClr val="F1535B"/>
                </a:solidFill>
                <a:latin typeface="Arial"/>
                <a:cs typeface="Arial"/>
              </a:rPr>
              <a:t>Edad</a:t>
            </a:r>
            <a:endParaRPr lang="es-MX" sz="1050" b="1" spc="15" dirty="0">
              <a:solidFill>
                <a:srgbClr val="F1535B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s-MX" sz="1200" b="1" spc="-10" dirty="0">
                <a:latin typeface="Arial"/>
                <a:cs typeface="Arial"/>
              </a:rPr>
              <a:t>25 años</a:t>
            </a:r>
            <a:endParaRPr lang="es-MX"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185" y="2642643"/>
            <a:ext cx="1854200" cy="3905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50" b="1" spc="20" dirty="0">
                <a:solidFill>
                  <a:srgbClr val="F1535B"/>
                </a:solidFill>
                <a:latin typeface="Arial"/>
                <a:cs typeface="Arial"/>
              </a:rPr>
              <a:t>Nivel</a:t>
            </a:r>
            <a:r>
              <a:rPr sz="1050" b="1" spc="-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spc="35" dirty="0">
                <a:solidFill>
                  <a:srgbClr val="F1535B"/>
                </a:solidFill>
                <a:latin typeface="Arial"/>
                <a:cs typeface="Arial"/>
              </a:rPr>
              <a:t>de</a:t>
            </a:r>
            <a:r>
              <a:rPr sz="1050" b="1" spc="-3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F1535B"/>
                </a:solidFill>
                <a:latin typeface="Arial"/>
                <a:cs typeface="Arial"/>
              </a:rPr>
              <a:t>educación</a:t>
            </a:r>
            <a:r>
              <a:rPr sz="1050" b="1" spc="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spc="-15" dirty="0">
                <a:solidFill>
                  <a:srgbClr val="F1535B"/>
                </a:solidFill>
                <a:latin typeface="Arial"/>
                <a:cs typeface="Arial"/>
              </a:rPr>
              <a:t>más</a:t>
            </a:r>
            <a:r>
              <a:rPr sz="1050" b="1" spc="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spc="15" dirty="0">
                <a:solidFill>
                  <a:srgbClr val="F1535B"/>
                </a:solidFill>
                <a:latin typeface="Arial"/>
                <a:cs typeface="Arial"/>
              </a:rPr>
              <a:t>alto</a:t>
            </a:r>
            <a:endParaRPr sz="1050" dirty="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90"/>
              </a:spcBef>
            </a:pPr>
            <a:r>
              <a:rPr lang="es-MX" sz="1200" b="1" spc="-35" dirty="0">
                <a:latin typeface="Arial"/>
                <a:cs typeface="Arial"/>
              </a:rPr>
              <a:t>          Licenciatura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4246" y="3234032"/>
            <a:ext cx="10464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20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14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c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l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5258" y="4853799"/>
            <a:ext cx="886460" cy="3905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050" b="1" spc="10" dirty="0">
                <a:solidFill>
                  <a:srgbClr val="F1535B"/>
                </a:solidFill>
                <a:latin typeface="Arial"/>
                <a:cs typeface="Arial"/>
              </a:rPr>
              <a:t>Industria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200" b="1" spc="-55" dirty="0">
                <a:solidFill>
                  <a:srgbClr val="747474"/>
                </a:solidFill>
                <a:latin typeface="Arial"/>
                <a:cs typeface="Arial"/>
              </a:rPr>
              <a:t>E</a:t>
            </a:r>
            <a:r>
              <a:rPr sz="1200" b="1" spc="-145" dirty="0">
                <a:solidFill>
                  <a:srgbClr val="747474"/>
                </a:solidFill>
                <a:latin typeface="Arial"/>
                <a:cs typeface="Arial"/>
              </a:rPr>
              <a:t>s</a:t>
            </a:r>
            <a:r>
              <a:rPr sz="1200" b="1" spc="-75" dirty="0">
                <a:solidFill>
                  <a:srgbClr val="747474"/>
                </a:solidFill>
                <a:latin typeface="Arial"/>
                <a:cs typeface="Arial"/>
              </a:rPr>
              <a:t>c</a:t>
            </a:r>
            <a:r>
              <a:rPr sz="1200" b="1" spc="-25" dirty="0">
                <a:solidFill>
                  <a:srgbClr val="747474"/>
                </a:solidFill>
                <a:latin typeface="Arial"/>
                <a:cs typeface="Arial"/>
              </a:rPr>
              <a:t>r</a:t>
            </a:r>
            <a:r>
              <a:rPr sz="1200" b="1" spc="-40" dirty="0">
                <a:solidFill>
                  <a:srgbClr val="747474"/>
                </a:solidFill>
                <a:latin typeface="Arial"/>
                <a:cs typeface="Arial"/>
              </a:rPr>
              <a:t>i</a:t>
            </a:r>
            <a:r>
              <a:rPr sz="1200" b="1" spc="10" dirty="0">
                <a:solidFill>
                  <a:srgbClr val="747474"/>
                </a:solidFill>
                <a:latin typeface="Arial"/>
                <a:cs typeface="Arial"/>
              </a:rPr>
              <a:t>b</a:t>
            </a:r>
            <a:r>
              <a:rPr sz="1200" b="1" spc="20" dirty="0">
                <a:solidFill>
                  <a:srgbClr val="747474"/>
                </a:solidFill>
                <a:latin typeface="Arial"/>
                <a:cs typeface="Arial"/>
              </a:rPr>
              <a:t>e</a:t>
            </a:r>
            <a:r>
              <a:rPr sz="1200" b="1" spc="-50" dirty="0">
                <a:solidFill>
                  <a:srgbClr val="747474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747474"/>
                </a:solidFill>
                <a:latin typeface="Arial"/>
                <a:cs typeface="Arial"/>
              </a:rPr>
              <a:t>a</a:t>
            </a:r>
            <a:r>
              <a:rPr sz="1200" b="1" spc="15" dirty="0">
                <a:solidFill>
                  <a:srgbClr val="747474"/>
                </a:solidFill>
                <a:latin typeface="Arial"/>
                <a:cs typeface="Arial"/>
              </a:rPr>
              <a:t>q</a:t>
            </a:r>
            <a:r>
              <a:rPr sz="1200" b="1" spc="-60" dirty="0">
                <a:solidFill>
                  <a:srgbClr val="747474"/>
                </a:solidFill>
                <a:latin typeface="Arial"/>
                <a:cs typeface="Arial"/>
              </a:rPr>
              <a:t>u</a:t>
            </a:r>
            <a:r>
              <a:rPr sz="1200" b="1" spc="-15" dirty="0">
                <a:solidFill>
                  <a:srgbClr val="747474"/>
                </a:solidFill>
                <a:latin typeface="Arial"/>
                <a:cs typeface="Arial"/>
              </a:rPr>
              <a:t>í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185" y="5425650"/>
            <a:ext cx="1857375" cy="3905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80"/>
              </a:spcBef>
            </a:pPr>
            <a:r>
              <a:rPr sz="1050" b="1" spc="10" dirty="0">
                <a:solidFill>
                  <a:srgbClr val="F1535B"/>
                </a:solidFill>
                <a:latin typeface="Arial"/>
                <a:cs typeface="Arial"/>
              </a:rPr>
              <a:t>Tamaño</a:t>
            </a:r>
            <a:r>
              <a:rPr sz="1050" b="1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spc="35" dirty="0">
                <a:solidFill>
                  <a:srgbClr val="F1535B"/>
                </a:solidFill>
                <a:latin typeface="Arial"/>
                <a:cs typeface="Arial"/>
              </a:rPr>
              <a:t>de</a:t>
            </a:r>
            <a:r>
              <a:rPr sz="1050" b="1" spc="-3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spc="5" dirty="0">
                <a:solidFill>
                  <a:srgbClr val="F1535B"/>
                </a:solidFill>
                <a:latin typeface="Arial"/>
                <a:cs typeface="Arial"/>
              </a:rPr>
              <a:t>la</a:t>
            </a:r>
            <a:r>
              <a:rPr sz="1050" b="1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spc="10" dirty="0">
                <a:solidFill>
                  <a:srgbClr val="F1535B"/>
                </a:solidFill>
                <a:latin typeface="Arial"/>
                <a:cs typeface="Arial"/>
              </a:rPr>
              <a:t>organización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="1" spc="-10" dirty="0">
                <a:latin typeface="Arial"/>
                <a:cs typeface="Arial"/>
              </a:rPr>
              <a:t>Trabajador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independiente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0510" y="820970"/>
            <a:ext cx="2835910" cy="1072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Canal</a:t>
            </a:r>
            <a:r>
              <a:rPr sz="1200" b="1" spc="-5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favorito</a:t>
            </a:r>
            <a:r>
              <a:rPr sz="1200" b="1" spc="-1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15" dirty="0">
                <a:solidFill>
                  <a:srgbClr val="F1535B"/>
                </a:solidFill>
                <a:latin typeface="Arial"/>
                <a:cs typeface="Arial"/>
              </a:rPr>
              <a:t>de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comunicación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s-MX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Celular, correo electrónico, redes sociales mensajes de texto</a:t>
            </a:r>
            <a:endParaRPr sz="12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Herramientas</a:t>
            </a:r>
            <a:r>
              <a:rPr sz="1200" b="1" spc="-5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1535B"/>
                </a:solidFill>
                <a:latin typeface="Arial"/>
                <a:cs typeface="Arial"/>
              </a:rPr>
              <a:t>que</a:t>
            </a:r>
            <a:r>
              <a:rPr sz="1200" b="1" spc="-5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necesita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1535B"/>
                </a:solidFill>
                <a:latin typeface="Arial"/>
                <a:cs typeface="Arial"/>
              </a:rPr>
              <a:t>para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1535B"/>
                </a:solidFill>
                <a:latin typeface="Arial"/>
                <a:cs typeface="Arial"/>
              </a:rPr>
              <a:t>trabajar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0510" y="2288720"/>
            <a:ext cx="20281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20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4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15" dirty="0">
                <a:solidFill>
                  <a:srgbClr val="F1535B"/>
                </a:solidFill>
                <a:latin typeface="Arial"/>
                <a:cs typeface="Arial"/>
              </a:rPr>
              <a:t>p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-14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b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ili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l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bo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l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0510" y="3022595"/>
            <a:ext cx="23050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30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u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t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b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j</a:t>
            </a:r>
            <a:r>
              <a:rPr sz="1200" b="1" spc="-5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14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20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5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m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20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5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f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un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c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ó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20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0510" y="3756470"/>
            <a:ext cx="7394436" cy="137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30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u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14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u</a:t>
            </a:r>
            <a:r>
              <a:rPr sz="1200" b="1" spc="15" dirty="0">
                <a:solidFill>
                  <a:srgbClr val="F1535B"/>
                </a:solidFill>
                <a:latin typeface="Arial"/>
                <a:cs typeface="Arial"/>
              </a:rPr>
              <a:t>p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s-MX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Otro arquitecto con mayor experiencia, el director del proyecto.</a:t>
            </a:r>
            <a:endParaRPr sz="12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200" b="1" spc="120" dirty="0">
                <a:solidFill>
                  <a:srgbClr val="F1535B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t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u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ob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j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t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v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s-MX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Comprarse un coche, mejorar su computadora, seguir en la compañía para obtener su propio proyecto donde sea la encargada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0510" y="5214689"/>
            <a:ext cx="22764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14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b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t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20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5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f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c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ó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t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v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é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20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0510" y="5948565"/>
            <a:ext cx="16471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3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f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c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u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t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15" dirty="0">
                <a:solidFill>
                  <a:srgbClr val="F1535B"/>
                </a:solidFill>
                <a:latin typeface="Arial"/>
                <a:cs typeface="Arial"/>
              </a:rPr>
              <a:t>p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c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15" dirty="0">
                <a:solidFill>
                  <a:srgbClr val="F1535B"/>
                </a:solidFill>
                <a:latin typeface="Arial"/>
                <a:cs typeface="Arial"/>
              </a:rPr>
              <a:t>p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l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6983" y="425601"/>
            <a:ext cx="914961" cy="914961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663873" y="3608904"/>
            <a:ext cx="438784" cy="438784"/>
            <a:chOff x="663873" y="3608904"/>
            <a:chExt cx="438784" cy="438784"/>
          </a:xfrm>
        </p:grpSpPr>
        <p:sp>
          <p:nvSpPr>
            <p:cNvPr id="16" name="object 16"/>
            <p:cNvSpPr/>
            <p:nvPr/>
          </p:nvSpPr>
          <p:spPr>
            <a:xfrm>
              <a:off x="663873" y="3608904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226388" y="438418"/>
                  </a:moveTo>
                  <a:lnTo>
                    <a:pt x="212030" y="438418"/>
                  </a:lnTo>
                  <a:lnTo>
                    <a:pt x="204867" y="438066"/>
                  </a:lnTo>
                  <a:lnTo>
                    <a:pt x="162446" y="431063"/>
                  </a:lnTo>
                  <a:lnTo>
                    <a:pt x="122206" y="415918"/>
                  </a:lnTo>
                  <a:lnTo>
                    <a:pt x="85694" y="393215"/>
                  </a:lnTo>
                  <a:lnTo>
                    <a:pt x="54312" y="363823"/>
                  </a:lnTo>
                  <a:lnTo>
                    <a:pt x="29268" y="328875"/>
                  </a:lnTo>
                  <a:lnTo>
                    <a:pt x="11523" y="289712"/>
                  </a:lnTo>
                  <a:lnTo>
                    <a:pt x="1759" y="247840"/>
                  </a:lnTo>
                  <a:lnTo>
                    <a:pt x="0" y="226389"/>
                  </a:lnTo>
                  <a:lnTo>
                    <a:pt x="0" y="212030"/>
                  </a:lnTo>
                  <a:lnTo>
                    <a:pt x="5612" y="169402"/>
                  </a:lnTo>
                  <a:lnTo>
                    <a:pt x="19433" y="128688"/>
                  </a:lnTo>
                  <a:lnTo>
                    <a:pt x="40932" y="91453"/>
                  </a:lnTo>
                  <a:lnTo>
                    <a:pt x="69281" y="59128"/>
                  </a:lnTo>
                  <a:lnTo>
                    <a:pt x="103392" y="32954"/>
                  </a:lnTo>
                  <a:lnTo>
                    <a:pt x="141954" y="13938"/>
                  </a:lnTo>
                  <a:lnTo>
                    <a:pt x="183485" y="2811"/>
                  </a:lnTo>
                  <a:lnTo>
                    <a:pt x="212030" y="0"/>
                  </a:lnTo>
                  <a:lnTo>
                    <a:pt x="226388" y="0"/>
                  </a:lnTo>
                  <a:lnTo>
                    <a:pt x="269016" y="5612"/>
                  </a:lnTo>
                  <a:lnTo>
                    <a:pt x="309730" y="19433"/>
                  </a:lnTo>
                  <a:lnTo>
                    <a:pt x="346965" y="40932"/>
                  </a:lnTo>
                  <a:lnTo>
                    <a:pt x="379290" y="69281"/>
                  </a:lnTo>
                  <a:lnTo>
                    <a:pt x="405463" y="103392"/>
                  </a:lnTo>
                  <a:lnTo>
                    <a:pt x="424479" y="141954"/>
                  </a:lnTo>
                  <a:lnTo>
                    <a:pt x="435607" y="183485"/>
                  </a:lnTo>
                  <a:lnTo>
                    <a:pt x="438418" y="212030"/>
                  </a:lnTo>
                  <a:lnTo>
                    <a:pt x="438418" y="219209"/>
                  </a:lnTo>
                  <a:lnTo>
                    <a:pt x="438418" y="226389"/>
                  </a:lnTo>
                  <a:lnTo>
                    <a:pt x="432806" y="269016"/>
                  </a:lnTo>
                  <a:lnTo>
                    <a:pt x="418985" y="309729"/>
                  </a:lnTo>
                  <a:lnTo>
                    <a:pt x="397486" y="346964"/>
                  </a:lnTo>
                  <a:lnTo>
                    <a:pt x="369137" y="379290"/>
                  </a:lnTo>
                  <a:lnTo>
                    <a:pt x="335026" y="405463"/>
                  </a:lnTo>
                  <a:lnTo>
                    <a:pt x="296464" y="424479"/>
                  </a:lnTo>
                  <a:lnTo>
                    <a:pt x="254933" y="435607"/>
                  </a:lnTo>
                  <a:lnTo>
                    <a:pt x="233550" y="438066"/>
                  </a:lnTo>
                  <a:lnTo>
                    <a:pt x="226388" y="438418"/>
                  </a:lnTo>
                  <a:close/>
                </a:path>
              </a:pathLst>
            </a:custGeom>
            <a:solidFill>
              <a:srgbClr val="F1535B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0045" y="3723946"/>
              <a:ext cx="106075" cy="20900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1245254" y="3608904"/>
            <a:ext cx="438784" cy="438784"/>
            <a:chOff x="1245254" y="3608904"/>
            <a:chExt cx="438784" cy="438784"/>
          </a:xfrm>
        </p:grpSpPr>
        <p:sp>
          <p:nvSpPr>
            <p:cNvPr id="19" name="object 19"/>
            <p:cNvSpPr/>
            <p:nvPr/>
          </p:nvSpPr>
          <p:spPr>
            <a:xfrm>
              <a:off x="1245254" y="3608904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5" h="438785">
                  <a:moveTo>
                    <a:pt x="226388" y="438418"/>
                  </a:moveTo>
                  <a:lnTo>
                    <a:pt x="212030" y="438418"/>
                  </a:lnTo>
                  <a:lnTo>
                    <a:pt x="204868" y="438066"/>
                  </a:lnTo>
                  <a:lnTo>
                    <a:pt x="162446" y="431063"/>
                  </a:lnTo>
                  <a:lnTo>
                    <a:pt x="122206" y="415918"/>
                  </a:lnTo>
                  <a:lnTo>
                    <a:pt x="85694" y="393215"/>
                  </a:lnTo>
                  <a:lnTo>
                    <a:pt x="54312" y="363823"/>
                  </a:lnTo>
                  <a:lnTo>
                    <a:pt x="29268" y="328875"/>
                  </a:lnTo>
                  <a:lnTo>
                    <a:pt x="11523" y="289712"/>
                  </a:lnTo>
                  <a:lnTo>
                    <a:pt x="1759" y="247840"/>
                  </a:lnTo>
                  <a:lnTo>
                    <a:pt x="0" y="226389"/>
                  </a:lnTo>
                  <a:lnTo>
                    <a:pt x="0" y="212030"/>
                  </a:lnTo>
                  <a:lnTo>
                    <a:pt x="5612" y="169402"/>
                  </a:lnTo>
                  <a:lnTo>
                    <a:pt x="19433" y="128688"/>
                  </a:lnTo>
                  <a:lnTo>
                    <a:pt x="40932" y="91453"/>
                  </a:lnTo>
                  <a:lnTo>
                    <a:pt x="69281" y="59128"/>
                  </a:lnTo>
                  <a:lnTo>
                    <a:pt x="103392" y="32954"/>
                  </a:lnTo>
                  <a:lnTo>
                    <a:pt x="141954" y="13938"/>
                  </a:lnTo>
                  <a:lnTo>
                    <a:pt x="183485" y="2811"/>
                  </a:lnTo>
                  <a:lnTo>
                    <a:pt x="212030" y="0"/>
                  </a:lnTo>
                  <a:lnTo>
                    <a:pt x="226388" y="0"/>
                  </a:lnTo>
                  <a:lnTo>
                    <a:pt x="269016" y="5612"/>
                  </a:lnTo>
                  <a:lnTo>
                    <a:pt x="309730" y="19433"/>
                  </a:lnTo>
                  <a:lnTo>
                    <a:pt x="346964" y="40932"/>
                  </a:lnTo>
                  <a:lnTo>
                    <a:pt x="379290" y="69281"/>
                  </a:lnTo>
                  <a:lnTo>
                    <a:pt x="405463" y="103392"/>
                  </a:lnTo>
                  <a:lnTo>
                    <a:pt x="424479" y="141954"/>
                  </a:lnTo>
                  <a:lnTo>
                    <a:pt x="435607" y="183485"/>
                  </a:lnTo>
                  <a:lnTo>
                    <a:pt x="438418" y="212030"/>
                  </a:lnTo>
                  <a:lnTo>
                    <a:pt x="438418" y="219209"/>
                  </a:lnTo>
                  <a:lnTo>
                    <a:pt x="438418" y="226389"/>
                  </a:lnTo>
                  <a:lnTo>
                    <a:pt x="432806" y="269016"/>
                  </a:lnTo>
                  <a:lnTo>
                    <a:pt x="418985" y="309729"/>
                  </a:lnTo>
                  <a:lnTo>
                    <a:pt x="397486" y="346964"/>
                  </a:lnTo>
                  <a:lnTo>
                    <a:pt x="369137" y="379290"/>
                  </a:lnTo>
                  <a:lnTo>
                    <a:pt x="335026" y="405463"/>
                  </a:lnTo>
                  <a:lnTo>
                    <a:pt x="296464" y="424479"/>
                  </a:lnTo>
                  <a:lnTo>
                    <a:pt x="254933" y="435607"/>
                  </a:lnTo>
                  <a:lnTo>
                    <a:pt x="233551" y="438066"/>
                  </a:lnTo>
                  <a:lnTo>
                    <a:pt x="226388" y="438418"/>
                  </a:lnTo>
                  <a:close/>
                </a:path>
              </a:pathLst>
            </a:custGeom>
            <a:solidFill>
              <a:srgbClr val="F1535B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9749" y="3723274"/>
              <a:ext cx="209430" cy="209678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826636" y="3608904"/>
            <a:ext cx="438784" cy="438784"/>
            <a:chOff x="1826636" y="3608904"/>
            <a:chExt cx="438784" cy="438784"/>
          </a:xfrm>
        </p:grpSpPr>
        <p:sp>
          <p:nvSpPr>
            <p:cNvPr id="22" name="object 22"/>
            <p:cNvSpPr/>
            <p:nvPr/>
          </p:nvSpPr>
          <p:spPr>
            <a:xfrm>
              <a:off x="1826636" y="3608904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5" h="438785">
                  <a:moveTo>
                    <a:pt x="226388" y="438418"/>
                  </a:moveTo>
                  <a:lnTo>
                    <a:pt x="212030" y="438418"/>
                  </a:lnTo>
                  <a:lnTo>
                    <a:pt x="204868" y="438066"/>
                  </a:lnTo>
                  <a:lnTo>
                    <a:pt x="162446" y="431063"/>
                  </a:lnTo>
                  <a:lnTo>
                    <a:pt x="122206" y="415918"/>
                  </a:lnTo>
                  <a:lnTo>
                    <a:pt x="85694" y="393215"/>
                  </a:lnTo>
                  <a:lnTo>
                    <a:pt x="54312" y="363823"/>
                  </a:lnTo>
                  <a:lnTo>
                    <a:pt x="29268" y="328875"/>
                  </a:lnTo>
                  <a:lnTo>
                    <a:pt x="11523" y="289712"/>
                  </a:lnTo>
                  <a:lnTo>
                    <a:pt x="1759" y="247840"/>
                  </a:lnTo>
                  <a:lnTo>
                    <a:pt x="0" y="226389"/>
                  </a:lnTo>
                  <a:lnTo>
                    <a:pt x="0" y="212030"/>
                  </a:lnTo>
                  <a:lnTo>
                    <a:pt x="5612" y="169402"/>
                  </a:lnTo>
                  <a:lnTo>
                    <a:pt x="19433" y="128688"/>
                  </a:lnTo>
                  <a:lnTo>
                    <a:pt x="40931" y="91453"/>
                  </a:lnTo>
                  <a:lnTo>
                    <a:pt x="69281" y="59128"/>
                  </a:lnTo>
                  <a:lnTo>
                    <a:pt x="103392" y="32954"/>
                  </a:lnTo>
                  <a:lnTo>
                    <a:pt x="141954" y="13938"/>
                  </a:lnTo>
                  <a:lnTo>
                    <a:pt x="183485" y="2811"/>
                  </a:lnTo>
                  <a:lnTo>
                    <a:pt x="212030" y="0"/>
                  </a:lnTo>
                  <a:lnTo>
                    <a:pt x="226388" y="0"/>
                  </a:lnTo>
                  <a:lnTo>
                    <a:pt x="269016" y="5612"/>
                  </a:lnTo>
                  <a:lnTo>
                    <a:pt x="309730" y="19433"/>
                  </a:lnTo>
                  <a:lnTo>
                    <a:pt x="346965" y="40932"/>
                  </a:lnTo>
                  <a:lnTo>
                    <a:pt x="379290" y="69281"/>
                  </a:lnTo>
                  <a:lnTo>
                    <a:pt x="405463" y="103392"/>
                  </a:lnTo>
                  <a:lnTo>
                    <a:pt x="424479" y="141954"/>
                  </a:lnTo>
                  <a:lnTo>
                    <a:pt x="435607" y="183485"/>
                  </a:lnTo>
                  <a:lnTo>
                    <a:pt x="438418" y="212030"/>
                  </a:lnTo>
                  <a:lnTo>
                    <a:pt x="438418" y="219209"/>
                  </a:lnTo>
                  <a:lnTo>
                    <a:pt x="438418" y="226389"/>
                  </a:lnTo>
                  <a:lnTo>
                    <a:pt x="432806" y="269016"/>
                  </a:lnTo>
                  <a:lnTo>
                    <a:pt x="418984" y="309729"/>
                  </a:lnTo>
                  <a:lnTo>
                    <a:pt x="397486" y="346964"/>
                  </a:lnTo>
                  <a:lnTo>
                    <a:pt x="369137" y="379290"/>
                  </a:lnTo>
                  <a:lnTo>
                    <a:pt x="335026" y="405463"/>
                  </a:lnTo>
                  <a:lnTo>
                    <a:pt x="296464" y="424479"/>
                  </a:lnTo>
                  <a:lnTo>
                    <a:pt x="254933" y="435607"/>
                  </a:lnTo>
                  <a:lnTo>
                    <a:pt x="233551" y="438066"/>
                  </a:lnTo>
                  <a:lnTo>
                    <a:pt x="226388" y="438418"/>
                  </a:lnTo>
                  <a:close/>
                </a:path>
              </a:pathLst>
            </a:custGeom>
            <a:solidFill>
              <a:srgbClr val="F1535B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1006" y="3743963"/>
              <a:ext cx="209678" cy="168852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959329" y="4190286"/>
            <a:ext cx="438784" cy="438784"/>
            <a:chOff x="959329" y="4190286"/>
            <a:chExt cx="438784" cy="438784"/>
          </a:xfrm>
        </p:grpSpPr>
        <p:sp>
          <p:nvSpPr>
            <p:cNvPr id="25" name="object 25"/>
            <p:cNvSpPr/>
            <p:nvPr/>
          </p:nvSpPr>
          <p:spPr>
            <a:xfrm>
              <a:off x="959329" y="419028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226388" y="438418"/>
                  </a:moveTo>
                  <a:lnTo>
                    <a:pt x="212030" y="438418"/>
                  </a:lnTo>
                  <a:lnTo>
                    <a:pt x="204868" y="438066"/>
                  </a:lnTo>
                  <a:lnTo>
                    <a:pt x="162446" y="431063"/>
                  </a:lnTo>
                  <a:lnTo>
                    <a:pt x="122206" y="415918"/>
                  </a:lnTo>
                  <a:lnTo>
                    <a:pt x="85694" y="393214"/>
                  </a:lnTo>
                  <a:lnTo>
                    <a:pt x="54312" y="363823"/>
                  </a:lnTo>
                  <a:lnTo>
                    <a:pt x="29268" y="328875"/>
                  </a:lnTo>
                  <a:lnTo>
                    <a:pt x="11523" y="289712"/>
                  </a:lnTo>
                  <a:lnTo>
                    <a:pt x="1759" y="247840"/>
                  </a:lnTo>
                  <a:lnTo>
                    <a:pt x="0" y="226388"/>
                  </a:lnTo>
                  <a:lnTo>
                    <a:pt x="0" y="212029"/>
                  </a:lnTo>
                  <a:lnTo>
                    <a:pt x="5612" y="169402"/>
                  </a:lnTo>
                  <a:lnTo>
                    <a:pt x="19433" y="128688"/>
                  </a:lnTo>
                  <a:lnTo>
                    <a:pt x="40932" y="91453"/>
                  </a:lnTo>
                  <a:lnTo>
                    <a:pt x="69281" y="59127"/>
                  </a:lnTo>
                  <a:lnTo>
                    <a:pt x="103392" y="32954"/>
                  </a:lnTo>
                  <a:lnTo>
                    <a:pt x="141954" y="13938"/>
                  </a:lnTo>
                  <a:lnTo>
                    <a:pt x="183485" y="2811"/>
                  </a:lnTo>
                  <a:lnTo>
                    <a:pt x="212030" y="0"/>
                  </a:lnTo>
                  <a:lnTo>
                    <a:pt x="226388" y="0"/>
                  </a:lnTo>
                  <a:lnTo>
                    <a:pt x="269016" y="5612"/>
                  </a:lnTo>
                  <a:lnTo>
                    <a:pt x="309730" y="19433"/>
                  </a:lnTo>
                  <a:lnTo>
                    <a:pt x="346965" y="40931"/>
                  </a:lnTo>
                  <a:lnTo>
                    <a:pt x="379290" y="69281"/>
                  </a:lnTo>
                  <a:lnTo>
                    <a:pt x="405463" y="103392"/>
                  </a:lnTo>
                  <a:lnTo>
                    <a:pt x="424479" y="141954"/>
                  </a:lnTo>
                  <a:lnTo>
                    <a:pt x="435607" y="183484"/>
                  </a:lnTo>
                  <a:lnTo>
                    <a:pt x="438418" y="212029"/>
                  </a:lnTo>
                  <a:lnTo>
                    <a:pt x="438418" y="219209"/>
                  </a:lnTo>
                  <a:lnTo>
                    <a:pt x="438418" y="226388"/>
                  </a:lnTo>
                  <a:lnTo>
                    <a:pt x="432806" y="269015"/>
                  </a:lnTo>
                  <a:lnTo>
                    <a:pt x="418985" y="309729"/>
                  </a:lnTo>
                  <a:lnTo>
                    <a:pt x="397486" y="346964"/>
                  </a:lnTo>
                  <a:lnTo>
                    <a:pt x="369137" y="379290"/>
                  </a:lnTo>
                  <a:lnTo>
                    <a:pt x="335026" y="405463"/>
                  </a:lnTo>
                  <a:lnTo>
                    <a:pt x="296464" y="424479"/>
                  </a:lnTo>
                  <a:lnTo>
                    <a:pt x="254933" y="435606"/>
                  </a:lnTo>
                  <a:lnTo>
                    <a:pt x="233551" y="438066"/>
                  </a:lnTo>
                  <a:lnTo>
                    <a:pt x="226388" y="438418"/>
                  </a:lnTo>
                  <a:close/>
                </a:path>
              </a:pathLst>
            </a:custGeom>
            <a:solidFill>
              <a:srgbClr val="F1535B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5873" y="4304766"/>
              <a:ext cx="205458" cy="209568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1540710" y="4190286"/>
            <a:ext cx="438784" cy="438784"/>
            <a:chOff x="1540710" y="4190286"/>
            <a:chExt cx="438784" cy="438784"/>
          </a:xfrm>
        </p:grpSpPr>
        <p:sp>
          <p:nvSpPr>
            <p:cNvPr id="28" name="object 28"/>
            <p:cNvSpPr/>
            <p:nvPr/>
          </p:nvSpPr>
          <p:spPr>
            <a:xfrm>
              <a:off x="1540710" y="419028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5" h="438785">
                  <a:moveTo>
                    <a:pt x="226388" y="438418"/>
                  </a:moveTo>
                  <a:lnTo>
                    <a:pt x="212030" y="438418"/>
                  </a:lnTo>
                  <a:lnTo>
                    <a:pt x="204868" y="438066"/>
                  </a:lnTo>
                  <a:lnTo>
                    <a:pt x="162446" y="431063"/>
                  </a:lnTo>
                  <a:lnTo>
                    <a:pt x="122206" y="415918"/>
                  </a:lnTo>
                  <a:lnTo>
                    <a:pt x="85694" y="393214"/>
                  </a:lnTo>
                  <a:lnTo>
                    <a:pt x="54312" y="363823"/>
                  </a:lnTo>
                  <a:lnTo>
                    <a:pt x="29268" y="328875"/>
                  </a:lnTo>
                  <a:lnTo>
                    <a:pt x="11523" y="289712"/>
                  </a:lnTo>
                  <a:lnTo>
                    <a:pt x="1759" y="247840"/>
                  </a:lnTo>
                  <a:lnTo>
                    <a:pt x="0" y="226388"/>
                  </a:lnTo>
                  <a:lnTo>
                    <a:pt x="0" y="212029"/>
                  </a:lnTo>
                  <a:lnTo>
                    <a:pt x="5612" y="169402"/>
                  </a:lnTo>
                  <a:lnTo>
                    <a:pt x="19433" y="128688"/>
                  </a:lnTo>
                  <a:lnTo>
                    <a:pt x="40932" y="91453"/>
                  </a:lnTo>
                  <a:lnTo>
                    <a:pt x="69281" y="59127"/>
                  </a:lnTo>
                  <a:lnTo>
                    <a:pt x="103392" y="32954"/>
                  </a:lnTo>
                  <a:lnTo>
                    <a:pt x="141954" y="13938"/>
                  </a:lnTo>
                  <a:lnTo>
                    <a:pt x="183485" y="2811"/>
                  </a:lnTo>
                  <a:lnTo>
                    <a:pt x="212030" y="0"/>
                  </a:lnTo>
                  <a:lnTo>
                    <a:pt x="226388" y="0"/>
                  </a:lnTo>
                  <a:lnTo>
                    <a:pt x="269016" y="5612"/>
                  </a:lnTo>
                  <a:lnTo>
                    <a:pt x="309730" y="19433"/>
                  </a:lnTo>
                  <a:lnTo>
                    <a:pt x="346964" y="40931"/>
                  </a:lnTo>
                  <a:lnTo>
                    <a:pt x="379290" y="69281"/>
                  </a:lnTo>
                  <a:lnTo>
                    <a:pt x="405463" y="103392"/>
                  </a:lnTo>
                  <a:lnTo>
                    <a:pt x="424479" y="141954"/>
                  </a:lnTo>
                  <a:lnTo>
                    <a:pt x="435607" y="183484"/>
                  </a:lnTo>
                  <a:lnTo>
                    <a:pt x="438419" y="212029"/>
                  </a:lnTo>
                  <a:lnTo>
                    <a:pt x="438418" y="219209"/>
                  </a:lnTo>
                  <a:lnTo>
                    <a:pt x="438419" y="226388"/>
                  </a:lnTo>
                  <a:lnTo>
                    <a:pt x="432806" y="269015"/>
                  </a:lnTo>
                  <a:lnTo>
                    <a:pt x="418985" y="309729"/>
                  </a:lnTo>
                  <a:lnTo>
                    <a:pt x="397486" y="346964"/>
                  </a:lnTo>
                  <a:lnTo>
                    <a:pt x="369137" y="379290"/>
                  </a:lnTo>
                  <a:lnTo>
                    <a:pt x="335026" y="405463"/>
                  </a:lnTo>
                  <a:lnTo>
                    <a:pt x="296464" y="424479"/>
                  </a:lnTo>
                  <a:lnTo>
                    <a:pt x="254933" y="435606"/>
                  </a:lnTo>
                  <a:lnTo>
                    <a:pt x="233550" y="438066"/>
                  </a:lnTo>
                  <a:lnTo>
                    <a:pt x="226388" y="438418"/>
                  </a:lnTo>
                  <a:close/>
                </a:path>
              </a:pathLst>
            </a:custGeom>
            <a:solidFill>
              <a:srgbClr val="F1535B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8719" y="4304656"/>
              <a:ext cx="162400" cy="209788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3120510" y="1859832"/>
            <a:ext cx="15270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Computadora de escritorio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20510" y="2593707"/>
            <a:ext cx="26700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Entregar los proyectos de edificios que le piden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20509" y="3327582"/>
            <a:ext cx="22764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Proyectos terminados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20510" y="5519677"/>
            <a:ext cx="3279636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Foros, Revistas de arquitectura, artículos, </a:t>
            </a:r>
            <a:r>
              <a:rPr lang="es-MX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etc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20510" y="6253551"/>
            <a:ext cx="63276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Conseguir proyectos, quedar al mando de uno, falta de organización y gestión de problemas </a:t>
            </a:r>
            <a:endParaRPr sz="1200" spc="20" dirty="0">
              <a:solidFill>
                <a:srgbClr val="9097A2"/>
              </a:solidFill>
              <a:latin typeface="Lucida Sans Unicode"/>
              <a:cs typeface="Lucida Sans Unicode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C881260-EFD1-4ACA-AE67-86B765F60BD3}"/>
              </a:ext>
            </a:extLst>
          </p:cNvPr>
          <p:cNvSpPr txBox="1"/>
          <p:nvPr/>
        </p:nvSpPr>
        <p:spPr>
          <a:xfrm>
            <a:off x="3368160" y="105106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spc="-25" dirty="0">
                <a:solidFill>
                  <a:srgbClr val="F1535B"/>
                </a:solidFill>
                <a:latin typeface="Arial"/>
                <a:cs typeface="Arial"/>
              </a:rPr>
              <a:t>Alejandra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135</Words>
  <Application>Microsoft Office PowerPoint</Application>
  <PresentationFormat>Personalizado</PresentationFormat>
  <Paragraphs>30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Lucida Sans Unicode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 Antonio Castro  Lamothe</dc:creator>
  <cp:lastModifiedBy>Marco Antonio Castro  Lamothe</cp:lastModifiedBy>
  <cp:revision>1</cp:revision>
  <dcterms:created xsi:type="dcterms:W3CDTF">2022-03-06T03:54:35Z</dcterms:created>
  <dcterms:modified xsi:type="dcterms:W3CDTF">2022-03-06T04:15:06Z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2022-02-19T00:00:00Z</vt:filetime>
  </property>
  <property fmtid="{D5CDD505-2E9C-101B-9397-08002B2CF9AE}" pid="3" name="Creator">
    <vt:lpwstr>Chromium</vt:lpwstr>
  </property>
  <property fmtid="{D5CDD505-2E9C-101B-9397-08002B2CF9AE}" pid="4" name="LastSaved">
    <vt:filetime>2022-03-06T00:00:00Z</vt:filetime>
  </property>
</Properties>
</file>