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77" r:id="rId24"/>
    <p:sldId id="278" r:id="rId25"/>
    <p:sldId id="283" r:id="rId26"/>
    <p:sldId id="279" r:id="rId27"/>
    <p:sldId id="280" r:id="rId28"/>
    <p:sldId id="281" r:id="rId29"/>
  </p:sldIdLst>
  <p:sldSz cx="9144000" cy="5143500" type="screen16x9"/>
  <p:notesSz cx="6858000" cy="9144000"/>
  <p:embeddedFontLst>
    <p:embeddedFont>
      <p:font typeface="Merriweather" panose="020B0604020202020204" charset="0"/>
      <p:regular r:id="rId31"/>
      <p:bold r:id="rId32"/>
      <p:italic r:id="rId33"/>
      <p:boldItalic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  <p:embeddedFont>
      <p:font typeface="Open Sans" panose="020B0604020202020204" charset="0"/>
      <p:regular r:id="rId39"/>
      <p:bold r:id="rId40"/>
      <p:italic r:id="rId41"/>
      <p:boldItalic r:id="rId42"/>
    </p:embeddedFont>
    <p:embeddedFont>
      <p:font typeface="Economica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27136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633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678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452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753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039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481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161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175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332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475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853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905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839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578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161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296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318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645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509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24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345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207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429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565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018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71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‹nº›</a:t>
            </a:fld>
            <a:endParaRPr lang="pt-BR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1014783" y="719900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C#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ARETHA, MARCO A., MARIANE E THAÍSA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720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Declarando um método: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class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Conta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   // declaração dos atributos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public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void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Saca(</a:t>
            </a: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double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valor) {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this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.saldo -= valor;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   }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4335375" y="1152475"/>
            <a:ext cx="4272000" cy="34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Criando uma nova instância de 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Conta na memória: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Conta c = </a:t>
            </a:r>
            <a:r>
              <a:rPr lang="pt-BR" b="1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new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Conta();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c.numero = 1;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c.titular = "Maria";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c.saldo = 100;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1905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Quando criamos uma classe, a recomendação é utilizar o </a:t>
            </a: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Pascal Casing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para nomear a classe: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Se o nome da classe é composto por uma única palavra, colocamos a primeira letra dessa palavra em maiúscula (conta se torna Conta);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Se o nome é composto por diversas palavras, juntamos todas as palavras colocando a primeira letra de cada palavra em maiúscula (seguro de vida se torna SeguroDeVida).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Para argumentos de métodos, a recomendação é utilizar o Pascal Casing porém com a primeira letra em minúscula (valorDoSaque, por exemplo).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Encapsulamento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088900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Não permitimos aos outros saber </a:t>
            </a:r>
            <a:r>
              <a:rPr lang="pt-BR" sz="1100" b="1">
                <a:solidFill>
                  <a:schemeClr val="dk1"/>
                </a:solidFill>
              </a:rPr>
              <a:t>COMO</a:t>
            </a:r>
            <a:r>
              <a:rPr lang="pt-BR" sz="1100">
                <a:solidFill>
                  <a:schemeClr val="dk1"/>
                </a:solidFill>
              </a:rPr>
              <a:t> a classe faz o trabalho dela, mostrando apenas </a:t>
            </a:r>
            <a:r>
              <a:rPr lang="pt-BR" sz="1100" b="1">
                <a:solidFill>
                  <a:schemeClr val="dk1"/>
                </a:solidFill>
              </a:rPr>
              <a:t>O QU</a:t>
            </a:r>
            <a:r>
              <a:rPr lang="pt-BR" sz="1100" b="1"/>
              <a:t>E</a:t>
            </a:r>
            <a:r>
              <a:rPr lang="pt-BR" sz="1100">
                <a:solidFill>
                  <a:schemeClr val="dk1"/>
                </a:solidFill>
              </a:rPr>
              <a:t> ela faz.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class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Conta{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private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int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numero;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private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double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saldo;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private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Cliente titular;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public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void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Saca(</a:t>
            </a: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double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valor) {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this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.saldo -= valor;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}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public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void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Deposita(</a:t>
            </a: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double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valor) {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this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.saldo += valor;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}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Proprieties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061650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A declaração de uma propriedade é parecida com a declaração de um atributo, porém precisamos falar o que deve ser feito na leitura (</a:t>
            </a:r>
            <a:r>
              <a:rPr lang="pt-BR" sz="1400">
                <a:solidFill>
                  <a:schemeClr val="dk1"/>
                </a:solidFill>
              </a:rPr>
              <a:t>get) e na escrita (set) da propriedade.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class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Conta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private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int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numero;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public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int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Numero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   {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  	 </a:t>
            </a: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get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      	 </a:t>
            </a: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return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this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.numero;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  	 }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   }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Para facilitar a declaração das properties, a partir do C# 3.0, temos as propriedades que são implementadas automaticamente pelo compilador, as </a:t>
            </a: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auto-implemented properties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. Para declararmos uma auto-implemented property para expor o número da conta, utilizamos o seguinte código: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class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Conta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public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int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Numero { </a:t>
            </a: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get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; </a:t>
            </a: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set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; }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Construtores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Quando uma classe não tem nenhum construtor, o C# coloca um </a:t>
            </a:r>
            <a:r>
              <a:rPr lang="pt-BR" sz="1200" b="1">
                <a:solidFill>
                  <a:schemeClr val="dk1"/>
                </a:solidFill>
              </a:rPr>
              <a:t>construtor padrão</a:t>
            </a:r>
            <a:r>
              <a:rPr lang="pt-BR" sz="1200">
                <a:solidFill>
                  <a:schemeClr val="dk1"/>
                </a:solidFill>
              </a:rPr>
              <a:t> dentro da classe.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 b="1">
                <a:solidFill>
                  <a:schemeClr val="dk1"/>
                </a:solidFill>
                <a:highlight>
                  <a:srgbClr val="FFFFFF"/>
                </a:highlight>
              </a:rPr>
              <a:t>class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Cliente{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200" b="1">
                <a:solidFill>
                  <a:schemeClr val="dk1"/>
                </a:solidFill>
                <a:highlight>
                  <a:srgbClr val="FFFFFF"/>
                </a:highlight>
              </a:rPr>
              <a:t>public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200" b="1">
                <a:solidFill>
                  <a:schemeClr val="dk1"/>
                </a:solidFill>
                <a:highlight>
                  <a:srgbClr val="FFFFFF"/>
                </a:highlight>
              </a:rPr>
              <a:t>string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Nome { </a:t>
            </a:r>
            <a:r>
              <a:rPr lang="pt-BR" sz="1200" b="1">
                <a:solidFill>
                  <a:schemeClr val="dk1"/>
                </a:solidFill>
                <a:highlight>
                  <a:srgbClr val="FFFFFF"/>
                </a:highlight>
              </a:rPr>
              <a:t>get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; </a:t>
            </a:r>
            <a:r>
              <a:rPr lang="pt-BR" sz="1200" b="1">
                <a:solidFill>
                  <a:schemeClr val="dk1"/>
                </a:solidFill>
                <a:highlight>
                  <a:srgbClr val="FFFFFF"/>
                </a:highlight>
              </a:rPr>
              <a:t>set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; }</a:t>
            </a:r>
          </a:p>
          <a:p>
            <a:pPr marL="0" lvl="0" indent="-6985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pt-BR" sz="1200" b="1">
                <a:solidFill>
                  <a:schemeClr val="dk1"/>
                </a:solidFill>
                <a:highlight>
                  <a:srgbClr val="FFFFFF"/>
                </a:highlight>
              </a:rPr>
              <a:t>public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200" b="1">
                <a:solidFill>
                  <a:schemeClr val="dk1"/>
                </a:solidFill>
                <a:highlight>
                  <a:srgbClr val="FFFFFF"/>
                </a:highlight>
              </a:rPr>
              <a:t>int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Idade { </a:t>
            </a:r>
            <a:r>
              <a:rPr lang="pt-BR" sz="1200" b="1">
                <a:solidFill>
                  <a:schemeClr val="dk1"/>
                </a:solidFill>
                <a:highlight>
                  <a:srgbClr val="FFFFFF"/>
                </a:highlight>
              </a:rPr>
              <a:t>get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; </a:t>
            </a:r>
            <a:r>
              <a:rPr lang="pt-BR" sz="1200" b="1">
                <a:solidFill>
                  <a:schemeClr val="dk1"/>
                </a:solidFill>
                <a:highlight>
                  <a:srgbClr val="FFFFFF"/>
                </a:highlight>
              </a:rPr>
              <a:t>set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; }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   // construtor que só recebe o nome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200" b="1">
                <a:solidFill>
                  <a:schemeClr val="dk1"/>
                </a:solidFill>
                <a:highlight>
                  <a:srgbClr val="FFFFFF"/>
                </a:highlight>
              </a:rPr>
              <a:t>public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Cliente (</a:t>
            </a:r>
            <a:r>
              <a:rPr lang="pt-BR" sz="1200" b="1">
                <a:solidFill>
                  <a:schemeClr val="dk1"/>
                </a:solidFill>
                <a:highlight>
                  <a:srgbClr val="FFFFFF"/>
                </a:highlight>
              </a:rPr>
              <a:t>string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nome){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  	 </a:t>
            </a:r>
            <a:r>
              <a:rPr lang="pt-BR" sz="1200" b="1">
                <a:solidFill>
                  <a:schemeClr val="dk1"/>
                </a:solidFill>
                <a:highlight>
                  <a:srgbClr val="FFFFFF"/>
                </a:highlight>
              </a:rPr>
              <a:t>this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.Nome = nome;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   }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// construtor que recebe o nome e a idade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200" b="1">
                <a:solidFill>
                  <a:schemeClr val="dk1"/>
                </a:solidFill>
                <a:highlight>
                  <a:srgbClr val="FFFFFF"/>
                </a:highlight>
              </a:rPr>
              <a:t>public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Cliente (</a:t>
            </a:r>
            <a:r>
              <a:rPr lang="pt-BR" sz="1200" b="1">
                <a:solidFill>
                  <a:schemeClr val="dk1"/>
                </a:solidFill>
                <a:highlight>
                  <a:srgbClr val="FFFFFF"/>
                </a:highlight>
              </a:rPr>
              <a:t>string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nome, </a:t>
            </a:r>
            <a:r>
              <a:rPr lang="pt-BR" sz="1200" b="1">
                <a:solidFill>
                  <a:schemeClr val="dk1"/>
                </a:solidFill>
                <a:highlight>
                  <a:srgbClr val="FFFFFF"/>
                </a:highlight>
              </a:rPr>
              <a:t>int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idade){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  	 </a:t>
            </a:r>
            <a:r>
              <a:rPr lang="pt-BR" sz="1200" b="1">
                <a:solidFill>
                  <a:schemeClr val="dk1"/>
                </a:solidFill>
                <a:highlight>
                  <a:srgbClr val="FFFFFF"/>
                </a:highlight>
              </a:rPr>
              <a:t>this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.Nome = nome;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  	 </a:t>
            </a:r>
            <a:r>
              <a:rPr lang="pt-BR" sz="1200" b="1">
                <a:solidFill>
                  <a:schemeClr val="dk1"/>
                </a:solidFill>
                <a:highlight>
                  <a:srgbClr val="FFFFFF"/>
                </a:highlight>
              </a:rPr>
              <a:t>this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.Idade = idade;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   }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 Herança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2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Herança:</a:t>
            </a:r>
          </a:p>
          <a:p>
            <a:pPr marL="457200" lvl="0" indent="-317500" rtl="0">
              <a:lnSpc>
                <a:spcPct val="125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SzPct val="100000"/>
            </a:pPr>
            <a:r>
              <a:rPr lang="pt-BR" sz="1400">
                <a:solidFill>
                  <a:srgbClr val="000000"/>
                </a:solidFill>
              </a:rPr>
              <a:t>Reaproveitando código com a Herança:</a:t>
            </a:r>
          </a:p>
          <a:p>
            <a:pPr lvl="0" rtl="0">
              <a:lnSpc>
                <a:spcPct val="12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public class ContaPoupanca : Conta </a:t>
            </a:r>
            <a:br>
              <a:rPr lang="pt-BR" sz="1400">
                <a:solidFill>
                  <a:srgbClr val="000000"/>
                </a:solidFill>
              </a:rPr>
            </a:br>
            <a:r>
              <a:rPr lang="pt-BR" sz="1400">
                <a:solidFill>
                  <a:srgbClr val="000000"/>
                </a:solidFill>
              </a:rPr>
              <a:t>{</a:t>
            </a:r>
            <a:br>
              <a:rPr lang="pt-BR" sz="1400">
                <a:solidFill>
                  <a:srgbClr val="000000"/>
                </a:solidFill>
              </a:rPr>
            </a:br>
            <a:r>
              <a:rPr lang="pt-BR" sz="1400">
                <a:solidFill>
                  <a:srgbClr val="000000"/>
                </a:solidFill>
              </a:rPr>
              <a:t/>
            </a:r>
            <a:br>
              <a:rPr lang="pt-BR" sz="1400">
                <a:solidFill>
                  <a:srgbClr val="000000"/>
                </a:solidFill>
              </a:rPr>
            </a:br>
            <a:r>
              <a:rPr lang="pt-BR" sz="14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25000"/>
              </a:lnSpc>
              <a:spcBef>
                <a:spcPts val="1400"/>
              </a:spcBef>
              <a:spcAft>
                <a:spcPts val="1400"/>
              </a:spcAft>
              <a:buNone/>
            </a:pPr>
            <a:endParaRPr sz="1200">
              <a:solidFill>
                <a:srgbClr val="7F00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0202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25000"/>
              </a:lnSpc>
              <a:spcBef>
                <a:spcPts val="1400"/>
              </a:spcBef>
              <a:spcAft>
                <a:spcPts val="1400"/>
              </a:spcAft>
              <a:buNone/>
            </a:pPr>
            <a:endParaRPr sz="1200">
              <a:solidFill>
                <a:srgbClr val="7F00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25000"/>
              </a:lnSpc>
              <a:spcBef>
                <a:spcPts val="1400"/>
              </a:spcBef>
              <a:spcAft>
                <a:spcPts val="1400"/>
              </a:spcAft>
              <a:buNone/>
            </a:pPr>
            <a:endParaRPr sz="1200">
              <a:solidFill>
                <a:srgbClr val="7F00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25000"/>
              </a:lnSpc>
              <a:spcBef>
                <a:spcPts val="1400"/>
              </a:spcBef>
              <a:spcAft>
                <a:spcPts val="1400"/>
              </a:spcAft>
              <a:buNone/>
            </a:pPr>
            <a:endParaRPr sz="1200">
              <a:solidFill>
                <a:srgbClr val="7F00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25000"/>
              </a:lnSpc>
              <a:spcBef>
                <a:spcPts val="1400"/>
              </a:spcBef>
              <a:spcAft>
                <a:spcPts val="1400"/>
              </a:spcAft>
              <a:buNone/>
            </a:pPr>
            <a:endParaRPr sz="1200">
              <a:solidFill>
                <a:srgbClr val="20202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25000"/>
              </a:lnSpc>
              <a:spcBef>
                <a:spcPts val="1400"/>
              </a:spcBef>
              <a:spcAft>
                <a:spcPts val="1400"/>
              </a:spcAft>
              <a:buNone/>
            </a:pPr>
            <a:endParaRPr sz="1200">
              <a:solidFill>
                <a:srgbClr val="20202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25000"/>
              </a:lnSpc>
              <a:spcBef>
                <a:spcPts val="1400"/>
              </a:spcBef>
              <a:spcAft>
                <a:spcPts val="1400"/>
              </a:spcAft>
              <a:buNone/>
            </a:pPr>
            <a:endParaRPr sz="1200">
              <a:solidFill>
                <a:srgbClr val="20202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25000"/>
              </a:lnSpc>
              <a:spcBef>
                <a:spcPts val="1400"/>
              </a:spcBef>
              <a:spcAft>
                <a:spcPts val="1400"/>
              </a:spcAft>
              <a:buNone/>
            </a:pPr>
            <a:endParaRPr sz="1200">
              <a:solidFill>
                <a:srgbClr val="20202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25000"/>
              </a:lnSpc>
              <a:spcBef>
                <a:spcPts val="1400"/>
              </a:spcBef>
              <a:spcAft>
                <a:spcPts val="1400"/>
              </a:spcAft>
              <a:buNone/>
            </a:pPr>
            <a:endParaRPr sz="1200">
              <a:solidFill>
                <a:srgbClr val="20202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25000"/>
              </a:lnSpc>
              <a:spcBef>
                <a:spcPts val="1400"/>
              </a:spcBef>
              <a:spcAft>
                <a:spcPts val="1400"/>
              </a:spcAft>
              <a:buNone/>
            </a:pPr>
            <a:endParaRPr sz="1200">
              <a:solidFill>
                <a:srgbClr val="20202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2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pt-BR" sz="1200">
                <a:solidFill>
                  <a:srgbClr val="20202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pt-BR" sz="1200">
                <a:solidFill>
                  <a:srgbClr val="20202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pt-BR" sz="1200">
              <a:solidFill>
                <a:srgbClr val="20202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lnSpc>
                <a:spcPct val="12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pt-BR" sz="1400" b="1">
                <a:solidFill>
                  <a:srgbClr val="000000"/>
                </a:solidFill>
              </a:rPr>
              <a:t> Reaproveitando a implementação da classe base: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  <a:t>public class Conta</a:t>
            </a:r>
            <a:b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b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b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  <a:t>    public double Saldo { get; protected set; }</a:t>
            </a:r>
            <a:b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b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  <a:t>    public virtual void Saca(double valor)</a:t>
            </a:r>
            <a:b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  <a:t>    {</a:t>
            </a:r>
            <a:b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  <a:t>        this.Saldo -= valor;</a:t>
            </a:r>
            <a:b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  <a:b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  <a:t>public class ContaPoupanca : Conta</a:t>
            </a:r>
            <a:b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  <a:t>    public override void Saca(double valor)</a:t>
            </a:r>
            <a:b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  <a:t>    {</a:t>
            </a:r>
          </a:p>
          <a:p>
            <a:pPr lv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  <a:t>        this.Saldo -= (valor + 0.10);</a:t>
            </a:r>
            <a:b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  <a:b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Poliformismo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95575" y="125317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Conta c1 = new Conta();</a:t>
            </a:r>
            <a:b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Conta c2 = new Conta();</a:t>
            </a:r>
            <a:b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TotalizadorDeContas t = new TotalizadorDeContas();</a:t>
            </a:r>
            <a:b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t.Soma(c1);</a:t>
            </a:r>
            <a:b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t.Soma(c2);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Classes abstratas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2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public abstract class Conta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  public virtual void Saca(double valor){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  }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r>
              <a:rPr lang="pt-BR" sz="1300">
                <a:solidFill>
                  <a:srgbClr val="20202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pt-BR" sz="1300">
                <a:solidFill>
                  <a:srgbClr val="20202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pt-BR" sz="1300">
              <a:solidFill>
                <a:srgbClr val="20202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1400"/>
              </a:spcBef>
              <a:spcAft>
                <a:spcPts val="1400"/>
              </a:spcAft>
              <a:buNone/>
            </a:pPr>
            <a:endParaRPr sz="1300">
              <a:solidFill>
                <a:srgbClr val="20202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C# e .Net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r>
              <a:rPr lang="pt-BR" sz="1400"/>
              <a:t>Em 1990 a presença do Java.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pt-BR" sz="1400"/>
              <a:t>Java não se comunicava bem com as bibliotecas de código nativo (código de máquina).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pt-BR" sz="1400"/>
              <a:t>Plataforma: .Net	. 	 	 	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pt-BR" sz="1400"/>
              <a:t>Em 2002 foi lançada a linguagem C#.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Interfaces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interface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ITributavel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b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b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b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SeguroDeVida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: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ITributavel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b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CalculaTributo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()</a:t>
            </a:r>
            <a:b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{</a:t>
            </a:r>
            <a:b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b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  <a:b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20202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smtClean="0"/>
              <a:t>Métodos e atributos estáticos</a:t>
            </a:r>
            <a:endParaRPr lang="pt-BR"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totalDeContasCorrente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= 0;</a:t>
            </a:r>
            <a:b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//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...</a:t>
            </a:r>
          </a:p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ContaCorrente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novaConta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= new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ContaCorrente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  <a:b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totalDeContasCorrente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++;</a:t>
            </a:r>
          </a:p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 dirty="0">
              <a:solidFill>
                <a:srgbClr val="20202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e atributos estáticos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Aft>
                <a:spcPts val="0"/>
              </a:spcAft>
            </a:pPr>
            <a:endParaRPr lang="pt-BR" dirty="0">
              <a:highlight>
                <a:srgbClr val="FFFFFF"/>
              </a:highlight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ContaCorrente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: Conta{</a:t>
            </a:r>
            <a:b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//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Outros atributos da classe</a:t>
            </a:r>
            <a:b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totalDeContas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= 0;</a:t>
            </a:r>
            <a:b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ContaCorrente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(){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this.totalDeContas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++;</a:t>
            </a:r>
            <a:b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b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//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Métodos da classe</a:t>
            </a:r>
            <a:b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5662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1700" y="479500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lnSpc>
                <a:spcPct val="13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endParaRPr sz="2200" b="1" dirty="0">
              <a:solidFill>
                <a:srgbClr val="20202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Exceções</a:t>
            </a:r>
          </a:p>
          <a:p>
            <a:pPr lvl="0">
              <a:spcBef>
                <a:spcPts val="0"/>
              </a:spcBef>
              <a:buNone/>
            </a:pPr>
            <a:r>
              <a:rPr lang="pt-BR" sz="2400" dirty="0"/>
              <a:t>Retorno do método para controlar Erros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139000" y="11401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400"/>
              </a:spcBef>
              <a:spcAft>
                <a:spcPts val="1400"/>
              </a:spcAft>
              <a:buNone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Uma primeira solução seria alterar o método Saca para retornar um booleano indicando se o saque foi ou não efetuado:</a:t>
            </a:r>
          </a:p>
          <a:p>
            <a:pPr marL="0" lvl="0" indent="-69850" rtl="0"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public class ContaPoupanca : Conta{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    public override bool Saca(double valor) {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        if (valor + 0.10 &lt;= this.Saldo){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            this.Saldo -= valor + 0.10;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            return true;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        }else{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            return false;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    }// Resto do código da classe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11700" y="739250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lvl="0">
              <a:lnSpc>
                <a:spcPct val="135000"/>
              </a:lnSpc>
              <a:spcBef>
                <a:spcPts val="0"/>
              </a:spcBef>
              <a:buNone/>
            </a:pPr>
            <a:endParaRPr sz="2200" b="1" dirty="0">
              <a:solidFill>
                <a:srgbClr val="20202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pt-BR" dirty="0"/>
              <a:t>Exceções</a:t>
            </a:r>
            <a:r>
              <a:rPr lang="pt-BR" sz="2400" dirty="0"/>
              <a:t>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 dirty="0"/>
              <a:t>Retorno do método para controlar erros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177800" rtl="0">
              <a:spcBef>
                <a:spcPts val="1400"/>
              </a:spcBef>
              <a:spcAft>
                <a:spcPts val="1400"/>
              </a:spcAft>
              <a:buNone/>
            </a:pPr>
            <a:endParaRPr sz="1400" dirty="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lvl="0" indent="107950"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Assim, podemos saber se o saque foi efetuado ao chamar o método:</a:t>
            </a:r>
          </a:p>
          <a:p>
            <a:pPr lvl="0" indent="387350">
              <a:lnSpc>
                <a:spcPct val="125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Conta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= new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ContaPoupanca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  <a:b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	// Inicializa a conta</a:t>
            </a:r>
            <a:b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if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conta.Saca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(100.0)){</a:t>
            </a:r>
            <a:b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		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MessageBox.Show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("Saque efetuado");</a:t>
            </a:r>
            <a:b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	}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err="1" smtClean="0"/>
              <a:t>Exceptions</a:t>
            </a:r>
            <a:endParaRPr lang="pt-B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987" y="1951599"/>
            <a:ext cx="6764672" cy="24560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public</a:t>
            </a:r>
            <a:r>
              <a:rPr lang="pt-BR" alt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alt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class</a:t>
            </a:r>
            <a:r>
              <a:rPr lang="pt-BR" alt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alt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ContaPoupanca</a:t>
            </a:r>
            <a:r>
              <a:rPr lang="pt-BR" alt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: Conta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altLang="pt-BR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public</a:t>
            </a:r>
            <a:r>
              <a:rPr lang="pt-BR" alt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alt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override</a:t>
            </a:r>
            <a:r>
              <a:rPr lang="pt-BR" alt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alt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void</a:t>
            </a:r>
            <a:r>
              <a:rPr lang="pt-BR" alt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Saca (</a:t>
            </a:r>
            <a:r>
              <a:rPr lang="pt-BR" alt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double</a:t>
            </a:r>
            <a:r>
              <a:rPr lang="pt-BR" alt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valor)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alt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altLang="pt-BR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if</a:t>
            </a:r>
            <a:r>
              <a:rPr lang="pt-BR" alt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alt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(valor + 0.10 &gt; </a:t>
            </a:r>
            <a:r>
              <a:rPr lang="pt-BR" alt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this.saldo</a:t>
            </a:r>
            <a:r>
              <a:rPr lang="pt-BR" alt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alt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pt-BR" altLang="pt-BR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throw</a:t>
            </a:r>
            <a:r>
              <a:rPr lang="pt-BR" alt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alt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new </a:t>
            </a:r>
            <a:r>
              <a:rPr lang="pt-BR" alt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Exception</a:t>
            </a:r>
            <a:r>
              <a:rPr lang="pt-BR" alt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("Valor do saque maior que o saldo");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} </a:t>
            </a:r>
            <a:r>
              <a:rPr lang="pt-BR" alt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else</a:t>
            </a:r>
            <a:r>
              <a:rPr lang="pt-BR" alt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pt-BR" altLang="pt-BR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this.saldo</a:t>
            </a:r>
            <a:r>
              <a:rPr lang="pt-BR" alt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alt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-= valor + 0.10;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}</a:t>
            </a:r>
            <a:endParaRPr lang="pt-BR" alt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alt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} </a:t>
            </a:r>
            <a:endParaRPr lang="pt-BR" alt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57334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>
                <a:sym typeface="Verdana"/>
              </a:rPr>
              <a:t>Classe </a:t>
            </a:r>
            <a:r>
              <a:rPr lang="pt-BR" dirty="0" err="1">
                <a:sym typeface="Verdana"/>
              </a:rPr>
              <a:t>Object</a:t>
            </a:r>
            <a:endParaRPr lang="pt-BR" dirty="0">
              <a:sym typeface="Verdana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public abstract class Conta{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  // código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</a:rPr>
              <a:t>Como o copilador entende:</a:t>
            </a:r>
          </a:p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public abstract class Conta : Object{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  // código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Sim uma classe que extende uma classe pai é object!</a:t>
            </a:r>
          </a:p>
          <a:p>
            <a:pPr lv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Referências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Caelum, C# e Orientação a objetos, Disponível em: &lt;https://www.caelum.com.br/apostila-csharp-orientacao-objetos/&gt;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Perguntas?</a:t>
            </a:r>
          </a:p>
        </p:txBody>
      </p:sp>
      <p:pic>
        <p:nvPicPr>
          <p:cNvPr id="215" name="Shape 215" descr="faq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787" y="1341550"/>
            <a:ext cx="5356431" cy="3691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Máquina virtual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r>
              <a:rPr lang="pt-BR" sz="1400"/>
              <a:t>Compilado para Common Intermediate Language (CIL). 	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pt-BR" sz="1400"/>
              <a:t>Interpretado pela máquina virtual Common Language Runtime (CLR).	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pt-BR" sz="1400"/>
              <a:t>Visual Studio Express Edition + .Net Framework.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pt-BR" sz="1400"/>
              <a:t>Ambiente .Net Framework Redistributable.</a:t>
            </a:r>
          </a:p>
        </p:txBody>
      </p:sp>
      <p:pic>
        <p:nvPicPr>
          <p:cNvPr id="76" name="Shape 76" descr="VisualCSharpExpressTour.png"/>
          <p:cNvPicPr preferRelativeResize="0"/>
          <p:nvPr/>
        </p:nvPicPr>
        <p:blipFill rotWithShape="1">
          <a:blip r:embed="rId3">
            <a:alphaModFix/>
          </a:blip>
          <a:srcRect b="47282"/>
          <a:stretch/>
        </p:blipFill>
        <p:spPr>
          <a:xfrm>
            <a:off x="1354487" y="2605375"/>
            <a:ext cx="6435025" cy="22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Características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r>
              <a:rPr lang="pt-BR" sz="1400"/>
              <a:t>Case sensitive;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pt-BR" sz="1400"/>
              <a:t>Fortemente tipada;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pt-BR" sz="1400"/>
              <a:t>Comandos são finalizados com “;”</a:t>
            </a:r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pt-BR" sz="1400"/>
              <a:t>Bloco de código definido por “{ }”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 descr="Resultado de imagem para c# variaveis e tipo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375" y="0"/>
            <a:ext cx="6654799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Estruturas: for e if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</a:rPr>
              <a:t>for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 (inicialização; condição; atualização)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    // Esse código será executado enquanto a condição for verdadeira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</a:rPr>
              <a:t>if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 (condição) 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    // Esse código será executado somente se a condição for verdadeira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/>
            </a:r>
            <a:b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lang="pt-BR"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</a:rPr>
              <a:t>do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    // corpo do loop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</a:rPr>
              <a:t>while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(condição);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</a:rPr>
              <a:t>while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(condição)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    // corpo do loop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Estruturas: do while e while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endParaRPr sz="3200" b="1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202020"/>
                </a:solidFill>
                <a:highlight>
                  <a:srgbClr val="FFFFFF"/>
                </a:highlight>
              </a:rPr>
              <a:t>Classes e Objetos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Dentro do C# a declaração da classe é feita utilizando-se a palavra </a:t>
            </a: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class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seguida do nome da classe que queremos implementar: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class Conta{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  // numero, titular e saldo são atributos do Objeto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  public int numero;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  public string titular;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  public double saldo;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 descr="JanelaNewItemCla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422" y="1659247"/>
            <a:ext cx="5286924" cy="29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 descr="MenuAddClass.png;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300" y="445012"/>
            <a:ext cx="42386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682</Words>
  <Application>Microsoft Office PowerPoint</Application>
  <PresentationFormat>Apresentação na tela (16:9)</PresentationFormat>
  <Paragraphs>176</Paragraphs>
  <Slides>28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Merriweather</vt:lpstr>
      <vt:lpstr>Verdana</vt:lpstr>
      <vt:lpstr>Times New Roman</vt:lpstr>
      <vt:lpstr>Open Sans</vt:lpstr>
      <vt:lpstr>Arial</vt:lpstr>
      <vt:lpstr>Economica</vt:lpstr>
      <vt:lpstr>luxe</vt:lpstr>
      <vt:lpstr>C#</vt:lpstr>
      <vt:lpstr>C# e .Net</vt:lpstr>
      <vt:lpstr>Máquina virtual</vt:lpstr>
      <vt:lpstr>Características</vt:lpstr>
      <vt:lpstr>Apresentação do PowerPoint</vt:lpstr>
      <vt:lpstr>Estruturas: for e if</vt:lpstr>
      <vt:lpstr>Estruturas: do while e while </vt:lpstr>
      <vt:lpstr> Classes e Objetos</vt:lpstr>
      <vt:lpstr>Apresentação do PowerPoint</vt:lpstr>
      <vt:lpstr>Apresentação do PowerPoint</vt:lpstr>
      <vt:lpstr>Apresentação do PowerPoint</vt:lpstr>
      <vt:lpstr>Encapsulamento</vt:lpstr>
      <vt:lpstr>Proprieties</vt:lpstr>
      <vt:lpstr>Apresentação do PowerPoint</vt:lpstr>
      <vt:lpstr>Construtores</vt:lpstr>
      <vt:lpstr> Herança</vt:lpstr>
      <vt:lpstr> Reaproveitando a implementação da classe base:</vt:lpstr>
      <vt:lpstr>Poliformismo</vt:lpstr>
      <vt:lpstr>Classes abstratas</vt:lpstr>
      <vt:lpstr>Interfaces</vt:lpstr>
      <vt:lpstr>Métodos e atributos estáticos</vt:lpstr>
      <vt:lpstr>Métodos e atributos estáticos</vt:lpstr>
      <vt:lpstr> Exceções Retorno do método para controlar Erros</vt:lpstr>
      <vt:lpstr>  Exceções  Retorno do método para controlar erros</vt:lpstr>
      <vt:lpstr>      Exceptions</vt:lpstr>
      <vt:lpstr>Classe Object</vt:lpstr>
      <vt:lpstr>Referências</vt:lpstr>
      <vt:lpstr>Perguntas?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cp:lastModifiedBy>Laxus</cp:lastModifiedBy>
  <cp:revision>7</cp:revision>
  <dcterms:modified xsi:type="dcterms:W3CDTF">2016-12-09T11:18:21Z</dcterms:modified>
</cp:coreProperties>
</file>