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71" r:id="rId13"/>
    <p:sldId id="272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9" r:id="rId26"/>
    <p:sldId id="291" r:id="rId27"/>
    <p:sldId id="293" r:id="rId28"/>
    <p:sldId id="283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AAA-0E19-47BD-BCC3-A6F8F3C9709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8D85446-0833-428B-B4F5-3200876960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5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AAA-0E19-47BD-BCC3-A6F8F3C9709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D85446-0833-428B-B4F5-3200876960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5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AAA-0E19-47BD-BCC3-A6F8F3C9709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D85446-0833-428B-B4F5-3200876960D2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4907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AAA-0E19-47BD-BCC3-A6F8F3C9709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D85446-0833-428B-B4F5-3200876960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4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AAA-0E19-47BD-BCC3-A6F8F3C9709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D85446-0833-428B-B4F5-3200876960D2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7562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AAA-0E19-47BD-BCC3-A6F8F3C9709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D85446-0833-428B-B4F5-3200876960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33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AAA-0E19-47BD-BCC3-A6F8F3C9709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5446-0833-428B-B4F5-3200876960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74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AAA-0E19-47BD-BCC3-A6F8F3C9709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5446-0833-428B-B4F5-3200876960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0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AAA-0E19-47BD-BCC3-A6F8F3C9709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5446-0833-428B-B4F5-3200876960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5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AAA-0E19-47BD-BCC3-A6F8F3C9709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D85446-0833-428B-B4F5-3200876960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6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AAA-0E19-47BD-BCC3-A6F8F3C9709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D85446-0833-428B-B4F5-3200876960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1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AAA-0E19-47BD-BCC3-A6F8F3C9709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D85446-0833-428B-B4F5-3200876960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6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AAA-0E19-47BD-BCC3-A6F8F3C9709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5446-0833-428B-B4F5-3200876960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2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AAA-0E19-47BD-BCC3-A6F8F3C9709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5446-0833-428B-B4F5-3200876960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AAA-0E19-47BD-BCC3-A6F8F3C9709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5446-0833-428B-B4F5-3200876960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3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AAA-0E19-47BD-BCC3-A6F8F3C9709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D85446-0833-428B-B4F5-3200876960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1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02AAA-0E19-47BD-BCC3-A6F8F3C9709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8D85446-0833-428B-B4F5-3200876960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2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Projeto</a:t>
            </a:r>
            <a:r>
              <a:rPr lang="en-US" dirty="0" smtClean="0"/>
              <a:t> de </a:t>
            </a:r>
            <a:r>
              <a:rPr lang="en-US" dirty="0" err="1" smtClean="0"/>
              <a:t>Arquitetura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Time Gates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5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Arquiteturas </a:t>
            </a:r>
            <a:r>
              <a:rPr lang="pt-BR" dirty="0"/>
              <a:t>Baseadas em </a:t>
            </a:r>
            <a:r>
              <a:rPr lang="pt-BR" dirty="0" smtClean="0"/>
              <a:t>Servidor</a:t>
            </a:r>
            <a:br>
              <a:rPr lang="pt-BR" dirty="0" smtClean="0"/>
            </a:br>
            <a:r>
              <a:rPr lang="pt-BR" sz="2800" i="1" dirty="0" smtClean="0"/>
              <a:t>Características:</a:t>
            </a:r>
            <a:r>
              <a:rPr lang="pt-BR" dirty="0" smtClean="0"/>
              <a:t> 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Essa arquitetura simples geralmente funciona muito bem.</a:t>
            </a:r>
          </a:p>
          <a:p>
            <a:pPr marL="0" indent="0" algn="just">
              <a:buNone/>
            </a:pPr>
            <a:r>
              <a:rPr lang="pt-BR" dirty="0"/>
              <a:t> </a:t>
            </a:r>
          </a:p>
          <a:p>
            <a:pPr algn="just"/>
            <a:r>
              <a:rPr lang="pt-BR" dirty="0"/>
              <a:t>A aplicação é desenvolvida e armazenada em um computador, e todos os dados estão no mesmo computador. 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Há um ponto de controle pelo qual todas as mensagens trafegam por um servidor central.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Arquiteturas Baseadas em </a:t>
            </a:r>
            <a:r>
              <a:rPr lang="pt-BR" dirty="0" smtClean="0"/>
              <a:t>Servidor</a:t>
            </a:r>
            <a:br>
              <a:rPr lang="pt-BR" dirty="0" smtClean="0"/>
            </a:br>
            <a:r>
              <a:rPr lang="pt-BR" sz="2800" i="1" dirty="0"/>
              <a:t>Desvantagens:</a:t>
            </a:r>
            <a:endParaRPr lang="en-US" sz="2800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Deve processar todas as mensagens.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Servidores ficam sobrecarregados e incapazes de processar rapidamente todas as demandas dos usuários. 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O tempo de resposta se torna mais lento.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As atualizações incluem muitos adicionais e são caras (em torno de $500 mil).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Arquiteturas Baseadas em Cliente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Os clientes são microcomputadores em uma rede da área local e o computador servidor é um servidor na mesma rede.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aplicação nos computadores cliente é responsável pela lógica de apresentação, pela lógica de aplicação e pela lógica de acesso aos dados.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servidor </a:t>
            </a:r>
            <a:r>
              <a:rPr lang="pt-BR" dirty="0" smtClean="0"/>
              <a:t>simplesmente</a:t>
            </a:r>
          </a:p>
          <a:p>
            <a:pPr marL="0" indent="0" algn="just">
              <a:buNone/>
            </a:pPr>
            <a:r>
              <a:rPr lang="pt-BR" dirty="0" smtClean="0"/>
              <a:t> </a:t>
            </a:r>
            <a:r>
              <a:rPr lang="pt-BR" dirty="0"/>
              <a:t>armazena os dados.</a:t>
            </a:r>
          </a:p>
          <a:p>
            <a:endParaRPr lang="en-US" dirty="0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519" y="4022411"/>
            <a:ext cx="4910233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2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Arquiteturas Baseadas em Cliente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Em sistemas muito simples, de apenas um usuário, os dados podem permanecer no próprio computador cliente, e nenhum servidor é usado.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Essa arquitetura simples frequentemente funciona muito bem.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Arquiteturas Baseadas em </a:t>
            </a:r>
            <a:r>
              <a:rPr lang="pt-BR" dirty="0" smtClean="0"/>
              <a:t>Cliente</a:t>
            </a:r>
            <a:br>
              <a:rPr lang="pt-BR" dirty="0" smtClean="0"/>
            </a:br>
            <a:r>
              <a:rPr lang="pt-BR" sz="2800" i="1" dirty="0"/>
              <a:t>Desvantagens:</a:t>
            </a:r>
            <a:endParaRPr lang="en-US" sz="2800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Conforme as demandas por mais e mais aplicações crescem, os circuitos de rede podem ficar sobrecarregados.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Todos os dados no servidor devem trafegar para o cliente para serem processados.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Isso pode sobrecarregar tanto a rede quanto a capacidade dos computadores cliente.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Arquiteturas Cliente-Servidor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maioria das empresas estão mudando para as arquiteturas cliente-servidor.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A lógica da aplicação pode residir no cliente, no servidor ou ser dividida entre ambos.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183" y="3683361"/>
            <a:ext cx="4613028" cy="23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6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Arquiteturas </a:t>
            </a:r>
            <a:r>
              <a:rPr lang="pt-BR" dirty="0" smtClean="0"/>
              <a:t>Cliente-Servidor</a:t>
            </a:r>
            <a:br>
              <a:rPr lang="pt-BR" dirty="0" smtClean="0"/>
            </a:br>
            <a:r>
              <a:rPr lang="pt-BR" sz="2800" i="1" dirty="0"/>
              <a:t>Cliente Gordo X Cliente </a:t>
            </a:r>
            <a:r>
              <a:rPr lang="pt-BR" sz="2800" i="1" dirty="0" smtClean="0"/>
              <a:t>Magro:</a:t>
            </a:r>
            <a:endParaRPr lang="en-US" sz="2800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 smtClean="0"/>
          </a:p>
          <a:p>
            <a:pPr algn="just"/>
            <a:r>
              <a:rPr lang="pt-BR" dirty="0" smtClean="0"/>
              <a:t>Quando </a:t>
            </a:r>
            <a:r>
              <a:rPr lang="pt-BR" dirty="0"/>
              <a:t>o cliente tem a maior parte ou toda a lógica de apresentação é denominado cliente gordo. </a:t>
            </a:r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Se o cliente contém apenas a função da apresentação e a maior parte da função da aplicação reside no servidor, ele é denominado cliente magro.  </a:t>
            </a:r>
          </a:p>
        </p:txBody>
      </p:sp>
    </p:spTree>
    <p:extLst>
      <p:ext uri="{BB962C8B-B14F-4D97-AF65-F5344CB8AC3E}">
        <p14:creationId xmlns:p14="http://schemas.microsoft.com/office/powerpoint/2010/main" val="30801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Arquiteturas </a:t>
            </a:r>
            <a:r>
              <a:rPr lang="pt-BR" dirty="0" smtClean="0"/>
              <a:t>Cliente-Servidor</a:t>
            </a:r>
            <a:br>
              <a:rPr lang="pt-BR" dirty="0" smtClean="0"/>
            </a:br>
            <a:r>
              <a:rPr lang="pt-BR" sz="2800" i="1" dirty="0" smtClean="0"/>
              <a:t>Vantagens:</a:t>
            </a:r>
            <a:endParaRPr lang="en-US" sz="2800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As </a:t>
            </a:r>
            <a:r>
              <a:rPr lang="pt-BR" sz="2000" dirty="0"/>
              <a:t>arquiteturas cliente-servidor apresentam quatro benefícios importantes. </a:t>
            </a:r>
          </a:p>
          <a:p>
            <a:pPr lvl="1" algn="just"/>
            <a:r>
              <a:rPr lang="pt-BR" sz="1800" dirty="0"/>
              <a:t>Redimensionáveis;</a:t>
            </a:r>
          </a:p>
          <a:p>
            <a:pPr lvl="1" algn="just"/>
            <a:r>
              <a:rPr lang="pt-BR" sz="1800" dirty="0"/>
              <a:t>Suporte;</a:t>
            </a:r>
          </a:p>
          <a:p>
            <a:pPr lvl="1" algn="just"/>
            <a:r>
              <a:rPr lang="pt-BR" sz="1800" dirty="0"/>
              <a:t>Simples separação das funções;</a:t>
            </a:r>
          </a:p>
          <a:p>
            <a:pPr lvl="1" algn="just"/>
            <a:r>
              <a:rPr lang="pt-BR" sz="1800" dirty="0"/>
              <a:t>Confiável;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Arquiteturas Cliente-Servidor</a:t>
            </a:r>
            <a:br>
              <a:rPr lang="pt-BR" dirty="0"/>
            </a:br>
            <a:r>
              <a:rPr lang="pt-BR" sz="2800" i="1" dirty="0" smtClean="0"/>
              <a:t>Desvantagens</a:t>
            </a:r>
            <a:r>
              <a:rPr lang="pt-BR" sz="2800" i="1" dirty="0"/>
              <a:t>: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82931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Complexidade. </a:t>
            </a:r>
          </a:p>
          <a:p>
            <a:pPr algn="just"/>
            <a:r>
              <a:rPr lang="pt-BR" dirty="0"/>
              <a:t>Todas as aplicações no processamento cliente-servidor têm duas partes, o software no cliente e o software no servidor.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Escrever esse software é mais complicado.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Atualização complicada. Deve fazer a atualização em todos os clientes e servidores.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Custo alto em 1980.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7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Camadas Cliente-Servidor 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 smtClean="0"/>
          </a:p>
          <a:p>
            <a:pPr algn="just"/>
            <a:r>
              <a:rPr lang="pt-BR" dirty="0" smtClean="0"/>
              <a:t>Arquitetura </a:t>
            </a:r>
            <a:r>
              <a:rPr lang="pt-BR" dirty="0"/>
              <a:t>de duas camadas;</a:t>
            </a:r>
          </a:p>
          <a:p>
            <a:pPr algn="just"/>
            <a:r>
              <a:rPr lang="pt-BR" dirty="0"/>
              <a:t>Arquitetura de três camadas ;</a:t>
            </a:r>
          </a:p>
          <a:p>
            <a:pPr algn="just"/>
            <a:r>
              <a:rPr lang="pt-BR" dirty="0"/>
              <a:t>Arquitetura de n camadas;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CONCEITOS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Elementos</a:t>
            </a:r>
            <a:r>
              <a:rPr lang="en-US" dirty="0" smtClean="0"/>
              <a:t> de um </a:t>
            </a:r>
            <a:r>
              <a:rPr lang="en-US" dirty="0" err="1" smtClean="0"/>
              <a:t>projeto</a:t>
            </a:r>
            <a:r>
              <a:rPr lang="en-US" dirty="0" smtClean="0"/>
              <a:t> de </a:t>
            </a:r>
            <a:r>
              <a:rPr lang="en-US" dirty="0" err="1" smtClean="0"/>
              <a:t>Arquitetura</a:t>
            </a:r>
            <a:endParaRPr lang="en-US" dirty="0" smtClean="0"/>
          </a:p>
          <a:p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arquitetônicos</a:t>
            </a:r>
            <a:endParaRPr lang="en-US" dirty="0" smtClean="0"/>
          </a:p>
          <a:p>
            <a:r>
              <a:rPr lang="en-US" dirty="0" err="1" smtClean="0"/>
              <a:t>Arquitetura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aseadas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servidor</a:t>
            </a:r>
            <a:endParaRPr lang="en-US" dirty="0" smtClean="0"/>
          </a:p>
          <a:p>
            <a:r>
              <a:rPr lang="en-US" dirty="0" err="1" smtClean="0"/>
              <a:t>Arquitetura</a:t>
            </a:r>
            <a:r>
              <a:rPr lang="en-US" dirty="0" smtClean="0"/>
              <a:t> </a:t>
            </a:r>
            <a:r>
              <a:rPr lang="en-US" dirty="0" err="1" smtClean="0"/>
              <a:t>baseadas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endParaRPr lang="en-US" dirty="0" smtClean="0"/>
          </a:p>
          <a:p>
            <a:r>
              <a:rPr lang="en-US" dirty="0" err="1" smtClean="0"/>
              <a:t>Arquitetura</a:t>
            </a:r>
            <a:r>
              <a:rPr lang="en-US" dirty="0" smtClean="0"/>
              <a:t> </a:t>
            </a:r>
            <a:r>
              <a:rPr lang="en-US" dirty="0" err="1" smtClean="0"/>
              <a:t>baseadas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cliente-servidor</a:t>
            </a:r>
            <a:endParaRPr lang="en-US" dirty="0" smtClean="0"/>
          </a:p>
          <a:p>
            <a:r>
              <a:rPr lang="en-US" dirty="0" err="1" smtClean="0"/>
              <a:t>Camadas</a:t>
            </a:r>
            <a:r>
              <a:rPr lang="en-US" dirty="0" smtClean="0"/>
              <a:t> </a:t>
            </a:r>
            <a:r>
              <a:rPr lang="en-US" dirty="0" err="1" smtClean="0"/>
              <a:t>cliente-servidor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Camadas Cliente-Servidor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2800" i="1" dirty="0"/>
              <a:t>V</a:t>
            </a:r>
            <a:r>
              <a:rPr lang="pt-BR" sz="2800" i="1" dirty="0" smtClean="0"/>
              <a:t>antagens:</a:t>
            </a:r>
            <a:endParaRPr lang="en-US" sz="2800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Divide inteiramente o processamento que ocorre para equilibrar melhor a carga nos servidores diferentes.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Substituir por um servidor mais eficiente ou apenas instalar mais alguns servidores de aplicação, aso esteja sobrecarregado.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Inversamente, se  o servidor de banco de dados está sendo subutilizado pode-se armazenar dados de outra aplicação nele.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Camadas Cliente-Servidor </a:t>
            </a:r>
            <a:br>
              <a:rPr lang="pt-BR" dirty="0"/>
            </a:br>
            <a:r>
              <a:rPr lang="pt-BR" sz="2800" i="1" dirty="0" smtClean="0"/>
              <a:t>Desvantagens</a:t>
            </a:r>
            <a:r>
              <a:rPr lang="pt-BR" sz="2800" i="1" dirty="0"/>
              <a:t>: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pt-BR" sz="1800" dirty="0"/>
              <a:t>A configuração impõe uma carga maior sobre a rede. </a:t>
            </a:r>
          </a:p>
          <a:p>
            <a:pPr marL="457200" lvl="1" indent="0" algn="just">
              <a:buNone/>
            </a:pPr>
            <a:endParaRPr lang="pt-BR" sz="1800" dirty="0"/>
          </a:p>
          <a:p>
            <a:pPr lvl="1" algn="just"/>
            <a:r>
              <a:rPr lang="pt-BR" sz="1800" dirty="0"/>
              <a:t>O modelo de n camadas requer mais comunicação entre os servidores e isso gera mais tráfego na rede, assim é preciso usar uma rede de capacidade mais alta. </a:t>
            </a:r>
          </a:p>
          <a:p>
            <a:pPr lvl="1" algn="just"/>
            <a:endParaRPr lang="pt-BR" sz="1800" dirty="0"/>
          </a:p>
          <a:p>
            <a:pPr lvl="1" algn="just"/>
            <a:r>
              <a:rPr lang="pt-BR" sz="1800" dirty="0"/>
              <a:t>É muito mais difícil programar e testar softwares em arquiteturas de n camadas do que em arquiteturas de duas camadas.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6864" y="4494727"/>
            <a:ext cx="8911687" cy="1312572"/>
          </a:xfrm>
        </p:spPr>
        <p:txBody>
          <a:bodyPr>
            <a:noAutofit/>
          </a:bodyPr>
          <a:lstStyle/>
          <a:p>
            <a:r>
              <a:rPr lang="en-US" sz="4400" i="1" dirty="0" smtClean="0"/>
              <a:t>PROJETO – Sistema de </a:t>
            </a:r>
            <a:r>
              <a:rPr lang="en-US" sz="4400" i="1" dirty="0" err="1" smtClean="0"/>
              <a:t>Controle</a:t>
            </a:r>
            <a:r>
              <a:rPr lang="en-US" sz="4400" i="1" dirty="0" smtClean="0"/>
              <a:t> de </a:t>
            </a:r>
            <a:r>
              <a:rPr lang="en-US" sz="4400" i="1" dirty="0" err="1" smtClean="0"/>
              <a:t>Gado</a:t>
            </a:r>
            <a:r>
              <a:rPr lang="en-US" sz="4400" i="1" dirty="0" smtClean="0"/>
              <a:t> de Corte</a:t>
            </a:r>
            <a:endParaRPr lang="en-US" sz="4400" i="1" dirty="0"/>
          </a:p>
        </p:txBody>
      </p:sp>
      <p:pic>
        <p:nvPicPr>
          <p:cNvPr id="1028" name="Picture 4" descr="Resultado de imagem para vaca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276" y="452763"/>
            <a:ext cx="5583496" cy="426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79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Descrição</a:t>
            </a:r>
            <a:r>
              <a:rPr lang="en-US" dirty="0" smtClean="0"/>
              <a:t> do Sistema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Numa</a:t>
            </a:r>
            <a:r>
              <a:rPr lang="en-US" dirty="0" smtClean="0"/>
              <a:t> </a:t>
            </a:r>
            <a:r>
              <a:rPr lang="en-US" dirty="0" err="1"/>
              <a:t>f</a:t>
            </a:r>
            <a:r>
              <a:rPr lang="en-US" dirty="0" err="1" smtClean="0"/>
              <a:t>azenda</a:t>
            </a:r>
            <a:r>
              <a:rPr lang="en-US" dirty="0" smtClean="0"/>
              <a:t> é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controlar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referentes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animais</a:t>
            </a:r>
            <a:r>
              <a:rPr lang="en-US" dirty="0" smtClean="0"/>
              <a:t>(</a:t>
            </a:r>
            <a:r>
              <a:rPr lang="en-US" dirty="0" err="1" smtClean="0"/>
              <a:t>bovinos</a:t>
            </a:r>
            <a:r>
              <a:rPr lang="en-US" dirty="0" smtClean="0"/>
              <a:t>). Dados que </a:t>
            </a:r>
            <a:r>
              <a:rPr lang="en-US" dirty="0" err="1" smtClean="0"/>
              <a:t>vão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o </a:t>
            </a:r>
            <a:r>
              <a:rPr lang="en-US" dirty="0" err="1" smtClean="0"/>
              <a:t>nascimento</a:t>
            </a:r>
            <a:r>
              <a:rPr lang="en-US" dirty="0" smtClean="0"/>
              <a:t> do </a:t>
            </a:r>
            <a:r>
              <a:rPr lang="en-US" dirty="0" err="1" smtClean="0"/>
              <a:t>bezerro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morte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crescimento</a:t>
            </a:r>
            <a:r>
              <a:rPr lang="en-US" dirty="0" smtClean="0"/>
              <a:t> do </a:t>
            </a:r>
            <a:r>
              <a:rPr lang="en-US" dirty="0" err="1" smtClean="0"/>
              <a:t>bezerro</a:t>
            </a:r>
            <a:r>
              <a:rPr lang="en-US" dirty="0" smtClean="0"/>
              <a:t> um </a:t>
            </a:r>
            <a:r>
              <a:rPr lang="en-US" dirty="0" err="1" smtClean="0"/>
              <a:t>tratador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coletar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r>
              <a:rPr lang="en-US" dirty="0" smtClean="0"/>
              <a:t>, peso, </a:t>
            </a:r>
            <a:r>
              <a:rPr lang="en-US" dirty="0" err="1" smtClean="0"/>
              <a:t>vacinas</a:t>
            </a:r>
            <a:r>
              <a:rPr lang="en-US" dirty="0" smtClean="0"/>
              <a:t> </a:t>
            </a:r>
            <a:r>
              <a:rPr lang="en-US" dirty="0" err="1" smtClean="0"/>
              <a:t>tomadas</a:t>
            </a:r>
            <a:r>
              <a:rPr lang="en-US" dirty="0" smtClean="0"/>
              <a:t>, </a:t>
            </a:r>
            <a:r>
              <a:rPr lang="en-US" dirty="0" err="1" smtClean="0"/>
              <a:t>alimento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fazenda</a:t>
            </a:r>
            <a:r>
              <a:rPr lang="en-US" dirty="0" smtClean="0"/>
              <a:t> tem </a:t>
            </a:r>
            <a:r>
              <a:rPr lang="en-US" dirty="0" err="1" smtClean="0"/>
              <a:t>sinal</a:t>
            </a:r>
            <a:r>
              <a:rPr lang="en-US" dirty="0" smtClean="0"/>
              <a:t> 3G, e o </a:t>
            </a:r>
            <a:r>
              <a:rPr lang="en-US" dirty="0" err="1" smtClean="0"/>
              <a:t>proprietário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pagar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Na </a:t>
            </a:r>
            <a:r>
              <a:rPr lang="en-US" dirty="0" err="1" smtClean="0"/>
              <a:t>fazenda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um </a:t>
            </a:r>
            <a:r>
              <a:rPr lang="en-US" dirty="0" err="1" smtClean="0"/>
              <a:t>escritório</a:t>
            </a:r>
            <a:r>
              <a:rPr lang="en-US" dirty="0" smtClean="0"/>
              <a:t>, </a:t>
            </a:r>
            <a:r>
              <a:rPr lang="en-US" dirty="0" err="1" smtClean="0"/>
              <a:t>onde</a:t>
            </a:r>
            <a:r>
              <a:rPr lang="en-US" dirty="0" smtClean="0"/>
              <a:t> o </a:t>
            </a:r>
            <a:r>
              <a:rPr lang="en-US" dirty="0" err="1" smtClean="0"/>
              <a:t>gerente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corrigir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que </a:t>
            </a:r>
            <a:r>
              <a:rPr lang="en-US" dirty="0" err="1" smtClean="0"/>
              <a:t>tenham</a:t>
            </a:r>
            <a:r>
              <a:rPr lang="en-US" dirty="0" smtClean="0"/>
              <a:t>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lançadas</a:t>
            </a:r>
            <a:r>
              <a:rPr lang="en-US" dirty="0" smtClean="0"/>
              <a:t> </a:t>
            </a:r>
            <a:r>
              <a:rPr lang="en-US" dirty="0" err="1" smtClean="0"/>
              <a:t>erradas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tratadores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gado</a:t>
            </a:r>
            <a:r>
              <a:rPr lang="en-US" dirty="0" smtClean="0"/>
              <a:t> </a:t>
            </a:r>
            <a:r>
              <a:rPr lang="en-US" dirty="0" err="1" smtClean="0"/>
              <a:t>estiver</a:t>
            </a:r>
            <a:r>
              <a:rPr lang="en-US" dirty="0" smtClean="0"/>
              <a:t> pronto para </a:t>
            </a:r>
            <a:r>
              <a:rPr lang="en-US" dirty="0" err="1" smtClean="0"/>
              <a:t>morrer</a:t>
            </a:r>
            <a:r>
              <a:rPr lang="en-US" dirty="0" smtClean="0"/>
              <a:t>, o </a:t>
            </a:r>
            <a:r>
              <a:rPr lang="en-US" dirty="0" err="1" smtClean="0"/>
              <a:t>abatedouro</a:t>
            </a:r>
            <a:r>
              <a:rPr lang="en-US" dirty="0" smtClean="0"/>
              <a:t>(</a:t>
            </a:r>
            <a:r>
              <a:rPr lang="en-US" dirty="0" err="1" smtClean="0"/>
              <a:t>cliente</a:t>
            </a:r>
            <a:r>
              <a:rPr lang="en-US" dirty="0" smtClean="0"/>
              <a:t>)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  <a:r>
              <a:rPr lang="en-US" dirty="0" err="1" smtClean="0"/>
              <a:t>visualizar</a:t>
            </a:r>
            <a:r>
              <a:rPr lang="en-US" dirty="0" smtClean="0"/>
              <a:t> </a:t>
            </a:r>
            <a:r>
              <a:rPr lang="en-US" dirty="0" err="1" smtClean="0"/>
              <a:t>essas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online, e </a:t>
            </a:r>
            <a:r>
              <a:rPr lang="en-US" dirty="0" err="1" smtClean="0"/>
              <a:t>comprar</a:t>
            </a:r>
            <a:r>
              <a:rPr lang="en-US" dirty="0" smtClean="0"/>
              <a:t> o </a:t>
            </a:r>
            <a:r>
              <a:rPr lang="en-US" dirty="0" err="1" smtClean="0"/>
              <a:t>gado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Descrição</a:t>
            </a:r>
            <a:r>
              <a:rPr lang="en-US" dirty="0"/>
              <a:t> do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dono</a:t>
            </a:r>
            <a:r>
              <a:rPr lang="en-US" dirty="0" smtClean="0"/>
              <a:t> da </a:t>
            </a:r>
            <a:r>
              <a:rPr lang="en-US" dirty="0" err="1" smtClean="0"/>
              <a:t>fazenda</a:t>
            </a:r>
            <a:r>
              <a:rPr lang="en-US" dirty="0" smtClean="0"/>
              <a:t> </a:t>
            </a:r>
            <a:r>
              <a:rPr lang="en-US" dirty="0" err="1" smtClean="0"/>
              <a:t>viaja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, logo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acesso</a:t>
            </a:r>
            <a:r>
              <a:rPr lang="en-US" dirty="0" smtClean="0"/>
              <a:t> as </a:t>
            </a:r>
            <a:r>
              <a:rPr lang="en-US" dirty="0" err="1" smtClean="0"/>
              <a:t>informações</a:t>
            </a:r>
            <a:r>
              <a:rPr lang="en-US" dirty="0" smtClean="0"/>
              <a:t> de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animais</a:t>
            </a:r>
            <a:r>
              <a:rPr lang="en-US" dirty="0" smtClean="0"/>
              <a:t> e </a:t>
            </a:r>
            <a:r>
              <a:rPr lang="en-US" dirty="0" err="1" smtClean="0"/>
              <a:t>vendas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Todo</a:t>
            </a:r>
            <a:r>
              <a:rPr lang="en-US" dirty="0" smtClean="0"/>
              <a:t> animal é </a:t>
            </a:r>
            <a:r>
              <a:rPr lang="en-US" dirty="0" err="1" smtClean="0"/>
              <a:t>indentificado</a:t>
            </a:r>
            <a:r>
              <a:rPr lang="en-US" dirty="0" smtClean="0"/>
              <a:t> com </a:t>
            </a:r>
            <a:r>
              <a:rPr lang="en-US" dirty="0" err="1" smtClean="0"/>
              <a:t>código</a:t>
            </a:r>
            <a:r>
              <a:rPr lang="en-US" dirty="0" smtClean="0"/>
              <a:t> de </a:t>
            </a:r>
            <a:r>
              <a:rPr lang="en-US" dirty="0" err="1" smtClean="0"/>
              <a:t>barras</a:t>
            </a:r>
            <a:r>
              <a:rPr lang="en-US" dirty="0" smtClean="0"/>
              <a:t> </a:t>
            </a:r>
            <a:r>
              <a:rPr lang="en-US" dirty="0" err="1" smtClean="0"/>
              <a:t>único</a:t>
            </a:r>
            <a:r>
              <a:rPr lang="en-US" dirty="0" smtClean="0"/>
              <a:t>.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é </a:t>
            </a:r>
            <a:r>
              <a:rPr lang="en-US" dirty="0" err="1" smtClean="0"/>
              <a:t>usado</a:t>
            </a:r>
            <a:r>
              <a:rPr lang="en-US" dirty="0" smtClean="0"/>
              <a:t> para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consultas</a:t>
            </a:r>
            <a:r>
              <a:rPr lang="en-US" dirty="0" smtClean="0"/>
              <a:t>  no site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animais</a:t>
            </a:r>
            <a:r>
              <a:rPr lang="en-US" dirty="0" smtClean="0"/>
              <a:t>, é </a:t>
            </a:r>
            <a:r>
              <a:rPr lang="en-US" dirty="0" err="1" smtClean="0"/>
              <a:t>impresso</a:t>
            </a:r>
            <a:r>
              <a:rPr lang="en-US" dirty="0" smtClean="0"/>
              <a:t> e </a:t>
            </a:r>
            <a:r>
              <a:rPr lang="en-US" dirty="0" err="1" smtClean="0"/>
              <a:t>fixado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carne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processada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Caso</a:t>
            </a:r>
            <a:r>
              <a:rPr lang="en-US" dirty="0" smtClean="0"/>
              <a:t> o </a:t>
            </a:r>
            <a:r>
              <a:rPr lang="en-US" dirty="0" err="1" smtClean="0"/>
              <a:t>consumidor</a:t>
            </a:r>
            <a:r>
              <a:rPr lang="en-US" dirty="0" smtClean="0"/>
              <a:t> </a:t>
            </a:r>
            <a:r>
              <a:rPr lang="en-US" dirty="0" err="1" smtClean="0"/>
              <a:t>quiser</a:t>
            </a:r>
            <a:r>
              <a:rPr lang="en-US" dirty="0" smtClean="0"/>
              <a:t> saber a </a:t>
            </a:r>
            <a:r>
              <a:rPr lang="en-US" dirty="0" err="1" smtClean="0"/>
              <a:t>procedência</a:t>
            </a:r>
            <a:r>
              <a:rPr lang="en-US" dirty="0" smtClean="0"/>
              <a:t> da carne,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pesquisar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de </a:t>
            </a:r>
            <a:r>
              <a:rPr lang="en-US" dirty="0" err="1" smtClean="0"/>
              <a:t>barras</a:t>
            </a:r>
            <a:r>
              <a:rPr lang="en-US" dirty="0" smtClean="0"/>
              <a:t> no site, e visualizer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animal de </a:t>
            </a:r>
            <a:r>
              <a:rPr lang="en-US" dirty="0" err="1" smtClean="0"/>
              <a:t>origem</a:t>
            </a:r>
            <a:r>
              <a:rPr lang="en-US" dirty="0" smtClean="0"/>
              <a:t> da carne.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Encontrada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escolhida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arquitetura</a:t>
            </a:r>
            <a:r>
              <a:rPr lang="en-US" dirty="0"/>
              <a:t> </a:t>
            </a:r>
            <a:r>
              <a:rPr lang="en-US" dirty="0" err="1"/>
              <a:t>baseada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cliente-servidor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modalidade</a:t>
            </a:r>
            <a:r>
              <a:rPr lang="en-US" dirty="0"/>
              <a:t> de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magro</a:t>
            </a:r>
            <a:endParaRPr lang="en-US" dirty="0"/>
          </a:p>
          <a:p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disponível</a:t>
            </a:r>
            <a:r>
              <a:rPr lang="en-US" dirty="0"/>
              <a:t> 24 horas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7 </a:t>
            </a:r>
            <a:r>
              <a:rPr lang="en-US" dirty="0" err="1"/>
              <a:t>dias</a:t>
            </a:r>
            <a:r>
              <a:rPr lang="en-US" dirty="0"/>
              <a:t> da </a:t>
            </a:r>
            <a:r>
              <a:rPr lang="en-US" dirty="0" err="1"/>
              <a:t>semana</a:t>
            </a:r>
            <a:endParaRPr lang="en-US" dirty="0"/>
          </a:p>
          <a:p>
            <a:r>
              <a:rPr lang="en-US" dirty="0"/>
              <a:t>É </a:t>
            </a:r>
            <a:r>
              <a:rPr lang="en-US" dirty="0" err="1"/>
              <a:t>composto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três</a:t>
            </a:r>
            <a:r>
              <a:rPr lang="en-US" dirty="0"/>
              <a:t> </a:t>
            </a:r>
            <a:r>
              <a:rPr lang="en-US" dirty="0" err="1"/>
              <a:t>camadas</a:t>
            </a:r>
            <a:r>
              <a:rPr lang="en-US" dirty="0"/>
              <a:t>, </a:t>
            </a:r>
            <a:r>
              <a:rPr lang="en-US" dirty="0" err="1"/>
              <a:t>sendo</a:t>
            </a:r>
            <a:r>
              <a:rPr lang="en-US" dirty="0"/>
              <a:t> a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para a </a:t>
            </a:r>
            <a:r>
              <a:rPr lang="en-US" dirty="0" err="1"/>
              <a:t>apresentação</a:t>
            </a:r>
            <a:r>
              <a:rPr lang="en-US" dirty="0"/>
              <a:t> de dados via Web Browser</a:t>
            </a:r>
          </a:p>
          <a:p>
            <a:r>
              <a:rPr lang="en-US" dirty="0"/>
              <a:t>A 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camada</a:t>
            </a:r>
            <a:r>
              <a:rPr lang="en-US" dirty="0"/>
              <a:t> no </a:t>
            </a:r>
            <a:r>
              <a:rPr lang="en-US" dirty="0" err="1"/>
              <a:t>servidor</a:t>
            </a:r>
            <a:r>
              <a:rPr lang="en-US" dirty="0"/>
              <a:t> Web é </a:t>
            </a:r>
            <a:r>
              <a:rPr lang="en-US" dirty="0" err="1"/>
              <a:t>responsável</a:t>
            </a:r>
            <a:r>
              <a:rPr lang="en-US" dirty="0"/>
              <a:t> pela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aplicação</a:t>
            </a:r>
            <a:endParaRPr lang="en-US" dirty="0"/>
          </a:p>
          <a:p>
            <a:r>
              <a:rPr lang="en-US" dirty="0"/>
              <a:t>A Terceira e 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camada</a:t>
            </a:r>
            <a:r>
              <a:rPr lang="en-US" dirty="0"/>
              <a:t> é </a:t>
            </a:r>
            <a:r>
              <a:rPr lang="en-US" dirty="0" err="1"/>
              <a:t>responsável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armazenamento</a:t>
            </a:r>
            <a:r>
              <a:rPr lang="en-US" dirty="0"/>
              <a:t> de dados</a:t>
            </a:r>
          </a:p>
        </p:txBody>
      </p:sp>
    </p:spTree>
    <p:extLst>
      <p:ext uri="{BB962C8B-B14F-4D97-AF65-F5344CB8AC3E}">
        <p14:creationId xmlns:p14="http://schemas.microsoft.com/office/powerpoint/2010/main" val="86778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7157" y="3186261"/>
            <a:ext cx="8911687" cy="1280890"/>
          </a:xfrm>
        </p:spPr>
        <p:txBody>
          <a:bodyPr/>
          <a:lstStyle/>
          <a:p>
            <a:r>
              <a:rPr lang="en-US" dirty="0"/>
              <a:t>Hardware e Software do Sistema</a:t>
            </a:r>
          </a:p>
        </p:txBody>
      </p:sp>
    </p:spTree>
    <p:extLst>
      <p:ext uri="{BB962C8B-B14F-4D97-AF65-F5344CB8AC3E}">
        <p14:creationId xmlns:p14="http://schemas.microsoft.com/office/powerpoint/2010/main" val="108352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4C438-ABC4-4695-AF14-4AAE05CE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83F2CF-A276-40F3-8D26-DE7DEA5DF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6C66517-6CBB-414E-A775-80AFB00254F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-3975"/>
          <a:ext cx="12192000" cy="6915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30944812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7648043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510883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313124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6815534"/>
                    </a:ext>
                  </a:extLst>
                </a:gridCol>
              </a:tblGrid>
              <a:tr h="570139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Clientes Desktop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Cliente Dispositivo Móvel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2x Servidor de Aplicação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2x Servidor de Banco de Dados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987926"/>
                  </a:ext>
                </a:extLst>
              </a:tr>
              <a:tr h="42389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+mn-lt"/>
                          <a:cs typeface="Arial" panose="020B0604020202020204" pitchFamily="34" charset="0"/>
                        </a:rPr>
                        <a:t>Sistema Operacional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Linux Fedora – 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Android 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77328"/>
                  </a:ext>
                </a:extLst>
              </a:tr>
              <a:tr h="2250548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+mn-lt"/>
                          <a:cs typeface="Arial" panose="020B0604020202020204" pitchFamily="34" charset="0"/>
                        </a:rPr>
                        <a:t>Software Especial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Navegadores: Google Chrome/ Mozilla Firefox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Navegadores: Google Chrome/ Mozilla Firefox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Múltiplas Bases de Dados</a:t>
                      </a:r>
                    </a:p>
                    <a:p>
                      <a:pPr algn="ctr"/>
                      <a:endParaRPr lang="pt-BR" sz="160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Múltiplos Domínios</a:t>
                      </a:r>
                    </a:p>
                    <a:p>
                      <a:pPr algn="ctr"/>
                      <a:endParaRPr lang="pt-BR" sz="160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SSL/SSH Backup Automático</a:t>
                      </a:r>
                    </a:p>
                    <a:p>
                      <a:pPr algn="ctr"/>
                      <a:endParaRPr lang="pt-BR" sz="160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Suporte: 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Suporte MYSQL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/MARIADB</a:t>
                      </a:r>
                      <a:endParaRPr lang="pt-BR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618145"/>
                  </a:ext>
                </a:extLst>
              </a:tr>
              <a:tr h="3047254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+mn-lt"/>
                          <a:cs typeface="Arial" panose="020B0604020202020204" pitchFamily="34" charset="0"/>
                        </a:rPr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Computador NTC, Modelo 300W – 8106 com Intel Core i5-7400, 8GB, HD de 1TB, DVD.</a:t>
                      </a:r>
                    </a:p>
                    <a:p>
                      <a:pPr algn="ctr"/>
                      <a:endParaRPr lang="pt-BR" sz="160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Monitor Acer 18.5” LCD</a:t>
                      </a:r>
                    </a:p>
                    <a:p>
                      <a:pPr algn="ctr"/>
                      <a:endParaRPr lang="pt-BR" sz="160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Teclado e Mouse Óptico Logitech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Tablet </a:t>
                      </a:r>
                      <a:r>
                        <a:rPr lang="pt-BR" sz="1600" dirty="0" err="1">
                          <a:latin typeface="+mn-lt"/>
                          <a:cs typeface="Arial" panose="020B0604020202020204" pitchFamily="34" charset="0"/>
                        </a:rPr>
                        <a:t>Multilaser</a:t>
                      </a:r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 M10A, com memória RAM de 2GB</a:t>
                      </a:r>
                    </a:p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Armazenamento interno: 16 GB</a:t>
                      </a:r>
                    </a:p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Bateria: 5000 </a:t>
                      </a:r>
                      <a:r>
                        <a:rPr lang="pt-BR" sz="1600" dirty="0" err="1">
                          <a:latin typeface="+mn-lt"/>
                          <a:cs typeface="Arial" panose="020B0604020202020204" pitchFamily="34" charset="0"/>
                        </a:rPr>
                        <a:t>mAh</a:t>
                      </a:r>
                      <a:endParaRPr lang="pt-BR" sz="160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60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Tela: 10”</a:t>
                      </a:r>
                    </a:p>
                    <a:p>
                      <a:pPr algn="ctr"/>
                      <a:endParaRPr lang="pt-BR" sz="160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3G: Sim</a:t>
                      </a:r>
                    </a:p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CPU: </a:t>
                      </a:r>
                      <a:r>
                        <a:rPr lang="pt-BR" sz="1600" dirty="0" err="1">
                          <a:latin typeface="+mn-lt"/>
                          <a:cs typeface="Arial" panose="020B0604020202020204" pitchFamily="34" charset="0"/>
                        </a:rPr>
                        <a:t>Quad</a:t>
                      </a:r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 Core 1.3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4GB de RAM</a:t>
                      </a:r>
                    </a:p>
                    <a:p>
                      <a:pPr algn="ctr"/>
                      <a:endParaRPr lang="pt-BR" sz="160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Processador: Intel XEON </a:t>
                      </a:r>
                      <a:r>
                        <a:rPr lang="pt-BR" sz="1600" dirty="0" err="1">
                          <a:latin typeface="+mn-lt"/>
                          <a:cs typeface="Arial" panose="020B0604020202020204" pitchFamily="34" charset="0"/>
                        </a:rPr>
                        <a:t>Octa</a:t>
                      </a:r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 Core</a:t>
                      </a:r>
                    </a:p>
                    <a:p>
                      <a:pPr algn="ctr"/>
                      <a:endParaRPr lang="pt-BR" sz="160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500 GB de 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4GB de RAM</a:t>
                      </a:r>
                    </a:p>
                    <a:p>
                      <a:pPr algn="ctr"/>
                      <a:endParaRPr lang="pt-BR" sz="160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Processador: Intel XEON </a:t>
                      </a:r>
                      <a:r>
                        <a:rPr lang="pt-BR" sz="1600" dirty="0" err="1">
                          <a:latin typeface="+mn-lt"/>
                          <a:cs typeface="Arial" panose="020B0604020202020204" pitchFamily="34" charset="0"/>
                        </a:rPr>
                        <a:t>Octa</a:t>
                      </a:r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 Core</a:t>
                      </a:r>
                    </a:p>
                    <a:p>
                      <a:pPr algn="ctr"/>
                      <a:endParaRPr lang="pt-BR" sz="160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500 GB de HD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184137"/>
                  </a:ext>
                </a:extLst>
              </a:tr>
              <a:tr h="570139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+mn-lt"/>
                          <a:cs typeface="Arial" panose="020B0604020202020204" pitchFamily="34" charset="0"/>
                        </a:rPr>
                        <a:t>Rede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Oi 10 GB – 3G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/4G</a:t>
                      </a:r>
                      <a:endParaRPr lang="pt-BR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Oi 10 GB – 3G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/4G</a:t>
                      </a:r>
                      <a:endParaRPr lang="pt-BR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Limite de transferência ilimitados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+mn-lt"/>
                          <a:cs typeface="Arial" panose="020B0604020202020204" pitchFamily="34" charset="0"/>
                        </a:rPr>
                        <a:t>Limite de transferência ilimitados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41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6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duvida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211" y="1983347"/>
            <a:ext cx="4938110" cy="341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9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Apresentação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PROJETO – Sistema de </a:t>
            </a:r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Gado</a:t>
            </a:r>
            <a:r>
              <a:rPr lang="en-US" dirty="0" smtClean="0"/>
              <a:t> de Corte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9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53511" y="2772586"/>
            <a:ext cx="3010173" cy="128089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Obrigado!</a:t>
            </a:r>
            <a:endParaRPr lang="en-US" sz="4400" dirty="0"/>
          </a:p>
        </p:txBody>
      </p:sp>
      <p:pic>
        <p:nvPicPr>
          <p:cNvPr id="3074" name="Picture 2" descr="Resultado de imagem para vacas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399" y="923779"/>
            <a:ext cx="5472395" cy="554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62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VACA MUGINDO.wav"/>
          </p:stSnd>
        </p:sndAc>
      </p:transition>
    </mc:Choice>
    <mc:Fallback xmlns="">
      <p:transition spd="slow">
        <p:sndAc>
          <p:stSnd>
            <p:snd r:embed="rId4" name="VACA MUGINDO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1257" y="3135490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i="1" dirty="0"/>
              <a:t>CONCEITOS</a:t>
            </a:r>
          </a:p>
        </p:txBody>
      </p:sp>
    </p:spTree>
    <p:extLst>
      <p:ext uri="{BB962C8B-B14F-4D97-AF65-F5344CB8AC3E}">
        <p14:creationId xmlns:p14="http://schemas.microsoft.com/office/powerpoint/2010/main" val="123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Elementos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 de </a:t>
            </a:r>
            <a:r>
              <a:rPr lang="en-US" dirty="0" err="1" smtClean="0"/>
              <a:t>Arquitetura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sistema baseado na Web será executado no navegador em seu computador pessoal, mas interagirá com o servidor Web por meio da Internet. E interagirá com um servidor de banco de dados em algum lugar na rede.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792" y="3186177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8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Elementos</a:t>
            </a:r>
            <a:r>
              <a:rPr lang="en-US" dirty="0"/>
              <a:t> de </a:t>
            </a:r>
            <a:r>
              <a:rPr lang="en-US" dirty="0" err="1"/>
              <a:t>projeto</a:t>
            </a:r>
            <a:r>
              <a:rPr lang="en-US" dirty="0"/>
              <a:t> de </a:t>
            </a:r>
            <a:r>
              <a:rPr lang="en-US" dirty="0" err="1"/>
              <a:t>Arquitetura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dirty="0"/>
              <a:t>Uma etapa importante da fase de projeto é a criação do projeto de arquitetura</a:t>
            </a:r>
            <a:r>
              <a:rPr lang="pt-BR" dirty="0" smtClean="0"/>
              <a:t>.</a:t>
            </a:r>
            <a:endParaRPr lang="pt-BR" dirty="0"/>
          </a:p>
          <a:p>
            <a:pPr algn="just"/>
            <a:r>
              <a:rPr lang="pt-BR" dirty="0"/>
              <a:t>Três arquiteturas principais: </a:t>
            </a:r>
          </a:p>
          <a:p>
            <a:pPr lvl="1" algn="just"/>
            <a:r>
              <a:rPr lang="pt-BR" sz="1800" dirty="0"/>
              <a:t>arquitetura baseada em servidor, </a:t>
            </a:r>
          </a:p>
          <a:p>
            <a:pPr lvl="1" algn="just"/>
            <a:r>
              <a:rPr lang="pt-BR" sz="1800" dirty="0"/>
              <a:t>arquitetura baseada em cliente e a</a:t>
            </a:r>
          </a:p>
          <a:p>
            <a:pPr lvl="1" algn="just"/>
            <a:r>
              <a:rPr lang="pt-BR" sz="1800" dirty="0"/>
              <a:t>arquitetura cliente-servidor. </a:t>
            </a:r>
            <a:endParaRPr lang="pt-BR" dirty="0"/>
          </a:p>
          <a:p>
            <a:pPr algn="just"/>
            <a:r>
              <a:rPr lang="pt-BR" dirty="0"/>
              <a:t>O objetivo de um projeto de arquitetura é determinar quais partes da aplicação serão atribuídas a quais hardwares. </a:t>
            </a:r>
            <a:endParaRPr lang="pt-BR" sz="2000" dirty="0"/>
          </a:p>
          <a:p>
            <a:pPr algn="just"/>
            <a:r>
              <a:rPr lang="pt-BR" sz="2000" dirty="0"/>
              <a:t>A arquitetura mais comum é a cliente-servidor</a:t>
            </a:r>
            <a:r>
              <a:rPr lang="pt-BR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3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Arquitetônicos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sz="2100" dirty="0" smtClean="0"/>
              <a:t>Os </a:t>
            </a:r>
            <a:r>
              <a:rPr lang="pt-BR" sz="2100" dirty="0"/>
              <a:t>componentes arquitetônicos mais importantes de qualquer sistema são os softwares e os hardwares. </a:t>
            </a:r>
          </a:p>
          <a:p>
            <a:pPr marL="0" indent="0" algn="just">
              <a:buNone/>
            </a:pPr>
            <a:endParaRPr lang="pt-BR" sz="2100" dirty="0"/>
          </a:p>
          <a:p>
            <a:pPr algn="just"/>
            <a:r>
              <a:rPr lang="pt-BR" sz="2100" dirty="0"/>
              <a:t>Todos os sistemas de software podem ser divididos em quatro funções básicas:</a:t>
            </a:r>
          </a:p>
          <a:p>
            <a:pPr lvl="1" algn="just"/>
            <a:r>
              <a:rPr lang="pt-BR" sz="2100" dirty="0"/>
              <a:t>Armazenagem de dados;</a:t>
            </a:r>
          </a:p>
          <a:p>
            <a:pPr lvl="1" algn="just"/>
            <a:r>
              <a:rPr lang="pt-BR" sz="2100" dirty="0"/>
              <a:t>Lógica de acesso aos dados;</a:t>
            </a:r>
          </a:p>
          <a:p>
            <a:pPr lvl="1" algn="just"/>
            <a:r>
              <a:rPr lang="pt-BR" sz="2100" dirty="0"/>
              <a:t>Logica de aplicação;</a:t>
            </a:r>
          </a:p>
          <a:p>
            <a:pPr lvl="1" algn="just"/>
            <a:r>
              <a:rPr lang="pt-BR" sz="2100" dirty="0"/>
              <a:t>Logica de apresentação;</a:t>
            </a:r>
          </a:p>
          <a:p>
            <a:pPr marL="0" indent="0" algn="just">
              <a:buNone/>
            </a:pPr>
            <a:endParaRPr lang="pt-BR" sz="2100" dirty="0"/>
          </a:p>
          <a:p>
            <a:pPr algn="just"/>
            <a:r>
              <a:rPr lang="pt-BR" sz="2100" dirty="0"/>
              <a:t>Essas 4 funções são os blocos básicos de construção de qualquer sistema de informações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2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Arquitetônicos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just"/>
            <a:r>
              <a:rPr lang="pt-BR" sz="7200" dirty="0"/>
              <a:t>Os três componentes principais de hardware de um sistema são os computadores cliente, os servidores e a rede que os conecta.</a:t>
            </a:r>
          </a:p>
          <a:p>
            <a:pPr algn="just"/>
            <a:endParaRPr lang="pt-BR" sz="7200" dirty="0"/>
          </a:p>
          <a:p>
            <a:pPr algn="just"/>
            <a:r>
              <a:rPr lang="pt-BR" sz="7200" dirty="0"/>
              <a:t>Os servidores normalmente são computadores grandes, usados para abrigar softwares e hardwares que podem ser acessados por alguém que tenha permissão. </a:t>
            </a:r>
          </a:p>
          <a:p>
            <a:pPr marL="0" indent="0" algn="just">
              <a:buNone/>
            </a:pPr>
            <a:endParaRPr lang="pt-BR" sz="7200" dirty="0"/>
          </a:p>
          <a:p>
            <a:pPr algn="just"/>
            <a:r>
              <a:rPr lang="pt-BR" sz="7200" dirty="0"/>
              <a:t>Os servidores podem se apresentar em diversos tamanhos: </a:t>
            </a:r>
          </a:p>
          <a:p>
            <a:pPr lvl="1" algn="just"/>
            <a:r>
              <a:rPr lang="pt-BR" sz="7200" dirty="0"/>
              <a:t>Mainframes;</a:t>
            </a:r>
          </a:p>
          <a:p>
            <a:pPr lvl="1" algn="just"/>
            <a:r>
              <a:rPr lang="pt-BR" sz="7200" dirty="0"/>
              <a:t>Minicomputadores;</a:t>
            </a:r>
          </a:p>
          <a:p>
            <a:pPr lvl="1" algn="just"/>
            <a:r>
              <a:rPr lang="pt-BR" sz="7200" dirty="0"/>
              <a:t>Microcomputadores;</a:t>
            </a:r>
          </a:p>
          <a:p>
            <a:pPr lvl="1" algn="just"/>
            <a:endParaRPr lang="pt-BR" sz="7200" dirty="0"/>
          </a:p>
          <a:p>
            <a:pPr algn="just"/>
            <a:r>
              <a:rPr lang="pt-BR" sz="7200" dirty="0"/>
              <a:t>A rede que conecta os computadores pode variar em velocidade</a:t>
            </a:r>
            <a:r>
              <a:rPr lang="pt-BR" sz="26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68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Arquiteturas Baseadas em Servidor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As arquiteturas de computação pioneiras foram as </a:t>
            </a:r>
            <a:r>
              <a:rPr lang="pt-BR" i="1" dirty="0"/>
              <a:t>baseadas em </a:t>
            </a:r>
            <a:r>
              <a:rPr lang="pt-BR" dirty="0"/>
              <a:t>servidor, com o servidor (normalmente um computador mainframe central) executando as quatro funções da aplicação.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Os clientes simplesmente capturavam</a:t>
            </a:r>
          </a:p>
          <a:p>
            <a:pPr marL="0" indent="0">
              <a:buNone/>
            </a:pPr>
            <a:r>
              <a:rPr lang="pt-BR" dirty="0"/>
              <a:t>   o que era digitado e enviavam ao servidor</a:t>
            </a:r>
          </a:p>
          <a:p>
            <a:pPr marL="0" indent="0">
              <a:buNone/>
            </a:pPr>
            <a:r>
              <a:rPr lang="pt-BR" dirty="0"/>
              <a:t>    para ser processado.</a:t>
            </a:r>
          </a:p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533" y="3412902"/>
            <a:ext cx="4235874" cy="24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216</TotalTime>
  <Words>1300</Words>
  <Application>Microsoft Office PowerPoint</Application>
  <PresentationFormat>Widescreen</PresentationFormat>
  <Paragraphs>191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Wingdings 3</vt:lpstr>
      <vt:lpstr>Cacho</vt:lpstr>
      <vt:lpstr>Projeto de Arquitetura</vt:lpstr>
      <vt:lpstr> CONCEITOS</vt:lpstr>
      <vt:lpstr> Apresentação</vt:lpstr>
      <vt:lpstr>CONCEITOS</vt:lpstr>
      <vt:lpstr>Elementos de projeto de Arquitetura</vt:lpstr>
      <vt:lpstr>Elementos de projeto de Arquitetura</vt:lpstr>
      <vt:lpstr>Componentes Arquitetônicos</vt:lpstr>
      <vt:lpstr>Componentes Arquitetônicos</vt:lpstr>
      <vt:lpstr>Arquiteturas Baseadas em Servidor</vt:lpstr>
      <vt:lpstr>Arquiteturas Baseadas em Servidor Características: </vt:lpstr>
      <vt:lpstr>Arquiteturas Baseadas em Servidor Desvantagens:</vt:lpstr>
      <vt:lpstr>Arquiteturas Baseadas em Cliente</vt:lpstr>
      <vt:lpstr>Arquiteturas Baseadas em Cliente</vt:lpstr>
      <vt:lpstr>Arquiteturas Baseadas em Cliente Desvantagens:</vt:lpstr>
      <vt:lpstr>Arquiteturas Cliente-Servidor</vt:lpstr>
      <vt:lpstr>Arquiteturas Cliente-Servidor Cliente Gordo X Cliente Magro:</vt:lpstr>
      <vt:lpstr>Arquiteturas Cliente-Servidor Vantagens:</vt:lpstr>
      <vt:lpstr>Arquiteturas Cliente-Servidor Desvantagens:</vt:lpstr>
      <vt:lpstr>Camadas Cliente-Servidor </vt:lpstr>
      <vt:lpstr>Camadas Cliente-Servidor  Vantagens:</vt:lpstr>
      <vt:lpstr>Camadas Cliente-Servidor  Desvantagens:</vt:lpstr>
      <vt:lpstr>PROJETO – Sistema de Controle de Gado de Corte</vt:lpstr>
      <vt:lpstr>Descrição do Sistema</vt:lpstr>
      <vt:lpstr>Descrição do Sistema</vt:lpstr>
      <vt:lpstr>Solução Encontrada</vt:lpstr>
      <vt:lpstr>Hardware e Software do Sistema</vt:lpstr>
      <vt:lpstr>Apresentação do PowerPoint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</dc:creator>
  <cp:lastModifiedBy>M</cp:lastModifiedBy>
  <cp:revision>32</cp:revision>
  <dcterms:created xsi:type="dcterms:W3CDTF">2017-06-16T15:39:16Z</dcterms:created>
  <dcterms:modified xsi:type="dcterms:W3CDTF">2017-06-20T14:42:42Z</dcterms:modified>
</cp:coreProperties>
</file>