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5" r:id="rId3"/>
    <p:sldId id="291" r:id="rId4"/>
    <p:sldId id="276" r:id="rId5"/>
    <p:sldId id="289" r:id="rId6"/>
    <p:sldId id="281" r:id="rId7"/>
    <p:sldId id="282" r:id="rId8"/>
    <p:sldId id="304" r:id="rId9"/>
    <p:sldId id="283" r:id="rId10"/>
    <p:sldId id="284" r:id="rId11"/>
    <p:sldId id="285" r:id="rId12"/>
    <p:sldId id="306" r:id="rId13"/>
    <p:sldId id="286" r:id="rId14"/>
    <p:sldId id="287" r:id="rId15"/>
    <p:sldId id="288" r:id="rId16"/>
    <p:sldId id="303" r:id="rId1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17">
          <p15:clr>
            <a:srgbClr val="A4A3A4"/>
          </p15:clr>
        </p15:guide>
        <p15:guide id="2" orient="horz" pos="21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F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pos="3817"/>
        <p:guide orient="horz" pos="212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4FBF263-DEC6-4A9D-8C97-B85A8CB8C50E}" type="datetime1">
              <a:rPr lang="pt-BR" smtClean="0"/>
              <a:t>06/12/2017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4514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C123CB6-8505-484D-AD49-CCA5FF708E8E}" type="datetime1">
              <a:rPr lang="pt-BR" noProof="0" smtClean="0"/>
              <a:t>06/12/2017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49422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9768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2DDEFA-DB5B-4288-BFD4-28EED68507B6}" type="datetime1">
              <a:rPr lang="pt-BR" noProof="0" smtClean="0"/>
              <a:t>06/12/2017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FE731-CCCB-4F3F-8490-9D481963C25C}" type="datetime1">
              <a:rPr lang="pt-BR" noProof="0" smtClean="0"/>
              <a:t>06/12/2017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09B53E-5F46-420C-9FC5-DAEB88ACCC36}" type="datetime1">
              <a:rPr lang="pt-BR" noProof="0" smtClean="0"/>
              <a:t>06/12/2017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E64EAC-5602-4386-82F0-40AD884218D6}" type="datetime1">
              <a:rPr lang="pt-BR" noProof="0" smtClean="0"/>
              <a:t>06/12/2017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9F0ECE-4690-40DC-8016-3D7B9FECC6A6}" type="datetime1">
              <a:rPr lang="pt-BR" noProof="0" smtClean="0"/>
              <a:t>06/12/2017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2E0B61-5964-4D91-A168-D7CB792A2B2D}" type="datetime1">
              <a:rPr lang="pt-BR" noProof="0" smtClean="0"/>
              <a:t>06/12/2017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555902-7965-4B4C-B9FC-820C063D4756}" type="datetime1">
              <a:rPr lang="pt-BR" noProof="0" smtClean="0"/>
              <a:t>06/12/2017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7EB872-3A44-4095-8573-160D8312FA73}" type="datetime1">
              <a:rPr lang="pt-BR" noProof="0" smtClean="0"/>
              <a:t>06/12/2017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0E4E7D-D0A9-4DEE-9266-00B85AF59F3B}" type="datetime1">
              <a:rPr lang="pt-BR" noProof="0" smtClean="0"/>
              <a:t>06/12/2017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436AF61-35ED-497B-AFBC-44E1662D60CA}" type="datetime1">
              <a:rPr lang="pt-BR" noProof="0" smtClean="0"/>
              <a:t>06/12/2017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8060402020202020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8060402020202020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8060402020202020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8060402020202020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8060402020202020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8060402020202020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8060402020202020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8060402020202020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8060402020202020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Segurança em Banco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r" rtl="0"/>
            <a:r>
              <a:rPr lang="pt-BR" dirty="0" smtClean="0">
                <a:solidFill>
                  <a:srgbClr val="46F828"/>
                </a:solidFill>
              </a:rPr>
              <a:t>Marco Aurélio Monteiro Lima</a:t>
            </a:r>
          </a:p>
          <a:p>
            <a:pPr algn="r" rtl="0"/>
            <a:r>
              <a:rPr lang="pt-BR" dirty="0" smtClean="0">
                <a:solidFill>
                  <a:srgbClr val="46F828"/>
                </a:solidFill>
              </a:rPr>
              <a:t>Pâmela Evelyn Carvalho</a:t>
            </a:r>
            <a:endParaRPr lang="pt-BR" dirty="0">
              <a:solidFill>
                <a:srgbClr val="46F82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524000" y="908720"/>
            <a:ext cx="9144000" cy="720080"/>
          </a:xfrm>
        </p:spPr>
        <p:txBody>
          <a:bodyPr/>
          <a:lstStyle/>
          <a:p>
            <a:r>
              <a:rPr lang="pt-BR" dirty="0">
                <a:solidFill>
                  <a:srgbClr val="46F828"/>
                </a:solidFill>
              </a:rPr>
              <a:t>Exposição de mídia </a:t>
            </a:r>
            <a:r>
              <a:rPr lang="pt-BR" dirty="0" smtClean="0">
                <a:solidFill>
                  <a:srgbClr val="46F828"/>
                </a:solidFill>
              </a:rPr>
              <a:t>storage</a:t>
            </a:r>
            <a:endParaRPr lang="pt-BR" dirty="0">
              <a:solidFill>
                <a:srgbClr val="46F828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1312168"/>
          </a:xfrm>
        </p:spPr>
        <p:txBody>
          <a:bodyPr/>
          <a:lstStyle/>
          <a:p>
            <a:r>
              <a:rPr lang="pt-BR" dirty="0" smtClean="0"/>
              <a:t>Muitos casos de ataque ocorrem em backups mal protegidos, e não ao banco de dados principal. Por isso quando é feito o backup, é muito importante lembrar que a segurança da mídia storage deve ser pelo menos igual ao banco de dados  principal.</a:t>
            </a:r>
            <a:endParaRPr lang="pt-BR" dirty="0"/>
          </a:p>
        </p:txBody>
      </p:sp>
      <p:sp>
        <p:nvSpPr>
          <p:cNvPr id="6" name="Título 3"/>
          <p:cNvSpPr txBox="1"/>
          <p:nvPr/>
        </p:nvSpPr>
        <p:spPr>
          <a:xfrm>
            <a:off x="1532766" y="3140968"/>
            <a:ext cx="91440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i="1" dirty="0" smtClean="0">
                <a:solidFill>
                  <a:srgbClr val="46F828"/>
                </a:solidFill>
              </a:rPr>
              <a:t>Malware</a:t>
            </a:r>
            <a:endParaRPr lang="pt-BR" i="1" dirty="0">
              <a:solidFill>
                <a:srgbClr val="46F828"/>
              </a:solidFill>
            </a:endParaRPr>
          </a:p>
        </p:txBody>
      </p:sp>
      <p:sp>
        <p:nvSpPr>
          <p:cNvPr id="7" name="Espaço Reservado para Conteúdo 4"/>
          <p:cNvSpPr txBox="1"/>
          <p:nvPr/>
        </p:nvSpPr>
        <p:spPr>
          <a:xfrm>
            <a:off x="1524000" y="4077072"/>
            <a:ext cx="9144000" cy="13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8060402020202020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8060402020202020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8060402020202020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8060402020202020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8060402020202020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8060402020202020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8060402020202020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8060402020202020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8060402020202020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O </a:t>
            </a:r>
            <a:r>
              <a:rPr lang="pt-BR" i="1" dirty="0" smtClean="0"/>
              <a:t>Malware</a:t>
            </a:r>
            <a:r>
              <a:rPr lang="pt-BR" dirty="0" smtClean="0"/>
              <a:t> é usado para roubar dados sensíveis por meio da infecção dos dispositivos de usuários  legítimos que pode chegar ao banco de dados da empresa. </a:t>
            </a:r>
            <a:r>
              <a:rPr lang="pt-BR" dirty="0" smtClean="0"/>
              <a:t>O usuário se torna o caminho para o </a:t>
            </a:r>
            <a:r>
              <a:rPr lang="pt-BR" i="1" dirty="0" smtClean="0"/>
              <a:t>Malware.</a:t>
            </a:r>
            <a:endParaRPr lang="pt-BR" i="1" dirty="0"/>
          </a:p>
        </p:txBody>
      </p:sp>
      <p:pic>
        <p:nvPicPr>
          <p:cNvPr id="2050" name="Picture 2" descr="Resultado de imagem para Malwar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4797152"/>
            <a:ext cx="1606996" cy="160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46F828"/>
                </a:solidFill>
              </a:rPr>
              <a:t>Cuidando da segurança em banco de </a:t>
            </a:r>
            <a:r>
              <a:rPr lang="pt-BR" dirty="0" smtClean="0">
                <a:solidFill>
                  <a:srgbClr val="46F828"/>
                </a:solidFill>
              </a:rPr>
              <a:t>dados</a:t>
            </a:r>
            <a:endParaRPr lang="pt-BR" dirty="0">
              <a:solidFill>
                <a:srgbClr val="46F828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Restringir o acesso a tabela ACL(Lista de controle de acesso).</a:t>
            </a:r>
          </a:p>
          <a:p>
            <a:r>
              <a:rPr lang="pt-BR" dirty="0" smtClean="0"/>
              <a:t>Conceder apenas os privilégios necessários para cada usuário.</a:t>
            </a:r>
          </a:p>
          <a:p>
            <a:r>
              <a:rPr lang="pt-BR" dirty="0" smtClean="0"/>
              <a:t>Não manter senhas em texto puro, utilizar alguma função de criptografia.</a:t>
            </a:r>
          </a:p>
          <a:p>
            <a:r>
              <a:rPr lang="pt-BR" dirty="0" smtClean="0"/>
              <a:t>Não escolher senhas nas quais as palavras existam no dicionário.</a:t>
            </a:r>
          </a:p>
          <a:p>
            <a:r>
              <a:rPr lang="pt-BR" dirty="0" smtClean="0"/>
              <a:t>Utilizar um </a:t>
            </a:r>
            <a:r>
              <a:rPr lang="pt-BR" i="1" dirty="0" smtClean="0"/>
              <a:t>firewall </a:t>
            </a:r>
            <a:r>
              <a:rPr lang="pt-BR" dirty="0" smtClean="0"/>
              <a:t>(politicas de rede)</a:t>
            </a:r>
          </a:p>
          <a:p>
            <a:r>
              <a:rPr lang="pt-BR" dirty="0" smtClean="0"/>
              <a:t>Não confiar em nenhum dado inserido pelos usuários. Muitos deles podem tentar atacar o sistema inserindo caracteres especiais nas entradas.</a:t>
            </a:r>
          </a:p>
          <a:p>
            <a:r>
              <a:rPr lang="pt-BR" dirty="0" smtClean="0"/>
              <a:t>A proteção total contra o banco de dados é impossível, porém pode-se criar formas de retardar o acesso, tornando o custo alto para que seja realizada a invasão.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46F828"/>
                </a:solidFill>
              </a:rPr>
              <a:t>Backups e S</a:t>
            </a:r>
            <a:r>
              <a:rPr lang="pt-BR" dirty="0" smtClean="0">
                <a:solidFill>
                  <a:srgbClr val="46F828"/>
                </a:solidFill>
              </a:rPr>
              <a:t>ervidores</a:t>
            </a:r>
            <a:endParaRPr lang="pt-BR" dirty="0">
              <a:solidFill>
                <a:srgbClr val="46F828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Proteção contra os agentes naturais</a:t>
            </a:r>
          </a:p>
          <a:p>
            <a:r>
              <a:rPr lang="pt-BR" i="1" dirty="0" err="1"/>
              <a:t>cloud</a:t>
            </a:r>
            <a:r>
              <a:rPr lang="pt-BR" i="1" dirty="0"/>
              <a:t> </a:t>
            </a:r>
            <a:r>
              <a:rPr lang="pt-BR" i="1" dirty="0" err="1"/>
              <a:t>computing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45903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836712"/>
            <a:ext cx="9144000" cy="763488"/>
          </a:xfrm>
        </p:spPr>
        <p:txBody>
          <a:bodyPr/>
          <a:lstStyle/>
          <a:p>
            <a:r>
              <a:rPr lang="pt-BR" dirty="0" smtClean="0">
                <a:solidFill>
                  <a:srgbClr val="46F828"/>
                </a:solidFill>
              </a:rPr>
              <a:t>Ataque a Sony Pictures</a:t>
            </a:r>
            <a:endParaRPr lang="pt-BR" dirty="0">
              <a:solidFill>
                <a:srgbClr val="46F828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Atacado </a:t>
            </a:r>
            <a:r>
              <a:rPr lang="pt-BR" dirty="0"/>
              <a:t>por norte-coreanos (como acusou o FBI), o estúdio parou por dias e sofreu com vazamentos de filmes, roteiros e, mais do que tudo, informações sensíveis (como um documento cheio de senhas protegido por uma senha “</a:t>
            </a:r>
            <a:r>
              <a:rPr lang="pt-BR" dirty="0" err="1"/>
              <a:t>Password</a:t>
            </a:r>
            <a:r>
              <a:rPr lang="pt-BR" dirty="0"/>
              <a:t>”). Mensagens divulgadas na web pelos hackers do grupo denominado “</a:t>
            </a:r>
            <a:r>
              <a:rPr lang="pt-BR" dirty="0" err="1"/>
              <a:t>Guardians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Peace” mostraram o pior lado de executivos da empresa, que ofendiam por e-mail atores da casa e até Barack Obama. O ataque foi supostamente motivado pelo filme “A Entrevista”, que fazia piadas com o ditador da Coreia do Norte. O longa-metragem teve o lançamento cancelado, e os invasores disseram que, com isso, iriam parar com os vazamentos – justamente o que a Sony Pictures queria. Mas isso não significa que mais notícias relacionadas ao caso irão parar.</a:t>
            </a:r>
          </a:p>
        </p:txBody>
      </p: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472" y="671995"/>
            <a:ext cx="128587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1672208"/>
            <a:ext cx="3744416" cy="3744416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99456" y="2780928"/>
            <a:ext cx="5868144" cy="763488"/>
          </a:xfrm>
        </p:spPr>
        <p:txBody>
          <a:bodyPr/>
          <a:lstStyle/>
          <a:p>
            <a:r>
              <a:rPr lang="pt-BR" dirty="0" smtClean="0">
                <a:solidFill>
                  <a:srgbClr val="46F828"/>
                </a:solidFill>
              </a:rPr>
              <a:t>Perguntas?</a:t>
            </a:r>
            <a:endParaRPr lang="pt-BR" dirty="0">
              <a:solidFill>
                <a:srgbClr val="46F82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46F828"/>
                </a:solidFill>
              </a:rPr>
              <a:t>Referências:</a:t>
            </a:r>
            <a:endParaRPr lang="pt-BR" dirty="0">
              <a:solidFill>
                <a:srgbClr val="46F828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Disponível em: &lt;www.perallis.com&gt; Acessado em 05 dez. 2017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Disponível em: </a:t>
            </a:r>
            <a:r>
              <a:rPr lang="pt-BR" dirty="0" smtClean="0"/>
              <a:t>&lt;www.alertasecurity.com.br&gt; </a:t>
            </a:r>
            <a:r>
              <a:rPr lang="pt-BR" dirty="0"/>
              <a:t>Acessado em 05 dez. </a:t>
            </a:r>
            <a:r>
              <a:rPr lang="pt-BR" dirty="0" smtClean="0"/>
              <a:t>2017</a:t>
            </a:r>
          </a:p>
          <a:p>
            <a:pPr marL="0" indent="0">
              <a:buNone/>
            </a:pPr>
            <a:r>
              <a:rPr lang="pt-BR" dirty="0" smtClean="0"/>
              <a:t>MARTINS, FABIO CREPALDI; CANDIDO JUNIOR</a:t>
            </a:r>
            <a:r>
              <a:rPr lang="pt-BR" dirty="0"/>
              <a:t>, </a:t>
            </a:r>
            <a:r>
              <a:rPr lang="pt-BR" dirty="0" smtClean="0"/>
              <a:t>ELI. Segurança em Banco de Dados: Conceitos e Aplicações. ETIC 2014 – </a:t>
            </a:r>
            <a:r>
              <a:rPr lang="pt-BR" i="1" dirty="0" smtClean="0"/>
              <a:t>Encontro de Iniciação Cientifica ISSN 21-76-8498</a:t>
            </a:r>
            <a:endParaRPr lang="pt-BR" i="1" dirty="0"/>
          </a:p>
          <a:p>
            <a:pPr marL="0" indent="0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9560" y="2132856"/>
            <a:ext cx="9144000" cy="2294999"/>
          </a:xfrm>
        </p:spPr>
        <p:txBody>
          <a:bodyPr>
            <a:normAutofit fontScale="90000"/>
          </a:bodyPr>
          <a:lstStyle/>
          <a:p>
            <a:r>
              <a:rPr lang="x-none" altLang="pt-BR" dirty="0">
                <a:solidFill>
                  <a:srgbClr val="46F828"/>
                </a:solidFill>
              </a:rPr>
              <a:t>Nenhum sistema está protegido...</a:t>
            </a:r>
            <a:br>
              <a:rPr lang="x-none" altLang="pt-BR" dirty="0">
                <a:solidFill>
                  <a:srgbClr val="46F828"/>
                </a:solidFill>
              </a:rPr>
            </a:br>
            <a:r>
              <a:rPr lang="pt-BR" altLang="pt-BR" dirty="0" smtClean="0">
                <a:solidFill>
                  <a:srgbClr val="46F828"/>
                </a:solidFill>
              </a:rPr>
              <a:t/>
            </a:r>
            <a:br>
              <a:rPr lang="pt-BR" altLang="pt-BR" dirty="0" smtClean="0">
                <a:solidFill>
                  <a:srgbClr val="46F828"/>
                </a:solidFill>
              </a:rPr>
            </a:br>
            <a:r>
              <a:rPr lang="x-none" altLang="pt-BR" dirty="0">
                <a:solidFill>
                  <a:srgbClr val="46F828"/>
                </a:solidFill>
              </a:rPr>
              <a:t/>
            </a:r>
            <a:br>
              <a:rPr lang="x-none" altLang="pt-BR" dirty="0">
                <a:solidFill>
                  <a:srgbClr val="46F828"/>
                </a:solidFill>
              </a:rPr>
            </a:br>
            <a:r>
              <a:rPr lang="x-none" altLang="pt-BR" dirty="0">
                <a:solidFill>
                  <a:srgbClr val="46F828"/>
                </a:solidFill>
              </a:rPr>
              <a:t/>
            </a:r>
            <a:br>
              <a:rPr lang="x-none" altLang="pt-BR" dirty="0">
                <a:solidFill>
                  <a:srgbClr val="46F828"/>
                </a:solidFill>
              </a:rPr>
            </a:br>
            <a:r>
              <a:rPr lang="x-none" altLang="pt-BR" dirty="0">
                <a:solidFill>
                  <a:srgbClr val="46F828"/>
                </a:solidFill>
              </a:rPr>
              <a:t>Obrigado!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4000" y="764704"/>
            <a:ext cx="9144000" cy="835496"/>
          </a:xfrm>
        </p:spPr>
        <p:txBody>
          <a:bodyPr rtlCol="0"/>
          <a:lstStyle/>
          <a:p>
            <a:pPr rtl="0"/>
            <a:r>
              <a:rPr lang="pt-BR" dirty="0" smtClean="0">
                <a:solidFill>
                  <a:srgbClr val="46F828"/>
                </a:solidFill>
              </a:rPr>
              <a:t>Tópicos Abordados</a:t>
            </a:r>
            <a:endParaRPr lang="pt-BR" dirty="0">
              <a:solidFill>
                <a:srgbClr val="46F828"/>
              </a:solidFill>
            </a:endParaRP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pt-BR" dirty="0" smtClean="0"/>
          </a:p>
          <a:p>
            <a:pPr rtl="0"/>
            <a:r>
              <a:rPr lang="pt-BR" dirty="0" smtClean="0"/>
              <a:t>Definição e aspectos gerais de Segurança</a:t>
            </a:r>
            <a:endParaRPr lang="pt-BR" dirty="0"/>
          </a:p>
          <a:p>
            <a:pPr rtl="0"/>
            <a:r>
              <a:rPr lang="pt-BR" dirty="0" smtClean="0"/>
              <a:t>Algumas das principais causas de ataque</a:t>
            </a:r>
            <a:endParaRPr lang="pt-BR" dirty="0"/>
          </a:p>
          <a:p>
            <a:pPr rtl="0"/>
            <a:r>
              <a:rPr lang="pt-BR" dirty="0" smtClean="0"/>
              <a:t>Cuidando da segurança em banco de dados</a:t>
            </a:r>
          </a:p>
          <a:p>
            <a:pPr rtl="0"/>
            <a:r>
              <a:rPr lang="pt-BR" dirty="0" smtClean="0"/>
              <a:t>Ataque a Sony Pictures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4000" y="764704"/>
            <a:ext cx="9144000" cy="835496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>
                <a:solidFill>
                  <a:srgbClr val="46F828"/>
                </a:solidFill>
              </a:rPr>
              <a:t>Porque ter segurança em Banco de dados?</a:t>
            </a:r>
            <a:endParaRPr lang="pt-BR" dirty="0">
              <a:solidFill>
                <a:srgbClr val="46F828"/>
              </a:solidFill>
            </a:endParaRP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pt-BR" dirty="0" smtClean="0"/>
          </a:p>
          <a:p>
            <a:pPr rtl="0"/>
            <a:r>
              <a:rPr lang="pt-BR" dirty="0" smtClean="0"/>
              <a:t>O dados são os bens mais precioso da empresa, logo uma falha de segurança pode acarretar em perdas de dados, proporcionando prejuízo tanto para a empresa quanto para os clientes e usuários. Os dados eles podem ser usados a favor ou contra a empresa.</a:t>
            </a:r>
          </a:p>
          <a:p>
            <a:pPr rtl="0"/>
            <a:r>
              <a:rPr lang="pt-BR" dirty="0" smtClean="0"/>
              <a:t>Ou seja possuir informação é mesmo que possuir vantagem</a:t>
            </a:r>
            <a:endParaRPr lang="pt-BR" dirty="0"/>
          </a:p>
        </p:txBody>
      </p:sp>
      <p:pic>
        <p:nvPicPr>
          <p:cNvPr id="5122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887" y="3829049"/>
            <a:ext cx="3091296" cy="226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>
                <a:solidFill>
                  <a:srgbClr val="46F828"/>
                </a:solidFill>
              </a:rPr>
              <a:t>Os princípios de segurança da informação</a:t>
            </a:r>
            <a:endParaRPr lang="pt-BR" dirty="0">
              <a:solidFill>
                <a:srgbClr val="46F828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Confidencialidade – Garantir que apenas pessoas autorizadas terão acesso a informação.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Integridade – As informações deve ser alterada apenas por pessoas autorizadas.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Disponibilidade – garantir que as pessoas autorizadas obtenham acesso a informação sempre que necessário.</a:t>
            </a:r>
          </a:p>
          <a:p>
            <a:pPr marL="0" indent="0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5414" y="720292"/>
            <a:ext cx="9144000" cy="691480"/>
          </a:xfrm>
        </p:spPr>
        <p:txBody>
          <a:bodyPr rtlCol="0"/>
          <a:lstStyle/>
          <a:p>
            <a:pPr rtl="0"/>
            <a:r>
              <a:rPr lang="pt-BR" dirty="0" smtClean="0">
                <a:solidFill>
                  <a:srgbClr val="46F828"/>
                </a:solidFill>
              </a:rPr>
              <a:t>O DBA</a:t>
            </a:r>
            <a:endParaRPr lang="pt-BR" dirty="0">
              <a:solidFill>
                <a:srgbClr val="46F828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4000" y="1463362"/>
            <a:ext cx="9144000" cy="2973749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É </a:t>
            </a:r>
            <a:r>
              <a:rPr lang="pt-BR" dirty="0" smtClean="0"/>
              <a:t>autoridade principal para o gerenciamento de um SGBD.</a:t>
            </a:r>
          </a:p>
          <a:p>
            <a:r>
              <a:rPr lang="pt-BR" dirty="0" smtClean="0"/>
              <a:t>Deve manter o SGBD funcionando de forma atomizada.</a:t>
            </a:r>
          </a:p>
          <a:p>
            <a:r>
              <a:rPr lang="pt-BR" dirty="0" smtClean="0"/>
              <a:t>Deve garantir a segurança, disponibilidade e produtividade para a empresa.</a:t>
            </a:r>
          </a:p>
          <a:p>
            <a:r>
              <a:rPr lang="pt-BR" dirty="0"/>
              <a:t>Concessão de privilégios aos usuários</a:t>
            </a:r>
          </a:p>
          <a:p>
            <a:r>
              <a:rPr lang="pt-BR" dirty="0"/>
              <a:t>Classificação de usuários e dados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>
                <a:solidFill>
                  <a:srgbClr val="46F828"/>
                </a:solidFill>
              </a:rPr>
              <a:t>Algumas principais causas de ataque</a:t>
            </a:r>
            <a:endParaRPr lang="pt-BR" dirty="0">
              <a:solidFill>
                <a:srgbClr val="46F828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1. SQL Injection</a:t>
            </a:r>
          </a:p>
          <a:p>
            <a:r>
              <a:rPr lang="pt-BR" dirty="0" smtClean="0"/>
              <a:t>2. Privilégios demais a pessoas demais</a:t>
            </a:r>
          </a:p>
          <a:p>
            <a:r>
              <a:rPr lang="pt-BR" dirty="0" smtClean="0"/>
              <a:t>3. Deficiência na auditoria</a:t>
            </a:r>
          </a:p>
          <a:p>
            <a:r>
              <a:rPr lang="pt-BR" dirty="0" smtClean="0"/>
              <a:t>4. Sistemas de segurança fracos e/ou desatualizados</a:t>
            </a:r>
          </a:p>
          <a:p>
            <a:r>
              <a:rPr lang="pt-BR" dirty="0" smtClean="0"/>
              <a:t>5. Exposição de mídia storage</a:t>
            </a:r>
          </a:p>
          <a:p>
            <a:r>
              <a:rPr lang="pt-BR" dirty="0" smtClean="0"/>
              <a:t>6. Malware</a:t>
            </a:r>
            <a:endParaRPr lang="pt-BR" dirty="0"/>
          </a:p>
        </p:txBody>
      </p:sp>
      <p:pic>
        <p:nvPicPr>
          <p:cNvPr id="3078" name="Picture 6" descr="Resultado de imagem para ataques a sistemas informatic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334" y="2703010"/>
            <a:ext cx="2976186" cy="186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5415" y="476667"/>
            <a:ext cx="9144000" cy="763488"/>
          </a:xfrm>
        </p:spPr>
        <p:txBody>
          <a:bodyPr rtlCol="0"/>
          <a:lstStyle/>
          <a:p>
            <a:pPr rtl="0"/>
            <a:r>
              <a:rPr lang="pt-BR" dirty="0" smtClean="0">
                <a:solidFill>
                  <a:srgbClr val="46F828"/>
                </a:solidFill>
              </a:rPr>
              <a:t>SQL Injection</a:t>
            </a:r>
            <a:endParaRPr lang="pt-BR" dirty="0">
              <a:solidFill>
                <a:srgbClr val="46F828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15415" y="1268730"/>
            <a:ext cx="9144000" cy="880120"/>
          </a:xfrm>
        </p:spPr>
        <p:txBody>
          <a:bodyPr/>
          <a:lstStyle/>
          <a:p>
            <a:r>
              <a:rPr lang="pt-BR" dirty="0" smtClean="0"/>
              <a:t>São feitas instruções não autorizadas , e mal intencionadas no sistema, que podem dar os mais diversos privilégios ao agente invasor.</a:t>
            </a:r>
            <a:endParaRPr lang="pt-BR" dirty="0"/>
          </a:p>
        </p:txBody>
      </p:sp>
      <p:sp>
        <p:nvSpPr>
          <p:cNvPr id="5" name="Espaço Reservado para Conteúdo 2"/>
          <p:cNvSpPr txBox="1"/>
          <p:nvPr/>
        </p:nvSpPr>
        <p:spPr>
          <a:xfrm>
            <a:off x="5663565" y="2924810"/>
            <a:ext cx="4542155" cy="1179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8060402020202020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8060402020202020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8060402020202020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8060402020202020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8060402020202020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8060402020202020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8060402020202020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8060402020202020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8060402020202020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pt-BR" dirty="0"/>
              <a:t>F</a:t>
            </a:r>
            <a:r>
              <a:rPr lang="pt-BR" dirty="0"/>
              <a:t>oi digitado um comando SQL no campo senha, no que resulta na seguinte instrução:</a:t>
            </a:r>
          </a:p>
        </p:txBody>
      </p:sp>
      <p:pic>
        <p:nvPicPr>
          <p:cNvPr id="6" name="Picture 5" descr="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70" y="2348865"/>
            <a:ext cx="4269105" cy="2540000"/>
          </a:xfrm>
          <a:prstGeom prst="rect">
            <a:avLst/>
          </a:prstGeom>
        </p:spPr>
      </p:pic>
      <p:pic>
        <p:nvPicPr>
          <p:cNvPr id="7" name="Picture 6" descr="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5300980"/>
            <a:ext cx="10792460" cy="1075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8158" y="4581128"/>
            <a:ext cx="9144000" cy="1547495"/>
          </a:xfrm>
        </p:spPr>
        <p:txBody>
          <a:bodyPr/>
          <a:lstStyle/>
          <a:p>
            <a:r>
              <a:rPr lang="pt-BR" dirty="0" smtClean="0">
                <a:sym typeface="+mn-ea"/>
              </a:rPr>
              <a:t>Se muitas pessoas têm acessos a dados sensíveis ou ao ambiente de produção, por exemplo é muito possível -  mesmo que de forma não intencional – que um colaborador delete informações que vão parar o funcionamento de vários sistemas. Acarretando em um grande prejuízo financeiro.</a:t>
            </a:r>
            <a:endParaRPr lang="pt-BR" dirty="0"/>
          </a:p>
          <a:p>
            <a:pPr marL="0" indent="0">
              <a:buNone/>
            </a:pPr>
            <a:endParaRPr lang="pt-BR" altLang="en-US" dirty="0"/>
          </a:p>
        </p:txBody>
      </p:sp>
      <p:sp>
        <p:nvSpPr>
          <p:cNvPr id="4" name="Título 1"/>
          <p:cNvSpPr txBox="1"/>
          <p:nvPr/>
        </p:nvSpPr>
        <p:spPr>
          <a:xfrm>
            <a:off x="1703070" y="3573016"/>
            <a:ext cx="9144000" cy="7634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rgbClr val="46F828"/>
                </a:solidFill>
              </a:rPr>
              <a:t>Privilégios demais a pessoas demais</a:t>
            </a:r>
            <a:endParaRPr lang="pt-BR" dirty="0">
              <a:solidFill>
                <a:srgbClr val="46F828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703070" y="1196975"/>
            <a:ext cx="9144000" cy="21314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8060402020202020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8060402020202020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8060402020202020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8060402020202020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8060402020202020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8060402020202020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8060402020202020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8060402020202020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8060402020202020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 smtClean="0"/>
          </a:p>
          <a:p>
            <a:r>
              <a:rPr lang="pt-BR" dirty="0" smtClean="0"/>
              <a:t>Podemos </a:t>
            </a:r>
            <a:r>
              <a:rPr lang="pt-BR" dirty="0"/>
              <a:t>observar que esta instrução independente do que for digitado no campo login e senha, a condição sempre será verdadeira, acarretando na entrada indesejada de um usuário que não contém permissão de acesso ao sistema</a:t>
            </a:r>
            <a:r>
              <a:rPr lang="pt-BR" dirty="0" smtClean="0"/>
              <a:t>.</a:t>
            </a:r>
          </a:p>
          <a:p>
            <a:r>
              <a:rPr lang="pt-BR" dirty="0"/>
              <a:t>A melhor alternativa para impossibilitar a injeção SQL, é a validação de todas as </a:t>
            </a:r>
            <a:r>
              <a:rPr lang="pt-BR" dirty="0" smtClean="0"/>
              <a:t>entradas.</a:t>
            </a:r>
            <a:endParaRPr lang="pt-BR" dirty="0" smtClean="0"/>
          </a:p>
          <a:p>
            <a:pPr marL="0" indent="0">
              <a:buNone/>
            </a:pPr>
            <a:endParaRPr lang="pt-B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64985" y="590611"/>
            <a:ext cx="9144000" cy="763488"/>
          </a:xfrm>
        </p:spPr>
        <p:txBody>
          <a:bodyPr/>
          <a:lstStyle/>
          <a:p>
            <a:r>
              <a:rPr lang="pt-BR" dirty="0" smtClean="0">
                <a:solidFill>
                  <a:srgbClr val="46F828"/>
                </a:solidFill>
              </a:rPr>
              <a:t>Deficiência na auditoria</a:t>
            </a:r>
            <a:endParaRPr lang="pt-BR" dirty="0">
              <a:solidFill>
                <a:srgbClr val="46F828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64985" y="1354099"/>
            <a:ext cx="9144000" cy="1738648"/>
          </a:xfrm>
        </p:spPr>
        <p:txBody>
          <a:bodyPr>
            <a:normAutofit/>
          </a:bodyPr>
          <a:lstStyle/>
          <a:p>
            <a:r>
              <a:rPr lang="pt-BR" dirty="0" smtClean="0"/>
              <a:t>Revisão do log de sistema para examinar todos os acessos e as operações aplicadas ao banco de dados durante certo período de tempo.</a:t>
            </a:r>
          </a:p>
          <a:p>
            <a:r>
              <a:rPr lang="pt-BR" dirty="0" smtClean="0"/>
              <a:t>Mecanismos de auditoria de banco de dados nativos são conhecidos por consumir CPU e recursos de disco, obrigando muitas empresas a reduzir ou eliminar a auditoria completamente.</a:t>
            </a:r>
            <a:endParaRPr lang="pt-BR" dirty="0"/>
          </a:p>
        </p:txBody>
      </p:sp>
      <p:sp>
        <p:nvSpPr>
          <p:cNvPr id="4" name="Título 1"/>
          <p:cNvSpPr txBox="1"/>
          <p:nvPr/>
        </p:nvSpPr>
        <p:spPr>
          <a:xfrm>
            <a:off x="1571626" y="3092747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rgbClr val="46F828"/>
                </a:solidFill>
              </a:rPr>
              <a:t>Sistemas de segurança fracos e/ou desatualizados</a:t>
            </a:r>
            <a:endParaRPr lang="pt-BR" dirty="0">
              <a:solidFill>
                <a:srgbClr val="46F828"/>
              </a:solidFill>
            </a:endParaRPr>
          </a:p>
        </p:txBody>
      </p:sp>
      <p:sp>
        <p:nvSpPr>
          <p:cNvPr id="5" name="Espaço Reservado para Conteúdo 2"/>
          <p:cNvSpPr txBox="1"/>
          <p:nvPr/>
        </p:nvSpPr>
        <p:spPr>
          <a:xfrm>
            <a:off x="1564985" y="4264650"/>
            <a:ext cx="9144000" cy="1171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8060402020202020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8060402020202020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8060402020202020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8060402020202020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8060402020202020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8060402020202020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8060402020202020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8060402020202020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8060402020202020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mtClean="0"/>
              <a:t>Os firewalls e as politicas de bloqueio e exceção devem ser sempre atualizadas, e técnicos com alta capacidade devem ser mantidos para cuidar dessa atividade. Até porque nenhum sistema é completamente livre de invasões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ador Técnico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design tecnológico de placa de circuito (widescreen)</Template>
  <TotalTime>0</TotalTime>
  <Words>899</Words>
  <Application>Microsoft Office PowerPoint</Application>
  <PresentationFormat>Widescreen</PresentationFormat>
  <Paragraphs>75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Candara</vt:lpstr>
      <vt:lpstr>Consolas</vt:lpstr>
      <vt:lpstr>Computador Técnico 16x9</vt:lpstr>
      <vt:lpstr>Segurança em Banco de Dados</vt:lpstr>
      <vt:lpstr>Tópicos Abordados</vt:lpstr>
      <vt:lpstr>Porque ter segurança em Banco de dados?</vt:lpstr>
      <vt:lpstr>Os princípios de segurança da informação</vt:lpstr>
      <vt:lpstr>O DBA</vt:lpstr>
      <vt:lpstr>Algumas principais causas de ataque</vt:lpstr>
      <vt:lpstr>SQL Injection</vt:lpstr>
      <vt:lpstr>Apresentação do PowerPoint</vt:lpstr>
      <vt:lpstr>Deficiência na auditoria</vt:lpstr>
      <vt:lpstr>Exposição de mídia storage</vt:lpstr>
      <vt:lpstr>Cuidando da segurança em banco de dados</vt:lpstr>
      <vt:lpstr>Backups e Servidores</vt:lpstr>
      <vt:lpstr>Ataque a Sony Pictures</vt:lpstr>
      <vt:lpstr>Perguntas?</vt:lpstr>
      <vt:lpstr>Referências:</vt:lpstr>
      <vt:lpstr>Nenhum sistema está protegido...    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2017-12-05T21:47:12Z</dcterms:created>
  <dcterms:modified xsi:type="dcterms:W3CDTF">2017-12-06T14:35:34Z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ProductBuildVer">
    <vt:lpwstr>1046-10.1.0.5707</vt:lpwstr>
  </property>
</Properties>
</file>