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90" r:id="rId11"/>
    <p:sldId id="267" r:id="rId12"/>
    <p:sldId id="270" r:id="rId13"/>
    <p:sldId id="266" r:id="rId14"/>
    <p:sldId id="271" r:id="rId15"/>
    <p:sldId id="285" r:id="rId16"/>
    <p:sldId id="272" r:id="rId17"/>
    <p:sldId id="273" r:id="rId18"/>
    <p:sldId id="274" r:id="rId19"/>
    <p:sldId id="286" r:id="rId20"/>
    <p:sldId id="276" r:id="rId21"/>
    <p:sldId id="277" r:id="rId22"/>
    <p:sldId id="278" r:id="rId23"/>
    <p:sldId id="279" r:id="rId24"/>
    <p:sldId id="288" r:id="rId25"/>
    <p:sldId id="280" r:id="rId26"/>
    <p:sldId id="281" r:id="rId27"/>
    <p:sldId id="282" r:id="rId28"/>
    <p:sldId id="287" r:id="rId29"/>
    <p:sldId id="289" r:id="rId30"/>
    <p:sldId id="264" r:id="rId31"/>
    <p:sldId id="26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0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01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0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73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58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7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7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AD1DA6C-6CD7-4DB6-9CDE-A0C912E89073}" type="datetimeFigureOut">
              <a:rPr lang="pt-BR" smtClean="0"/>
              <a:t>21/06/2017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6FBE6D8-95D7-41A7-A0AB-8020D56212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1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4648" y="2809076"/>
            <a:ext cx="9762699" cy="106228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000" b="1" dirty="0" smtClean="0"/>
              <a:t>Comparação </a:t>
            </a:r>
            <a:r>
              <a:rPr lang="pt-BR" sz="3000" b="1" dirty="0"/>
              <a:t>de Arquiteturas de Redes Neurais para Regressão e Predição de Temperatura na </a:t>
            </a:r>
            <a:r>
              <a:rPr lang="pt-BR" sz="3000" b="1" dirty="0" smtClean="0"/>
              <a:t>Cidade </a:t>
            </a:r>
            <a:r>
              <a:rPr lang="pt-BR" sz="3000" b="1" dirty="0"/>
              <a:t>de Bambuí. 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6" y="4843984"/>
            <a:ext cx="9144000" cy="1655762"/>
          </a:xfrm>
        </p:spPr>
        <p:txBody>
          <a:bodyPr>
            <a:normAutofit/>
          </a:bodyPr>
          <a:lstStyle/>
          <a:p>
            <a:r>
              <a:rPr lang="de-DE" dirty="0" smtClean="0"/>
              <a:t>Grupo: Guilherme </a:t>
            </a:r>
            <a:r>
              <a:rPr lang="de-DE" dirty="0"/>
              <a:t>Maciel e Marco </a:t>
            </a:r>
            <a:r>
              <a:rPr lang="de-DE" dirty="0" smtClean="0"/>
              <a:t>Aurélio</a:t>
            </a:r>
          </a:p>
          <a:p>
            <a:r>
              <a:rPr lang="de-DE" dirty="0" smtClean="0"/>
              <a:t>Professor: Me. Ciniro Nametala</a:t>
            </a:r>
            <a:endParaRPr lang="de-DE" dirty="0"/>
          </a:p>
          <a:p>
            <a:r>
              <a:rPr lang="de-DE" dirty="0"/>
              <a:t>IFMG – Campus Bambuí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502338" y="1587585"/>
            <a:ext cx="5187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Redes Neurais Artificiais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843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outliers?</a:t>
            </a:r>
            <a:endParaRPr lang="pt-BR" dirty="0"/>
          </a:p>
        </p:txBody>
      </p:sp>
      <p:pic>
        <p:nvPicPr>
          <p:cNvPr id="1026" name="Picture 2" descr="Resultado de imagem para outl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307" y="2366931"/>
            <a:ext cx="4375482" cy="432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8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157913"/>
            <a:ext cx="10404088" cy="65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24" y="267096"/>
            <a:ext cx="9980952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0" y="137372"/>
            <a:ext cx="10390440" cy="65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31" y="205199"/>
            <a:ext cx="10176338" cy="64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Configuração das redes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219602"/>
              </p:ext>
            </p:extLst>
          </p:nvPr>
        </p:nvGraphicFramePr>
        <p:xfrm>
          <a:off x="63318" y="2298322"/>
          <a:ext cx="12028598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38"/>
                <a:gridCol w="1028671"/>
                <a:gridCol w="1055742"/>
                <a:gridCol w="1339979"/>
                <a:gridCol w="1164023"/>
                <a:gridCol w="1538854"/>
                <a:gridCol w="1434725"/>
                <a:gridCol w="1245233"/>
                <a:gridCol w="1448260"/>
                <a:gridCol w="798573"/>
              </a:tblGrid>
              <a:tr h="649595">
                <a:tc>
                  <a:txBody>
                    <a:bodyPr/>
                    <a:lstStyle/>
                    <a:p>
                      <a:pPr algn="ctr"/>
                      <a:r>
                        <a:rPr lang="pt-BR" smtClean="0"/>
                        <a:t>Rede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N° Neurônios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N° </a:t>
                      </a:r>
                      <a:r>
                        <a:rPr lang="pt-BR" sz="1600" dirty="0" err="1" smtClean="0"/>
                        <a:t>Epocas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Função</a:t>
                      </a:r>
                    </a:p>
                    <a:p>
                      <a:pPr algn="ctr"/>
                      <a:r>
                        <a:rPr lang="pt-BR" sz="1400" dirty="0" smtClean="0"/>
                        <a:t>Iniciação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Parâmetros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Função </a:t>
                      </a:r>
                    </a:p>
                    <a:p>
                      <a:pPr algn="ctr"/>
                      <a:r>
                        <a:rPr lang="pt-BR" sz="1400" dirty="0" smtClean="0"/>
                        <a:t>Aprendizagem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Taxa de Aprendizagem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Função</a:t>
                      </a:r>
                    </a:p>
                    <a:p>
                      <a:pPr algn="ctr"/>
                      <a:r>
                        <a:rPr lang="pt-BR" sz="1500" dirty="0" smtClean="0"/>
                        <a:t>Atualização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Aleatorização</a:t>
                      </a:r>
                      <a:endParaRPr lang="pt-BR" sz="1500" dirty="0" smtClean="0"/>
                    </a:p>
                    <a:p>
                      <a:pPr algn="ctr"/>
                      <a:r>
                        <a:rPr lang="pt-BR" sz="1500" dirty="0" smtClean="0"/>
                        <a:t>Dados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Linout</a:t>
                      </a:r>
                      <a:endParaRPr lang="pt-BR" sz="1400" dirty="0"/>
                    </a:p>
                  </a:txBody>
                  <a:tcPr/>
                </a:tc>
              </a:tr>
              <a:tr h="43819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MLP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Randomize_Weights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-0.3 a 0.3</a:t>
                      </a:r>
                    </a:p>
                    <a:p>
                      <a:pPr algn="ctr"/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Std_Backpropag-ation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0.0008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Topological_Order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TRUE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FALSE</a:t>
                      </a:r>
                      <a:endParaRPr lang="pt-BR" sz="1600" dirty="0"/>
                    </a:p>
                  </a:txBody>
                  <a:tcPr/>
                </a:tc>
              </a:tr>
              <a:tr h="43819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RBF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RBF_Weights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0, 1, 0, 0.02, 0.04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RadialBasisLear-ning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1e-05, 0, 1e-05, 0.1, 0.8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Topological_Order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TRUE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FALSE</a:t>
                      </a:r>
                      <a:endParaRPr lang="pt-BR" sz="1600" dirty="0"/>
                    </a:p>
                  </a:txBody>
                  <a:tcPr/>
                </a:tc>
              </a:tr>
              <a:tr h="43819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ELMAN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JE_Weights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1, -1, 0.3, 1, 0.5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JE_BP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0.0008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JE_Order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TRUE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FALSE</a:t>
                      </a:r>
                      <a:endParaRPr lang="pt-BR" sz="1600" dirty="0"/>
                    </a:p>
                  </a:txBody>
                  <a:tcPr/>
                </a:tc>
              </a:tr>
              <a:tr h="43819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JORDAN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JE_Weights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1, -1, 0.3, 1, 0.5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JE_BP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0.0008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JE_Order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TRUE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FALSE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4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08" y="670132"/>
            <a:ext cx="8710584" cy="5517736"/>
          </a:xfrm>
        </p:spPr>
      </p:pic>
    </p:spTree>
    <p:extLst>
      <p:ext uri="{BB962C8B-B14F-4D97-AF65-F5344CB8AC3E}">
        <p14:creationId xmlns:p14="http://schemas.microsoft.com/office/powerpoint/2010/main" val="1148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8" y="260550"/>
            <a:ext cx="10768029" cy="63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9" y="204716"/>
            <a:ext cx="9980952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267095"/>
            <a:ext cx="10376792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1695" y="470984"/>
            <a:ext cx="10058400" cy="1609344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904" y="2506662"/>
            <a:ext cx="10189191" cy="4351338"/>
          </a:xfrm>
        </p:spPr>
        <p:txBody>
          <a:bodyPr/>
          <a:lstStyle/>
          <a:p>
            <a:pPr algn="just"/>
            <a:r>
              <a:rPr lang="pt-BR" sz="2400" dirty="0" smtClean="0"/>
              <a:t>Banco de Dados disponibilizado pelo </a:t>
            </a:r>
            <a:r>
              <a:rPr lang="pt-BR" sz="2400" dirty="0"/>
              <a:t>Instituto Nacional de </a:t>
            </a:r>
            <a:r>
              <a:rPr lang="pt-BR" sz="2400" dirty="0" smtClean="0"/>
              <a:t>Meteorologia</a:t>
            </a:r>
            <a:r>
              <a:rPr lang="pt-BR" sz="2400" dirty="0"/>
              <a:t> (INMET</a:t>
            </a:r>
            <a:r>
              <a:rPr lang="pt-BR" sz="2400" dirty="0" smtClean="0"/>
              <a:t>); </a:t>
            </a:r>
            <a:endParaRPr lang="pt-BR" sz="2400" dirty="0"/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Os dados possuem 3 atributos;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9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24" y="267095"/>
            <a:ext cx="9980952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7" y="267095"/>
            <a:ext cx="10458679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24" y="267095"/>
            <a:ext cx="9980952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24" y="267095"/>
            <a:ext cx="9980952" cy="6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pt-BR" dirty="0" smtClean="0"/>
              <a:t>Predição da temperatura para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1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6" y="0"/>
            <a:ext cx="9980952" cy="632380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220129" y="6323809"/>
            <a:ext cx="17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 de 3,094 °C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4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63" y="0"/>
            <a:ext cx="10227471" cy="648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20129" y="6323809"/>
            <a:ext cx="17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 de 2,996 °C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7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65" y="-1"/>
            <a:ext cx="10227470" cy="648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20129" y="6323809"/>
            <a:ext cx="17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 de 2,904 °C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16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65" y="0"/>
            <a:ext cx="10227470" cy="6480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20129" y="6323809"/>
            <a:ext cx="17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 de 3,132 °C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0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Comparação de erros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65827"/>
              </p:ext>
            </p:extLst>
          </p:nvPr>
        </p:nvGraphicFramePr>
        <p:xfrm>
          <a:off x="3021605" y="2552130"/>
          <a:ext cx="6327112" cy="27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13"/>
                <a:gridCol w="4703599"/>
              </a:tblGrid>
              <a:tr h="55209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Rede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Erro</a:t>
                      </a:r>
                      <a:r>
                        <a:rPr lang="pt-BR" sz="2200" baseline="0" dirty="0" smtClean="0"/>
                        <a:t> Quadrático Médio (EQM)</a:t>
                      </a:r>
                      <a:endParaRPr lang="pt-BR" sz="2200" dirty="0"/>
                    </a:p>
                  </a:txBody>
                  <a:tcPr/>
                </a:tc>
              </a:tr>
              <a:tr h="552090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MLP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3,074 </a:t>
                      </a:r>
                      <a:r>
                        <a:rPr lang="pt-BR" sz="2200" dirty="0" smtClean="0"/>
                        <a:t>°C</a:t>
                      </a:r>
                      <a:endParaRPr lang="pt-BR" sz="2200" dirty="0"/>
                    </a:p>
                  </a:txBody>
                  <a:tcPr/>
                </a:tc>
              </a:tr>
              <a:tr h="552090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RBF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2,996 </a:t>
                      </a:r>
                      <a:r>
                        <a:rPr lang="pt-BR" sz="2200" dirty="0" smtClean="0"/>
                        <a:t>°C</a:t>
                      </a:r>
                      <a:endParaRPr lang="pt-BR" sz="2200" dirty="0"/>
                    </a:p>
                  </a:txBody>
                  <a:tcPr/>
                </a:tc>
              </a:tr>
              <a:tr h="552090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ELMAN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2,904 </a:t>
                      </a:r>
                      <a:r>
                        <a:rPr lang="pt-BR" sz="2200" dirty="0" smtClean="0"/>
                        <a:t>°C</a:t>
                      </a:r>
                      <a:endParaRPr lang="pt-BR" sz="2200" dirty="0"/>
                    </a:p>
                  </a:txBody>
                  <a:tcPr/>
                </a:tc>
              </a:tr>
              <a:tr h="552090">
                <a:tc>
                  <a:txBody>
                    <a:bodyPr/>
                    <a:lstStyle/>
                    <a:p>
                      <a:r>
                        <a:rPr lang="pt-BR" sz="2200" dirty="0" smtClean="0"/>
                        <a:t>JORDAN</a:t>
                      </a:r>
                      <a:endParaRPr lang="pt-B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 smtClean="0"/>
                        <a:t>3,132 </a:t>
                      </a:r>
                      <a:r>
                        <a:rPr lang="pt-BR" sz="2200" dirty="0" smtClean="0"/>
                        <a:t>°C</a:t>
                      </a:r>
                      <a:endParaRPr lang="pt-BR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5673" y="2766219"/>
            <a:ext cx="4320654" cy="1325563"/>
          </a:xfrm>
        </p:spPr>
        <p:txBody>
          <a:bodyPr>
            <a:noAutofit/>
          </a:bodyPr>
          <a:lstStyle/>
          <a:p>
            <a:r>
              <a:rPr lang="pt-BR" sz="7000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31438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Imagem 4" descr="vidi_tahografov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308" y="2120900"/>
            <a:ext cx="540173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4202" y="2838325"/>
            <a:ext cx="4143597" cy="11813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7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8241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380715"/>
            <a:ext cx="10058400" cy="4050792"/>
          </a:xfrm>
        </p:spPr>
        <p:txBody>
          <a:bodyPr/>
          <a:lstStyle/>
          <a:p>
            <a:r>
              <a:rPr lang="pt-BR" sz="3000" dirty="0"/>
              <a:t>MLP (</a:t>
            </a:r>
            <a:r>
              <a:rPr lang="pt-BR" sz="3000" dirty="0" err="1"/>
              <a:t>Multilayer</a:t>
            </a:r>
            <a:r>
              <a:rPr lang="pt-BR" sz="3000" dirty="0"/>
              <a:t> Perceptron</a:t>
            </a:r>
            <a:r>
              <a:rPr lang="pt-BR" sz="3000" dirty="0" smtClean="0"/>
              <a:t>)</a:t>
            </a:r>
          </a:p>
          <a:p>
            <a:endParaRPr lang="pt-BR" sz="3000" dirty="0"/>
          </a:p>
          <a:p>
            <a:r>
              <a:rPr lang="pt-BR" sz="3000" dirty="0"/>
              <a:t>RBF (Radial </a:t>
            </a:r>
            <a:r>
              <a:rPr lang="pt-BR" sz="3000" dirty="0" err="1"/>
              <a:t>Basis</a:t>
            </a:r>
            <a:r>
              <a:rPr lang="pt-BR" sz="3000" dirty="0"/>
              <a:t> </a:t>
            </a:r>
            <a:r>
              <a:rPr lang="pt-BR" sz="3000" dirty="0" err="1"/>
              <a:t>Function</a:t>
            </a:r>
            <a:r>
              <a:rPr lang="pt-BR" sz="3000" dirty="0" smtClean="0"/>
              <a:t>)</a:t>
            </a:r>
          </a:p>
          <a:p>
            <a:endParaRPr lang="pt-BR" sz="3000" dirty="0"/>
          </a:p>
          <a:p>
            <a:r>
              <a:rPr lang="pt-BR" sz="3000" dirty="0" err="1" smtClean="0"/>
              <a:t>Elman</a:t>
            </a:r>
            <a:endParaRPr lang="pt-BR" sz="3000" dirty="0" smtClean="0"/>
          </a:p>
          <a:p>
            <a:endParaRPr lang="pt-BR" sz="3000" dirty="0"/>
          </a:p>
          <a:p>
            <a:r>
              <a:rPr lang="pt-BR" sz="3000" dirty="0"/>
              <a:t>Jordan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2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200" dirty="0"/>
              <a:t>MLP (</a:t>
            </a:r>
            <a:r>
              <a:rPr lang="pt-BR" sz="5200" dirty="0" err="1"/>
              <a:t>Multilayer</a:t>
            </a:r>
            <a:r>
              <a:rPr lang="pt-BR" sz="5200" dirty="0"/>
              <a:t> Perceptron</a:t>
            </a:r>
            <a:r>
              <a:rPr lang="pt-BR" sz="5200" dirty="0" smtClean="0"/>
              <a:t>)</a:t>
            </a:r>
            <a:endParaRPr lang="pt-BR" sz="5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500" dirty="0" smtClean="0"/>
              <a:t>Topologia</a:t>
            </a:r>
            <a:endParaRPr lang="pt-BR" sz="4500" dirty="0"/>
          </a:p>
        </p:txBody>
      </p:sp>
      <p:pic>
        <p:nvPicPr>
          <p:cNvPr id="4" name="Imagem 3" descr="C:\Users\Guilherme\Desktop\ML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54" y="2770496"/>
            <a:ext cx="7702110" cy="3656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0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RBF (Radial </a:t>
            </a:r>
            <a:r>
              <a:rPr lang="pt-BR" dirty="0" err="1"/>
              <a:t>Basis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500" dirty="0"/>
              <a:t>Topologia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10" y="3234519"/>
            <a:ext cx="7430869" cy="30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Elman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500" dirty="0"/>
              <a:t>Topologia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94" y="898222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Jordan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500" dirty="0"/>
              <a:t>Topologia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01" y="717609"/>
            <a:ext cx="579501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pt-BR" dirty="0" smtClean="0"/>
              <a:t>Treinamento das redes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55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242</TotalTime>
  <Words>251</Words>
  <Application>Microsoft Office PowerPoint</Application>
  <PresentationFormat>Widescreen</PresentationFormat>
  <Paragraphs>102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Rockwell</vt:lpstr>
      <vt:lpstr>Rockwell Condensed</vt:lpstr>
      <vt:lpstr>Wingdings</vt:lpstr>
      <vt:lpstr>Tipo de Madeira</vt:lpstr>
      <vt:lpstr>Comparação de Arquiteturas de Redes Neurais para Regressão e Predição de Temperatura na Cidade de Bambuí. </vt:lpstr>
      <vt:lpstr>Proposta</vt:lpstr>
      <vt:lpstr>Objetivo</vt:lpstr>
      <vt:lpstr>Arquiteturas</vt:lpstr>
      <vt:lpstr>MLP (Multilayer Perceptron)</vt:lpstr>
      <vt:lpstr>RBF (Radial Basis Function)</vt:lpstr>
      <vt:lpstr>Elman</vt:lpstr>
      <vt:lpstr>Jordan</vt:lpstr>
      <vt:lpstr>Treinamento das redes</vt:lpstr>
      <vt:lpstr>O que é outliers?</vt:lpstr>
      <vt:lpstr>Apresentação do PowerPoint</vt:lpstr>
      <vt:lpstr>Apresentação do PowerPoint</vt:lpstr>
      <vt:lpstr>Apresentação do PowerPoint</vt:lpstr>
      <vt:lpstr>Apresentação do PowerPoint</vt:lpstr>
      <vt:lpstr>Configuração das redes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Predição da temperatura para 2016</vt:lpstr>
      <vt:lpstr>Apresentação do PowerPoint</vt:lpstr>
      <vt:lpstr>Apresentação do PowerPoint</vt:lpstr>
      <vt:lpstr>Apresentação do PowerPoint</vt:lpstr>
      <vt:lpstr>Apresentação do PowerPoint</vt:lpstr>
      <vt:lpstr>Comparação de erros</vt:lpstr>
      <vt:lpstr>Dúvidas?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Comparação de Arquiteturas de Redes Neurais para Regressão e Predição de Temperatura na cidade de Bambuí. </dc:title>
  <dc:creator>Guilherme</dc:creator>
  <cp:lastModifiedBy>Guilherme</cp:lastModifiedBy>
  <cp:revision>19</cp:revision>
  <dcterms:created xsi:type="dcterms:W3CDTF">2017-06-20T19:42:32Z</dcterms:created>
  <dcterms:modified xsi:type="dcterms:W3CDTF">2017-06-21T10:31:19Z</dcterms:modified>
</cp:coreProperties>
</file>