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596" r:id="rId2"/>
    <p:sldId id="623" r:id="rId3"/>
    <p:sldId id="605" r:id="rId4"/>
    <p:sldId id="604" r:id="rId5"/>
    <p:sldId id="618" r:id="rId6"/>
    <p:sldId id="620" r:id="rId7"/>
    <p:sldId id="621" r:id="rId8"/>
    <p:sldId id="622" r:id="rId9"/>
    <p:sldId id="615" r:id="rId10"/>
    <p:sldId id="613" r:id="rId11"/>
    <p:sldId id="606" r:id="rId12"/>
    <p:sldId id="607" r:id="rId13"/>
    <p:sldId id="608" r:id="rId14"/>
    <p:sldId id="610" r:id="rId15"/>
    <p:sldId id="611" r:id="rId16"/>
    <p:sldId id="624" r:id="rId17"/>
    <p:sldId id="625" r:id="rId18"/>
    <p:sldId id="609" r:id="rId19"/>
    <p:sldId id="585" r:id="rId20"/>
    <p:sldId id="616" r:id="rId21"/>
    <p:sldId id="617" r:id="rId22"/>
    <p:sldId id="626" r:id="rId23"/>
    <p:sldId id="627" r:id="rId24"/>
    <p:sldId id="614" r:id="rId25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E2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52529-61E0-4A4B-B5EC-5E17E197092A}" type="datetimeFigureOut">
              <a:rPr lang="pt-BR" smtClean="0"/>
              <a:t>26/12/2021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1432A-A955-4961-BB49-3853E9704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246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5965" y="577087"/>
            <a:ext cx="827206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06060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60606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06060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60606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35965" y="1428952"/>
            <a:ext cx="3389629" cy="4773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ED803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06060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D6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60606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06060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06060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571500" cy="144780"/>
          </a:xfrm>
          <a:custGeom>
            <a:avLst/>
            <a:gdLst/>
            <a:ahLst/>
            <a:cxnLst/>
            <a:rect l="l" t="t" r="r" b="b"/>
            <a:pathLst>
              <a:path w="571500" h="144780">
                <a:moveTo>
                  <a:pt x="571500" y="0"/>
                </a:moveTo>
                <a:lnTo>
                  <a:pt x="0" y="0"/>
                </a:lnTo>
                <a:lnTo>
                  <a:pt x="0" y="144779"/>
                </a:lnTo>
                <a:lnTo>
                  <a:pt x="409384" y="144779"/>
                </a:lnTo>
                <a:lnTo>
                  <a:pt x="571500" y="0"/>
                </a:lnTo>
                <a:close/>
              </a:path>
            </a:pathLst>
          </a:custGeom>
          <a:solidFill>
            <a:srgbClr val="DFD6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643884" y="0"/>
            <a:ext cx="5500370" cy="144780"/>
          </a:xfrm>
          <a:custGeom>
            <a:avLst/>
            <a:gdLst/>
            <a:ahLst/>
            <a:cxnLst/>
            <a:rect l="l" t="t" r="r" b="b"/>
            <a:pathLst>
              <a:path w="5500370" h="144780">
                <a:moveTo>
                  <a:pt x="5500115" y="0"/>
                </a:moveTo>
                <a:lnTo>
                  <a:pt x="161217" y="0"/>
                </a:lnTo>
                <a:lnTo>
                  <a:pt x="0" y="144779"/>
                </a:lnTo>
                <a:lnTo>
                  <a:pt x="5499989" y="139953"/>
                </a:lnTo>
                <a:lnTo>
                  <a:pt x="5500115" y="0"/>
                </a:lnTo>
                <a:close/>
              </a:path>
            </a:pathLst>
          </a:custGeom>
          <a:solidFill>
            <a:srgbClr val="DFD6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53837" y="284988"/>
            <a:ext cx="824046" cy="2270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48079" y="2025777"/>
            <a:ext cx="5847841" cy="2403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60606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8916" y="2853054"/>
            <a:ext cx="5991225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92515" y="6531889"/>
            <a:ext cx="24320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606060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36194"/>
            <a:ext cx="9144000" cy="3535679"/>
            <a:chOff x="0" y="0"/>
            <a:chExt cx="9144000" cy="3535679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3499485"/>
            </a:xfrm>
            <a:custGeom>
              <a:avLst/>
              <a:gdLst/>
              <a:ahLst/>
              <a:cxnLst/>
              <a:rect l="l" t="t" r="r" b="b"/>
              <a:pathLst>
                <a:path w="9144000" h="3499485">
                  <a:moveTo>
                    <a:pt x="9144000" y="0"/>
                  </a:moveTo>
                  <a:lnTo>
                    <a:pt x="0" y="0"/>
                  </a:lnTo>
                  <a:lnTo>
                    <a:pt x="0" y="3499104"/>
                  </a:lnTo>
                  <a:lnTo>
                    <a:pt x="9144000" y="349910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FD6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6576" y="0"/>
              <a:ext cx="5297805" cy="3535679"/>
            </a:xfrm>
            <a:custGeom>
              <a:avLst/>
              <a:gdLst/>
              <a:ahLst/>
              <a:cxnLst/>
              <a:rect l="l" t="t" r="r" b="b"/>
              <a:pathLst>
                <a:path w="5297805" h="3535679">
                  <a:moveTo>
                    <a:pt x="5297424" y="0"/>
                  </a:moveTo>
                  <a:lnTo>
                    <a:pt x="3836289" y="0"/>
                  </a:lnTo>
                  <a:lnTo>
                    <a:pt x="0" y="3527552"/>
                  </a:lnTo>
                  <a:lnTo>
                    <a:pt x="2946654" y="3535679"/>
                  </a:lnTo>
                  <a:lnTo>
                    <a:pt x="5297424" y="1363599"/>
                  </a:lnTo>
                  <a:lnTo>
                    <a:pt x="5297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Picture 4" descr="C:\Users\Marcos Paulo\Desktop\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392" y="3581400"/>
            <a:ext cx="5785064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394989" y="332656"/>
            <a:ext cx="84019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28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PROPOSTA DE </a:t>
            </a:r>
            <a:r>
              <a:rPr lang="pt-BR" sz="28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CURSOS, TREIANMENTOS E PALESTRAS</a:t>
            </a:r>
            <a:endParaRPr lang="pt-BR" sz="28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23977" y="216496"/>
            <a:ext cx="27363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6431672" y="980728"/>
            <a:ext cx="2736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6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8064260" y="228600"/>
            <a:ext cx="1066800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C:\Users\Marcos Paulo\Desktop\LOGO 2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95588" flipH="1">
            <a:off x="7880576" y="5431089"/>
            <a:ext cx="1096992" cy="1488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Resultado de imagem para CENAC R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1" y="207283"/>
            <a:ext cx="2313546" cy="231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sultado de imagem para RH HEALT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14400"/>
            <a:ext cx="3586833" cy="144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254" y="1066800"/>
            <a:ext cx="3183492" cy="88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 descr="Resultado de imagem para restaurante fogo de chão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68025"/>
            <a:ext cx="305121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sultado de imagem para LABORATÓRIO RICHE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987" y="2465946"/>
            <a:ext cx="2694164" cy="269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Pode ser uma imagem de texto que diz &quot;Barrakids akids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51" y="2552210"/>
            <a:ext cx="2749990" cy="274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3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502" y="-11502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52400" y="2057400"/>
            <a:ext cx="8660202" cy="1304536"/>
          </a:xfrm>
          <a:prstGeom prst="rect">
            <a:avLst/>
          </a:prstGeom>
        </p:spPr>
        <p:txBody>
          <a:bodyPr vert="horz" wrap="square" lIns="0" tIns="555320" rIns="0" bIns="0" rtlCol="0">
            <a:spAutoFit/>
          </a:bodyPr>
          <a:lstStyle/>
          <a:p>
            <a:pPr marL="1288415" marR="5080" indent="-151130" algn="ctr">
              <a:lnSpc>
                <a:spcPts val="5760"/>
              </a:lnSpc>
              <a:spcBef>
                <a:spcPts val="1495"/>
              </a:spcBef>
            </a:pPr>
            <a:r>
              <a:rPr lang="pt-BR" sz="4400" spc="-15" smtClean="0">
                <a:solidFill>
                  <a:srgbClr val="FFFFFF"/>
                </a:solidFill>
              </a:rPr>
              <a:t>NOSSO TRABALHO </a:t>
            </a:r>
            <a:endParaRPr sz="4400" spc="-3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0531" y="6531889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606060"/>
                </a:solidFill>
                <a:latin typeface="Calibri"/>
                <a:cs typeface="Calibri"/>
              </a:rPr>
              <a:t>11</a:t>
            </a:fld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67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8064260" y="228600"/>
            <a:ext cx="1066800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C:\Users\Marcos Paulo\Desktop\LOGO 2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95588" flipH="1">
            <a:off x="7375781" y="4770990"/>
            <a:ext cx="1559522" cy="190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C:\Users\Marcos Paulo\Desktop\transparen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065" y="4786654"/>
            <a:ext cx="2952115" cy="2049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C:\Users\Marcos Paulo\Downloads\WhatsApp Image 2021-05-27 at 11.34.45.jpe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0098">
            <a:off x="190069" y="343988"/>
            <a:ext cx="3352800" cy="25146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Imagem 8" descr="C:\Users\Marcos Paulo\Downloads\WhatsApp Image 2021-05-27 at 11.34.46.jpe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6947">
            <a:off x="5484217" y="329856"/>
            <a:ext cx="3524250" cy="26416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Imagem 9" descr="C:\Users\Marcos Paulo\Downloads\WhatsApp Image 2021-05-27 at 11.34.45 (1).jpe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3246">
            <a:off x="229368" y="3738600"/>
            <a:ext cx="3884665" cy="288525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66587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8064260" y="228600"/>
            <a:ext cx="1066800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C:\Users\Marcos Paulo\Desktop\LOGO 2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95588" flipH="1">
            <a:off x="7375781" y="4770990"/>
            <a:ext cx="1559522" cy="190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C:\Users\Marcos Paulo\Desktop\transparen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065" y="4786654"/>
            <a:ext cx="2952115" cy="2049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 descr="C:\Users\Marcos Paulo\Downloads\WhatsApp Image 2021-05-27 at 11.36.07.jpe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41094">
            <a:off x="101692" y="241933"/>
            <a:ext cx="3121660" cy="234061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26" name="Picture 2" descr="C:\Users\Marcos Paulo\Desktop\KID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205596"/>
            <a:ext cx="3161753" cy="316770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rcos Paulo\Desktop\KIDS 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65219"/>
            <a:ext cx="2477302" cy="339891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arcos Paulo\Desktop\KIDS 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27" y="2280005"/>
            <a:ext cx="3409950" cy="25146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64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502" y="-11502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52400" y="2057400"/>
            <a:ext cx="8660202" cy="1304536"/>
          </a:xfrm>
          <a:prstGeom prst="rect">
            <a:avLst/>
          </a:prstGeom>
        </p:spPr>
        <p:txBody>
          <a:bodyPr vert="horz" wrap="square" lIns="0" tIns="555320" rIns="0" bIns="0" rtlCol="0">
            <a:spAutoFit/>
          </a:bodyPr>
          <a:lstStyle/>
          <a:p>
            <a:pPr marL="1288415" marR="5080" indent="-151130" algn="ctr">
              <a:lnSpc>
                <a:spcPts val="5760"/>
              </a:lnSpc>
              <a:spcBef>
                <a:spcPts val="1495"/>
              </a:spcBef>
            </a:pPr>
            <a:r>
              <a:rPr lang="pt-BR" sz="4400" spc="-15" dirty="0" smtClean="0">
                <a:solidFill>
                  <a:srgbClr val="FFFFFF"/>
                </a:solidFill>
              </a:rPr>
              <a:t>CONTATOS DOS INSTRUTORES </a:t>
            </a:r>
            <a:endParaRPr sz="4400" spc="-3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0531" y="6531889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606060"/>
                </a:solidFill>
                <a:latin typeface="Calibri"/>
                <a:cs typeface="Calibri"/>
              </a:rPr>
              <a:t>14</a:t>
            </a:fld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33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8064260" y="228600"/>
            <a:ext cx="1066800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35506" y="228600"/>
            <a:ext cx="8887366" cy="114033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Nosso compromisso é ensinar a nobre arte de salvar vidas. </a:t>
            </a:r>
            <a:endParaRPr lang="pt-BR" dirty="0"/>
          </a:p>
        </p:txBody>
      </p:sp>
      <p:pic>
        <p:nvPicPr>
          <p:cNvPr id="6" name="Imagem 5" descr="C:\Users\Marcos Paulo\Desktop\LOGO 2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95588" flipH="1">
            <a:off x="7880576" y="5431089"/>
            <a:ext cx="1096992" cy="14889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 rot="10800000" flipV="1">
            <a:off x="135506" y="2688343"/>
            <a:ext cx="6480175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0"/>
              </a:spcAft>
            </a:pPr>
            <a:endParaRPr lang="pt-BR" sz="1200" dirty="0">
              <a:effectLst/>
              <a:latin typeface="Times New Roman"/>
              <a:ea typeface="Times New Roman"/>
            </a:endParaRPr>
          </a:p>
          <a:p>
            <a:pPr eaLnBrk="0" fontAlgn="base" hangingPunct="0">
              <a:spcAft>
                <a:spcPts val="0"/>
              </a:spcAft>
            </a:pPr>
            <a:r>
              <a:rPr lang="pt-BR" sz="1600" kern="1200" dirty="0">
                <a:solidFill>
                  <a:srgbClr val="FF0000"/>
                </a:solidFill>
                <a:effectLst/>
                <a:latin typeface="Calibri"/>
                <a:ea typeface="Calibri"/>
                <a:cs typeface="Arial"/>
              </a:rPr>
              <a:t>●</a:t>
            </a:r>
            <a:r>
              <a:rPr lang="pt-BR" sz="1600" kern="1200" dirty="0">
                <a:solidFill>
                  <a:srgbClr val="FF0000"/>
                </a:solidFill>
                <a:effectLst/>
                <a:latin typeface="Arial"/>
                <a:ea typeface="Calibri"/>
              </a:rPr>
              <a:t> 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rial"/>
                <a:ea typeface="Calibri"/>
              </a:rPr>
              <a:t>Marcos Alonso </a:t>
            </a:r>
            <a:r>
              <a:rPr lang="pt-BR" sz="1600" kern="1200" dirty="0">
                <a:solidFill>
                  <a:srgbClr val="FF0000"/>
                </a:solidFill>
                <a:effectLst/>
                <a:latin typeface="Arial"/>
                <a:ea typeface="Calibri"/>
              </a:rPr>
              <a:t>     </a:t>
            </a:r>
            <a:r>
              <a:rPr lang="pt-BR" sz="1600" kern="1200" dirty="0">
                <a:solidFill>
                  <a:srgbClr val="000000"/>
                </a:solidFill>
                <a:effectLst/>
                <a:latin typeface="Arial"/>
                <a:ea typeface="Calibri"/>
              </a:rPr>
              <a:t>(021) </a:t>
            </a:r>
            <a:r>
              <a:rPr lang="pt-BR" sz="1600" kern="1200" dirty="0" smtClean="0">
                <a:solidFill>
                  <a:srgbClr val="000000"/>
                </a:solidFill>
                <a:effectLst/>
                <a:latin typeface="Arial"/>
                <a:ea typeface="Calibri"/>
              </a:rPr>
              <a:t>98221-0510</a:t>
            </a:r>
          </a:p>
          <a:p>
            <a:pPr eaLnBrk="0" fontAlgn="base" hangingPunct="0">
              <a:spcAft>
                <a:spcPts val="0"/>
              </a:spcAft>
            </a:pPr>
            <a:endParaRPr lang="pt-BR" sz="1600" kern="1200" dirty="0" smtClean="0">
              <a:solidFill>
                <a:srgbClr val="000000"/>
              </a:solidFill>
              <a:effectLst/>
              <a:latin typeface="Arial"/>
              <a:ea typeface="Calibri"/>
            </a:endParaRPr>
          </a:p>
          <a:p>
            <a:pPr eaLnBrk="0" fontAlgn="base" hangingPunct="0">
              <a:spcAft>
                <a:spcPts val="0"/>
              </a:spcAft>
            </a:pPr>
            <a:r>
              <a:rPr lang="pt-BR" sz="1600" b="1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E-mail</a:t>
            </a:r>
            <a:r>
              <a:rPr lang="pt-BR" sz="1600" b="1" dirty="0" smtClean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: profmarcostst@yahoo.com.br</a:t>
            </a:r>
            <a:endParaRPr lang="pt-BR" sz="1600" kern="1200" dirty="0" smtClean="0">
              <a:solidFill>
                <a:srgbClr val="000000"/>
              </a:solidFill>
              <a:effectLst/>
              <a:latin typeface="Arial"/>
              <a:ea typeface="Calibri"/>
            </a:endParaRPr>
          </a:p>
          <a:p>
            <a:pPr eaLnBrk="0" fontAlgn="base" hangingPunct="0">
              <a:spcAft>
                <a:spcPts val="0"/>
              </a:spcAft>
            </a:pPr>
            <a:endParaRPr lang="pt-BR" sz="1200" dirty="0">
              <a:effectLst/>
              <a:latin typeface="Times New Roman"/>
              <a:ea typeface="Times New Roman"/>
            </a:endParaRPr>
          </a:p>
          <a:p>
            <a:pPr eaLnBrk="0" fontAlgn="base" hangingPunct="0">
              <a:spcAft>
                <a:spcPts val="0"/>
              </a:spcAft>
            </a:pPr>
            <a:r>
              <a:rPr lang="pt-BR" sz="1600" b="1" kern="1200" dirty="0">
                <a:solidFill>
                  <a:srgbClr val="000000"/>
                </a:solidFill>
                <a:effectLst/>
                <a:latin typeface="Arial"/>
                <a:ea typeface="Calibri"/>
                <a:cs typeface="Times New Roman"/>
              </a:rPr>
              <a:t>E-mail: </a:t>
            </a:r>
            <a:r>
              <a:rPr lang="pt-BR" sz="1600" b="1" kern="1200" dirty="0" smtClean="0">
                <a:solidFill>
                  <a:srgbClr val="000000"/>
                </a:solidFill>
                <a:effectLst/>
                <a:latin typeface="Arial"/>
                <a:ea typeface="Calibri"/>
                <a:cs typeface="Times New Roman"/>
              </a:rPr>
              <a:t>gm.treinamentoeconsultoria@gmail.com</a:t>
            </a:r>
          </a:p>
          <a:p>
            <a:pPr eaLnBrk="0" fontAlgn="base" hangingPunct="0">
              <a:spcAft>
                <a:spcPts val="0"/>
              </a:spcAft>
            </a:pPr>
            <a:endParaRPr lang="pt-BR" sz="1600" b="1" dirty="0">
              <a:solidFill>
                <a:srgbClr val="000000"/>
              </a:solidFill>
              <a:latin typeface="Arial"/>
              <a:ea typeface="Times New Roman"/>
              <a:cs typeface="Times New Roman"/>
            </a:endParaRPr>
          </a:p>
        </p:txBody>
      </p:sp>
      <p:pic>
        <p:nvPicPr>
          <p:cNvPr id="7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214" y="2900404"/>
            <a:ext cx="291465" cy="272415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20953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502" y="-11502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609600" y="2147180"/>
            <a:ext cx="9220200" cy="1304536"/>
          </a:xfrm>
          <a:prstGeom prst="rect">
            <a:avLst/>
          </a:prstGeom>
        </p:spPr>
        <p:txBody>
          <a:bodyPr vert="horz" wrap="square" lIns="0" tIns="555320" rIns="0" bIns="0" rtlCol="0">
            <a:spAutoFit/>
          </a:bodyPr>
          <a:lstStyle/>
          <a:p>
            <a:pPr marL="1288415" marR="5080" indent="-151130" algn="ctr">
              <a:lnSpc>
                <a:spcPts val="5760"/>
              </a:lnSpc>
              <a:spcBef>
                <a:spcPts val="1495"/>
              </a:spcBef>
            </a:pPr>
            <a:r>
              <a:rPr lang="pt-BR" sz="4400" spc="-15" dirty="0" smtClean="0">
                <a:solidFill>
                  <a:srgbClr val="FFFFFF"/>
                </a:solidFill>
              </a:rPr>
              <a:t>DOCUMENTOS PARA ELABORAÇÃO  </a:t>
            </a:r>
            <a:endParaRPr sz="4400" spc="-3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0531" y="6531889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606060"/>
                </a:solidFill>
                <a:latin typeface="Calibri"/>
                <a:cs typeface="Calibri"/>
              </a:rPr>
              <a:t>16</a:t>
            </a:fld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37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8064260" y="228600"/>
            <a:ext cx="1066800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57200" y="12192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●</a:t>
            </a:r>
            <a:r>
              <a:rPr lang="pt-BR" dirty="0"/>
              <a:t> PGR ( Programa de Gerenciamento de Risco )</a:t>
            </a:r>
          </a:p>
          <a:p>
            <a:r>
              <a:rPr lang="pt-BR" dirty="0">
                <a:solidFill>
                  <a:srgbClr val="FF0000"/>
                </a:solidFill>
              </a:rPr>
              <a:t>●</a:t>
            </a:r>
            <a:r>
              <a:rPr lang="pt-BR" dirty="0"/>
              <a:t> PPP ( Perfil </a:t>
            </a:r>
            <a:r>
              <a:rPr lang="pt-BR" dirty="0" err="1"/>
              <a:t>Profissiográfico</a:t>
            </a:r>
            <a:r>
              <a:rPr lang="pt-BR" dirty="0"/>
              <a:t> Previdenciário )</a:t>
            </a:r>
          </a:p>
          <a:p>
            <a:r>
              <a:rPr lang="pt-BR" dirty="0">
                <a:solidFill>
                  <a:srgbClr val="FF0000"/>
                </a:solidFill>
              </a:rPr>
              <a:t>●</a:t>
            </a:r>
            <a:r>
              <a:rPr lang="pt-BR" dirty="0"/>
              <a:t> Mapa de risco ambiental</a:t>
            </a:r>
          </a:p>
          <a:p>
            <a:r>
              <a:rPr lang="pt-BR" dirty="0">
                <a:solidFill>
                  <a:srgbClr val="FF0000"/>
                </a:solidFill>
              </a:rPr>
              <a:t>●</a:t>
            </a:r>
            <a:r>
              <a:rPr lang="pt-BR" dirty="0"/>
              <a:t> Organização da SIPAT ( Semana Interna de Prevenção de Acidentes )</a:t>
            </a:r>
          </a:p>
          <a:p>
            <a:r>
              <a:rPr lang="pt-BR" dirty="0">
                <a:solidFill>
                  <a:srgbClr val="FF0000"/>
                </a:solidFill>
              </a:rPr>
              <a:t>●</a:t>
            </a:r>
            <a:r>
              <a:rPr lang="pt-BR" dirty="0"/>
              <a:t> Laudo de insalubridade e periculosidade</a:t>
            </a:r>
          </a:p>
          <a:p>
            <a:r>
              <a:rPr lang="pt-BR" dirty="0">
                <a:solidFill>
                  <a:srgbClr val="FF0000"/>
                </a:solidFill>
              </a:rPr>
              <a:t>●</a:t>
            </a:r>
            <a:r>
              <a:rPr lang="pt-BR" dirty="0"/>
              <a:t> Laudo técnico de demonstração ambiental</a:t>
            </a:r>
          </a:p>
          <a:p>
            <a:r>
              <a:rPr lang="pt-BR" dirty="0">
                <a:solidFill>
                  <a:srgbClr val="FF0000"/>
                </a:solidFill>
              </a:rPr>
              <a:t>●</a:t>
            </a:r>
            <a:r>
              <a:rPr lang="pt-BR" dirty="0"/>
              <a:t> LTCAT ( Laudo Técnico das Condições Ambientais de Trabalho )</a:t>
            </a:r>
          </a:p>
          <a:p>
            <a:r>
              <a:rPr lang="pt-BR" dirty="0">
                <a:solidFill>
                  <a:srgbClr val="FF0000"/>
                </a:solidFill>
              </a:rPr>
              <a:t>●</a:t>
            </a:r>
            <a:r>
              <a:rPr lang="pt-BR" dirty="0"/>
              <a:t> PCMAT ( Construção Civil ) NR 18</a:t>
            </a:r>
          </a:p>
          <a:p>
            <a:r>
              <a:rPr lang="pt-BR" dirty="0"/>
              <a:t>APR ( Analise Preliminar de Risco )</a:t>
            </a:r>
          </a:p>
          <a:p>
            <a:r>
              <a:rPr lang="pt-BR" dirty="0">
                <a:solidFill>
                  <a:srgbClr val="FF0000"/>
                </a:solidFill>
              </a:rPr>
              <a:t>●</a:t>
            </a:r>
            <a:r>
              <a:rPr lang="pt-BR" dirty="0"/>
              <a:t> PAE (Plano de atendimento a  emergência)</a:t>
            </a:r>
          </a:p>
          <a:p>
            <a:r>
              <a:rPr lang="pt-BR" dirty="0">
                <a:solidFill>
                  <a:srgbClr val="FF0000"/>
                </a:solidFill>
              </a:rPr>
              <a:t>●</a:t>
            </a:r>
            <a:r>
              <a:rPr lang="pt-BR" dirty="0"/>
              <a:t> Ordem de Serviço NR01</a:t>
            </a:r>
          </a:p>
          <a:p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9153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502" y="-11502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52400" y="2057400"/>
            <a:ext cx="8660202" cy="1304536"/>
          </a:xfrm>
          <a:prstGeom prst="rect">
            <a:avLst/>
          </a:prstGeom>
        </p:spPr>
        <p:txBody>
          <a:bodyPr vert="horz" wrap="square" lIns="0" tIns="555320" rIns="0" bIns="0" rtlCol="0">
            <a:spAutoFit/>
          </a:bodyPr>
          <a:lstStyle/>
          <a:p>
            <a:pPr marL="1288415" marR="5080" indent="-151130" algn="ctr">
              <a:lnSpc>
                <a:spcPts val="5760"/>
              </a:lnSpc>
              <a:spcBef>
                <a:spcPts val="1495"/>
              </a:spcBef>
            </a:pPr>
            <a:r>
              <a:rPr lang="pt-BR" sz="4400" spc="-15" dirty="0" smtClean="0">
                <a:solidFill>
                  <a:srgbClr val="FFFFFF"/>
                </a:solidFill>
              </a:rPr>
              <a:t>NOSSOS CURSOS  </a:t>
            </a:r>
            <a:endParaRPr sz="4400" spc="-3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0531" y="6531889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606060"/>
                </a:solidFill>
                <a:latin typeface="Calibri"/>
                <a:cs typeface="Calibri"/>
              </a:rPr>
              <a:t>18</a:t>
            </a:fld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163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8064260" y="228600"/>
            <a:ext cx="1066800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37264" y="228600"/>
            <a:ext cx="832093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b="1" dirty="0" smtClean="0">
                <a:solidFill>
                  <a:srgbClr val="C00000"/>
                </a:solidFill>
              </a:rPr>
              <a:t>Na Área da Saúde  Segurança no Trabalho</a:t>
            </a:r>
          </a:p>
          <a:p>
            <a:pPr lvl="0"/>
            <a:endParaRPr lang="pt-BR" b="1" dirty="0" smtClean="0">
              <a:solidFill>
                <a:srgbClr val="C0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●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Curso de Primeiros Socorros</a:t>
            </a:r>
          </a:p>
          <a:p>
            <a:r>
              <a:rPr lang="pt-B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● </a:t>
            </a:r>
            <a:r>
              <a:rPr lang="pt-BR" dirty="0">
                <a:latin typeface="Arial" pitchFamily="34" charset="0"/>
                <a:cs typeface="Arial" pitchFamily="34" charset="0"/>
              </a:rPr>
              <a:t>Curso de Primeiros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Socorros ( Lei Lucas )</a:t>
            </a:r>
            <a:endParaRPr lang="pt-BR" dirty="0"/>
          </a:p>
          <a:p>
            <a:pPr lvl="0"/>
            <a:r>
              <a:rPr lang="pt-B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● </a:t>
            </a:r>
            <a:r>
              <a:rPr lang="pt-BR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NR 05 CIPA ( Comissão Interna de Prevenção de Acidentes )</a:t>
            </a:r>
            <a:endParaRPr lang="pt-BR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pt-B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● </a:t>
            </a:r>
            <a:r>
              <a:rPr lang="pt-BR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NR 06 EPI – ( Equipamento de Proteção Individual )</a:t>
            </a:r>
            <a:endParaRPr lang="pt-BR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pt-B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● </a:t>
            </a:r>
            <a:r>
              <a:rPr lang="pt-BR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NR 07 PCMSO ( Programa de  Controle Médico de Saúde Ocupacional )</a:t>
            </a:r>
          </a:p>
          <a:p>
            <a:pPr lvl="0"/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● </a:t>
            </a:r>
            <a:r>
              <a:rPr lang="pt-BR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 uso de EPIS evita acidentes? ( Tire essa dúvida )</a:t>
            </a:r>
          </a:p>
          <a:p>
            <a:pPr lvl="0"/>
            <a:r>
              <a:rPr lang="pt-B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●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NR 09 PPRA ( Programa de Prevenção de Riscos Ambientais )</a:t>
            </a:r>
          </a:p>
          <a:p>
            <a:pPr lvl="0"/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●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NR 10 ( Segurança em Trabalhos com Eletricidade )</a:t>
            </a:r>
            <a:endParaRPr lang="pt-B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●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NR 11 ( Segurança no Transporte e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Içamento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de Cargas )</a:t>
            </a:r>
            <a:endParaRPr lang="pt-B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●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NR 12 ( Máquinas e Equipamentos )</a:t>
            </a:r>
          </a:p>
          <a:p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●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NR 13 </a:t>
            </a:r>
            <a:r>
              <a:rPr lang="pt-BR" dirty="0">
                <a:latin typeface="Arial" pitchFamily="34" charset="0"/>
                <a:cs typeface="Arial" pitchFamily="34" charset="0"/>
              </a:rPr>
              <a:t>(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Caldeiras )</a:t>
            </a:r>
            <a:endParaRPr lang="pt-B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●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NR 17 Ergonomia ( Postura inadequada ao exercer a função )</a:t>
            </a:r>
          </a:p>
          <a:p>
            <a:pPr lvl="0"/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●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NR 18 Segurança na Construção Civil</a:t>
            </a:r>
            <a:endParaRPr lang="pt-B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pt-B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●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NR 20 Segurança e Saúde no Trabalho com Inflamáveis </a:t>
            </a:r>
          </a:p>
          <a:p>
            <a:r>
              <a:rPr lang="pt-B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● </a:t>
            </a:r>
            <a:r>
              <a:rPr lang="pt-BR" dirty="0">
                <a:latin typeface="Arial" pitchFamily="34" charset="0"/>
                <a:cs typeface="Arial" pitchFamily="34" charset="0"/>
              </a:rPr>
              <a:t>NR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23 Prevenção e Combate a Incêndio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  <a:p>
            <a:pPr lvl="0"/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86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67544" y="3717032"/>
            <a:ext cx="8397172" cy="26521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dirty="0" smtClean="0">
                <a:solidFill>
                  <a:schemeClr val="tx1"/>
                </a:solidFill>
              </a:rPr>
              <a:t>Sou Especialista em segurança no trabalho.</a:t>
            </a:r>
          </a:p>
          <a:p>
            <a:pPr marL="0" indent="0" algn="ctr">
              <a:buNone/>
            </a:pPr>
            <a:r>
              <a:rPr lang="pt-BR" sz="2000" dirty="0" smtClean="0">
                <a:solidFill>
                  <a:schemeClr val="tx1"/>
                </a:solidFill>
              </a:rPr>
              <a:t>Uma breve apresentação do meu perfil profissional.</a:t>
            </a:r>
          </a:p>
          <a:p>
            <a:pPr marL="0" indent="0" algn="ctr">
              <a:buNone/>
            </a:pPr>
            <a:endParaRPr lang="pt-BR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2000" dirty="0" smtClean="0"/>
              <a:t>● </a:t>
            </a:r>
            <a:r>
              <a:rPr lang="pt-BR" sz="2000" dirty="0" smtClean="0">
                <a:solidFill>
                  <a:schemeClr val="tx1"/>
                </a:solidFill>
              </a:rPr>
              <a:t>Técnico em Segurança do Trabalho</a:t>
            </a:r>
          </a:p>
          <a:p>
            <a:pPr marL="0" indent="0">
              <a:buNone/>
            </a:pPr>
            <a:r>
              <a:rPr lang="pt-BR" sz="2000" dirty="0" smtClean="0"/>
              <a:t>● </a:t>
            </a:r>
            <a:r>
              <a:rPr lang="pt-BR" sz="2000" dirty="0" smtClean="0">
                <a:solidFill>
                  <a:schemeClr val="tx1"/>
                </a:solidFill>
              </a:rPr>
              <a:t>Bombeiro Profissional Civil Socorrista</a:t>
            </a:r>
          </a:p>
          <a:p>
            <a:pPr marL="0" indent="0">
              <a:buNone/>
            </a:pPr>
            <a:r>
              <a:rPr lang="pt-BR" sz="2000" dirty="0" smtClean="0"/>
              <a:t>● </a:t>
            </a:r>
            <a:r>
              <a:rPr lang="pt-BR" sz="2000" dirty="0" smtClean="0">
                <a:solidFill>
                  <a:schemeClr val="tx1"/>
                </a:solidFill>
              </a:rPr>
              <a:t>Instrutor Multiplicador  de segurança em serviços com eletricidade nr10</a:t>
            </a:r>
          </a:p>
          <a:p>
            <a:pPr marL="0" indent="0">
              <a:buNone/>
            </a:pPr>
            <a:r>
              <a:rPr lang="pt-BR" sz="2000" dirty="0" smtClean="0"/>
              <a:t>● </a:t>
            </a:r>
            <a:r>
              <a:rPr lang="pt-BR" sz="2000" dirty="0" smtClean="0">
                <a:solidFill>
                  <a:schemeClr val="tx1"/>
                </a:solidFill>
              </a:rPr>
              <a:t>Instrutor Multiplicador de Espaço Confinado nr33</a:t>
            </a:r>
          </a:p>
          <a:p>
            <a:pPr marL="0" indent="0">
              <a:buNone/>
            </a:pPr>
            <a:r>
              <a:rPr lang="pt-BR" sz="2000" dirty="0" smtClean="0"/>
              <a:t>● </a:t>
            </a:r>
            <a:r>
              <a:rPr lang="pt-BR" sz="2000" dirty="0" smtClean="0">
                <a:solidFill>
                  <a:schemeClr val="tx1"/>
                </a:solidFill>
              </a:rPr>
              <a:t>Instrutor Multiplicador de Trabalho em Altura nr35</a:t>
            </a:r>
          </a:p>
          <a:p>
            <a:pPr marL="0" indent="0" algn="ctr">
              <a:buNone/>
            </a:pPr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2834328" y="95363"/>
            <a:ext cx="3415872" cy="58477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32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MARCOS </a:t>
            </a:r>
            <a:r>
              <a:rPr lang="pt-BR" sz="3200" b="1" spc="50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ALONSO </a:t>
            </a:r>
            <a:endParaRPr lang="pt-BR" sz="3200" b="1" cap="none" spc="50" dirty="0">
              <a:ln w="11430">
                <a:solidFill>
                  <a:srgbClr val="C00000"/>
                </a:solidFill>
              </a:ln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259924" y="131367"/>
            <a:ext cx="32319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89" y="836712"/>
            <a:ext cx="1504951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3593139" y="836712"/>
            <a:ext cx="2057253" cy="2284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050936" y="3151287"/>
            <a:ext cx="114165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32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</a:t>
            </a:r>
            <a:r>
              <a:rPr lang="pt-BR" sz="3200" b="1" spc="50" dirty="0" smtClean="0">
                <a:ln w="11430"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LÁ!</a:t>
            </a:r>
            <a:r>
              <a:rPr lang="pt-BR" sz="3200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endParaRPr lang="pt-BR" sz="3200" b="1" cap="none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5580112" y="680138"/>
            <a:ext cx="33123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tângulo de cantos arredondados 10"/>
          <p:cNvSpPr/>
          <p:nvPr/>
        </p:nvSpPr>
        <p:spPr>
          <a:xfrm>
            <a:off x="8077200" y="159150"/>
            <a:ext cx="1066800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C:\Users\Marcos Paulo\Desktop\LOGO 2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95588" flipH="1">
            <a:off x="7880576" y="5431089"/>
            <a:ext cx="1096992" cy="14889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19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502" y="-11502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52400" y="2057400"/>
            <a:ext cx="8660202" cy="1304536"/>
          </a:xfrm>
          <a:prstGeom prst="rect">
            <a:avLst/>
          </a:prstGeom>
        </p:spPr>
        <p:txBody>
          <a:bodyPr vert="horz" wrap="square" lIns="0" tIns="555320" rIns="0" bIns="0" rtlCol="0">
            <a:spAutoFit/>
          </a:bodyPr>
          <a:lstStyle/>
          <a:p>
            <a:pPr marL="1288415" marR="5080" indent="-151130" algn="ctr">
              <a:lnSpc>
                <a:spcPts val="5760"/>
              </a:lnSpc>
              <a:spcBef>
                <a:spcPts val="1495"/>
              </a:spcBef>
            </a:pPr>
            <a:r>
              <a:rPr lang="pt-BR" sz="4400" spc="-15" dirty="0" smtClean="0">
                <a:solidFill>
                  <a:srgbClr val="FFFFFF"/>
                </a:solidFill>
              </a:rPr>
              <a:t>NOSSOS PALESTRAS  </a:t>
            </a:r>
            <a:endParaRPr sz="4400" spc="-3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0531" y="6531889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606060"/>
                </a:solidFill>
                <a:latin typeface="Calibri"/>
                <a:cs typeface="Calibri"/>
              </a:rPr>
              <a:t>20</a:t>
            </a:fld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05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8064260" y="228600"/>
            <a:ext cx="1066800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37264" y="228600"/>
            <a:ext cx="58063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b="1" dirty="0" smtClean="0">
                <a:solidFill>
                  <a:srgbClr val="C00000"/>
                </a:solidFill>
              </a:rPr>
              <a:t>Na Área da Segurança no Trabalho</a:t>
            </a:r>
          </a:p>
          <a:p>
            <a:pPr lvl="0"/>
            <a:endParaRPr lang="pt-BR" dirty="0">
              <a:solidFill>
                <a:prstClr val="black"/>
              </a:solidFill>
            </a:endParaRPr>
          </a:p>
          <a:p>
            <a:pPr lvl="0"/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● </a:t>
            </a:r>
            <a:r>
              <a:rPr lang="pt-BR" dirty="0">
                <a:solidFill>
                  <a:prstClr val="black"/>
                </a:solidFill>
              </a:rPr>
              <a:t>Prevenção </a:t>
            </a:r>
            <a:r>
              <a:rPr lang="pt-BR" dirty="0" smtClean="0">
                <a:solidFill>
                  <a:prstClr val="black"/>
                </a:solidFill>
              </a:rPr>
              <a:t>de Incidentes</a:t>
            </a:r>
            <a:endParaRPr lang="pt-BR" dirty="0">
              <a:solidFill>
                <a:prstClr val="black"/>
              </a:solidFill>
            </a:endParaRPr>
          </a:p>
          <a:p>
            <a:pPr lvl="0"/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● </a:t>
            </a:r>
            <a:r>
              <a:rPr lang="pt-BR" dirty="0">
                <a:solidFill>
                  <a:prstClr val="black"/>
                </a:solidFill>
              </a:rPr>
              <a:t>Prevenção de </a:t>
            </a:r>
            <a:r>
              <a:rPr lang="pt-BR" dirty="0" smtClean="0">
                <a:solidFill>
                  <a:prstClr val="black"/>
                </a:solidFill>
              </a:rPr>
              <a:t>quase acidentes</a:t>
            </a:r>
            <a:endParaRPr lang="pt-BR" dirty="0">
              <a:solidFill>
                <a:prstClr val="black"/>
              </a:solidFill>
            </a:endParaRPr>
          </a:p>
          <a:p>
            <a:pPr lvl="0"/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● </a:t>
            </a:r>
            <a:r>
              <a:rPr lang="pt-BR" dirty="0">
                <a:solidFill>
                  <a:prstClr val="black"/>
                </a:solidFill>
              </a:rPr>
              <a:t>Prevenção de </a:t>
            </a:r>
            <a:r>
              <a:rPr lang="pt-BR" dirty="0" smtClean="0">
                <a:solidFill>
                  <a:prstClr val="black"/>
                </a:solidFill>
              </a:rPr>
              <a:t>Acidentes</a:t>
            </a:r>
            <a:r>
              <a:rPr lang="pt-BR" dirty="0">
                <a:solidFill>
                  <a:prstClr val="black"/>
                </a:solidFill>
              </a:rPr>
              <a:t> ( É rapidinho! )</a:t>
            </a:r>
          </a:p>
          <a:p>
            <a:pPr lvl="0"/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● </a:t>
            </a:r>
            <a:r>
              <a:rPr lang="pt-BR" dirty="0">
                <a:solidFill>
                  <a:prstClr val="black"/>
                </a:solidFill>
              </a:rPr>
              <a:t>O uso de EPIS evita acidentes? ( Tire essa dúvida )</a:t>
            </a:r>
          </a:p>
          <a:p>
            <a:pPr lvl="0"/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● </a:t>
            </a:r>
            <a:r>
              <a:rPr lang="pt-BR" dirty="0" smtClean="0">
                <a:latin typeface="Arial"/>
                <a:cs typeface="Arial"/>
              </a:rPr>
              <a:t>Porque cumprir regulamentos e normas no trabalho ( O que eu ganho? )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30476" y="3200399"/>
            <a:ext cx="84671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b="1" dirty="0" smtClean="0">
                <a:solidFill>
                  <a:srgbClr val="C00000"/>
                </a:solidFill>
              </a:rPr>
              <a:t>Na Área da Saúde no Trabalho</a:t>
            </a:r>
          </a:p>
          <a:p>
            <a:pPr lvl="0"/>
            <a:endParaRPr lang="pt-BR" dirty="0" smtClean="0">
              <a:solidFill>
                <a:prstClr val="black"/>
              </a:solidFill>
            </a:endParaRPr>
          </a:p>
          <a:p>
            <a:pPr lvl="0"/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smtClean="0">
                <a:solidFill>
                  <a:prstClr val="black"/>
                </a:solidFill>
              </a:rPr>
              <a:t>DST ( Sou experiente mais ainda caio nessa! )</a:t>
            </a:r>
          </a:p>
          <a:p>
            <a:pPr lvl="0"/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● </a:t>
            </a:r>
            <a:r>
              <a:rPr lang="pt-BR" dirty="0" smtClean="0">
                <a:latin typeface="Arial"/>
                <a:cs typeface="Arial"/>
              </a:rPr>
              <a:t>Campanhas de saúde mensais</a:t>
            </a:r>
            <a:endParaRPr lang="pt-BR" dirty="0"/>
          </a:p>
          <a:p>
            <a:pPr lvl="0"/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● </a:t>
            </a:r>
            <a:r>
              <a:rPr lang="pt-BR" dirty="0" smtClean="0">
                <a:solidFill>
                  <a:prstClr val="black"/>
                </a:solidFill>
              </a:rPr>
              <a:t>Drogas ( Qual é a minha </a:t>
            </a:r>
            <a:r>
              <a:rPr lang="pt-BR" dirty="0" err="1" smtClean="0">
                <a:solidFill>
                  <a:prstClr val="black"/>
                </a:solidFill>
              </a:rPr>
              <a:t>carencia</a:t>
            </a:r>
            <a:r>
              <a:rPr lang="pt-BR" dirty="0" smtClean="0">
                <a:solidFill>
                  <a:prstClr val="black"/>
                </a:solidFill>
              </a:rPr>
              <a:t>? )</a:t>
            </a:r>
            <a:endParaRPr lang="pt-BR" dirty="0">
              <a:solidFill>
                <a:prstClr val="black"/>
              </a:solidFill>
            </a:endParaRPr>
          </a:p>
          <a:p>
            <a:pPr lvl="0"/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● </a:t>
            </a:r>
            <a:r>
              <a:rPr lang="pt-BR" dirty="0" err="1" smtClean="0">
                <a:solidFill>
                  <a:prstClr val="black"/>
                </a:solidFill>
              </a:rPr>
              <a:t>Anciedade</a:t>
            </a:r>
            <a:r>
              <a:rPr lang="pt-BR" dirty="0" smtClean="0">
                <a:solidFill>
                  <a:prstClr val="black"/>
                </a:solidFill>
              </a:rPr>
              <a:t> ( Quem está no controle? ) ( Janeiro </a:t>
            </a:r>
            <a:r>
              <a:rPr lang="pt-BR" dirty="0" err="1" smtClean="0">
                <a:solidFill>
                  <a:prstClr val="black"/>
                </a:solidFill>
              </a:rPr>
              <a:t>Braco</a:t>
            </a:r>
            <a:r>
              <a:rPr lang="pt-BR" dirty="0" smtClean="0">
                <a:solidFill>
                  <a:prstClr val="black"/>
                </a:solidFill>
              </a:rPr>
              <a:t>, Outubro Rosa, Novembro Azul</a:t>
            </a:r>
            <a:endParaRPr lang="pt-BR" dirty="0">
              <a:solidFill>
                <a:prstClr val="black"/>
              </a:solidFill>
            </a:endParaRPr>
          </a:p>
          <a:p>
            <a:pPr lvl="0"/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● </a:t>
            </a:r>
            <a:r>
              <a:rPr lang="pt-BR" dirty="0" smtClean="0">
                <a:latin typeface="Arial"/>
                <a:cs typeface="Arial"/>
              </a:rPr>
              <a:t>Motivacional ( Encontre seu ponto G )</a:t>
            </a:r>
          </a:p>
          <a:p>
            <a:pPr lvl="0"/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● </a:t>
            </a:r>
            <a:r>
              <a:rPr lang="pt-BR" dirty="0" smtClean="0">
                <a:latin typeface="Arial"/>
                <a:cs typeface="Arial"/>
              </a:rPr>
              <a:t>Tabagismo ( Quem controla quem? )</a:t>
            </a:r>
          </a:p>
          <a:p>
            <a:r>
              <a:rPr lang="pt-BR" dirty="0">
                <a:solidFill>
                  <a:srgbClr val="FF0000"/>
                </a:solidFill>
                <a:latin typeface="Arial"/>
                <a:cs typeface="Arial"/>
              </a:rPr>
              <a:t>● </a:t>
            </a:r>
            <a:r>
              <a:rPr lang="pt-BR" dirty="0" smtClean="0">
                <a:latin typeface="Arial"/>
                <a:cs typeface="Arial"/>
              </a:rPr>
              <a:t>Doenças Ocupacionais </a:t>
            </a:r>
            <a:r>
              <a:rPr lang="pt-BR" dirty="0">
                <a:latin typeface="Arial"/>
                <a:cs typeface="Arial"/>
              </a:rPr>
              <a:t>( </a:t>
            </a:r>
            <a:r>
              <a:rPr lang="pt-BR" dirty="0" smtClean="0">
                <a:latin typeface="Arial"/>
                <a:cs typeface="Arial"/>
              </a:rPr>
              <a:t>Como conseguir minhas dores  </a:t>
            </a:r>
            <a:r>
              <a:rPr lang="pt-BR" dirty="0">
                <a:latin typeface="Arial"/>
                <a:cs typeface="Arial"/>
              </a:rPr>
              <a:t>)</a:t>
            </a:r>
          </a:p>
          <a:p>
            <a:pPr lvl="0"/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● </a:t>
            </a:r>
            <a:r>
              <a:rPr lang="pt-BR" dirty="0" err="1" smtClean="0">
                <a:latin typeface="Arial"/>
                <a:cs typeface="Arial"/>
              </a:rPr>
              <a:t>Sáude</a:t>
            </a:r>
            <a:r>
              <a:rPr lang="pt-BR" dirty="0" smtClean="0">
                <a:latin typeface="Arial"/>
                <a:cs typeface="Arial"/>
              </a:rPr>
              <a:t> do homem e da mulher ( A guerra dos sexos )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55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502" y="-11502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52400" y="2057400"/>
            <a:ext cx="8660202" cy="1304536"/>
          </a:xfrm>
          <a:prstGeom prst="rect">
            <a:avLst/>
          </a:prstGeom>
        </p:spPr>
        <p:txBody>
          <a:bodyPr vert="horz" wrap="square" lIns="0" tIns="555320" rIns="0" bIns="0" rtlCol="0">
            <a:spAutoFit/>
          </a:bodyPr>
          <a:lstStyle/>
          <a:p>
            <a:pPr marL="1288415" marR="5080" indent="-151130" algn="ctr">
              <a:lnSpc>
                <a:spcPts val="5760"/>
              </a:lnSpc>
              <a:spcBef>
                <a:spcPts val="1495"/>
              </a:spcBef>
            </a:pPr>
            <a:r>
              <a:rPr lang="pt-BR" sz="4400" spc="-15" dirty="0" smtClean="0">
                <a:solidFill>
                  <a:srgbClr val="FFFFFF"/>
                </a:solidFill>
              </a:rPr>
              <a:t>NOSSOS </a:t>
            </a:r>
            <a:r>
              <a:rPr lang="pt-BR" sz="4400" spc="-15" dirty="0" smtClean="0">
                <a:solidFill>
                  <a:srgbClr val="FFFFFF"/>
                </a:solidFill>
              </a:rPr>
              <a:t>TREINAMENTOS</a:t>
            </a:r>
            <a:endParaRPr sz="4400" spc="-3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0531" y="6531889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606060"/>
                </a:solidFill>
                <a:latin typeface="Calibri"/>
                <a:cs typeface="Calibri"/>
              </a:rPr>
              <a:t>22</a:t>
            </a:fld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983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8064260" y="228600"/>
            <a:ext cx="1066800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2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502" y="-11502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52400" y="2057400"/>
            <a:ext cx="8660202" cy="2048330"/>
          </a:xfrm>
          <a:prstGeom prst="rect">
            <a:avLst/>
          </a:prstGeom>
        </p:spPr>
        <p:txBody>
          <a:bodyPr vert="horz" wrap="square" lIns="0" tIns="555320" rIns="0" bIns="0" rtlCol="0">
            <a:spAutoFit/>
          </a:bodyPr>
          <a:lstStyle/>
          <a:p>
            <a:pPr marL="1288415" marR="5080" indent="-151130" algn="ctr">
              <a:lnSpc>
                <a:spcPts val="5760"/>
              </a:lnSpc>
              <a:spcBef>
                <a:spcPts val="1495"/>
              </a:spcBef>
            </a:pPr>
            <a:r>
              <a:rPr lang="pt-BR" sz="4400" spc="-15" dirty="0" smtClean="0">
                <a:solidFill>
                  <a:srgbClr val="FFFFFF"/>
                </a:solidFill>
              </a:rPr>
              <a:t>SOMANDO FORÇAS PARA SALVAR VIDAS </a:t>
            </a:r>
            <a:endParaRPr sz="4400" spc="-3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0531" y="6531889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606060"/>
                </a:solidFill>
                <a:latin typeface="Calibri"/>
                <a:cs typeface="Calibri"/>
              </a:rPr>
              <a:t>24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 rot="10800000" flipV="1">
            <a:off x="304799" y="5053518"/>
            <a:ext cx="8229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Aft>
                <a:spcPts val="0"/>
              </a:spcAft>
            </a:pPr>
            <a:r>
              <a:rPr lang="pt-BR" sz="3200" smtClean="0">
                <a:solidFill>
                  <a:schemeClr val="bg1"/>
                </a:solidFill>
                <a:latin typeface="Arial" pitchFamily="34" charset="0"/>
                <a:ea typeface="Times New Roman"/>
                <a:cs typeface="Arial" pitchFamily="34" charset="0"/>
              </a:rPr>
              <a:t>agradeco </a:t>
            </a:r>
            <a:r>
              <a:rPr lang="pt-BR" sz="3200" dirty="0" smtClean="0">
                <a:solidFill>
                  <a:schemeClr val="bg1"/>
                </a:solidFill>
                <a:latin typeface="Arial" pitchFamily="34" charset="0"/>
                <a:ea typeface="Times New Roman"/>
                <a:cs typeface="Arial" pitchFamily="34" charset="0"/>
              </a:rPr>
              <a:t>sua atenção e aguarda seu contato. </a:t>
            </a:r>
            <a:endParaRPr lang="pt-BR" sz="3200" dirty="0">
              <a:solidFill>
                <a:schemeClr val="bg1"/>
              </a:solidFill>
              <a:effectLst/>
              <a:latin typeface="Arial" pitchFamily="34" charset="0"/>
              <a:ea typeface="Times New Roman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61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502" y="-11502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52400" y="2057400"/>
            <a:ext cx="8660202" cy="1267540"/>
          </a:xfrm>
          <a:prstGeom prst="rect">
            <a:avLst/>
          </a:prstGeom>
        </p:spPr>
        <p:txBody>
          <a:bodyPr vert="horz" wrap="square" lIns="0" tIns="555320" rIns="0" bIns="0" rtlCol="0">
            <a:spAutoFit/>
          </a:bodyPr>
          <a:lstStyle/>
          <a:p>
            <a:pPr marL="1288415" marR="5080" indent="-151130" algn="ctr">
              <a:lnSpc>
                <a:spcPts val="5760"/>
              </a:lnSpc>
              <a:spcBef>
                <a:spcPts val="1495"/>
              </a:spcBef>
            </a:pPr>
            <a:r>
              <a:rPr lang="pt-BR" sz="4400" spc="-15" dirty="0" smtClean="0">
                <a:solidFill>
                  <a:srgbClr val="FFFFFF"/>
                </a:solidFill>
              </a:rPr>
              <a:t>APRESENTAÇÃO DA PROPOSTA </a:t>
            </a:r>
            <a:endParaRPr sz="4400" spc="-3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0531" y="6531889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606060"/>
                </a:solidFill>
                <a:latin typeface="Calibri"/>
                <a:cs typeface="Calibri"/>
              </a:rPr>
              <a:t>3</a:t>
            </a:fld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256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8064260" y="228600"/>
            <a:ext cx="1066800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35506" y="228600"/>
            <a:ext cx="8887366" cy="114033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Diante da necessidade de Treinamentos vem por meio deste documento apresentar uma proposta formal referente aos cursos, treinamentos e palestras que posso ministrar. 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138381" y="1524000"/>
            <a:ext cx="8887366" cy="384248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Consideramos que as informações aqui contidas expressam o melhor entendimento em relação as necessidades de vocês e que a estratégia de atendimento está baseada em minha experiência em palestras, cursos e treinamentos que oferece a melhor obtenção de conhecimento teórico e  prático visando a satisfação do contratante.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Meu objetivo principal é manter uma relação profissional e duradoura com o contratante sempre pautado em meu princípio de garantia e entrega de nossas palestras, cursos e treinamentos para desta forma passarmos a atuar em parceria em futuras necessidades da demanda  de atualizações de palestras, cursos e treinamentos.</a:t>
            </a:r>
          </a:p>
          <a:p>
            <a:pPr marL="0" indent="0" algn="just">
              <a:buNone/>
            </a:pPr>
            <a:endParaRPr lang="pt-B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Fico a disposição para qualquer esclarecimentos que se façam necessários</a:t>
            </a:r>
            <a:r>
              <a:rPr lang="pt-BR" sz="2000" dirty="0" smtClean="0">
                <a:solidFill>
                  <a:schemeClr val="tx1"/>
                </a:solidFill>
              </a:rPr>
              <a:t>.</a:t>
            </a:r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6" name="Imagem 5" descr="C:\Users\Marcos Paulo\Desktop\LOGO 2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95588" flipH="1">
            <a:off x="7880576" y="5431089"/>
            <a:ext cx="1096992" cy="14889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161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8064260" y="228600"/>
            <a:ext cx="1066800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35506" y="228600"/>
            <a:ext cx="8887366" cy="114033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Especializada em cursos, palestras, e treinamentos em segurança do trabalho</a:t>
            </a:r>
          </a:p>
        </p:txBody>
      </p:sp>
      <p:pic>
        <p:nvPicPr>
          <p:cNvPr id="6" name="Imagem 5" descr="C:\Users\Marcos Paulo\Desktop\LOGO 2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95588" flipH="1">
            <a:off x="7880576" y="5431089"/>
            <a:ext cx="1096992" cy="14889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105314" y="1600200"/>
            <a:ext cx="8887366" cy="37444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Movido pelo desafio de desenvolver e habilitar profissionais que possam impulsionar o desenvolvimento e sustentabilidade do seu negócio, através de uma cultura de segurança do trabalho baseada na prevenção que trará uma ininterrupta inovação em seus processos e procedimentos.</a:t>
            </a:r>
          </a:p>
          <a:p>
            <a:pPr marL="0" indent="0" algn="just">
              <a:buNone/>
            </a:pPr>
            <a:endParaRPr lang="pt-B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Baseado nesse conceito estou certos que a melhor estratégia para um crescimento do negócio sustentável é certamente especialização de seus colaboradores. Essa é a razão pela qual eu desenvolvo uma cultura baseada em treinamento e ininterrupta cultura em segurança no trabalho.</a:t>
            </a:r>
          </a:p>
          <a:p>
            <a:pPr marL="0" indent="0" algn="just">
              <a:buNone/>
            </a:pPr>
            <a:endParaRPr lang="pt-B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Trabalhando para ser uma referência de conhecimento e gestão nas áreas de palestras, cursos e treinamentos de normatização em segurança do trabalho.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987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8064260" y="228600"/>
            <a:ext cx="1066800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C:\Users\Marcos Paulo\Desktop\LOGO 2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95588" flipH="1">
            <a:off x="7880576" y="5431089"/>
            <a:ext cx="1096992" cy="148897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tângulo 12"/>
          <p:cNvSpPr/>
          <p:nvPr/>
        </p:nvSpPr>
        <p:spPr>
          <a:xfrm>
            <a:off x="152400" y="228600"/>
            <a:ext cx="85937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28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OBJETIVO </a:t>
            </a:r>
            <a:r>
              <a:rPr lang="pt-BR" sz="28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DOS CURSOS, PALESTRAS E TREINAMENTOS </a:t>
            </a:r>
            <a:endParaRPr lang="pt-BR" sz="28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152400" y="914400"/>
            <a:ext cx="8229600" cy="13489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Desenvolver na equipe uma cultura e relação </a:t>
            </a:r>
            <a:r>
              <a:rPr lang="pt-BR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prevenconísta</a:t>
            </a: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 a segurança no trabalho, demonstrando através de conceitos e politicas preventivas os efeitos de um acidente nas operações diárias de uma empresa a curso, médio e longo prazo.</a:t>
            </a:r>
            <a:endParaRPr lang="pt-BR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61026" y="2209800"/>
            <a:ext cx="27197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28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PÚBLICO  </a:t>
            </a:r>
            <a:r>
              <a:rPr lang="pt-BR" sz="28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ALVO: </a:t>
            </a:r>
            <a:endParaRPr lang="pt-BR" sz="28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52400" y="2895600"/>
            <a:ext cx="8229600" cy="957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Gerentes, Supervisores, Encarregados, gestores e colaboradores das áreas administrativas, comercial e produtiva, profissionais envolvidos com a área de segurança do trabalho, Militares, Público em geral. 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53837" y="3883067"/>
            <a:ext cx="38983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28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LOCAL  </a:t>
            </a:r>
            <a:r>
              <a:rPr lang="pt-BR" sz="28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DATA </a:t>
            </a:r>
            <a:r>
              <a:rPr lang="pt-BR" sz="28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HORÁRIO: </a:t>
            </a:r>
            <a:endParaRPr lang="pt-BR" sz="28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221038" y="4509763"/>
            <a:ext cx="8229600" cy="149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pt-BR" sz="2000" dirty="0" smtClean="0"/>
              <a:t>● Data </a:t>
            </a:r>
            <a:r>
              <a:rPr lang="pt-BR" sz="2000" dirty="0"/>
              <a:t>a</a:t>
            </a:r>
            <a:r>
              <a:rPr lang="pt-BR" sz="2000" dirty="0" smtClean="0"/>
              <a:t> definir</a:t>
            </a:r>
          </a:p>
          <a:p>
            <a:pPr marL="0" indent="0" algn="just">
              <a:buNone/>
            </a:pPr>
            <a:r>
              <a:rPr lang="pt-BR" sz="2000" dirty="0"/>
              <a:t>● </a:t>
            </a:r>
            <a:r>
              <a:rPr lang="pt-BR" sz="2000" dirty="0" smtClean="0"/>
              <a:t>Número de participantes </a:t>
            </a:r>
            <a:r>
              <a:rPr lang="pt-BR" sz="2000" dirty="0"/>
              <a:t>a </a:t>
            </a:r>
            <a:r>
              <a:rPr lang="pt-BR" sz="2000" dirty="0" smtClean="0"/>
              <a:t>definir</a:t>
            </a:r>
          </a:p>
          <a:p>
            <a:pPr marL="0" indent="0" algn="just">
              <a:buNone/>
            </a:pPr>
            <a:r>
              <a:rPr lang="pt-BR" sz="2000" dirty="0"/>
              <a:t>● </a:t>
            </a:r>
            <a:r>
              <a:rPr lang="pt-BR" sz="2000" dirty="0" smtClean="0"/>
              <a:t>Horário </a:t>
            </a:r>
            <a:r>
              <a:rPr lang="pt-BR" sz="2000" dirty="0"/>
              <a:t>a definir</a:t>
            </a:r>
          </a:p>
          <a:p>
            <a:pPr marL="0" indent="0" algn="just">
              <a:buNone/>
            </a:pPr>
            <a:r>
              <a:rPr lang="pt-BR" sz="2000" dirty="0"/>
              <a:t>● </a:t>
            </a:r>
            <a:r>
              <a:rPr lang="pt-BR" sz="2000" dirty="0" smtClean="0"/>
              <a:t>Local </a:t>
            </a:r>
            <a:r>
              <a:rPr lang="pt-BR" sz="2000" dirty="0"/>
              <a:t>a definir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Font typeface="Arial" pitchFamily="34" charset="0"/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395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502" y="-11502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609600" y="2112962"/>
            <a:ext cx="9284898" cy="1304536"/>
          </a:xfrm>
          <a:prstGeom prst="rect">
            <a:avLst/>
          </a:prstGeom>
        </p:spPr>
        <p:txBody>
          <a:bodyPr vert="horz" wrap="square" lIns="0" tIns="555320" rIns="0" bIns="0" rtlCol="0">
            <a:spAutoFit/>
          </a:bodyPr>
          <a:lstStyle/>
          <a:p>
            <a:pPr marL="1288415" marR="5080" indent="-151130" algn="ctr">
              <a:lnSpc>
                <a:spcPts val="5760"/>
              </a:lnSpc>
              <a:spcBef>
                <a:spcPts val="1495"/>
              </a:spcBef>
            </a:pPr>
            <a:r>
              <a:rPr lang="pt-BR" sz="4400" spc="-15" dirty="0" smtClean="0">
                <a:solidFill>
                  <a:srgbClr val="FFFFFF"/>
                </a:solidFill>
              </a:rPr>
              <a:t>ESTRUTURA DOS TREINAMENTOS </a:t>
            </a:r>
            <a:endParaRPr sz="4400" spc="-3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0531" y="6531889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606060"/>
                </a:solidFill>
                <a:latin typeface="Calibri"/>
                <a:cs typeface="Calibri"/>
              </a:rPr>
              <a:t>7</a:t>
            </a:fld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175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8064260" y="228600"/>
            <a:ext cx="1066800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C:\Users\Marcos Paulo\Desktop\LOGO 2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95588" flipH="1">
            <a:off x="7880576" y="5431089"/>
            <a:ext cx="1096992" cy="148897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316925" y="1965518"/>
            <a:ext cx="8229600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pt-B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●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Apostila enviada por e-mail</a:t>
            </a:r>
          </a:p>
          <a:p>
            <a:pPr marL="0" indent="0" algn="just">
              <a:buNone/>
            </a:pPr>
            <a:r>
              <a:rPr lang="pt-B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●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Exercícios de fixação na apostila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●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Apresentação no Power Point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●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Exemplos de casos com bonecos e pessoas</a:t>
            </a: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●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Certificado de conclusão válido</a:t>
            </a: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Font typeface="Arial" pitchFamily="34" charset="0"/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168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502" y="-11502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52400" y="2057400"/>
            <a:ext cx="8660202" cy="1304536"/>
          </a:xfrm>
          <a:prstGeom prst="rect">
            <a:avLst/>
          </a:prstGeom>
        </p:spPr>
        <p:txBody>
          <a:bodyPr vert="horz" wrap="square" lIns="0" tIns="555320" rIns="0" bIns="0" rtlCol="0">
            <a:spAutoFit/>
          </a:bodyPr>
          <a:lstStyle/>
          <a:p>
            <a:pPr marL="1288415" marR="5080" indent="-151130" algn="ctr">
              <a:lnSpc>
                <a:spcPts val="5760"/>
              </a:lnSpc>
              <a:spcBef>
                <a:spcPts val="1495"/>
              </a:spcBef>
            </a:pPr>
            <a:r>
              <a:rPr lang="pt-BR" sz="4400" spc="-15" dirty="0" smtClean="0">
                <a:solidFill>
                  <a:srgbClr val="FFFFFF"/>
                </a:solidFill>
              </a:rPr>
              <a:t>NOSSOS CLIENTES </a:t>
            </a:r>
            <a:endParaRPr sz="4400" spc="-3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0531" y="6531889"/>
            <a:ext cx="1149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606060"/>
                </a:solidFill>
                <a:latin typeface="Calibri"/>
                <a:cs typeface="Calibri"/>
              </a:rPr>
              <a:t>9</a:t>
            </a:fld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099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902</Words>
  <Application>Microsoft Office PowerPoint</Application>
  <PresentationFormat>Apresentação na tela (4:3)</PresentationFormat>
  <Paragraphs>112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Office Theme</vt:lpstr>
      <vt:lpstr>Apresentação do PowerPoint</vt:lpstr>
      <vt:lpstr>Apresentação do PowerPoint</vt:lpstr>
      <vt:lpstr>APRESENTAÇÃO DA PROPOSTA </vt:lpstr>
      <vt:lpstr>Apresentação do PowerPoint</vt:lpstr>
      <vt:lpstr>Apresentação do PowerPoint</vt:lpstr>
      <vt:lpstr>Apresentação do PowerPoint</vt:lpstr>
      <vt:lpstr>ESTRUTURA DOS TREINAMENTOS </vt:lpstr>
      <vt:lpstr>Apresentação do PowerPoint</vt:lpstr>
      <vt:lpstr>NOSSOS CLIENTES </vt:lpstr>
      <vt:lpstr>Apresentação do PowerPoint</vt:lpstr>
      <vt:lpstr>NOSSO TRABALHO </vt:lpstr>
      <vt:lpstr>Apresentação do PowerPoint</vt:lpstr>
      <vt:lpstr>Apresentação do PowerPoint</vt:lpstr>
      <vt:lpstr>CONTATOS DOS INSTRUTORES </vt:lpstr>
      <vt:lpstr>Apresentação do PowerPoint</vt:lpstr>
      <vt:lpstr>DOCUMENTOS PARA ELABORAÇÃO  </vt:lpstr>
      <vt:lpstr>Apresentação do PowerPoint</vt:lpstr>
      <vt:lpstr>NOSSOS CURSOS  </vt:lpstr>
      <vt:lpstr>Apresentação do PowerPoint</vt:lpstr>
      <vt:lpstr>NOSSOS PALESTRAS  </vt:lpstr>
      <vt:lpstr>Apresentação do PowerPoint</vt:lpstr>
      <vt:lpstr>NOSSOS TREINAMENTOS</vt:lpstr>
      <vt:lpstr>Apresentação do PowerPoint</vt:lpstr>
      <vt:lpstr>SOMANDO FORÇAS PARA SALVAR VIDAS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 NR 09   CONHECENDO O PPRA treinamento de SMS</dc:title>
  <dc:creator>Tuane Souza da Silva</dc:creator>
  <cp:lastModifiedBy>Marcos Paulo</cp:lastModifiedBy>
  <cp:revision>60</cp:revision>
  <dcterms:created xsi:type="dcterms:W3CDTF">2021-04-14T18:48:47Z</dcterms:created>
  <dcterms:modified xsi:type="dcterms:W3CDTF">2021-12-26T13:18:27Z</dcterms:modified>
</cp:coreProperties>
</file>