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E06F2-B0E0-0A5C-741B-41E0F59D0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62A6596-73E3-752F-480E-91FCC66C1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B62A74-3983-A931-9051-8159E080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C775F-514F-B96A-9E07-98A1DF0F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97A92E-97C2-05EC-FECC-A298DF0F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BD250-AE3E-34AB-1C8F-674A8DF1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BAA966-1758-84E7-4619-A903E7A30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C2CCC-154A-242D-C843-33B5A393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EA33E5-F256-9526-C0F7-C0D8A1CD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73DD01-5E9F-158D-F673-3FEC9339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5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EAA9C97-1DC8-0EE9-AEA5-2AC38254C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47B0D8-AD04-3142-54B0-31DE6185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AB1036-797E-0813-ED21-9C4DC2A4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2C62C3-9CFE-098B-B50A-76BC7080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5687B-6619-748D-AFFB-09E1467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97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42122-D66F-ECE8-512E-F7920357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9FEBD0-39D3-9C9E-5CA4-A5FC2C3B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BCAB56-156E-045C-38C1-0835FC0E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60AAAC-0D6F-8239-DB5B-42957871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0F0F7-0EAD-E963-7356-A1C2D79C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97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48E5D-830A-90A7-9B60-045BD440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A634D9-164B-91BE-FD89-3D161A1A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AC21F-52E6-789D-C971-3CFC3926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E65628-D9A9-E1A2-3F49-C34BB7EE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D4011F-61DC-6330-C35C-19062A4A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3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8EEDE3-FD66-6B56-151C-606E5EEF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018671-3BBF-EB6F-1387-247067E1B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0F2451-7641-E07A-FDC1-9638109B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9CE68D-5860-5FDD-AA2D-9171C608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150600-C053-4262-9EC2-BF6C512B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D02E79-A7F0-4B3B-8F4E-0EC7B46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51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495F8-F1B1-06C9-4A9A-38919648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67384A-181E-5741-E23B-311DB8AB3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73213E-6177-A760-BE35-ED488594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779B9D-4ABD-A6F9-C764-CD3E00F47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E382DC-368C-36B2-BBC1-3ECEF356B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111136-67E6-5F7F-49B9-A10260A8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7E67AB-0326-FCA4-223F-E5FC3A64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B09D038-AAA4-BFAA-6B08-683F359B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38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57BD5E-D6E6-C0C1-F6BB-6C9611CD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94C294-57C3-0BDF-6DB4-387DC2CF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BBD76A-9040-742A-1246-5B0CB8E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ABCC6B-0878-ADDB-4061-163916C8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7C7E59-8DE4-7100-FB23-8E063437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EBFF09-B74F-7348-5D0A-42C0A886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859DEF-9E08-F842-88A3-292FA33A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06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D3C9CC-A97B-E1F0-5492-6756EB5F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47CE0-3788-147A-DC0D-25E40735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7C03F5-0E7E-A7EE-4B5A-D18719C9B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F6C1FD-1626-E047-6220-9A3008AF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A70D89-21B6-3530-9135-15B8CD12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163493-E912-5598-96E9-1836D1BC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99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EB462-D552-F9FF-7EA6-732FA75D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629FD3-42B0-DE54-17E2-A6DF25DE7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E51A06-B3C5-8296-5542-42EF7E27F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A0D030-6E28-9EA5-93C0-49BB4698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D0EAA8-7D8D-5F20-6172-1B18094E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4EC0B1-4127-5D96-43E5-91B9C13E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5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3A2122-53CC-6986-A6DB-CBBDEC57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37D086-656D-866C-4549-AC7B96599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0154E-8E3E-B677-276D-CE939ED97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ADA2-978C-4CD7-AE45-74DF746C4DF2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4B5647-90FE-62D9-749E-1DC84390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85DA94-F991-B003-A6B2-07DFB9689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6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23E09-44EC-6AD3-6519-4EBFD761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Analysis of </a:t>
            </a:r>
            <a:r>
              <a:rPr lang="it-IT" dirty="0" err="1"/>
              <a:t>vital</a:t>
            </a:r>
            <a:r>
              <a:rPr lang="it-IT" dirty="0"/>
              <a:t> rates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6F6CF1-CC8A-AF30-9AF9-58477CC2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62222" cy="4351338"/>
          </a:xfrm>
        </p:spPr>
        <p:txBody>
          <a:bodyPr/>
          <a:lstStyle/>
          <a:p>
            <a:r>
              <a:rPr lang="it-IT" dirty="0"/>
              <a:t>Survival </a:t>
            </a:r>
            <a:r>
              <a:rPr lang="it-IT" dirty="0" err="1"/>
              <a:t>probability</a:t>
            </a:r>
            <a:r>
              <a:rPr lang="it-IT" dirty="0"/>
              <a:t>, </a:t>
            </a:r>
            <a:r>
              <a:rPr lang="it-IT" dirty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it-IT" dirty="0">
                <a:latin typeface="Symbol" panose="05050102010706020507" pitchFamily="18" charset="2"/>
              </a:rPr>
              <a:t>,</a:t>
            </a:r>
            <a:r>
              <a:rPr lang="it-IT" dirty="0"/>
              <a:t> J, V, R</a:t>
            </a:r>
          </a:p>
          <a:p>
            <a:r>
              <a:rPr lang="it-IT" dirty="0" err="1"/>
              <a:t>Flowering</a:t>
            </a:r>
            <a:r>
              <a:rPr lang="it-IT" dirty="0"/>
              <a:t> </a:t>
            </a:r>
            <a:r>
              <a:rPr lang="it-IT" dirty="0" err="1"/>
              <a:t>probability</a:t>
            </a:r>
            <a:r>
              <a:rPr lang="it-IT" dirty="0"/>
              <a:t>, </a:t>
            </a:r>
            <a:r>
              <a:rPr lang="it-IT" dirty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it-IT" dirty="0">
                <a:latin typeface="Symbol" panose="05050102010706020507" pitchFamily="18" charset="2"/>
              </a:rPr>
              <a:t>, </a:t>
            </a:r>
            <a:r>
              <a:rPr lang="it-IT" dirty="0"/>
              <a:t>J, V, R</a:t>
            </a:r>
            <a:endParaRPr lang="it-IT" dirty="0">
              <a:latin typeface="Symbol" panose="05050102010706020507" pitchFamily="18" charset="2"/>
            </a:endParaRPr>
          </a:p>
          <a:p>
            <a:r>
              <a:rPr lang="it-IT" dirty="0" err="1"/>
              <a:t>Fecundity</a:t>
            </a:r>
            <a:r>
              <a:rPr lang="it-IT" dirty="0"/>
              <a:t>, </a:t>
            </a:r>
            <a:r>
              <a:rPr lang="it-IT" i="1" dirty="0">
                <a:solidFill>
                  <a:srgbClr val="FF0000"/>
                </a:solidFill>
              </a:rPr>
              <a:t>f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509FDA-1978-F52C-6E98-7414EE9B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93" y="2244039"/>
            <a:ext cx="5984641" cy="42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7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FEFD6-84AA-3454-EAAB-22110640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Environmental</a:t>
            </a:r>
            <a:r>
              <a:rPr lang="it-IT" dirty="0"/>
              <a:t> </a:t>
            </a:r>
            <a:r>
              <a:rPr lang="it-IT" dirty="0" err="1"/>
              <a:t>predictors</a:t>
            </a:r>
            <a:br>
              <a:rPr lang="it-IT" dirty="0"/>
            </a:br>
            <a:r>
              <a:rPr lang="it-IT" dirty="0"/>
              <a:t>Years 2014-2021, </a:t>
            </a:r>
            <a:r>
              <a:rPr lang="it-IT" dirty="0" err="1"/>
              <a:t>iButton</a:t>
            </a:r>
            <a:r>
              <a:rPr lang="it-IT" dirty="0"/>
              <a:t>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608E8C-1938-C216-C415-C5EF3DB5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Calculation</a:t>
            </a:r>
            <a:r>
              <a:rPr lang="it-IT" dirty="0"/>
              <a:t> on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snowmelt</a:t>
            </a:r>
            <a:r>
              <a:rPr lang="it-IT" dirty="0"/>
              <a:t> day up to 120 days </a:t>
            </a:r>
            <a:r>
              <a:rPr lang="it-IT" dirty="0" err="1"/>
              <a:t>later</a:t>
            </a:r>
            <a:endParaRPr lang="it-IT" dirty="0"/>
          </a:p>
          <a:p>
            <a:pPr lvl="1"/>
            <a:r>
              <a:rPr lang="it-IT" dirty="0" err="1"/>
              <a:t>snowmelt</a:t>
            </a:r>
            <a:r>
              <a:rPr lang="it-IT" dirty="0"/>
              <a:t>: first </a:t>
            </a:r>
            <a:r>
              <a:rPr lang="it-IT" dirty="0" err="1"/>
              <a:t>two</a:t>
            </a:r>
            <a:r>
              <a:rPr lang="it-IT" dirty="0"/>
              <a:t> days with T &gt; 0 after March 15th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Two </a:t>
            </a:r>
            <a:r>
              <a:rPr lang="it-IT" dirty="0" err="1"/>
              <a:t>variables</a:t>
            </a:r>
            <a:r>
              <a:rPr lang="it-IT" dirty="0"/>
              <a:t>:</a:t>
            </a:r>
          </a:p>
          <a:p>
            <a:r>
              <a:rPr lang="it-IT" i="1" dirty="0" err="1"/>
              <a:t>ddays</a:t>
            </a:r>
            <a:r>
              <a:rPr lang="it-IT" i="1" dirty="0"/>
              <a:t>:</a:t>
            </a:r>
            <a:r>
              <a:rPr lang="it-IT" dirty="0"/>
              <a:t> Degree days:</a:t>
            </a:r>
            <a:br>
              <a:rPr lang="it-IT" dirty="0"/>
            </a:br>
            <a:r>
              <a:rPr lang="it-IT" dirty="0" err="1">
                <a:solidFill>
                  <a:schemeClr val="accent6"/>
                </a:solidFill>
              </a:rPr>
              <a:t>should</a:t>
            </a:r>
            <a:r>
              <a:rPr lang="it-IT" dirty="0">
                <a:solidFill>
                  <a:schemeClr val="accent6"/>
                </a:solidFill>
              </a:rPr>
              <a:t> be </a:t>
            </a:r>
            <a:r>
              <a:rPr lang="it-IT" dirty="0" err="1">
                <a:solidFill>
                  <a:schemeClr val="accent6"/>
                </a:solidFill>
              </a:rPr>
              <a:t>correlated</a:t>
            </a:r>
            <a:r>
              <a:rPr lang="it-IT" dirty="0">
                <a:solidFill>
                  <a:schemeClr val="accent6"/>
                </a:solidFill>
              </a:rPr>
              <a:t> </a:t>
            </a:r>
            <a:r>
              <a:rPr lang="it-IT" dirty="0" err="1">
                <a:solidFill>
                  <a:schemeClr val="accent6"/>
                </a:solidFill>
              </a:rPr>
              <a:t>positively</a:t>
            </a:r>
            <a:r>
              <a:rPr lang="it-IT" dirty="0">
                <a:solidFill>
                  <a:schemeClr val="accent6"/>
                </a:solidFill>
              </a:rPr>
              <a:t> to </a:t>
            </a:r>
            <a:r>
              <a:rPr lang="it-IT" dirty="0" err="1">
                <a:solidFill>
                  <a:schemeClr val="accent6"/>
                </a:solidFill>
              </a:rPr>
              <a:t>vital</a:t>
            </a:r>
            <a:r>
              <a:rPr lang="it-IT" dirty="0">
                <a:solidFill>
                  <a:schemeClr val="accent6"/>
                </a:solidFill>
              </a:rPr>
              <a:t> rates</a:t>
            </a:r>
          </a:p>
          <a:p>
            <a:r>
              <a:rPr lang="it-IT" i="1" dirty="0"/>
              <a:t>num_s_Tmin_15: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stressful</a:t>
            </a:r>
            <a:r>
              <a:rPr lang="it-IT" dirty="0"/>
              <a:t> hot </a:t>
            </a:r>
            <a:r>
              <a:rPr lang="it-IT" dirty="0" err="1"/>
              <a:t>periods</a:t>
            </a:r>
            <a:r>
              <a:rPr lang="it-IT" dirty="0"/>
              <a:t>: </a:t>
            </a:r>
            <a:r>
              <a:rPr lang="it-IT" dirty="0" err="1">
                <a:solidFill>
                  <a:srgbClr val="FF0000"/>
                </a:solidFill>
              </a:rPr>
              <a:t>number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of </a:t>
            </a:r>
            <a:r>
              <a:rPr lang="it-IT" dirty="0" err="1"/>
              <a:t>periods</a:t>
            </a:r>
            <a:r>
              <a:rPr lang="it-IT" dirty="0"/>
              <a:t> with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3</a:t>
            </a:r>
            <a:r>
              <a:rPr lang="it-IT" dirty="0"/>
              <a:t> consecutive days with </a:t>
            </a:r>
            <a:r>
              <a:rPr lang="it-IT" dirty="0" err="1"/>
              <a:t>Tmin</a:t>
            </a:r>
            <a:r>
              <a:rPr lang="it-IT" dirty="0"/>
              <a:t> &gt; </a:t>
            </a:r>
            <a:r>
              <a:rPr lang="it-IT" dirty="0">
                <a:solidFill>
                  <a:srgbClr val="FF0000"/>
                </a:solidFill>
              </a:rPr>
              <a:t>15 </a:t>
            </a:r>
            <a:r>
              <a:rPr lang="it-IT" dirty="0"/>
              <a:t>°C</a:t>
            </a:r>
            <a:br>
              <a:rPr lang="it-IT" dirty="0"/>
            </a:br>
            <a:r>
              <a:rPr lang="it-IT" dirty="0" err="1">
                <a:solidFill>
                  <a:schemeClr val="accent6"/>
                </a:solidFill>
              </a:rPr>
              <a:t>should</a:t>
            </a:r>
            <a:r>
              <a:rPr lang="it-IT" dirty="0">
                <a:solidFill>
                  <a:schemeClr val="accent6"/>
                </a:solidFill>
              </a:rPr>
              <a:t> be </a:t>
            </a:r>
            <a:r>
              <a:rPr lang="it-IT" dirty="0" err="1">
                <a:solidFill>
                  <a:schemeClr val="accent6"/>
                </a:solidFill>
              </a:rPr>
              <a:t>correlated</a:t>
            </a:r>
            <a:r>
              <a:rPr lang="it-IT" dirty="0">
                <a:solidFill>
                  <a:schemeClr val="accent6"/>
                </a:solidFill>
              </a:rPr>
              <a:t> </a:t>
            </a:r>
            <a:r>
              <a:rPr lang="it-IT" dirty="0" err="1">
                <a:solidFill>
                  <a:schemeClr val="accent6"/>
                </a:solidFill>
              </a:rPr>
              <a:t>negatively</a:t>
            </a:r>
            <a:r>
              <a:rPr lang="it-IT" dirty="0">
                <a:solidFill>
                  <a:schemeClr val="accent6"/>
                </a:solidFill>
              </a:rPr>
              <a:t> to </a:t>
            </a:r>
            <a:r>
              <a:rPr lang="it-IT" dirty="0" err="1">
                <a:solidFill>
                  <a:schemeClr val="accent6"/>
                </a:solidFill>
              </a:rPr>
              <a:t>vital</a:t>
            </a:r>
            <a:r>
              <a:rPr lang="it-IT" dirty="0">
                <a:solidFill>
                  <a:schemeClr val="accent6"/>
                </a:solidFill>
              </a:rPr>
              <a:t> rates</a:t>
            </a:r>
          </a:p>
        </p:txBody>
      </p:sp>
    </p:spTree>
    <p:extLst>
      <p:ext uri="{BB962C8B-B14F-4D97-AF65-F5344CB8AC3E}">
        <p14:creationId xmlns:p14="http://schemas.microsoft.com/office/powerpoint/2010/main" val="347409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B0BA96-2AF9-2DAA-B0A7-40816B8F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Analysis of survival </a:t>
            </a:r>
            <a:r>
              <a:rPr lang="it-IT" dirty="0" err="1"/>
              <a:t>probability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ACA77F-F408-7B93-A322-3B10C318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GLMM – Bernoulli</a:t>
            </a:r>
          </a:p>
          <a:p>
            <a:pPr marL="0" indent="0">
              <a:buNone/>
            </a:pPr>
            <a:r>
              <a:rPr lang="it-IT" dirty="0" err="1"/>
              <a:t>surv</a:t>
            </a:r>
            <a:r>
              <a:rPr lang="it-IT" dirty="0"/>
              <a:t>(0,1) ~ State[J,V,F] * Site * (</a:t>
            </a:r>
            <a:r>
              <a:rPr lang="it-IT" dirty="0" err="1"/>
              <a:t>ddays</a:t>
            </a:r>
            <a:r>
              <a:rPr lang="it-IT" dirty="0"/>
              <a:t> + num_s_Tmin_15) + </a:t>
            </a:r>
            <a:r>
              <a:rPr lang="it-IT" dirty="0">
                <a:solidFill>
                  <a:srgbClr val="FFC000"/>
                </a:solidFill>
              </a:rPr>
              <a:t>(1| ID)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Model </a:t>
            </a:r>
            <a:r>
              <a:rPr lang="it-IT" dirty="0" err="1"/>
              <a:t>selection</a:t>
            </a:r>
            <a:r>
              <a:rPr lang="it-IT" dirty="0"/>
              <a:t> (AIC):</a:t>
            </a:r>
          </a:p>
          <a:p>
            <a:pPr marL="0" indent="0">
              <a:buNone/>
            </a:pPr>
            <a:r>
              <a:rPr lang="it-IT" dirty="0" err="1"/>
              <a:t>surv</a:t>
            </a:r>
            <a:r>
              <a:rPr lang="it-IT" dirty="0"/>
              <a:t>(0,1) ~ State[J,V,F] * Site  + (</a:t>
            </a:r>
            <a:r>
              <a:rPr lang="it-IT" dirty="0" err="1"/>
              <a:t>ddays</a:t>
            </a:r>
            <a:r>
              <a:rPr lang="it-IT" dirty="0"/>
              <a:t> + num_s_Tmin_15)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2D7E51-4901-F0B4-B4BB-18DD474166B3}"/>
              </a:ext>
            </a:extLst>
          </p:cNvPr>
          <p:cNvSpPr txBox="1"/>
          <p:nvPr/>
        </p:nvSpPr>
        <p:spPr>
          <a:xfrm>
            <a:off x="9060497" y="2949166"/>
            <a:ext cx="274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Individual</a:t>
            </a:r>
            <a:r>
              <a:rPr lang="it-IT" dirty="0">
                <a:solidFill>
                  <a:srgbClr val="FFC000"/>
                </a:solidFill>
              </a:rPr>
              <a:t> </a:t>
            </a:r>
            <a:r>
              <a:rPr lang="it-IT" dirty="0" err="1">
                <a:solidFill>
                  <a:srgbClr val="FFC000"/>
                </a:solidFill>
              </a:rPr>
              <a:t>as</a:t>
            </a:r>
            <a:r>
              <a:rPr lang="it-IT" dirty="0">
                <a:solidFill>
                  <a:srgbClr val="FFC000"/>
                </a:solidFill>
              </a:rPr>
              <a:t> random </a:t>
            </a:r>
            <a:r>
              <a:rPr lang="it-IT" dirty="0" err="1">
                <a:solidFill>
                  <a:srgbClr val="FFC000"/>
                </a:solidFill>
              </a:rPr>
              <a:t>term</a:t>
            </a:r>
            <a:br>
              <a:rPr lang="it-IT" dirty="0">
                <a:solidFill>
                  <a:srgbClr val="FFC000"/>
                </a:solidFill>
              </a:rPr>
            </a:br>
            <a:r>
              <a:rPr lang="it-IT" dirty="0">
                <a:solidFill>
                  <a:srgbClr val="FFC000"/>
                </a:solidFill>
              </a:rPr>
              <a:t>(</a:t>
            </a:r>
            <a:r>
              <a:rPr lang="it-IT" dirty="0" err="1">
                <a:solidFill>
                  <a:srgbClr val="FFC000"/>
                </a:solidFill>
              </a:rPr>
              <a:t>repeated</a:t>
            </a:r>
            <a:r>
              <a:rPr lang="it-IT" dirty="0">
                <a:solidFill>
                  <a:srgbClr val="FFC000"/>
                </a:solidFill>
              </a:rPr>
              <a:t> </a:t>
            </a:r>
            <a:r>
              <a:rPr lang="it-IT" dirty="0" err="1">
                <a:solidFill>
                  <a:srgbClr val="FFC000"/>
                </a:solidFill>
              </a:rPr>
              <a:t>measures</a:t>
            </a:r>
            <a:r>
              <a:rPr lang="it-IT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B2745D5C-B1A4-84BD-C2FE-A66B95523081}"/>
              </a:ext>
            </a:extLst>
          </p:cNvPr>
          <p:cNvSpPr/>
          <p:nvPr/>
        </p:nvSpPr>
        <p:spPr>
          <a:xfrm>
            <a:off x="5359651" y="3204927"/>
            <a:ext cx="344032" cy="7967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87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424E16A-83FA-A234-3B01-9E0E8432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16" y="1459593"/>
            <a:ext cx="3927296" cy="393881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8054363-47C6-8FE6-AF38-DF2C689C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080" y="1459592"/>
            <a:ext cx="3927296" cy="393881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F761A0-0C5A-5CA9-51A7-02E5163EA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185" y="1459592"/>
            <a:ext cx="3927296" cy="39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6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469D3-2E4D-6C30-822D-6300BC34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Boosted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</a:t>
            </a:r>
            <a:r>
              <a:rPr lang="it-IT" dirty="0" err="1"/>
              <a:t>Trees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72E2D-0E3D-D4EA-49B4-9DB3BA2B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err="1"/>
              <a:t>Francon</a:t>
            </a:r>
            <a:r>
              <a:rPr lang="it-IT" sz="2000" dirty="0"/>
              <a:t> et al 2020: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bootstrapped</a:t>
            </a:r>
            <a:r>
              <a:rPr lang="it-IT" sz="2000" dirty="0"/>
              <a:t> 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(</a:t>
            </a:r>
            <a:r>
              <a:rPr lang="it-IT" sz="2000" dirty="0" err="1"/>
              <a:t>implemented</a:t>
            </a:r>
            <a:r>
              <a:rPr lang="it-IT" sz="2000" dirty="0"/>
              <a:t> in the R package </a:t>
            </a:r>
            <a:r>
              <a:rPr lang="it-IT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treeclim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an </a:t>
            </a:r>
            <a:r>
              <a:rPr lang="it-IT" sz="2000" i="1" dirty="0"/>
              <a:t>ad-hoc </a:t>
            </a:r>
            <a:r>
              <a:rPr lang="it-IT" sz="2000" dirty="0" err="1"/>
              <a:t>method</a:t>
            </a:r>
            <a:r>
              <a:rPr lang="it-IT" sz="2000" dirty="0"/>
              <a:t> for ring </a:t>
            </a:r>
            <a:r>
              <a:rPr lang="it-IT" sz="2000" dirty="0" err="1"/>
              <a:t>tree</a:t>
            </a:r>
            <a:r>
              <a:rPr lang="it-IT" sz="2000" dirty="0"/>
              <a:t> </a:t>
            </a:r>
            <a:r>
              <a:rPr lang="it-IT" sz="2000" dirty="0" err="1"/>
              <a:t>analysis</a:t>
            </a:r>
            <a:r>
              <a:rPr lang="it-IT" sz="2000" dirty="0"/>
              <a:t>) 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 not </a:t>
            </a:r>
            <a:r>
              <a:rPr 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directly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applicable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to </a:t>
            </a:r>
            <a:r>
              <a:rPr 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our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dataset</a:t>
            </a:r>
            <a:endParaRPr lang="it-IT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structural</a:t>
            </a:r>
            <a:r>
              <a:rPr lang="it-IT" sz="2000" dirty="0"/>
              <a:t> </a:t>
            </a:r>
            <a:r>
              <a:rPr lang="it-IT" sz="2000" dirty="0" err="1"/>
              <a:t>equation</a:t>
            </a:r>
            <a:r>
              <a:rPr lang="it-IT" sz="2000" dirty="0"/>
              <a:t> </a:t>
            </a:r>
            <a:r>
              <a:rPr lang="it-IT" sz="2000" dirty="0" err="1"/>
              <a:t>modelling</a:t>
            </a:r>
            <a:r>
              <a:rPr lang="it-IT" sz="2000" dirty="0"/>
              <a:t> (R package </a:t>
            </a:r>
            <a:r>
              <a:rPr lang="it-IT" sz="2000" dirty="0" err="1">
                <a:solidFill>
                  <a:schemeClr val="accent1"/>
                </a:solidFill>
              </a:rPr>
              <a:t>lavaan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err="1"/>
              <a:t>Boosted</a:t>
            </a:r>
            <a:r>
              <a:rPr lang="it-IT" sz="2000" dirty="0"/>
              <a:t> </a:t>
            </a:r>
            <a:r>
              <a:rPr lang="it-IT" sz="2000" dirty="0" err="1"/>
              <a:t>Regression</a:t>
            </a:r>
            <a:r>
              <a:rPr lang="it-IT" sz="2000" dirty="0"/>
              <a:t> </a:t>
            </a:r>
            <a:r>
              <a:rPr lang="it-IT" sz="2000" dirty="0" err="1"/>
              <a:t>Trees</a:t>
            </a:r>
            <a:r>
              <a:rPr lang="it-IT" sz="2000" dirty="0"/>
              <a:t> (</a:t>
            </a:r>
            <a:r>
              <a:rPr lang="it-IT" sz="2000" dirty="0" err="1"/>
              <a:t>eXtreme</a:t>
            </a:r>
            <a:r>
              <a:rPr lang="it-IT" sz="2000" dirty="0"/>
              <a:t> </a:t>
            </a:r>
            <a:r>
              <a:rPr lang="it-IT" sz="2000" dirty="0" err="1"/>
              <a:t>Gradient</a:t>
            </a:r>
            <a:r>
              <a:rPr lang="it-IT" sz="2000" dirty="0"/>
              <a:t> </a:t>
            </a:r>
            <a:r>
              <a:rPr lang="it-IT" sz="2000" dirty="0" err="1"/>
              <a:t>Boosting</a:t>
            </a:r>
            <a:r>
              <a:rPr lang="it-IT" sz="2000" dirty="0"/>
              <a:t>, R package </a:t>
            </a:r>
            <a:r>
              <a:rPr lang="it-IT" sz="2000" dirty="0" err="1">
                <a:solidFill>
                  <a:schemeClr val="accent1"/>
                </a:solidFill>
              </a:rPr>
              <a:t>XGBoost</a:t>
            </a:r>
            <a:r>
              <a:rPr lang="it-IT" sz="2000" dirty="0"/>
              <a:t>)</a:t>
            </a:r>
          </a:p>
          <a:p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importance</a:t>
            </a:r>
            <a:endParaRPr lang="it-IT" sz="2000" dirty="0"/>
          </a:p>
          <a:p>
            <a:r>
              <a:rPr lang="it-IT" sz="2000" dirty="0" err="1"/>
              <a:t>prediction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7463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9520D-548A-2B4B-2494-ABF3AF7C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7627"/>
          </a:xfrm>
        </p:spPr>
        <p:txBody>
          <a:bodyPr/>
          <a:lstStyle/>
          <a:p>
            <a:r>
              <a:rPr lang="it-IT" dirty="0" err="1"/>
              <a:t>Predictors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F9517-2B63-27E0-67E7-20B1DFC2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394"/>
            <a:ext cx="10515600" cy="4755569"/>
          </a:xfrm>
        </p:spPr>
        <p:txBody>
          <a:bodyPr>
            <a:noAutofit/>
          </a:bodyPr>
          <a:lstStyle/>
          <a:p>
            <a:r>
              <a:rPr lang="it-IT" sz="2400" i="1" dirty="0"/>
              <a:t>Degree-days</a:t>
            </a:r>
            <a:r>
              <a:rPr lang="it-IT" sz="2400" dirty="0"/>
              <a:t>: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dirty="0" err="1"/>
              <a:t>snowmelt</a:t>
            </a:r>
            <a:r>
              <a:rPr lang="it-IT" sz="2400" dirty="0"/>
              <a:t> day up to </a:t>
            </a:r>
            <a:r>
              <a:rPr lang="it-IT" sz="2400" dirty="0">
                <a:solidFill>
                  <a:schemeClr val="accent1"/>
                </a:solidFill>
              </a:rPr>
              <a:t>150 </a:t>
            </a:r>
            <a:r>
              <a:rPr lang="it-IT" sz="2400" dirty="0"/>
              <a:t>days </a:t>
            </a:r>
            <a:r>
              <a:rPr lang="it-IT" sz="2400" dirty="0" err="1"/>
              <a:t>later</a:t>
            </a:r>
            <a:endParaRPr lang="it-IT" sz="2400" dirty="0"/>
          </a:p>
          <a:p>
            <a:r>
              <a:rPr lang="it-IT" sz="2400" i="1" dirty="0"/>
              <a:t>num_sp_Tmin_10</a:t>
            </a:r>
            <a:br>
              <a:rPr lang="it-IT" sz="2400" i="1" dirty="0"/>
            </a:br>
            <a:r>
              <a:rPr lang="it-IT" sz="2400" i="1" dirty="0"/>
              <a:t>num_sp_Tmin_15</a:t>
            </a:r>
            <a:br>
              <a:rPr lang="it-IT" sz="2400" i="1" dirty="0"/>
            </a:br>
            <a:r>
              <a:rPr lang="it-IT" sz="2400" i="1" dirty="0"/>
              <a:t>num_sp_Tmax_25</a:t>
            </a:r>
            <a:br>
              <a:rPr lang="it-IT" sz="2400" i="1" dirty="0"/>
            </a:br>
            <a:r>
              <a:rPr lang="it-IT" sz="2400" i="1" dirty="0"/>
              <a:t>num_sp_Tmax_30</a:t>
            </a:r>
          </a:p>
          <a:p>
            <a:r>
              <a:rPr lang="it-IT" sz="2400" i="1" dirty="0"/>
              <a:t>num_sd_Tmin_10</a:t>
            </a:r>
            <a:br>
              <a:rPr lang="it-IT" sz="2400" i="1" dirty="0"/>
            </a:br>
            <a:r>
              <a:rPr lang="it-IT" sz="2400" i="1" dirty="0"/>
              <a:t>num_sd_Tmin_15</a:t>
            </a:r>
            <a:br>
              <a:rPr lang="it-IT" sz="2400" i="1" dirty="0"/>
            </a:br>
            <a:r>
              <a:rPr lang="it-IT" sz="2400" i="1" dirty="0"/>
              <a:t>num_sd_Tmax_25</a:t>
            </a:r>
            <a:br>
              <a:rPr lang="it-IT" sz="2400" i="1" dirty="0"/>
            </a:br>
            <a:r>
              <a:rPr lang="it-IT" sz="2400" i="1" dirty="0"/>
              <a:t>num_sd_Tmax_30</a:t>
            </a:r>
          </a:p>
          <a:p>
            <a:r>
              <a:rPr lang="it-IT" sz="2400" i="1" dirty="0"/>
              <a:t>Site</a:t>
            </a:r>
          </a:p>
          <a:p>
            <a:r>
              <a:rPr lang="it-IT" sz="2400" i="1" dirty="0"/>
              <a:t>State (J, V, F)</a:t>
            </a:r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3BC702-AB79-35C2-4659-56E9862F5546}"/>
              </a:ext>
            </a:extLst>
          </p:cNvPr>
          <p:cNvSpPr txBox="1"/>
          <p:nvPr/>
        </p:nvSpPr>
        <p:spPr>
          <a:xfrm>
            <a:off x="4684861" y="2105595"/>
            <a:ext cx="5699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stressful</a:t>
            </a:r>
            <a:r>
              <a:rPr lang="it-IT" sz="2000" dirty="0"/>
              <a:t> hot </a:t>
            </a:r>
            <a:r>
              <a:rPr lang="it-IT" sz="2000" dirty="0" err="1">
                <a:solidFill>
                  <a:srgbClr val="FF0000"/>
                </a:solidFill>
              </a:rPr>
              <a:t>periods</a:t>
            </a:r>
            <a:r>
              <a:rPr lang="it-IT" sz="2000" dirty="0"/>
              <a:t>:</a:t>
            </a:r>
            <a:br>
              <a:rPr lang="it-IT" sz="2000" dirty="0"/>
            </a:b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periods</a:t>
            </a:r>
            <a:r>
              <a:rPr lang="it-IT" sz="2000" dirty="0"/>
              <a:t> with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least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FF0000"/>
                </a:solidFill>
              </a:rPr>
              <a:t>3</a:t>
            </a:r>
            <a:r>
              <a:rPr lang="it-IT" sz="2000" dirty="0"/>
              <a:t> consecutive days with </a:t>
            </a:r>
            <a:r>
              <a:rPr lang="it-IT" sz="2000" dirty="0" err="1"/>
              <a:t>Tmin</a:t>
            </a:r>
            <a:r>
              <a:rPr lang="it-IT" sz="2000" dirty="0"/>
              <a:t> or </a:t>
            </a:r>
            <a:r>
              <a:rPr lang="it-IT" sz="2000" dirty="0" err="1"/>
              <a:t>Tmax</a:t>
            </a:r>
            <a:r>
              <a:rPr lang="it-IT" sz="2000" dirty="0"/>
              <a:t> </a:t>
            </a:r>
            <a:r>
              <a:rPr lang="it-IT" sz="2000" dirty="0" err="1"/>
              <a:t>above</a:t>
            </a:r>
            <a:r>
              <a:rPr lang="it-IT" sz="2000" dirty="0"/>
              <a:t> a </a:t>
            </a:r>
            <a:r>
              <a:rPr lang="it-IT" sz="2000" dirty="0" err="1"/>
              <a:t>threshold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6793C6-B70E-66DD-C8FF-1D50FBD833F3}"/>
              </a:ext>
            </a:extLst>
          </p:cNvPr>
          <p:cNvSpPr txBox="1"/>
          <p:nvPr/>
        </p:nvSpPr>
        <p:spPr>
          <a:xfrm>
            <a:off x="4684861" y="3438800"/>
            <a:ext cx="6686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stressful</a:t>
            </a:r>
            <a:r>
              <a:rPr lang="it-IT" sz="2000" dirty="0"/>
              <a:t> hot </a:t>
            </a:r>
            <a:r>
              <a:rPr lang="it-IT" sz="2000" dirty="0">
                <a:solidFill>
                  <a:srgbClr val="FF0000"/>
                </a:solidFill>
              </a:rPr>
              <a:t>days</a:t>
            </a:r>
            <a:r>
              <a:rPr lang="it-IT" sz="2000" dirty="0"/>
              <a:t>:</a:t>
            </a:r>
            <a:br>
              <a:rPr lang="it-IT" sz="2000" dirty="0"/>
            </a:br>
            <a:r>
              <a:rPr lang="it-IT" sz="2000" dirty="0" err="1"/>
              <a:t>number</a:t>
            </a:r>
            <a:r>
              <a:rPr lang="it-IT" sz="2000" dirty="0"/>
              <a:t> of days in </a:t>
            </a:r>
            <a:r>
              <a:rPr lang="it-IT" sz="2000" dirty="0" err="1"/>
              <a:t>periods</a:t>
            </a:r>
            <a:r>
              <a:rPr lang="it-IT" sz="2000" dirty="0"/>
              <a:t> with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least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FF0000"/>
                </a:solidFill>
              </a:rPr>
              <a:t>3</a:t>
            </a:r>
            <a:r>
              <a:rPr lang="it-IT" sz="2000" dirty="0"/>
              <a:t> consecutive days with </a:t>
            </a:r>
            <a:r>
              <a:rPr lang="it-IT" sz="2000" dirty="0" err="1"/>
              <a:t>Tmin</a:t>
            </a:r>
            <a:r>
              <a:rPr lang="it-IT" sz="2000" dirty="0"/>
              <a:t> or </a:t>
            </a:r>
            <a:r>
              <a:rPr lang="it-IT" sz="2000" dirty="0" err="1"/>
              <a:t>Tmax</a:t>
            </a:r>
            <a:r>
              <a:rPr lang="it-IT" sz="2000" dirty="0"/>
              <a:t> </a:t>
            </a:r>
            <a:r>
              <a:rPr lang="it-IT" sz="2000" dirty="0" err="1"/>
              <a:t>above</a:t>
            </a:r>
            <a:r>
              <a:rPr lang="it-IT" sz="2000" dirty="0"/>
              <a:t> a </a:t>
            </a:r>
            <a:r>
              <a:rPr lang="it-IT" sz="2000" dirty="0" err="1"/>
              <a:t>threshold</a:t>
            </a:r>
            <a:endParaRPr lang="it-IT" sz="2000" dirty="0"/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0FB798B6-7B1D-3677-0BD9-308276F4B854}"/>
              </a:ext>
            </a:extLst>
          </p:cNvPr>
          <p:cNvSpPr/>
          <p:nvPr/>
        </p:nvSpPr>
        <p:spPr>
          <a:xfrm>
            <a:off x="3911853" y="1984210"/>
            <a:ext cx="280657" cy="13112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11DAECF5-2AC2-7DFF-0D88-BF4B4DB24190}"/>
              </a:ext>
            </a:extLst>
          </p:cNvPr>
          <p:cNvSpPr/>
          <p:nvPr/>
        </p:nvSpPr>
        <p:spPr>
          <a:xfrm>
            <a:off x="3885446" y="3445661"/>
            <a:ext cx="280657" cy="13112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9520D-548A-2B4B-2494-ABF3AF7C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Survival </a:t>
            </a:r>
            <a:r>
              <a:rPr lang="it-IT" dirty="0" err="1"/>
              <a:t>probability</a:t>
            </a:r>
            <a:r>
              <a:rPr lang="it-IT" dirty="0"/>
              <a:t>		</a:t>
            </a:r>
            <a:r>
              <a:rPr lang="it-IT" dirty="0" err="1"/>
              <a:t>Flowering</a:t>
            </a:r>
            <a:r>
              <a:rPr lang="it-IT" dirty="0"/>
              <a:t> </a:t>
            </a:r>
            <a:r>
              <a:rPr lang="it-IT" dirty="0" err="1"/>
              <a:t>probability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152085-02FE-6374-64AF-C15582C4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982" y="1292548"/>
            <a:ext cx="6557982" cy="5087136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EA05DBC-71DC-09B2-E0A5-A4F7131BF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85" y="1405739"/>
            <a:ext cx="6557982" cy="50871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54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9520D-548A-2B4B-2494-ABF3AF7C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Survival </a:t>
            </a:r>
            <a:r>
              <a:rPr lang="it-IT" dirty="0" err="1"/>
              <a:t>probability</a:t>
            </a:r>
            <a:r>
              <a:rPr lang="it-IT" dirty="0"/>
              <a:t>		</a:t>
            </a:r>
            <a:r>
              <a:rPr lang="it-IT" dirty="0" err="1"/>
              <a:t>Flowering</a:t>
            </a:r>
            <a:r>
              <a:rPr lang="it-IT" dirty="0"/>
              <a:t> </a:t>
            </a:r>
            <a:r>
              <a:rPr lang="it-IT" dirty="0" err="1"/>
              <a:t>probability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1A7411-DFC2-02AA-84B6-EB891955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894"/>
            <a:ext cx="5524500" cy="3495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FFB8BD9-81C4-D21F-296D-9664BC407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40" y="1483199"/>
            <a:ext cx="5524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61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Tema di Office</vt:lpstr>
      <vt:lpstr>Analysis of vital rates</vt:lpstr>
      <vt:lpstr>Environmental predictors Years 2014-2021, iButton data</vt:lpstr>
      <vt:lpstr>Analysis of survival probability</vt:lpstr>
      <vt:lpstr>Presentazione standard di PowerPoint</vt:lpstr>
      <vt:lpstr>Boosted Regression Trees</vt:lpstr>
      <vt:lpstr>Predictors</vt:lpstr>
      <vt:lpstr>Survival probability  Flowering probability</vt:lpstr>
      <vt:lpstr>Survival probability  Flowering probability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vital rates</dc:title>
  <dc:creator>MARCO ANDRELLO</dc:creator>
  <cp:lastModifiedBy>MARCO ANDRELLO</cp:lastModifiedBy>
  <cp:revision>2</cp:revision>
  <dcterms:created xsi:type="dcterms:W3CDTF">2023-11-10T10:38:10Z</dcterms:created>
  <dcterms:modified xsi:type="dcterms:W3CDTF">2023-11-22T09:35:06Z</dcterms:modified>
</cp:coreProperties>
</file>