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7" r:id="rId3"/>
    <p:sldId id="259" r:id="rId4"/>
    <p:sldId id="260" r:id="rId5"/>
    <p:sldId id="264" r:id="rId6"/>
    <p:sldId id="265" r:id="rId7"/>
    <p:sldId id="262" r:id="rId8"/>
    <p:sldId id="266" r:id="rId9"/>
    <p:sldId id="279" r:id="rId10"/>
    <p:sldId id="256" r:id="rId11"/>
    <p:sldId id="25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2EFB"/>
    <a:srgbClr val="A836EF"/>
    <a:srgbClr val="595959"/>
    <a:srgbClr val="CFA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3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7A77-EB2E-4130-9947-984C8BFBAA34}" type="datetimeFigureOut">
              <a:rPr lang="it-IT" smtClean="0"/>
              <a:t>19/07/2022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EB5A-32CB-4AC8-9B81-B1CCFE19C2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2888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7A77-EB2E-4130-9947-984C8BFBAA34}" type="datetimeFigureOut">
              <a:rPr lang="it-IT" smtClean="0"/>
              <a:t>19/07/2022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EB5A-32CB-4AC8-9B81-B1CCFE19C2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167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7A77-EB2E-4130-9947-984C8BFBAA34}" type="datetimeFigureOut">
              <a:rPr lang="it-IT" smtClean="0"/>
              <a:t>19/07/2022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EB5A-32CB-4AC8-9B81-B1CCFE19C2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2456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7A77-EB2E-4130-9947-984C8BFBAA34}" type="datetimeFigureOut">
              <a:rPr lang="it-IT" smtClean="0"/>
              <a:t>19/07/2022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EB5A-32CB-4AC8-9B81-B1CCFE19C2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7826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7A77-EB2E-4130-9947-984C8BFBAA34}" type="datetimeFigureOut">
              <a:rPr lang="it-IT" smtClean="0"/>
              <a:t>19/07/2022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EB5A-32CB-4AC8-9B81-B1CCFE19C2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640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7A77-EB2E-4130-9947-984C8BFBAA34}" type="datetimeFigureOut">
              <a:rPr lang="it-IT" smtClean="0"/>
              <a:t>19/07/2022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EB5A-32CB-4AC8-9B81-B1CCFE19C2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2934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7A77-EB2E-4130-9947-984C8BFBAA34}" type="datetimeFigureOut">
              <a:rPr lang="it-IT" smtClean="0"/>
              <a:t>19/07/2022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EB5A-32CB-4AC8-9B81-B1CCFE19C2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8549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7A77-EB2E-4130-9947-984C8BFBAA34}" type="datetimeFigureOut">
              <a:rPr lang="it-IT" smtClean="0"/>
              <a:t>19/07/2022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EB5A-32CB-4AC8-9B81-B1CCFE19C2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9036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7A77-EB2E-4130-9947-984C8BFBAA34}" type="datetimeFigureOut">
              <a:rPr lang="it-IT" smtClean="0"/>
              <a:t>19/07/2022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EB5A-32CB-4AC8-9B81-B1CCFE19C2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7973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7A77-EB2E-4130-9947-984C8BFBAA34}" type="datetimeFigureOut">
              <a:rPr lang="it-IT" smtClean="0"/>
              <a:t>19/07/2022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EB5A-32CB-4AC8-9B81-B1CCFE19C2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235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7A77-EB2E-4130-9947-984C8BFBAA34}" type="datetimeFigureOut">
              <a:rPr lang="it-IT" smtClean="0"/>
              <a:t>19/07/2022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EB5A-32CB-4AC8-9B81-B1CCFE19C2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92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E7A77-EB2E-4130-9947-984C8BFBAA34}" type="datetimeFigureOut">
              <a:rPr lang="it-IT" smtClean="0"/>
              <a:t>19/07/2022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EEB5A-32CB-4AC8-9B81-B1CCFE19C2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198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8649" y="470780"/>
            <a:ext cx="8330293" cy="5706183"/>
          </a:xfrm>
        </p:spPr>
        <p:txBody>
          <a:bodyPr/>
          <a:lstStyle/>
          <a:p>
            <a:pPr marL="0" indent="0">
              <a:buNone/>
            </a:pPr>
            <a:r>
              <a:rPr lang="it-IT" dirty="0" err="1" smtClean="0"/>
              <a:t>Safran</a:t>
            </a:r>
            <a:r>
              <a:rPr lang="it-IT" dirty="0" smtClean="0"/>
              <a:t> / </a:t>
            </a:r>
            <a:r>
              <a:rPr lang="it-IT" dirty="0" err="1" smtClean="0"/>
              <a:t>Crocus</a:t>
            </a:r>
            <a:r>
              <a:rPr lang="it-IT" dirty="0" smtClean="0"/>
              <a:t> model (</a:t>
            </a:r>
            <a:r>
              <a:rPr lang="it-IT" dirty="0" err="1" smtClean="0"/>
              <a:t>Météo</a:t>
            </a:r>
            <a:r>
              <a:rPr lang="it-IT" dirty="0" smtClean="0"/>
              <a:t> France)</a:t>
            </a:r>
            <a:endParaRPr lang="it-IT" dirty="0" smtClean="0"/>
          </a:p>
          <a:p>
            <a:pPr marL="0" indent="0">
              <a:buNone/>
            </a:pPr>
            <a:r>
              <a:rPr lang="it-IT" dirty="0" err="1" smtClean="0"/>
              <a:t>Données</a:t>
            </a:r>
            <a:r>
              <a:rPr lang="it-IT" dirty="0" smtClean="0"/>
              <a:t> </a:t>
            </a:r>
            <a:r>
              <a:rPr lang="it-IT" dirty="0" err="1" smtClean="0"/>
              <a:t>iButton</a:t>
            </a:r>
            <a:r>
              <a:rPr lang="it-IT" dirty="0" smtClean="0"/>
              <a:t> (</a:t>
            </a:r>
            <a:r>
              <a:rPr lang="it-IT" dirty="0" err="1" smtClean="0"/>
              <a:t>température</a:t>
            </a:r>
            <a:r>
              <a:rPr lang="it-IT" dirty="0" smtClean="0"/>
              <a:t> à ~10 cm </a:t>
            </a:r>
            <a:r>
              <a:rPr lang="it-IT" dirty="0" err="1" smtClean="0"/>
              <a:t>dans</a:t>
            </a:r>
            <a:r>
              <a:rPr lang="it-IT" dirty="0" smtClean="0"/>
              <a:t> le sol)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 smtClean="0"/>
              <a:t>Comparison</a:t>
            </a:r>
            <a:r>
              <a:rPr lang="it-IT" dirty="0" smtClean="0"/>
              <a:t> </a:t>
            </a:r>
            <a:r>
              <a:rPr lang="it-IT" dirty="0" err="1" smtClean="0"/>
              <a:t>between</a:t>
            </a:r>
            <a:r>
              <a:rPr lang="it-IT" dirty="0" smtClean="0"/>
              <a:t> </a:t>
            </a:r>
            <a:r>
              <a:rPr lang="it-IT" dirty="0" err="1" smtClean="0"/>
              <a:t>Safran</a:t>
            </a:r>
            <a:r>
              <a:rPr lang="it-IT" dirty="0" smtClean="0"/>
              <a:t> / </a:t>
            </a:r>
            <a:r>
              <a:rPr lang="it-IT" dirty="0" err="1" smtClean="0"/>
              <a:t>Crocus</a:t>
            </a:r>
            <a:r>
              <a:rPr lang="it-IT" dirty="0" smtClean="0"/>
              <a:t> model and </a:t>
            </a:r>
            <a:r>
              <a:rPr lang="it-IT" dirty="0" err="1" smtClean="0"/>
              <a:t>iButton</a:t>
            </a:r>
            <a:endParaRPr lang="it-IT" dirty="0" smtClean="0"/>
          </a:p>
          <a:p>
            <a:pPr marL="0" indent="0">
              <a:buNone/>
            </a:pPr>
            <a:r>
              <a:rPr lang="it-IT" dirty="0" err="1" smtClean="0"/>
              <a:t>Safran-Crocus</a:t>
            </a:r>
            <a:r>
              <a:rPr lang="it-IT" dirty="0" smtClean="0"/>
              <a:t> model: </a:t>
            </a:r>
            <a:r>
              <a:rPr lang="it-IT" dirty="0" err="1" smtClean="0"/>
              <a:t>Temporal</a:t>
            </a:r>
            <a:r>
              <a:rPr lang="it-IT" dirty="0" smtClean="0"/>
              <a:t> </a:t>
            </a:r>
            <a:r>
              <a:rPr lang="it-IT" dirty="0"/>
              <a:t>trends 2000-2019</a:t>
            </a:r>
          </a:p>
          <a:p>
            <a:pPr marL="0" indent="0">
              <a:buNone/>
            </a:pPr>
            <a:r>
              <a:rPr lang="it-IT" dirty="0" err="1" smtClean="0"/>
              <a:t>Imputation</a:t>
            </a:r>
            <a:r>
              <a:rPr lang="it-IT" dirty="0" smtClean="0"/>
              <a:t> of </a:t>
            </a:r>
            <a:r>
              <a:rPr lang="it-IT" dirty="0" err="1" smtClean="0"/>
              <a:t>iButton</a:t>
            </a:r>
            <a:r>
              <a:rPr lang="it-IT" dirty="0" smtClean="0"/>
              <a:t> data</a:t>
            </a:r>
          </a:p>
          <a:p>
            <a:pPr marL="0" indent="0">
              <a:buNone/>
            </a:pPr>
            <a:r>
              <a:rPr lang="it-IT" dirty="0" err="1" smtClean="0"/>
              <a:t>Safran</a:t>
            </a:r>
            <a:r>
              <a:rPr lang="it-IT" dirty="0" smtClean="0"/>
              <a:t> / </a:t>
            </a:r>
            <a:r>
              <a:rPr lang="it-IT" dirty="0" err="1" smtClean="0"/>
              <a:t>Crocus</a:t>
            </a:r>
            <a:r>
              <a:rPr lang="it-IT" dirty="0" smtClean="0"/>
              <a:t> model: </a:t>
            </a:r>
            <a:r>
              <a:rPr lang="it-IT" dirty="0" err="1" smtClean="0"/>
              <a:t>calculation</a:t>
            </a:r>
            <a:r>
              <a:rPr lang="it-IT" dirty="0" smtClean="0"/>
              <a:t> of </a:t>
            </a:r>
            <a:r>
              <a:rPr lang="it-IT" dirty="0" err="1" smtClean="0"/>
              <a:t>climatic</a:t>
            </a:r>
            <a:r>
              <a:rPr lang="it-IT" dirty="0" smtClean="0"/>
              <a:t> </a:t>
            </a:r>
            <a:r>
              <a:rPr lang="it-IT" dirty="0" err="1" smtClean="0"/>
              <a:t>variables</a:t>
            </a:r>
            <a:endParaRPr lang="it-IT" dirty="0"/>
          </a:p>
          <a:p>
            <a:pPr marL="0" indent="0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47568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0" y="0"/>
            <a:ext cx="1823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 smtClean="0">
                <a:solidFill>
                  <a:srgbClr val="A836EF"/>
                </a:solidFill>
              </a:rPr>
              <a:t>Mean</a:t>
            </a:r>
            <a:r>
              <a:rPr lang="it-IT" b="1" dirty="0" smtClean="0">
                <a:solidFill>
                  <a:srgbClr val="A836EF"/>
                </a:solidFill>
              </a:rPr>
              <a:t> </a:t>
            </a:r>
            <a:r>
              <a:rPr lang="it-IT" b="1" dirty="0" err="1" smtClean="0">
                <a:solidFill>
                  <a:srgbClr val="A836EF"/>
                </a:solidFill>
              </a:rPr>
              <a:t>daily</a:t>
            </a:r>
            <a:r>
              <a:rPr lang="it-IT" b="1" dirty="0" smtClean="0">
                <a:solidFill>
                  <a:srgbClr val="A836EF"/>
                </a:solidFill>
              </a:rPr>
              <a:t> </a:t>
            </a:r>
            <a:r>
              <a:rPr lang="it-IT" b="1" dirty="0" err="1" smtClean="0">
                <a:solidFill>
                  <a:srgbClr val="A836EF"/>
                </a:solidFill>
              </a:rPr>
              <a:t>Temp</a:t>
            </a:r>
            <a:endParaRPr lang="it-IT" b="1" dirty="0">
              <a:solidFill>
                <a:srgbClr val="A836EF"/>
              </a:solidFill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16" y="369332"/>
            <a:ext cx="7846423" cy="640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84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149" y="96613"/>
            <a:ext cx="8281851" cy="6761388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0" y="0"/>
            <a:ext cx="1349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 smtClean="0">
                <a:solidFill>
                  <a:srgbClr val="595959"/>
                </a:solidFill>
              </a:rPr>
              <a:t>Degree</a:t>
            </a:r>
            <a:r>
              <a:rPr lang="it-IT" b="1" dirty="0" smtClean="0">
                <a:solidFill>
                  <a:srgbClr val="595959"/>
                </a:solidFill>
              </a:rPr>
              <a:t> </a:t>
            </a:r>
            <a:r>
              <a:rPr lang="it-IT" b="1" dirty="0" err="1" smtClean="0">
                <a:solidFill>
                  <a:srgbClr val="595959"/>
                </a:solidFill>
              </a:rPr>
              <a:t>days</a:t>
            </a:r>
            <a:endParaRPr lang="it-IT" b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51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624353" y="2819402"/>
            <a:ext cx="57288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 err="1" smtClean="0"/>
              <a:t>Imputation</a:t>
            </a:r>
            <a:r>
              <a:rPr lang="it-IT" sz="4000" dirty="0" smtClean="0"/>
              <a:t> of </a:t>
            </a:r>
            <a:r>
              <a:rPr lang="it-IT" sz="4000" dirty="0" err="1" smtClean="0"/>
              <a:t>iButton</a:t>
            </a:r>
            <a:r>
              <a:rPr lang="it-IT" sz="4000" dirty="0" smtClean="0"/>
              <a:t> data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220758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1453401" y="1475992"/>
            <a:ext cx="64552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lm(</a:t>
            </a:r>
            <a:r>
              <a:rPr lang="it-IT" dirty="0" err="1">
                <a:solidFill>
                  <a:srgbClr val="2E2EFB"/>
                </a:solidFill>
              </a:rPr>
              <a:t>iTmean</a:t>
            </a:r>
            <a:r>
              <a:rPr lang="it-IT" dirty="0"/>
              <a:t> ~ </a:t>
            </a:r>
            <a:r>
              <a:rPr lang="it-IT" dirty="0" err="1">
                <a:solidFill>
                  <a:srgbClr val="A836EF"/>
                </a:solidFill>
              </a:rPr>
              <a:t>Tmin</a:t>
            </a:r>
            <a:r>
              <a:rPr lang="it-IT" dirty="0">
                <a:solidFill>
                  <a:srgbClr val="A836EF"/>
                </a:solidFill>
              </a:rPr>
              <a:t> + </a:t>
            </a:r>
            <a:r>
              <a:rPr lang="it-IT" dirty="0" err="1">
                <a:solidFill>
                  <a:srgbClr val="A836EF"/>
                </a:solidFill>
              </a:rPr>
              <a:t>Tmean</a:t>
            </a:r>
            <a:r>
              <a:rPr lang="it-IT" dirty="0">
                <a:solidFill>
                  <a:srgbClr val="A836EF"/>
                </a:solidFill>
              </a:rPr>
              <a:t> + </a:t>
            </a:r>
            <a:r>
              <a:rPr lang="it-IT" dirty="0" err="1">
                <a:solidFill>
                  <a:srgbClr val="A836EF"/>
                </a:solidFill>
              </a:rPr>
              <a:t>Tmax</a:t>
            </a:r>
            <a:r>
              <a:rPr lang="it-IT" dirty="0">
                <a:solidFill>
                  <a:srgbClr val="A836EF"/>
                </a:solidFill>
              </a:rPr>
              <a:t> + </a:t>
            </a:r>
            <a:r>
              <a:rPr lang="it-IT" dirty="0" err="1">
                <a:solidFill>
                  <a:srgbClr val="A836EF"/>
                </a:solidFill>
              </a:rPr>
              <a:t>Rainf</a:t>
            </a:r>
            <a:r>
              <a:rPr lang="it-IT" dirty="0">
                <a:solidFill>
                  <a:srgbClr val="A836EF"/>
                </a:solidFill>
              </a:rPr>
              <a:t> + </a:t>
            </a:r>
            <a:r>
              <a:rPr lang="it-IT" dirty="0" err="1">
                <a:solidFill>
                  <a:srgbClr val="A836EF"/>
                </a:solidFill>
              </a:rPr>
              <a:t>Snowf</a:t>
            </a:r>
            <a:r>
              <a:rPr lang="it-IT" dirty="0">
                <a:solidFill>
                  <a:srgbClr val="A836EF"/>
                </a:solidFill>
              </a:rPr>
              <a:t> </a:t>
            </a:r>
            <a:r>
              <a:rPr lang="it-IT" dirty="0">
                <a:solidFill>
                  <a:srgbClr val="00B050"/>
                </a:solidFill>
              </a:rPr>
              <a:t>+ TG1 + </a:t>
            </a:r>
            <a:r>
              <a:rPr lang="it-IT" dirty="0" smtClean="0">
                <a:solidFill>
                  <a:srgbClr val="00B050"/>
                </a:solidFill>
              </a:rPr>
              <a:t>TG4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424543" y="174172"/>
            <a:ext cx="8764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>
                <a:solidFill>
                  <a:srgbClr val="2E2EFB"/>
                </a:solidFill>
              </a:rPr>
              <a:t>iButton</a:t>
            </a:r>
            <a:endParaRPr lang="it-IT" dirty="0" smtClean="0">
              <a:solidFill>
                <a:srgbClr val="2E2EFB"/>
              </a:solidFill>
            </a:endParaRPr>
          </a:p>
          <a:p>
            <a:r>
              <a:rPr lang="it-IT" dirty="0" err="1" smtClean="0">
                <a:solidFill>
                  <a:srgbClr val="A836EF"/>
                </a:solidFill>
              </a:rPr>
              <a:t>Safran</a:t>
            </a:r>
            <a:endParaRPr lang="it-IT" dirty="0" smtClean="0">
              <a:solidFill>
                <a:srgbClr val="A836EF"/>
              </a:solidFill>
            </a:endParaRPr>
          </a:p>
          <a:p>
            <a:r>
              <a:rPr lang="it-IT" dirty="0" err="1" smtClean="0">
                <a:solidFill>
                  <a:srgbClr val="00B050"/>
                </a:solidFill>
              </a:rPr>
              <a:t>Crocus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2501621" y="1992085"/>
            <a:ext cx="395268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smtClean="0"/>
              <a:t>Model </a:t>
            </a:r>
            <a:r>
              <a:rPr lang="it-IT" dirty="0" err="1" smtClean="0"/>
              <a:t>fitted</a:t>
            </a:r>
            <a:r>
              <a:rPr lang="it-IT" dirty="0" smtClean="0"/>
              <a:t> on 2014-2018</a:t>
            </a:r>
          </a:p>
          <a:p>
            <a:pPr algn="ctr"/>
            <a:endParaRPr lang="it-IT" dirty="0" smtClean="0"/>
          </a:p>
          <a:p>
            <a:pPr algn="ctr"/>
            <a:endParaRPr lang="it-IT" dirty="0" smtClean="0"/>
          </a:p>
          <a:p>
            <a:pPr algn="ctr"/>
            <a:endParaRPr lang="it-IT" dirty="0" smtClean="0"/>
          </a:p>
          <a:p>
            <a:pPr algn="ctr"/>
            <a:r>
              <a:rPr lang="it-IT" dirty="0" smtClean="0"/>
              <a:t>Model </a:t>
            </a:r>
            <a:r>
              <a:rPr lang="it-IT" dirty="0" err="1" smtClean="0"/>
              <a:t>selection</a:t>
            </a:r>
            <a:endParaRPr lang="it-IT" dirty="0" smtClean="0"/>
          </a:p>
          <a:p>
            <a:pPr algn="ctr"/>
            <a:r>
              <a:rPr lang="it-IT" dirty="0" smtClean="0"/>
              <a:t>or</a:t>
            </a:r>
            <a:endParaRPr lang="it-IT" dirty="0"/>
          </a:p>
          <a:p>
            <a:pPr algn="ctr"/>
            <a:r>
              <a:rPr lang="it-IT" dirty="0" smtClean="0"/>
              <a:t>Model </a:t>
            </a:r>
            <a:r>
              <a:rPr lang="it-IT" dirty="0" err="1" smtClean="0"/>
              <a:t>averaging</a:t>
            </a:r>
            <a:endParaRPr lang="it-IT" dirty="0" smtClean="0"/>
          </a:p>
          <a:p>
            <a:pPr algn="ctr"/>
            <a:endParaRPr lang="it-IT" dirty="0" smtClean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r>
              <a:rPr lang="it-IT" dirty="0" err="1" smtClean="0"/>
              <a:t>Prediction</a:t>
            </a:r>
            <a:r>
              <a:rPr lang="it-IT" dirty="0" smtClean="0"/>
              <a:t> of </a:t>
            </a:r>
            <a:r>
              <a:rPr lang="it-IT" dirty="0" err="1" smtClean="0"/>
              <a:t>ibutton</a:t>
            </a:r>
            <a:r>
              <a:rPr lang="it-IT" dirty="0" smtClean="0"/>
              <a:t> data on 2000-2013</a:t>
            </a:r>
            <a:endParaRPr lang="it-IT" dirty="0"/>
          </a:p>
        </p:txBody>
      </p:sp>
      <p:cxnSp>
        <p:nvCxnSpPr>
          <p:cNvPr id="7" name="Connettore 2 6"/>
          <p:cNvCxnSpPr/>
          <p:nvPr/>
        </p:nvCxnSpPr>
        <p:spPr>
          <a:xfrm>
            <a:off x="4477963" y="2449286"/>
            <a:ext cx="0" cy="653143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2 7"/>
          <p:cNvCxnSpPr/>
          <p:nvPr/>
        </p:nvCxnSpPr>
        <p:spPr>
          <a:xfrm>
            <a:off x="4477963" y="4027714"/>
            <a:ext cx="0" cy="653143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98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544285" y="209029"/>
            <a:ext cx="2216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Degree</a:t>
            </a:r>
            <a:r>
              <a:rPr lang="it-IT" dirty="0" smtClean="0"/>
              <a:t> </a:t>
            </a:r>
            <a:r>
              <a:rPr lang="it-IT" dirty="0" err="1" smtClean="0"/>
              <a:t>days</a:t>
            </a:r>
            <a:r>
              <a:rPr lang="it-IT" dirty="0" smtClean="0"/>
              <a:t> </a:t>
            </a:r>
            <a:r>
              <a:rPr lang="it-IT" dirty="0" err="1" smtClean="0"/>
              <a:t>May-July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2917371" y="209029"/>
            <a:ext cx="2191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R</a:t>
            </a:r>
            <a:r>
              <a:rPr lang="it-IT" baseline="30000" dirty="0" smtClean="0"/>
              <a:t>2</a:t>
            </a:r>
            <a:r>
              <a:rPr lang="it-IT" dirty="0" smtClean="0"/>
              <a:t> = 0.58 (</a:t>
            </a:r>
            <a:r>
              <a:rPr lang="it-IT" dirty="0" err="1" smtClean="0"/>
              <a:t>Deslioures</a:t>
            </a:r>
            <a:r>
              <a:rPr lang="it-IT" dirty="0" smtClean="0"/>
              <a:t>)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31" y="1294068"/>
            <a:ext cx="8476218" cy="469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9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59" y="3411276"/>
            <a:ext cx="6111075" cy="3446724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59" y="129297"/>
            <a:ext cx="6111075" cy="338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2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541239" y="740228"/>
            <a:ext cx="81966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600" dirty="0" err="1" smtClean="0"/>
              <a:t>Données</a:t>
            </a:r>
            <a:r>
              <a:rPr lang="it-IT" sz="3600" dirty="0" smtClean="0"/>
              <a:t> </a:t>
            </a:r>
            <a:r>
              <a:rPr lang="it-IT" sz="3600" dirty="0" err="1" smtClean="0"/>
              <a:t>Safran</a:t>
            </a:r>
            <a:r>
              <a:rPr lang="it-IT" sz="3600" dirty="0" smtClean="0"/>
              <a:t> / </a:t>
            </a:r>
            <a:r>
              <a:rPr lang="it-IT" sz="3600" dirty="0" err="1" smtClean="0"/>
              <a:t>Crocus</a:t>
            </a:r>
            <a:r>
              <a:rPr lang="it-IT" sz="3600" dirty="0" smtClean="0"/>
              <a:t>:</a:t>
            </a:r>
          </a:p>
          <a:p>
            <a:pPr algn="ctr"/>
            <a:r>
              <a:rPr lang="it-IT" sz="3600" dirty="0" err="1" smtClean="0"/>
              <a:t>Calcul</a:t>
            </a:r>
            <a:r>
              <a:rPr lang="it-IT" sz="3600" dirty="0" smtClean="0"/>
              <a:t> </a:t>
            </a:r>
            <a:r>
              <a:rPr lang="it-IT" sz="3600" dirty="0" err="1" smtClean="0"/>
              <a:t>des</a:t>
            </a:r>
            <a:r>
              <a:rPr lang="it-IT" sz="3600" dirty="0" smtClean="0"/>
              <a:t> </a:t>
            </a:r>
            <a:r>
              <a:rPr lang="it-IT" sz="3600" dirty="0" err="1" smtClean="0"/>
              <a:t>variables</a:t>
            </a:r>
            <a:r>
              <a:rPr lang="it-IT" sz="3600" dirty="0" smtClean="0"/>
              <a:t> </a:t>
            </a:r>
            <a:r>
              <a:rPr lang="it-IT" sz="3600" dirty="0" err="1" smtClean="0"/>
              <a:t>climatiques</a:t>
            </a:r>
            <a:endParaRPr lang="it-IT" sz="3600" dirty="0" smtClean="0"/>
          </a:p>
          <a:p>
            <a:pPr algn="ctr"/>
            <a:r>
              <a:rPr lang="it-IT" sz="3600" dirty="0" smtClean="0"/>
              <a:t>(</a:t>
            </a:r>
            <a:r>
              <a:rPr lang="it-IT" sz="3600" dirty="0" err="1" smtClean="0"/>
              <a:t>Temp</a:t>
            </a:r>
            <a:r>
              <a:rPr lang="it-IT" sz="3600" dirty="0" smtClean="0"/>
              <a:t> </a:t>
            </a:r>
            <a:r>
              <a:rPr lang="it-IT" sz="3600" dirty="0" err="1" smtClean="0"/>
              <a:t>moyenne</a:t>
            </a:r>
            <a:r>
              <a:rPr lang="it-IT" sz="3600" dirty="0" smtClean="0"/>
              <a:t>, </a:t>
            </a:r>
            <a:r>
              <a:rPr lang="it-IT" sz="3600" dirty="0" err="1" smtClean="0"/>
              <a:t>degree</a:t>
            </a:r>
            <a:r>
              <a:rPr lang="it-IT" sz="3600" dirty="0" smtClean="0"/>
              <a:t> </a:t>
            </a:r>
            <a:r>
              <a:rPr lang="it-IT" sz="3600" dirty="0" err="1" smtClean="0"/>
              <a:t>days</a:t>
            </a:r>
            <a:r>
              <a:rPr lang="it-IT" sz="3600" dirty="0" smtClean="0"/>
              <a:t>, </a:t>
            </a:r>
            <a:r>
              <a:rPr lang="it-IT" sz="3600" dirty="0" err="1" smtClean="0"/>
              <a:t>pluie</a:t>
            </a:r>
            <a:r>
              <a:rPr lang="it-IT" sz="3600" dirty="0" smtClean="0"/>
              <a:t>, </a:t>
            </a:r>
            <a:r>
              <a:rPr lang="it-IT" sz="3600" dirty="0" err="1" smtClean="0"/>
              <a:t>neige</a:t>
            </a:r>
            <a:r>
              <a:rPr lang="it-IT" sz="3600" dirty="0" smtClean="0"/>
              <a:t>)</a:t>
            </a:r>
          </a:p>
        </p:txBody>
      </p:sp>
      <p:sp>
        <p:nvSpPr>
          <p:cNvPr id="4" name="Rettangolo 3"/>
          <p:cNvSpPr/>
          <p:nvPr/>
        </p:nvSpPr>
        <p:spPr>
          <a:xfrm>
            <a:off x="2625682" y="3077367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 err="1" smtClean="0">
                <a:solidFill>
                  <a:srgbClr val="00B050"/>
                </a:solidFill>
              </a:rPr>
              <a:t>Calculating</a:t>
            </a:r>
            <a:r>
              <a:rPr lang="it-IT" dirty="0" smtClean="0">
                <a:solidFill>
                  <a:srgbClr val="00B050"/>
                </a:solidFill>
              </a:rPr>
              <a:t> </a:t>
            </a:r>
            <a:r>
              <a:rPr lang="it-IT" dirty="0" err="1" smtClean="0">
                <a:solidFill>
                  <a:srgbClr val="00B050"/>
                </a:solidFill>
              </a:rPr>
              <a:t>variables</a:t>
            </a:r>
            <a:r>
              <a:rPr lang="it-IT" dirty="0" smtClean="0">
                <a:solidFill>
                  <a:srgbClr val="00B050"/>
                </a:solidFill>
              </a:rPr>
              <a:t> over </a:t>
            </a:r>
            <a:r>
              <a:rPr lang="it-IT" dirty="0" err="1">
                <a:solidFill>
                  <a:srgbClr val="00B050"/>
                </a:solidFill>
              </a:rPr>
              <a:t>different</a:t>
            </a:r>
            <a:r>
              <a:rPr lang="it-IT" dirty="0">
                <a:solidFill>
                  <a:srgbClr val="00B050"/>
                </a:solidFill>
              </a:rPr>
              <a:t> </a:t>
            </a:r>
            <a:r>
              <a:rPr lang="it-IT" dirty="0" err="1">
                <a:solidFill>
                  <a:srgbClr val="00B050"/>
                </a:solidFill>
              </a:rPr>
              <a:t>periods</a:t>
            </a:r>
            <a:r>
              <a:rPr lang="it-IT" dirty="0">
                <a:solidFill>
                  <a:srgbClr val="00B050"/>
                </a:solidFill>
              </a:rPr>
              <a:t>:</a:t>
            </a:r>
          </a:p>
          <a:p>
            <a:endParaRPr lang="it-IT" dirty="0" smtClean="0">
              <a:solidFill>
                <a:srgbClr val="00B050"/>
              </a:solidFill>
            </a:endParaRPr>
          </a:p>
          <a:p>
            <a:r>
              <a:rPr lang="it-IT" dirty="0" smtClean="0">
                <a:solidFill>
                  <a:srgbClr val="00B050"/>
                </a:solidFill>
              </a:rPr>
              <a:t> </a:t>
            </a:r>
            <a:r>
              <a:rPr lang="it-IT" dirty="0">
                <a:solidFill>
                  <a:srgbClr val="00B050"/>
                </a:solidFill>
              </a:rPr>
              <a:t># - </a:t>
            </a:r>
            <a:r>
              <a:rPr lang="it-IT" dirty="0" err="1">
                <a:solidFill>
                  <a:srgbClr val="00B050"/>
                </a:solidFill>
              </a:rPr>
              <a:t>one</a:t>
            </a:r>
            <a:r>
              <a:rPr lang="it-IT" dirty="0">
                <a:solidFill>
                  <a:srgbClr val="00B050"/>
                </a:solidFill>
              </a:rPr>
              <a:t> </a:t>
            </a:r>
            <a:r>
              <a:rPr lang="it-IT" dirty="0" err="1">
                <a:solidFill>
                  <a:srgbClr val="00B050"/>
                </a:solidFill>
              </a:rPr>
              <a:t>month</a:t>
            </a:r>
            <a:r>
              <a:rPr lang="it-IT" dirty="0">
                <a:solidFill>
                  <a:srgbClr val="00B050"/>
                </a:solidFill>
              </a:rPr>
              <a:t> (30 </a:t>
            </a:r>
            <a:r>
              <a:rPr lang="it-IT" dirty="0" err="1">
                <a:solidFill>
                  <a:srgbClr val="00B050"/>
                </a:solidFill>
              </a:rPr>
              <a:t>days</a:t>
            </a:r>
            <a:r>
              <a:rPr lang="it-IT" dirty="0">
                <a:solidFill>
                  <a:srgbClr val="00B050"/>
                </a:solidFill>
              </a:rPr>
              <a:t>) </a:t>
            </a:r>
            <a:r>
              <a:rPr lang="it-IT" dirty="0" err="1">
                <a:solidFill>
                  <a:srgbClr val="00B050"/>
                </a:solidFill>
              </a:rPr>
              <a:t>after</a:t>
            </a:r>
            <a:r>
              <a:rPr lang="it-IT" dirty="0">
                <a:solidFill>
                  <a:srgbClr val="00B050"/>
                </a:solidFill>
              </a:rPr>
              <a:t> </a:t>
            </a:r>
            <a:r>
              <a:rPr lang="it-IT" dirty="0" err="1">
                <a:solidFill>
                  <a:srgbClr val="00B050"/>
                </a:solidFill>
              </a:rPr>
              <a:t>snowmelt</a:t>
            </a:r>
            <a:endParaRPr lang="it-IT" dirty="0">
              <a:solidFill>
                <a:srgbClr val="00B050"/>
              </a:solidFill>
            </a:endParaRPr>
          </a:p>
          <a:p>
            <a:r>
              <a:rPr lang="it-IT" dirty="0">
                <a:solidFill>
                  <a:srgbClr val="00B050"/>
                </a:solidFill>
              </a:rPr>
              <a:t> # - </a:t>
            </a:r>
            <a:r>
              <a:rPr lang="it-IT" dirty="0" err="1">
                <a:solidFill>
                  <a:srgbClr val="00B050"/>
                </a:solidFill>
              </a:rPr>
              <a:t>two</a:t>
            </a:r>
            <a:r>
              <a:rPr lang="it-IT" dirty="0">
                <a:solidFill>
                  <a:srgbClr val="00B050"/>
                </a:solidFill>
              </a:rPr>
              <a:t> </a:t>
            </a:r>
            <a:r>
              <a:rPr lang="it-IT" dirty="0" err="1">
                <a:solidFill>
                  <a:srgbClr val="00B050"/>
                </a:solidFill>
              </a:rPr>
              <a:t>months</a:t>
            </a:r>
            <a:r>
              <a:rPr lang="it-IT" dirty="0">
                <a:solidFill>
                  <a:srgbClr val="00B050"/>
                </a:solidFill>
              </a:rPr>
              <a:t> (60 </a:t>
            </a:r>
            <a:r>
              <a:rPr lang="it-IT" dirty="0" err="1">
                <a:solidFill>
                  <a:srgbClr val="00B050"/>
                </a:solidFill>
              </a:rPr>
              <a:t>days</a:t>
            </a:r>
            <a:r>
              <a:rPr lang="it-IT" dirty="0">
                <a:solidFill>
                  <a:srgbClr val="00B050"/>
                </a:solidFill>
              </a:rPr>
              <a:t>) </a:t>
            </a:r>
            <a:r>
              <a:rPr lang="it-IT" dirty="0" err="1">
                <a:solidFill>
                  <a:srgbClr val="00B050"/>
                </a:solidFill>
              </a:rPr>
              <a:t>after</a:t>
            </a:r>
            <a:r>
              <a:rPr lang="it-IT" dirty="0">
                <a:solidFill>
                  <a:srgbClr val="00B050"/>
                </a:solidFill>
              </a:rPr>
              <a:t> </a:t>
            </a:r>
            <a:r>
              <a:rPr lang="it-IT" dirty="0" err="1">
                <a:solidFill>
                  <a:srgbClr val="00B050"/>
                </a:solidFill>
              </a:rPr>
              <a:t>snowmelt</a:t>
            </a:r>
            <a:endParaRPr lang="it-IT" dirty="0">
              <a:solidFill>
                <a:srgbClr val="00B050"/>
              </a:solidFill>
            </a:endParaRPr>
          </a:p>
          <a:p>
            <a:r>
              <a:rPr lang="it-IT" dirty="0">
                <a:solidFill>
                  <a:srgbClr val="00B050"/>
                </a:solidFill>
              </a:rPr>
              <a:t> # - </a:t>
            </a:r>
            <a:r>
              <a:rPr lang="it-IT" dirty="0" err="1">
                <a:solidFill>
                  <a:srgbClr val="00B050"/>
                </a:solidFill>
              </a:rPr>
              <a:t>three</a:t>
            </a:r>
            <a:r>
              <a:rPr lang="it-IT" dirty="0">
                <a:solidFill>
                  <a:srgbClr val="00B050"/>
                </a:solidFill>
              </a:rPr>
              <a:t> </a:t>
            </a:r>
            <a:r>
              <a:rPr lang="it-IT" dirty="0" err="1">
                <a:solidFill>
                  <a:srgbClr val="00B050"/>
                </a:solidFill>
              </a:rPr>
              <a:t>months</a:t>
            </a:r>
            <a:r>
              <a:rPr lang="it-IT" dirty="0">
                <a:solidFill>
                  <a:srgbClr val="00B050"/>
                </a:solidFill>
              </a:rPr>
              <a:t> (90 </a:t>
            </a:r>
            <a:r>
              <a:rPr lang="it-IT" dirty="0" err="1">
                <a:solidFill>
                  <a:srgbClr val="00B050"/>
                </a:solidFill>
              </a:rPr>
              <a:t>days</a:t>
            </a:r>
            <a:r>
              <a:rPr lang="it-IT" dirty="0">
                <a:solidFill>
                  <a:srgbClr val="00B050"/>
                </a:solidFill>
              </a:rPr>
              <a:t>) </a:t>
            </a:r>
            <a:r>
              <a:rPr lang="it-IT" dirty="0" err="1">
                <a:solidFill>
                  <a:srgbClr val="00B050"/>
                </a:solidFill>
              </a:rPr>
              <a:t>after</a:t>
            </a:r>
            <a:r>
              <a:rPr lang="it-IT" dirty="0">
                <a:solidFill>
                  <a:srgbClr val="00B050"/>
                </a:solidFill>
              </a:rPr>
              <a:t> </a:t>
            </a:r>
            <a:r>
              <a:rPr lang="it-IT" dirty="0" err="1">
                <a:solidFill>
                  <a:srgbClr val="00B050"/>
                </a:solidFill>
              </a:rPr>
              <a:t>snowmelt</a:t>
            </a:r>
            <a:endParaRPr lang="it-IT" dirty="0">
              <a:solidFill>
                <a:srgbClr val="00B050"/>
              </a:solidFill>
            </a:endParaRPr>
          </a:p>
          <a:p>
            <a:r>
              <a:rPr lang="it-IT" dirty="0">
                <a:solidFill>
                  <a:srgbClr val="00B050"/>
                </a:solidFill>
              </a:rPr>
              <a:t> # - </a:t>
            </a:r>
            <a:r>
              <a:rPr lang="it-IT" dirty="0" err="1">
                <a:solidFill>
                  <a:srgbClr val="00B050"/>
                </a:solidFill>
              </a:rPr>
              <a:t>four</a:t>
            </a:r>
            <a:r>
              <a:rPr lang="it-IT" dirty="0">
                <a:solidFill>
                  <a:srgbClr val="00B050"/>
                </a:solidFill>
              </a:rPr>
              <a:t> </a:t>
            </a:r>
            <a:r>
              <a:rPr lang="it-IT" dirty="0" err="1">
                <a:solidFill>
                  <a:srgbClr val="00B050"/>
                </a:solidFill>
              </a:rPr>
              <a:t>months</a:t>
            </a:r>
            <a:r>
              <a:rPr lang="it-IT" dirty="0">
                <a:solidFill>
                  <a:srgbClr val="00B050"/>
                </a:solidFill>
              </a:rPr>
              <a:t> (120 </a:t>
            </a:r>
            <a:r>
              <a:rPr lang="it-IT" dirty="0" err="1">
                <a:solidFill>
                  <a:srgbClr val="00B050"/>
                </a:solidFill>
              </a:rPr>
              <a:t>days</a:t>
            </a:r>
            <a:r>
              <a:rPr lang="it-IT" dirty="0">
                <a:solidFill>
                  <a:srgbClr val="00B050"/>
                </a:solidFill>
              </a:rPr>
              <a:t>) </a:t>
            </a:r>
            <a:r>
              <a:rPr lang="it-IT" dirty="0" err="1">
                <a:solidFill>
                  <a:srgbClr val="00B050"/>
                </a:solidFill>
              </a:rPr>
              <a:t>after</a:t>
            </a:r>
            <a:r>
              <a:rPr lang="it-IT" dirty="0">
                <a:solidFill>
                  <a:srgbClr val="00B050"/>
                </a:solidFill>
              </a:rPr>
              <a:t> </a:t>
            </a:r>
            <a:r>
              <a:rPr lang="it-IT" dirty="0" err="1">
                <a:solidFill>
                  <a:srgbClr val="00B050"/>
                </a:solidFill>
              </a:rPr>
              <a:t>snowmelt</a:t>
            </a:r>
            <a:endParaRPr lang="it-IT" dirty="0">
              <a:solidFill>
                <a:srgbClr val="00B050"/>
              </a:solidFill>
            </a:endParaRPr>
          </a:p>
          <a:p>
            <a:r>
              <a:rPr lang="it-IT" dirty="0">
                <a:solidFill>
                  <a:srgbClr val="00B050"/>
                </a:solidFill>
              </a:rPr>
              <a:t> # - </a:t>
            </a:r>
            <a:r>
              <a:rPr lang="it-IT" dirty="0" err="1">
                <a:solidFill>
                  <a:srgbClr val="00B050"/>
                </a:solidFill>
              </a:rPr>
              <a:t>five</a:t>
            </a:r>
            <a:r>
              <a:rPr lang="it-IT" dirty="0">
                <a:solidFill>
                  <a:srgbClr val="00B050"/>
                </a:solidFill>
              </a:rPr>
              <a:t> </a:t>
            </a:r>
            <a:r>
              <a:rPr lang="it-IT" dirty="0" err="1">
                <a:solidFill>
                  <a:srgbClr val="00B050"/>
                </a:solidFill>
              </a:rPr>
              <a:t>months</a:t>
            </a:r>
            <a:r>
              <a:rPr lang="it-IT" dirty="0">
                <a:solidFill>
                  <a:srgbClr val="00B050"/>
                </a:solidFill>
              </a:rPr>
              <a:t> (150 </a:t>
            </a:r>
            <a:r>
              <a:rPr lang="it-IT" dirty="0" err="1">
                <a:solidFill>
                  <a:srgbClr val="00B050"/>
                </a:solidFill>
              </a:rPr>
              <a:t>days</a:t>
            </a:r>
            <a:r>
              <a:rPr lang="it-IT" dirty="0">
                <a:solidFill>
                  <a:srgbClr val="00B050"/>
                </a:solidFill>
              </a:rPr>
              <a:t>) </a:t>
            </a:r>
            <a:r>
              <a:rPr lang="it-IT" dirty="0" err="1">
                <a:solidFill>
                  <a:srgbClr val="00B050"/>
                </a:solidFill>
              </a:rPr>
              <a:t>after</a:t>
            </a:r>
            <a:r>
              <a:rPr lang="it-IT" dirty="0">
                <a:solidFill>
                  <a:srgbClr val="00B050"/>
                </a:solidFill>
              </a:rPr>
              <a:t> </a:t>
            </a:r>
            <a:r>
              <a:rPr lang="it-IT" dirty="0" err="1">
                <a:solidFill>
                  <a:srgbClr val="00B050"/>
                </a:solidFill>
              </a:rPr>
              <a:t>snowmelt</a:t>
            </a:r>
            <a:endParaRPr lang="it-IT" dirty="0">
              <a:solidFill>
                <a:srgbClr val="00B050"/>
              </a:solidFill>
            </a:endParaRPr>
          </a:p>
          <a:p>
            <a:r>
              <a:rPr lang="it-IT" dirty="0">
                <a:solidFill>
                  <a:srgbClr val="00B050"/>
                </a:solidFill>
              </a:rPr>
              <a:t> # - </a:t>
            </a:r>
            <a:r>
              <a:rPr lang="it-IT" dirty="0" err="1">
                <a:solidFill>
                  <a:srgbClr val="00B050"/>
                </a:solidFill>
              </a:rPr>
              <a:t>July</a:t>
            </a:r>
            <a:r>
              <a:rPr lang="it-IT" dirty="0">
                <a:solidFill>
                  <a:srgbClr val="00B050"/>
                </a:solidFill>
              </a:rPr>
              <a:t> 31st </a:t>
            </a:r>
            <a:r>
              <a:rPr lang="it-IT" dirty="0" err="1">
                <a:solidFill>
                  <a:srgbClr val="00B050"/>
                </a:solidFill>
              </a:rPr>
              <a:t>as</a:t>
            </a:r>
            <a:r>
              <a:rPr lang="it-IT" dirty="0">
                <a:solidFill>
                  <a:srgbClr val="00B050"/>
                </a:solidFill>
              </a:rPr>
              <a:t> end of </a:t>
            </a:r>
            <a:r>
              <a:rPr lang="it-IT" dirty="0" err="1">
                <a:solidFill>
                  <a:srgbClr val="00B050"/>
                </a:solidFill>
              </a:rPr>
              <a:t>period</a:t>
            </a:r>
            <a:endParaRPr lang="it-IT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57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9045" y="913619"/>
            <a:ext cx="9085868" cy="5835524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6531428" y="6487887"/>
            <a:ext cx="1772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DES = BER = BOU</a:t>
            </a:r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804760" y="326962"/>
            <a:ext cx="43629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800" dirty="0" err="1" smtClean="0">
                <a:solidFill>
                  <a:srgbClr val="00B050"/>
                </a:solidFill>
              </a:rPr>
              <a:t>Snowmelt</a:t>
            </a:r>
            <a:r>
              <a:rPr lang="it-IT" sz="2800" dirty="0" smtClean="0">
                <a:solidFill>
                  <a:srgbClr val="00B050"/>
                </a:solidFill>
              </a:rPr>
              <a:t> (</a:t>
            </a:r>
            <a:r>
              <a:rPr lang="it-IT" sz="2800" dirty="0" err="1" smtClean="0">
                <a:solidFill>
                  <a:srgbClr val="00B050"/>
                </a:solidFill>
              </a:rPr>
              <a:t>données</a:t>
            </a:r>
            <a:r>
              <a:rPr lang="it-IT" sz="2800" dirty="0" smtClean="0">
                <a:solidFill>
                  <a:srgbClr val="00B050"/>
                </a:solidFill>
              </a:rPr>
              <a:t> </a:t>
            </a:r>
            <a:r>
              <a:rPr lang="it-IT" sz="2800" dirty="0" err="1" smtClean="0">
                <a:solidFill>
                  <a:srgbClr val="00B050"/>
                </a:solidFill>
              </a:rPr>
              <a:t>Crocus</a:t>
            </a:r>
            <a:r>
              <a:rPr lang="it-IT" sz="2800" dirty="0" smtClean="0">
                <a:solidFill>
                  <a:srgbClr val="00B050"/>
                </a:solidFill>
              </a:rPr>
              <a:t>):</a:t>
            </a:r>
            <a:endParaRPr lang="it-IT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23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566058" y="950303"/>
            <a:ext cx="293914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/>
              <a:t> </a:t>
            </a:r>
            <a:r>
              <a:rPr lang="it-IT" dirty="0" err="1" smtClean="0"/>
              <a:t>Year</a:t>
            </a:r>
            <a:r>
              <a:rPr lang="it-IT" dirty="0" smtClean="0"/>
              <a:t>    </a:t>
            </a:r>
            <a:r>
              <a:rPr lang="it-IT" dirty="0" err="1" smtClean="0"/>
              <a:t>Snowmelt_date</a:t>
            </a:r>
            <a:endParaRPr lang="it-IT" dirty="0" smtClean="0"/>
          </a:p>
          <a:p>
            <a:r>
              <a:rPr lang="it-IT" dirty="0" smtClean="0"/>
              <a:t>2000    2000-03-20</a:t>
            </a:r>
          </a:p>
          <a:p>
            <a:r>
              <a:rPr lang="it-IT" dirty="0" smtClean="0"/>
              <a:t>2001    2001-04-05</a:t>
            </a:r>
          </a:p>
          <a:p>
            <a:r>
              <a:rPr lang="it-IT" dirty="0" smtClean="0"/>
              <a:t>2002    2002-03-27</a:t>
            </a:r>
          </a:p>
          <a:p>
            <a:r>
              <a:rPr lang="it-IT" dirty="0" smtClean="0"/>
              <a:t>2003    2003-04-01</a:t>
            </a:r>
          </a:p>
          <a:p>
            <a:r>
              <a:rPr lang="it-IT" dirty="0" smtClean="0"/>
              <a:t>2004    2004-04-12</a:t>
            </a:r>
          </a:p>
          <a:p>
            <a:r>
              <a:rPr lang="it-IT" dirty="0" smtClean="0"/>
              <a:t>2005    2005-03-19</a:t>
            </a:r>
          </a:p>
          <a:p>
            <a:r>
              <a:rPr lang="it-IT" dirty="0" smtClean="0"/>
              <a:t>2006    2006-04-19</a:t>
            </a:r>
          </a:p>
          <a:p>
            <a:r>
              <a:rPr lang="it-IT" dirty="0" smtClean="0"/>
              <a:t>2007    2007-04-03</a:t>
            </a:r>
          </a:p>
          <a:p>
            <a:r>
              <a:rPr lang="it-IT" dirty="0" smtClean="0"/>
              <a:t>2008    2008-04-12</a:t>
            </a:r>
          </a:p>
          <a:p>
            <a:r>
              <a:rPr lang="it-IT" dirty="0" smtClean="0"/>
              <a:t>2009    2009-04-15</a:t>
            </a:r>
          </a:p>
          <a:p>
            <a:r>
              <a:rPr lang="it-IT" dirty="0" smtClean="0"/>
              <a:t>2010    2010-04-28</a:t>
            </a:r>
          </a:p>
          <a:p>
            <a:r>
              <a:rPr lang="it-IT" dirty="0" smtClean="0"/>
              <a:t>2011    2011-03-31</a:t>
            </a:r>
          </a:p>
          <a:p>
            <a:r>
              <a:rPr lang="it-IT" dirty="0" smtClean="0"/>
              <a:t>2012    2012-03-13</a:t>
            </a:r>
          </a:p>
          <a:p>
            <a:r>
              <a:rPr lang="it-IT" dirty="0" smtClean="0"/>
              <a:t>2013    2013-04-26</a:t>
            </a:r>
          </a:p>
          <a:p>
            <a:r>
              <a:rPr lang="it-IT" dirty="0" smtClean="0"/>
              <a:t>2014    2014-04-14</a:t>
            </a:r>
          </a:p>
          <a:p>
            <a:r>
              <a:rPr lang="it-IT" dirty="0" smtClean="0"/>
              <a:t>2015    2015-03-30</a:t>
            </a:r>
          </a:p>
          <a:p>
            <a:r>
              <a:rPr lang="it-IT" dirty="0" smtClean="0"/>
              <a:t>2016    2016-04-12</a:t>
            </a:r>
          </a:p>
          <a:p>
            <a:r>
              <a:rPr lang="it-IT" dirty="0" smtClean="0"/>
              <a:t>2017    2017-04-03</a:t>
            </a:r>
          </a:p>
          <a:p>
            <a:r>
              <a:rPr lang="it-IT" dirty="0" smtClean="0"/>
              <a:t>2018    2018-04-24</a:t>
            </a:r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804760" y="326962"/>
            <a:ext cx="43629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800" dirty="0" err="1" smtClean="0">
                <a:solidFill>
                  <a:srgbClr val="00B050"/>
                </a:solidFill>
              </a:rPr>
              <a:t>Snowmelt</a:t>
            </a:r>
            <a:r>
              <a:rPr lang="it-IT" sz="2800" dirty="0" smtClean="0">
                <a:solidFill>
                  <a:srgbClr val="00B050"/>
                </a:solidFill>
              </a:rPr>
              <a:t> (</a:t>
            </a:r>
            <a:r>
              <a:rPr lang="it-IT" sz="2800" dirty="0" err="1" smtClean="0">
                <a:solidFill>
                  <a:srgbClr val="00B050"/>
                </a:solidFill>
              </a:rPr>
              <a:t>données</a:t>
            </a:r>
            <a:r>
              <a:rPr lang="it-IT" sz="2800" dirty="0" smtClean="0">
                <a:solidFill>
                  <a:srgbClr val="00B050"/>
                </a:solidFill>
              </a:rPr>
              <a:t> </a:t>
            </a:r>
            <a:r>
              <a:rPr lang="it-IT" sz="2800" dirty="0" err="1" smtClean="0">
                <a:solidFill>
                  <a:srgbClr val="00B050"/>
                </a:solidFill>
              </a:rPr>
              <a:t>Crocus</a:t>
            </a:r>
            <a:r>
              <a:rPr lang="it-IT" sz="2800" dirty="0" smtClean="0">
                <a:solidFill>
                  <a:srgbClr val="00B050"/>
                </a:solidFill>
              </a:rPr>
              <a:t>):</a:t>
            </a:r>
            <a:endParaRPr lang="it-IT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1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4" y="843800"/>
            <a:ext cx="9071686" cy="5475200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2376551" y="106977"/>
            <a:ext cx="25766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dirty="0" err="1" smtClean="0">
                <a:solidFill>
                  <a:srgbClr val="00B050"/>
                </a:solidFill>
              </a:rPr>
              <a:t>Degree</a:t>
            </a:r>
            <a:r>
              <a:rPr lang="it-IT" sz="3600" dirty="0" smtClean="0">
                <a:solidFill>
                  <a:srgbClr val="00B050"/>
                </a:solidFill>
              </a:rPr>
              <a:t> </a:t>
            </a:r>
            <a:r>
              <a:rPr lang="it-IT" sz="3600" dirty="0" err="1">
                <a:solidFill>
                  <a:srgbClr val="00B050"/>
                </a:solidFill>
              </a:rPr>
              <a:t>days</a:t>
            </a:r>
            <a:r>
              <a:rPr lang="it-IT" sz="3600" dirty="0">
                <a:solidFill>
                  <a:srgbClr val="00B050"/>
                </a:solidFill>
              </a:rPr>
              <a:t> </a:t>
            </a:r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9744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609600" y="1774371"/>
            <a:ext cx="80880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 err="1"/>
              <a:t>Comparison</a:t>
            </a:r>
            <a:r>
              <a:rPr lang="it-IT" sz="4000" dirty="0"/>
              <a:t> </a:t>
            </a:r>
            <a:r>
              <a:rPr lang="it-IT" sz="4000" dirty="0" err="1"/>
              <a:t>between</a:t>
            </a:r>
            <a:r>
              <a:rPr lang="it-IT" sz="4000" dirty="0"/>
              <a:t> </a:t>
            </a:r>
            <a:r>
              <a:rPr lang="it-IT" sz="4000" dirty="0" err="1"/>
              <a:t>Safran</a:t>
            </a:r>
            <a:r>
              <a:rPr lang="it-IT" sz="4000" dirty="0"/>
              <a:t> / </a:t>
            </a:r>
            <a:r>
              <a:rPr lang="it-IT" sz="4000" dirty="0" err="1"/>
              <a:t>Crocus</a:t>
            </a:r>
            <a:r>
              <a:rPr lang="it-IT" sz="4000" dirty="0"/>
              <a:t> model and </a:t>
            </a:r>
            <a:r>
              <a:rPr lang="it-IT" sz="4000" dirty="0" err="1"/>
              <a:t>iButton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151027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4" y="691400"/>
            <a:ext cx="9071686" cy="5475200"/>
          </a:xfrm>
          <a:prstGeom prst="rect">
            <a:avLst/>
          </a:prstGeom>
        </p:spPr>
      </p:pic>
      <p:sp>
        <p:nvSpPr>
          <p:cNvPr id="4" name="Rettangolo 3"/>
          <p:cNvSpPr/>
          <p:nvPr/>
        </p:nvSpPr>
        <p:spPr>
          <a:xfrm>
            <a:off x="3465122" y="368234"/>
            <a:ext cx="25766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dirty="0" err="1" smtClean="0">
                <a:solidFill>
                  <a:srgbClr val="00B050"/>
                </a:solidFill>
              </a:rPr>
              <a:t>Degree</a:t>
            </a:r>
            <a:r>
              <a:rPr lang="it-IT" sz="3600" dirty="0" smtClean="0">
                <a:solidFill>
                  <a:srgbClr val="00B050"/>
                </a:solidFill>
              </a:rPr>
              <a:t> </a:t>
            </a:r>
            <a:r>
              <a:rPr lang="it-IT" sz="3600" dirty="0" err="1">
                <a:solidFill>
                  <a:srgbClr val="00B050"/>
                </a:solidFill>
              </a:rPr>
              <a:t>days</a:t>
            </a:r>
            <a:r>
              <a:rPr lang="it-IT" sz="3600" dirty="0">
                <a:solidFill>
                  <a:srgbClr val="00B050"/>
                </a:solidFill>
              </a:rPr>
              <a:t> </a:t>
            </a:r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219436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3465122" y="368234"/>
            <a:ext cx="15659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dirty="0" err="1" smtClean="0">
                <a:solidFill>
                  <a:srgbClr val="00B050"/>
                </a:solidFill>
              </a:rPr>
              <a:t>Rainfall</a:t>
            </a:r>
            <a:endParaRPr lang="it-IT" sz="36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8600"/>
            <a:ext cx="9071686" cy="54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1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4" y="1382800"/>
            <a:ext cx="9071686" cy="5475200"/>
          </a:xfrm>
          <a:prstGeom prst="rect">
            <a:avLst/>
          </a:prstGeom>
        </p:spPr>
      </p:pic>
      <p:sp>
        <p:nvSpPr>
          <p:cNvPr id="3" name="Rettangolo 2"/>
          <p:cNvSpPr/>
          <p:nvPr/>
        </p:nvSpPr>
        <p:spPr>
          <a:xfrm>
            <a:off x="3465122" y="368234"/>
            <a:ext cx="15659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dirty="0" err="1" smtClean="0">
                <a:solidFill>
                  <a:srgbClr val="00B050"/>
                </a:solidFill>
              </a:rPr>
              <a:t>Rainfall</a:t>
            </a:r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86717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977" y="607545"/>
            <a:ext cx="7656023" cy="6250455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95795" y="113212"/>
            <a:ext cx="3916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Neige</a:t>
            </a:r>
            <a:r>
              <a:rPr lang="it-IT" dirty="0" smtClean="0"/>
              <a:t> et </a:t>
            </a:r>
            <a:r>
              <a:rPr lang="it-IT" dirty="0" err="1" smtClean="0"/>
              <a:t>températures</a:t>
            </a:r>
            <a:r>
              <a:rPr lang="it-IT" dirty="0" smtClean="0"/>
              <a:t> (CROCUS model)</a:t>
            </a:r>
          </a:p>
          <a:p>
            <a:r>
              <a:rPr lang="it-IT" dirty="0" err="1" smtClean="0"/>
              <a:t>Fournel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5575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497" y="609600"/>
            <a:ext cx="7653503" cy="6248399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91439" y="0"/>
            <a:ext cx="73892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err="1" smtClean="0"/>
              <a:t>Neige</a:t>
            </a:r>
            <a:r>
              <a:rPr lang="it-IT" dirty="0" smtClean="0"/>
              <a:t> et </a:t>
            </a:r>
            <a:r>
              <a:rPr lang="it-IT" dirty="0" err="1" smtClean="0"/>
              <a:t>températures</a:t>
            </a:r>
            <a:r>
              <a:rPr lang="it-IT" dirty="0" smtClean="0"/>
              <a:t> (CROCUS model) </a:t>
            </a:r>
            <a:r>
              <a:rPr lang="it-IT" dirty="0" smtClean="0">
                <a:solidFill>
                  <a:srgbClr val="2E2EFB"/>
                </a:solidFill>
              </a:rPr>
              <a:t>+ </a:t>
            </a:r>
            <a:r>
              <a:rPr lang="it-IT" dirty="0" err="1" smtClean="0">
                <a:solidFill>
                  <a:srgbClr val="2E2EFB"/>
                </a:solidFill>
              </a:rPr>
              <a:t>données</a:t>
            </a:r>
            <a:r>
              <a:rPr lang="it-IT" dirty="0" smtClean="0">
                <a:solidFill>
                  <a:srgbClr val="2E2EFB"/>
                </a:solidFill>
              </a:rPr>
              <a:t> </a:t>
            </a:r>
            <a:r>
              <a:rPr lang="it-IT" dirty="0" err="1" smtClean="0">
                <a:solidFill>
                  <a:srgbClr val="2E2EFB"/>
                </a:solidFill>
              </a:rPr>
              <a:t>iButton</a:t>
            </a:r>
            <a:endParaRPr lang="it-IT" dirty="0" smtClean="0">
              <a:solidFill>
                <a:srgbClr val="2E2EFB"/>
              </a:solidFill>
            </a:endParaRPr>
          </a:p>
          <a:p>
            <a:r>
              <a:rPr lang="it-IT" dirty="0" err="1" smtClean="0"/>
              <a:t>Fournel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1350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497" y="609600"/>
            <a:ext cx="7653503" cy="6248399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91439" y="0"/>
            <a:ext cx="73892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err="1" smtClean="0"/>
              <a:t>Neige</a:t>
            </a:r>
            <a:r>
              <a:rPr lang="it-IT" dirty="0" smtClean="0"/>
              <a:t> et </a:t>
            </a:r>
            <a:r>
              <a:rPr lang="it-IT" dirty="0" err="1" smtClean="0"/>
              <a:t>températures</a:t>
            </a:r>
            <a:r>
              <a:rPr lang="it-IT" dirty="0" smtClean="0"/>
              <a:t> (CROCUS model) </a:t>
            </a:r>
            <a:r>
              <a:rPr lang="it-IT" dirty="0" smtClean="0">
                <a:solidFill>
                  <a:srgbClr val="2E2EFB"/>
                </a:solidFill>
              </a:rPr>
              <a:t>+ </a:t>
            </a:r>
            <a:r>
              <a:rPr lang="it-IT" dirty="0" err="1" smtClean="0">
                <a:solidFill>
                  <a:srgbClr val="2E2EFB"/>
                </a:solidFill>
              </a:rPr>
              <a:t>données</a:t>
            </a:r>
            <a:r>
              <a:rPr lang="it-IT" dirty="0" smtClean="0">
                <a:solidFill>
                  <a:srgbClr val="2E2EFB"/>
                </a:solidFill>
              </a:rPr>
              <a:t> </a:t>
            </a:r>
            <a:r>
              <a:rPr lang="it-IT" dirty="0" err="1" smtClean="0">
                <a:solidFill>
                  <a:srgbClr val="2E2EFB"/>
                </a:solidFill>
              </a:rPr>
              <a:t>iButton</a:t>
            </a:r>
            <a:endParaRPr lang="it-IT" dirty="0" smtClean="0">
              <a:solidFill>
                <a:srgbClr val="2E2EFB"/>
              </a:solidFill>
            </a:endParaRPr>
          </a:p>
          <a:p>
            <a:r>
              <a:rPr lang="it-IT" dirty="0" err="1" smtClean="0"/>
              <a:t>Fournel</a:t>
            </a:r>
            <a:endParaRPr lang="it-IT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516047" y="3395049"/>
            <a:ext cx="5138073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 smtClean="0"/>
              <a:t>2014 fonte </a:t>
            </a:r>
            <a:r>
              <a:rPr lang="it-IT" dirty="0" err="1" smtClean="0"/>
              <a:t>des</a:t>
            </a:r>
            <a:r>
              <a:rPr lang="it-IT" dirty="0" smtClean="0"/>
              <a:t> </a:t>
            </a:r>
            <a:r>
              <a:rPr lang="it-IT" dirty="0" err="1" smtClean="0"/>
              <a:t>neiges</a:t>
            </a:r>
            <a:r>
              <a:rPr lang="it-IT" dirty="0" smtClean="0"/>
              <a:t> 1.5 en «retard» </a:t>
            </a:r>
            <a:r>
              <a:rPr lang="it-IT" dirty="0" err="1" smtClean="0"/>
              <a:t>sur</a:t>
            </a:r>
            <a:r>
              <a:rPr lang="it-IT" dirty="0" smtClean="0"/>
              <a:t> </a:t>
            </a:r>
            <a:r>
              <a:rPr lang="it-IT" dirty="0" err="1" smtClean="0"/>
              <a:t>les</a:t>
            </a:r>
            <a:r>
              <a:rPr lang="it-IT" dirty="0" smtClean="0"/>
              <a:t> </a:t>
            </a:r>
            <a:r>
              <a:rPr lang="it-IT" dirty="0" err="1" smtClean="0"/>
              <a:t>iButton</a:t>
            </a:r>
            <a:endParaRPr lang="it-IT" dirty="0" smtClean="0"/>
          </a:p>
          <a:p>
            <a:r>
              <a:rPr lang="it-IT" dirty="0" smtClean="0"/>
              <a:t>2015 15 </a:t>
            </a:r>
            <a:r>
              <a:rPr lang="it-IT" dirty="0" err="1" smtClean="0"/>
              <a:t>jours</a:t>
            </a:r>
            <a:r>
              <a:rPr lang="it-IT" dirty="0" smtClean="0"/>
              <a:t> de retard + </a:t>
            </a:r>
            <a:r>
              <a:rPr lang="it-IT" dirty="0" err="1" smtClean="0"/>
              <a:t>neige</a:t>
            </a:r>
            <a:r>
              <a:rPr lang="it-IT" dirty="0" smtClean="0"/>
              <a:t> fin </a:t>
            </a:r>
            <a:r>
              <a:rPr lang="it-IT" dirty="0" err="1" smtClean="0"/>
              <a:t>avril</a:t>
            </a:r>
            <a:endParaRPr lang="it-IT" dirty="0" smtClean="0"/>
          </a:p>
          <a:p>
            <a:r>
              <a:rPr lang="it-IT" dirty="0" smtClean="0"/>
              <a:t>2016 OK</a:t>
            </a:r>
          </a:p>
          <a:p>
            <a:r>
              <a:rPr lang="it-IT" dirty="0" smtClean="0"/>
              <a:t>2017 OK</a:t>
            </a:r>
          </a:p>
          <a:p>
            <a:r>
              <a:rPr lang="it-IT" dirty="0" smtClean="0"/>
              <a:t>2018 3 </a:t>
            </a:r>
            <a:r>
              <a:rPr lang="it-IT" dirty="0" err="1" smtClean="0"/>
              <a:t>semaines</a:t>
            </a:r>
            <a:r>
              <a:rPr lang="it-IT" dirty="0" smtClean="0"/>
              <a:t> de retard</a:t>
            </a:r>
          </a:p>
        </p:txBody>
      </p:sp>
    </p:spTree>
    <p:extLst>
      <p:ext uri="{BB962C8B-B14F-4D97-AF65-F5344CB8AC3E}">
        <p14:creationId xmlns:p14="http://schemas.microsoft.com/office/powerpoint/2010/main" val="324616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743" y="689811"/>
            <a:ext cx="7555257" cy="6168189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91439" y="0"/>
            <a:ext cx="73892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err="1" smtClean="0"/>
              <a:t>Températures</a:t>
            </a:r>
            <a:r>
              <a:rPr lang="it-IT" dirty="0" smtClean="0"/>
              <a:t> (CROCUS model) </a:t>
            </a:r>
            <a:r>
              <a:rPr lang="it-IT" dirty="0" smtClean="0">
                <a:solidFill>
                  <a:srgbClr val="2E2EFB"/>
                </a:solidFill>
              </a:rPr>
              <a:t>+ </a:t>
            </a:r>
            <a:r>
              <a:rPr lang="it-IT" dirty="0" err="1" smtClean="0">
                <a:solidFill>
                  <a:srgbClr val="2E2EFB"/>
                </a:solidFill>
              </a:rPr>
              <a:t>données</a:t>
            </a:r>
            <a:r>
              <a:rPr lang="it-IT" dirty="0" smtClean="0">
                <a:solidFill>
                  <a:srgbClr val="2E2EFB"/>
                </a:solidFill>
              </a:rPr>
              <a:t> </a:t>
            </a:r>
            <a:r>
              <a:rPr lang="it-IT" dirty="0" err="1" smtClean="0">
                <a:solidFill>
                  <a:srgbClr val="2E2EFB"/>
                </a:solidFill>
              </a:rPr>
              <a:t>iButton</a:t>
            </a:r>
            <a:endParaRPr lang="it-IT" dirty="0" smtClean="0">
              <a:solidFill>
                <a:srgbClr val="2E2EFB"/>
              </a:solidFill>
            </a:endParaRPr>
          </a:p>
          <a:p>
            <a:r>
              <a:rPr lang="it-IT" dirty="0" err="1" smtClean="0"/>
              <a:t>Fournel</a:t>
            </a:r>
            <a:endParaRPr lang="it-IT" dirty="0" smtClean="0"/>
          </a:p>
          <a:p>
            <a:r>
              <a:rPr lang="it-IT" dirty="0" smtClean="0"/>
              <a:t>Zoom </a:t>
            </a:r>
            <a:r>
              <a:rPr lang="it-IT" dirty="0" err="1" smtClean="0"/>
              <a:t>sur</a:t>
            </a:r>
            <a:r>
              <a:rPr lang="it-IT" dirty="0" smtClean="0"/>
              <a:t> </a:t>
            </a:r>
            <a:r>
              <a:rPr lang="it-IT" dirty="0" err="1" smtClean="0"/>
              <a:t>Juin-Juillet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425512" y="3589239"/>
            <a:ext cx="571521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 err="1" smtClean="0"/>
              <a:t>Modèle</a:t>
            </a:r>
            <a:r>
              <a:rPr lang="it-IT" dirty="0" smtClean="0"/>
              <a:t> CROCUS </a:t>
            </a:r>
            <a:r>
              <a:rPr lang="it-IT" dirty="0" err="1" smtClean="0"/>
              <a:t>systématiquement</a:t>
            </a:r>
            <a:r>
              <a:rPr lang="it-IT" dirty="0" smtClean="0"/>
              <a:t> plus </a:t>
            </a:r>
            <a:r>
              <a:rPr lang="it-IT" dirty="0" err="1" smtClean="0"/>
              <a:t>froid</a:t>
            </a:r>
            <a:r>
              <a:rPr lang="it-IT" dirty="0" smtClean="0"/>
              <a:t> </a:t>
            </a:r>
            <a:r>
              <a:rPr lang="it-IT" dirty="0" err="1" smtClean="0"/>
              <a:t>que</a:t>
            </a:r>
            <a:r>
              <a:rPr lang="it-IT" dirty="0" smtClean="0"/>
              <a:t> </a:t>
            </a:r>
            <a:r>
              <a:rPr lang="it-IT" dirty="0" err="1" smtClean="0"/>
              <a:t>iButtons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4487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743" y="689811"/>
            <a:ext cx="7555257" cy="6168189"/>
          </a:xfrm>
          <a:prstGeom prst="rect">
            <a:avLst/>
          </a:prstGeom>
        </p:spPr>
      </p:pic>
      <p:sp>
        <p:nvSpPr>
          <p:cNvPr id="4" name="Rettangolo 3"/>
          <p:cNvSpPr/>
          <p:nvPr/>
        </p:nvSpPr>
        <p:spPr>
          <a:xfrm>
            <a:off x="91439" y="0"/>
            <a:ext cx="93413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err="1" smtClean="0"/>
              <a:t>Températures</a:t>
            </a:r>
            <a:r>
              <a:rPr lang="it-IT" dirty="0" smtClean="0"/>
              <a:t> (CROCUS model) </a:t>
            </a:r>
            <a:r>
              <a:rPr lang="it-IT" dirty="0" smtClean="0">
                <a:solidFill>
                  <a:srgbClr val="2E2EFB"/>
                </a:solidFill>
              </a:rPr>
              <a:t>+ </a:t>
            </a:r>
            <a:r>
              <a:rPr lang="it-IT" dirty="0" err="1" smtClean="0">
                <a:solidFill>
                  <a:srgbClr val="2E2EFB"/>
                </a:solidFill>
              </a:rPr>
              <a:t>données</a:t>
            </a:r>
            <a:r>
              <a:rPr lang="it-IT" dirty="0" smtClean="0">
                <a:solidFill>
                  <a:srgbClr val="2E2EFB"/>
                </a:solidFill>
              </a:rPr>
              <a:t> </a:t>
            </a:r>
            <a:r>
              <a:rPr lang="it-IT" dirty="0" err="1" smtClean="0">
                <a:solidFill>
                  <a:srgbClr val="2E2EFB"/>
                </a:solidFill>
              </a:rPr>
              <a:t>iButton</a:t>
            </a:r>
            <a:r>
              <a:rPr lang="it-IT" dirty="0" smtClean="0">
                <a:solidFill>
                  <a:srgbClr val="2E2EFB"/>
                </a:solidFill>
              </a:rPr>
              <a:t> + </a:t>
            </a:r>
            <a:r>
              <a:rPr lang="it-IT" dirty="0" err="1" smtClean="0">
                <a:solidFill>
                  <a:srgbClr val="A836EF"/>
                </a:solidFill>
              </a:rPr>
              <a:t>température</a:t>
            </a:r>
            <a:r>
              <a:rPr lang="it-IT" dirty="0" smtClean="0">
                <a:solidFill>
                  <a:srgbClr val="A836EF"/>
                </a:solidFill>
              </a:rPr>
              <a:t> de l’air (SAFRAN model)</a:t>
            </a:r>
          </a:p>
          <a:p>
            <a:r>
              <a:rPr lang="it-IT" dirty="0" err="1" smtClean="0"/>
              <a:t>Fournel</a:t>
            </a:r>
            <a:endParaRPr lang="it-IT" dirty="0" smtClean="0"/>
          </a:p>
          <a:p>
            <a:r>
              <a:rPr lang="it-IT" dirty="0" smtClean="0"/>
              <a:t>Zoom </a:t>
            </a:r>
            <a:r>
              <a:rPr lang="it-IT" dirty="0" err="1" smtClean="0"/>
              <a:t>sur</a:t>
            </a:r>
            <a:r>
              <a:rPr lang="it-IT" dirty="0" smtClean="0"/>
              <a:t> </a:t>
            </a:r>
            <a:r>
              <a:rPr lang="it-IT" dirty="0" err="1" smtClean="0"/>
              <a:t>Juin-Juillet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428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282" y="1321806"/>
            <a:ext cx="6292398" cy="5137178"/>
          </a:xfrm>
          <a:prstGeom prst="rect">
            <a:avLst/>
          </a:prstGeom>
        </p:spPr>
      </p:pic>
      <p:sp>
        <p:nvSpPr>
          <p:cNvPr id="3" name="Rettangolo 2"/>
          <p:cNvSpPr/>
          <p:nvPr/>
        </p:nvSpPr>
        <p:spPr>
          <a:xfrm>
            <a:off x="520574" y="230492"/>
            <a:ext cx="703906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err="1" smtClean="0"/>
              <a:t>Corrélation</a:t>
            </a:r>
            <a:r>
              <a:rPr lang="it-IT" dirty="0" smtClean="0"/>
              <a:t> </a:t>
            </a:r>
            <a:r>
              <a:rPr lang="it-IT" dirty="0" err="1" smtClean="0">
                <a:solidFill>
                  <a:srgbClr val="2E2EFB"/>
                </a:solidFill>
              </a:rPr>
              <a:t>iButton</a:t>
            </a:r>
            <a:r>
              <a:rPr lang="it-IT" dirty="0" smtClean="0">
                <a:solidFill>
                  <a:srgbClr val="2E2EFB"/>
                </a:solidFill>
              </a:rPr>
              <a:t> et </a:t>
            </a:r>
            <a:r>
              <a:rPr lang="it-IT" dirty="0" err="1" smtClean="0">
                <a:solidFill>
                  <a:srgbClr val="A836EF"/>
                </a:solidFill>
              </a:rPr>
              <a:t>température</a:t>
            </a:r>
            <a:r>
              <a:rPr lang="it-IT" dirty="0" smtClean="0">
                <a:solidFill>
                  <a:srgbClr val="A836EF"/>
                </a:solidFill>
              </a:rPr>
              <a:t> de l’air (SAFRAN model)</a:t>
            </a:r>
          </a:p>
          <a:p>
            <a:r>
              <a:rPr lang="it-IT" dirty="0" err="1" smtClean="0"/>
              <a:t>Fournel</a:t>
            </a:r>
            <a:endParaRPr lang="it-IT" dirty="0" smtClean="0"/>
          </a:p>
          <a:p>
            <a:r>
              <a:rPr lang="it-IT" dirty="0" smtClean="0"/>
              <a:t>(</a:t>
            </a:r>
            <a:r>
              <a:rPr lang="it-IT" dirty="0" err="1" smtClean="0"/>
              <a:t>Juillet</a:t>
            </a:r>
            <a:r>
              <a:rPr lang="it-IT" dirty="0" smtClean="0"/>
              <a:t>)</a:t>
            </a:r>
          </a:p>
          <a:p>
            <a:endParaRPr lang="it-IT" dirty="0" smtClean="0"/>
          </a:p>
          <a:p>
            <a:r>
              <a:rPr lang="it-IT" dirty="0" err="1" smtClean="0"/>
              <a:t>Pearson</a:t>
            </a:r>
            <a:endParaRPr lang="it-IT" dirty="0"/>
          </a:p>
          <a:p>
            <a:r>
              <a:rPr lang="it-IT" dirty="0"/>
              <a:t>r</a:t>
            </a:r>
            <a:r>
              <a:rPr lang="it-IT" dirty="0" smtClean="0"/>
              <a:t> = 0.75 ***</a:t>
            </a:r>
          </a:p>
          <a:p>
            <a:endParaRPr lang="it-IT" dirty="0"/>
          </a:p>
          <a:p>
            <a:r>
              <a:rPr lang="it-IT" dirty="0" smtClean="0"/>
              <a:t>2014 r = 0.88 ***</a:t>
            </a:r>
          </a:p>
          <a:p>
            <a:r>
              <a:rPr lang="it-IT" dirty="0" smtClean="0"/>
              <a:t>2015 r = 0.66 ***</a:t>
            </a:r>
          </a:p>
          <a:p>
            <a:r>
              <a:rPr lang="it-IT" dirty="0" smtClean="0"/>
              <a:t>2016 r = 0.92 ***</a:t>
            </a:r>
          </a:p>
          <a:p>
            <a:r>
              <a:rPr lang="it-IT" dirty="0" smtClean="0"/>
              <a:t>2017 r = 0.66 ***</a:t>
            </a:r>
          </a:p>
          <a:p>
            <a:r>
              <a:rPr lang="it-IT" dirty="0" smtClean="0"/>
              <a:t>2018 r = 0.47 **</a:t>
            </a:r>
          </a:p>
        </p:txBody>
      </p:sp>
    </p:spTree>
    <p:extLst>
      <p:ext uri="{BB962C8B-B14F-4D97-AF65-F5344CB8AC3E}">
        <p14:creationId xmlns:p14="http://schemas.microsoft.com/office/powerpoint/2010/main" val="377493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785257" y="2296887"/>
            <a:ext cx="59295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 err="1" smtClean="0"/>
              <a:t>Safran-Crocus</a:t>
            </a:r>
            <a:r>
              <a:rPr lang="it-IT" sz="4000" dirty="0" smtClean="0"/>
              <a:t> model</a:t>
            </a:r>
          </a:p>
          <a:p>
            <a:pPr algn="ctr"/>
            <a:r>
              <a:rPr lang="it-IT" sz="4000" dirty="0" err="1" smtClean="0"/>
              <a:t>Temporal</a:t>
            </a:r>
            <a:r>
              <a:rPr lang="it-IT" sz="4000" dirty="0" smtClean="0"/>
              <a:t> trends 2000-2019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392796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586</TotalTime>
  <Words>407</Words>
  <Application>Microsoft Office PowerPoint</Application>
  <PresentationFormat>Presentazione su schermo (4:3)</PresentationFormat>
  <Paragraphs>98</Paragraphs>
  <Slides>22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Andrello</dc:creator>
  <cp:lastModifiedBy>Marco Andrello</cp:lastModifiedBy>
  <cp:revision>18</cp:revision>
  <dcterms:created xsi:type="dcterms:W3CDTF">2022-07-11T06:55:30Z</dcterms:created>
  <dcterms:modified xsi:type="dcterms:W3CDTF">2022-07-19T12:40:15Z</dcterms:modified>
</cp:coreProperties>
</file>