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9" r:id="rId4"/>
    <p:sldId id="260" r:id="rId5"/>
    <p:sldId id="264" r:id="rId6"/>
    <p:sldId id="265" r:id="rId7"/>
    <p:sldId id="262" r:id="rId8"/>
    <p:sldId id="266" r:id="rId9"/>
    <p:sldId id="279" r:id="rId10"/>
    <p:sldId id="256" r:id="rId11"/>
    <p:sldId id="25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FB"/>
    <a:srgbClr val="A836EF"/>
    <a:srgbClr val="595959"/>
    <a:srgbClr val="CFA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8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4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8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4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9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0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9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3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7A77-EB2E-4130-9947-984C8BFBAA34}" type="datetimeFigureOut">
              <a:rPr lang="it-IT" smtClean="0"/>
              <a:t>26/07/2022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9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49" y="470780"/>
            <a:ext cx="8330293" cy="570618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 (</a:t>
            </a:r>
            <a:r>
              <a:rPr lang="it-IT" dirty="0" err="1" smtClean="0"/>
              <a:t>Météo</a:t>
            </a:r>
            <a:r>
              <a:rPr lang="it-IT" dirty="0" smtClean="0"/>
              <a:t> France)</a:t>
            </a:r>
          </a:p>
          <a:p>
            <a:pPr marL="0" indent="0">
              <a:buNone/>
            </a:pPr>
            <a:r>
              <a:rPr lang="it-IT" dirty="0" err="1" smtClean="0"/>
              <a:t>Données</a:t>
            </a:r>
            <a:r>
              <a:rPr lang="it-IT" dirty="0" smtClean="0"/>
              <a:t> </a:t>
            </a:r>
            <a:r>
              <a:rPr lang="it-IT" dirty="0" err="1" smtClean="0"/>
              <a:t>iButton</a:t>
            </a:r>
            <a:r>
              <a:rPr lang="it-IT" dirty="0" smtClean="0"/>
              <a:t> (</a:t>
            </a:r>
            <a:r>
              <a:rPr lang="it-IT" dirty="0" err="1" smtClean="0"/>
              <a:t>température</a:t>
            </a:r>
            <a:r>
              <a:rPr lang="it-IT" dirty="0" smtClean="0"/>
              <a:t> à ~10 cm </a:t>
            </a:r>
            <a:r>
              <a:rPr lang="it-IT" dirty="0" err="1" smtClean="0"/>
              <a:t>dans</a:t>
            </a:r>
            <a:r>
              <a:rPr lang="it-IT" dirty="0" smtClean="0"/>
              <a:t> le sol)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Comparison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 and </a:t>
            </a:r>
            <a:r>
              <a:rPr lang="it-IT" dirty="0" err="1" smtClean="0"/>
              <a:t>iButton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Safran-Crocus</a:t>
            </a:r>
            <a:r>
              <a:rPr lang="it-IT" dirty="0" smtClean="0"/>
              <a:t> model: </a:t>
            </a:r>
            <a:r>
              <a:rPr lang="it-IT" dirty="0" err="1" smtClean="0"/>
              <a:t>Temporal</a:t>
            </a:r>
            <a:r>
              <a:rPr lang="it-IT" dirty="0" smtClean="0"/>
              <a:t> </a:t>
            </a:r>
            <a:r>
              <a:rPr lang="it-IT" dirty="0"/>
              <a:t>trends 2000-2019</a:t>
            </a:r>
          </a:p>
          <a:p>
            <a:pPr marL="0" indent="0">
              <a:buNone/>
            </a:pPr>
            <a:r>
              <a:rPr lang="it-IT" dirty="0" err="1" smtClean="0"/>
              <a:t>Imputation</a:t>
            </a:r>
            <a:r>
              <a:rPr lang="it-IT" dirty="0" smtClean="0"/>
              <a:t> of </a:t>
            </a:r>
            <a:r>
              <a:rPr lang="it-IT" dirty="0" err="1" smtClean="0"/>
              <a:t>iButton</a:t>
            </a:r>
            <a:r>
              <a:rPr lang="it-IT" dirty="0" smtClean="0"/>
              <a:t> data</a:t>
            </a:r>
          </a:p>
          <a:p>
            <a:pPr marL="0" indent="0">
              <a:buNone/>
            </a:pP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model: </a:t>
            </a:r>
            <a:r>
              <a:rPr lang="it-IT" dirty="0" err="1" smtClean="0"/>
              <a:t>calculation</a:t>
            </a:r>
            <a:r>
              <a:rPr lang="it-IT" dirty="0" smtClean="0"/>
              <a:t> of </a:t>
            </a:r>
            <a:r>
              <a:rPr lang="it-IT" dirty="0" err="1" smtClean="0"/>
              <a:t>climatic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56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0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A836EF"/>
                </a:solidFill>
              </a:rPr>
              <a:t>Mean</a:t>
            </a:r>
            <a:r>
              <a:rPr lang="it-IT" b="1" dirty="0" smtClean="0">
                <a:solidFill>
                  <a:srgbClr val="A836EF"/>
                </a:solidFill>
              </a:rPr>
              <a:t> </a:t>
            </a:r>
            <a:r>
              <a:rPr lang="it-IT" b="1" dirty="0" err="1" smtClean="0">
                <a:solidFill>
                  <a:srgbClr val="A836EF"/>
                </a:solidFill>
              </a:rPr>
              <a:t>daily</a:t>
            </a:r>
            <a:r>
              <a:rPr lang="it-IT" b="1" dirty="0" smtClean="0">
                <a:solidFill>
                  <a:srgbClr val="A836EF"/>
                </a:solidFill>
              </a:rPr>
              <a:t> </a:t>
            </a:r>
            <a:r>
              <a:rPr lang="it-IT" b="1" dirty="0" err="1" smtClean="0">
                <a:solidFill>
                  <a:srgbClr val="A836EF"/>
                </a:solidFill>
              </a:rPr>
              <a:t>Temp</a:t>
            </a:r>
            <a:endParaRPr lang="it-IT" b="1" dirty="0">
              <a:solidFill>
                <a:srgbClr val="A836EF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16" y="369332"/>
            <a:ext cx="7846423" cy="64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96613"/>
            <a:ext cx="8281851" cy="676138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0" y="0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595959"/>
                </a:solidFill>
              </a:rPr>
              <a:t>Degree</a:t>
            </a:r>
            <a:r>
              <a:rPr lang="it-IT" b="1" dirty="0" smtClean="0">
                <a:solidFill>
                  <a:srgbClr val="595959"/>
                </a:solidFill>
              </a:rPr>
              <a:t> </a:t>
            </a:r>
            <a:r>
              <a:rPr lang="it-IT" b="1" dirty="0" err="1" smtClean="0">
                <a:solidFill>
                  <a:srgbClr val="595959"/>
                </a:solidFill>
              </a:rPr>
              <a:t>days</a:t>
            </a:r>
            <a:endParaRPr lang="it-IT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24353" y="2819402"/>
            <a:ext cx="5728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err="1" smtClean="0"/>
              <a:t>Imputation</a:t>
            </a:r>
            <a:r>
              <a:rPr lang="it-IT" sz="4000" dirty="0" smtClean="0"/>
              <a:t> of </a:t>
            </a:r>
            <a:r>
              <a:rPr lang="it-IT" sz="4000" dirty="0" err="1" smtClean="0"/>
              <a:t>iButton</a:t>
            </a:r>
            <a:r>
              <a:rPr lang="it-IT" sz="4000" dirty="0" smtClean="0"/>
              <a:t> data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075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453401" y="1475992"/>
            <a:ext cx="6455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lm(</a:t>
            </a:r>
            <a:r>
              <a:rPr lang="it-IT" dirty="0" err="1">
                <a:solidFill>
                  <a:srgbClr val="2E2EFB"/>
                </a:solidFill>
              </a:rPr>
              <a:t>iTmean</a:t>
            </a:r>
            <a:r>
              <a:rPr lang="it-IT" dirty="0"/>
              <a:t> ~ </a:t>
            </a:r>
            <a:r>
              <a:rPr lang="it-IT" dirty="0" err="1">
                <a:solidFill>
                  <a:srgbClr val="A836EF"/>
                </a:solidFill>
              </a:rPr>
              <a:t>Tmin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Tmean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Tmax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Rainf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Snowf</a:t>
            </a:r>
            <a:r>
              <a:rPr lang="it-IT" dirty="0">
                <a:solidFill>
                  <a:srgbClr val="A836EF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+ TG1 + </a:t>
            </a:r>
            <a:r>
              <a:rPr lang="it-IT" dirty="0" smtClean="0">
                <a:solidFill>
                  <a:srgbClr val="00B050"/>
                </a:solidFill>
              </a:rPr>
              <a:t>TG4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4543" y="174172"/>
            <a:ext cx="87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>
                <a:solidFill>
                  <a:srgbClr val="A836EF"/>
                </a:solidFill>
              </a:rPr>
              <a:t>Safran</a:t>
            </a:r>
            <a:endParaRPr lang="it-IT" dirty="0" smtClean="0">
              <a:solidFill>
                <a:srgbClr val="A836EF"/>
              </a:solidFill>
            </a:endParaRPr>
          </a:p>
          <a:p>
            <a:r>
              <a:rPr lang="it-IT" dirty="0" err="1" smtClean="0">
                <a:solidFill>
                  <a:srgbClr val="00B050"/>
                </a:solidFill>
              </a:rPr>
              <a:t>Crocus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01621" y="1992085"/>
            <a:ext cx="39526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fitted</a:t>
            </a:r>
            <a:r>
              <a:rPr lang="it-IT" dirty="0" smtClean="0"/>
              <a:t> on 2014-2018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algn="ctr"/>
            <a:r>
              <a:rPr lang="it-IT" dirty="0" smtClean="0"/>
              <a:t>or</a:t>
            </a:r>
            <a:endParaRPr lang="it-IT" dirty="0"/>
          </a:p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averaging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 err="1" smtClean="0"/>
              <a:t>Prediction</a:t>
            </a:r>
            <a:r>
              <a:rPr lang="it-IT" dirty="0" smtClean="0"/>
              <a:t> of </a:t>
            </a:r>
            <a:r>
              <a:rPr lang="it-IT" dirty="0" err="1" smtClean="0"/>
              <a:t>ibutton</a:t>
            </a:r>
            <a:r>
              <a:rPr lang="it-IT" dirty="0" smtClean="0"/>
              <a:t> data on 2000-2013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477963" y="2449286"/>
            <a:ext cx="0" cy="65314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4477963" y="4027714"/>
            <a:ext cx="0" cy="65314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44285" y="209029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Degree</a:t>
            </a:r>
            <a:r>
              <a:rPr lang="it-IT" dirty="0" smtClean="0"/>
              <a:t> </a:t>
            </a:r>
            <a:r>
              <a:rPr lang="it-IT" dirty="0" err="1" smtClean="0"/>
              <a:t>days</a:t>
            </a:r>
            <a:r>
              <a:rPr lang="it-IT" dirty="0" smtClean="0"/>
              <a:t> </a:t>
            </a:r>
            <a:r>
              <a:rPr lang="it-IT" dirty="0" err="1" smtClean="0"/>
              <a:t>May-July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917371" y="209029"/>
            <a:ext cx="219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r>
              <a:rPr lang="it-IT" baseline="30000" dirty="0" smtClean="0"/>
              <a:t>2</a:t>
            </a:r>
            <a:r>
              <a:rPr lang="it-IT" dirty="0" smtClean="0"/>
              <a:t> = 0.58 (</a:t>
            </a:r>
            <a:r>
              <a:rPr lang="it-IT" dirty="0" err="1" smtClean="0"/>
              <a:t>Deslioures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1294068"/>
            <a:ext cx="8476218" cy="46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9" y="3411276"/>
            <a:ext cx="6111075" cy="344672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" y="129297"/>
            <a:ext cx="6111075" cy="33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41239" y="740228"/>
            <a:ext cx="8196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dirty="0" err="1" smtClean="0"/>
              <a:t>Données</a:t>
            </a:r>
            <a:r>
              <a:rPr lang="it-IT" sz="3600" dirty="0" smtClean="0"/>
              <a:t> </a:t>
            </a:r>
            <a:r>
              <a:rPr lang="it-IT" sz="3600" dirty="0" err="1" smtClean="0"/>
              <a:t>Safran</a:t>
            </a:r>
            <a:r>
              <a:rPr lang="it-IT" sz="3600" dirty="0" smtClean="0"/>
              <a:t> / </a:t>
            </a:r>
            <a:r>
              <a:rPr lang="it-IT" sz="3600" dirty="0" err="1" smtClean="0"/>
              <a:t>Crocus</a:t>
            </a:r>
            <a:r>
              <a:rPr lang="it-IT" sz="3600" dirty="0" smtClean="0"/>
              <a:t>:</a:t>
            </a:r>
          </a:p>
          <a:p>
            <a:pPr algn="ctr"/>
            <a:r>
              <a:rPr lang="it-IT" sz="3600" dirty="0" err="1" smtClean="0"/>
              <a:t>Calcul</a:t>
            </a:r>
            <a:r>
              <a:rPr lang="it-IT" sz="3600" dirty="0" smtClean="0"/>
              <a:t> </a:t>
            </a:r>
            <a:r>
              <a:rPr lang="it-IT" sz="3600" dirty="0" err="1" smtClean="0"/>
              <a:t>des</a:t>
            </a:r>
            <a:r>
              <a:rPr lang="it-IT" sz="3600" dirty="0" smtClean="0"/>
              <a:t> </a:t>
            </a:r>
            <a:r>
              <a:rPr lang="it-IT" sz="3600" dirty="0" err="1" smtClean="0"/>
              <a:t>variables</a:t>
            </a:r>
            <a:r>
              <a:rPr lang="it-IT" sz="3600" dirty="0" smtClean="0"/>
              <a:t> </a:t>
            </a:r>
            <a:r>
              <a:rPr lang="it-IT" sz="3600" dirty="0" err="1" smtClean="0"/>
              <a:t>climatiques</a:t>
            </a:r>
            <a:endParaRPr lang="it-IT" sz="3600" dirty="0" smtClean="0"/>
          </a:p>
          <a:p>
            <a:pPr algn="ctr"/>
            <a:r>
              <a:rPr lang="it-IT" sz="3600" dirty="0" smtClean="0"/>
              <a:t>(</a:t>
            </a:r>
            <a:r>
              <a:rPr lang="it-IT" sz="3600" dirty="0" err="1" smtClean="0"/>
              <a:t>Temp</a:t>
            </a:r>
            <a:r>
              <a:rPr lang="it-IT" sz="3600" dirty="0" smtClean="0"/>
              <a:t> </a:t>
            </a:r>
            <a:r>
              <a:rPr lang="it-IT" sz="3600" dirty="0" err="1" smtClean="0"/>
              <a:t>moyenne</a:t>
            </a:r>
            <a:r>
              <a:rPr lang="it-IT" sz="3600" dirty="0" smtClean="0"/>
              <a:t>, </a:t>
            </a:r>
            <a:r>
              <a:rPr lang="it-IT" sz="3600" dirty="0" err="1" smtClean="0"/>
              <a:t>degree</a:t>
            </a:r>
            <a:r>
              <a:rPr lang="it-IT" sz="3600" dirty="0" smtClean="0"/>
              <a:t> </a:t>
            </a:r>
            <a:r>
              <a:rPr lang="it-IT" sz="3600" dirty="0" err="1" smtClean="0"/>
              <a:t>days</a:t>
            </a:r>
            <a:r>
              <a:rPr lang="it-IT" sz="3600" dirty="0" smtClean="0"/>
              <a:t>, </a:t>
            </a:r>
            <a:r>
              <a:rPr lang="it-IT" sz="3600" dirty="0" err="1" smtClean="0"/>
              <a:t>pluie</a:t>
            </a:r>
            <a:r>
              <a:rPr lang="it-IT" sz="3600" dirty="0" smtClean="0"/>
              <a:t>, </a:t>
            </a:r>
            <a:r>
              <a:rPr lang="it-IT" sz="3600" dirty="0" err="1" smtClean="0"/>
              <a:t>neige</a:t>
            </a:r>
            <a:r>
              <a:rPr lang="it-IT" sz="3600" dirty="0" smtClean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2625682" y="307736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 smtClean="0">
                <a:solidFill>
                  <a:srgbClr val="00B050"/>
                </a:solidFill>
              </a:rPr>
              <a:t>Calculating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variables</a:t>
            </a:r>
            <a:r>
              <a:rPr lang="it-IT" dirty="0" smtClean="0">
                <a:solidFill>
                  <a:srgbClr val="00B050"/>
                </a:solidFill>
              </a:rPr>
              <a:t> over </a:t>
            </a:r>
            <a:r>
              <a:rPr lang="it-IT" dirty="0" err="1">
                <a:solidFill>
                  <a:srgbClr val="00B050"/>
                </a:solidFill>
              </a:rPr>
              <a:t>different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periods</a:t>
            </a:r>
            <a:r>
              <a:rPr lang="it-IT" dirty="0">
                <a:solidFill>
                  <a:srgbClr val="00B050"/>
                </a:solidFill>
              </a:rPr>
              <a:t>:</a:t>
            </a:r>
          </a:p>
          <a:p>
            <a:endParaRPr lang="it-IT" dirty="0" smtClean="0">
              <a:solidFill>
                <a:srgbClr val="00B050"/>
              </a:solidFill>
            </a:endParaRPr>
          </a:p>
          <a:p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# - </a:t>
            </a:r>
            <a:r>
              <a:rPr lang="it-IT" dirty="0" err="1">
                <a:solidFill>
                  <a:srgbClr val="00B050"/>
                </a:solidFill>
              </a:rPr>
              <a:t>one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</a:t>
            </a:r>
            <a:r>
              <a:rPr lang="it-IT" dirty="0">
                <a:solidFill>
                  <a:srgbClr val="00B050"/>
                </a:solidFill>
              </a:rPr>
              <a:t> (30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two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(60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three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(90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four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(120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five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(150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July</a:t>
            </a:r>
            <a:r>
              <a:rPr lang="it-IT" dirty="0">
                <a:solidFill>
                  <a:srgbClr val="00B050"/>
                </a:solidFill>
              </a:rPr>
              <a:t> 31st </a:t>
            </a:r>
            <a:r>
              <a:rPr lang="it-IT" dirty="0" err="1">
                <a:solidFill>
                  <a:srgbClr val="00B050"/>
                </a:solidFill>
              </a:rPr>
              <a:t>as</a:t>
            </a:r>
            <a:r>
              <a:rPr lang="it-IT" dirty="0">
                <a:solidFill>
                  <a:srgbClr val="00B050"/>
                </a:solidFill>
              </a:rPr>
              <a:t> end of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45" y="913619"/>
            <a:ext cx="9085868" cy="58355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531428" y="6487887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DES = BER = BOU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04760" y="326962"/>
            <a:ext cx="436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00B050"/>
                </a:solidFill>
              </a:rPr>
              <a:t>Snowmelt</a:t>
            </a:r>
            <a:r>
              <a:rPr lang="it-IT" sz="2800" dirty="0" smtClean="0">
                <a:solidFill>
                  <a:srgbClr val="00B050"/>
                </a:solidFill>
              </a:rPr>
              <a:t> (</a:t>
            </a:r>
            <a:r>
              <a:rPr lang="it-IT" sz="2800" dirty="0" err="1" smtClean="0">
                <a:solidFill>
                  <a:srgbClr val="00B050"/>
                </a:solidFill>
              </a:rPr>
              <a:t>données</a:t>
            </a:r>
            <a:r>
              <a:rPr lang="it-IT" sz="2800" dirty="0" smtClean="0">
                <a:solidFill>
                  <a:srgbClr val="00B050"/>
                </a:solidFill>
              </a:rPr>
              <a:t> </a:t>
            </a:r>
            <a:r>
              <a:rPr lang="it-IT" sz="2800" dirty="0" err="1" smtClean="0">
                <a:solidFill>
                  <a:srgbClr val="00B050"/>
                </a:solidFill>
              </a:rPr>
              <a:t>Crocus</a:t>
            </a:r>
            <a:r>
              <a:rPr lang="it-IT" sz="2800" dirty="0" smtClean="0">
                <a:solidFill>
                  <a:srgbClr val="00B050"/>
                </a:solidFill>
              </a:rPr>
              <a:t>):</a:t>
            </a:r>
            <a:endParaRPr lang="it-I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66058" y="950303"/>
            <a:ext cx="29391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    </a:t>
            </a:r>
            <a:r>
              <a:rPr lang="it-IT" dirty="0" err="1" smtClean="0"/>
              <a:t>Snowmelt_date</a:t>
            </a:r>
            <a:endParaRPr lang="it-IT" dirty="0" smtClean="0"/>
          </a:p>
          <a:p>
            <a:r>
              <a:rPr lang="it-IT" dirty="0" smtClean="0"/>
              <a:t>2000    2000-03-20</a:t>
            </a:r>
          </a:p>
          <a:p>
            <a:r>
              <a:rPr lang="it-IT" dirty="0" smtClean="0"/>
              <a:t>2001    2001-04-05</a:t>
            </a:r>
          </a:p>
          <a:p>
            <a:r>
              <a:rPr lang="it-IT" dirty="0" smtClean="0"/>
              <a:t>2002    2002-03-27</a:t>
            </a:r>
          </a:p>
          <a:p>
            <a:r>
              <a:rPr lang="it-IT" dirty="0" smtClean="0"/>
              <a:t>2003    2003-04-01</a:t>
            </a:r>
          </a:p>
          <a:p>
            <a:r>
              <a:rPr lang="it-IT" dirty="0" smtClean="0"/>
              <a:t>2004    2004-04-12</a:t>
            </a:r>
          </a:p>
          <a:p>
            <a:r>
              <a:rPr lang="it-IT" dirty="0" smtClean="0"/>
              <a:t>2005    2005-03-19</a:t>
            </a:r>
          </a:p>
          <a:p>
            <a:r>
              <a:rPr lang="it-IT" dirty="0" smtClean="0"/>
              <a:t>2006    2006-04-19</a:t>
            </a:r>
          </a:p>
          <a:p>
            <a:r>
              <a:rPr lang="it-IT" dirty="0" smtClean="0"/>
              <a:t>2007    2007-04-03</a:t>
            </a:r>
          </a:p>
          <a:p>
            <a:r>
              <a:rPr lang="it-IT" dirty="0" smtClean="0"/>
              <a:t>2008    2008-04-12</a:t>
            </a:r>
          </a:p>
          <a:p>
            <a:r>
              <a:rPr lang="it-IT" dirty="0" smtClean="0"/>
              <a:t>2009    2009-04-15</a:t>
            </a:r>
          </a:p>
          <a:p>
            <a:r>
              <a:rPr lang="it-IT" dirty="0" smtClean="0"/>
              <a:t>2010    2010-04-28</a:t>
            </a:r>
          </a:p>
          <a:p>
            <a:r>
              <a:rPr lang="it-IT" dirty="0" smtClean="0"/>
              <a:t>2011    2011-03-31</a:t>
            </a:r>
          </a:p>
          <a:p>
            <a:r>
              <a:rPr lang="it-IT" dirty="0" smtClean="0"/>
              <a:t>2012    2012-03-13</a:t>
            </a:r>
          </a:p>
          <a:p>
            <a:r>
              <a:rPr lang="it-IT" dirty="0" smtClean="0"/>
              <a:t>2013    2013-04-26</a:t>
            </a:r>
          </a:p>
          <a:p>
            <a:r>
              <a:rPr lang="it-IT" dirty="0" smtClean="0"/>
              <a:t>2014    2014-04-14</a:t>
            </a:r>
          </a:p>
          <a:p>
            <a:r>
              <a:rPr lang="it-IT" dirty="0" smtClean="0"/>
              <a:t>2015    2015-03-30</a:t>
            </a:r>
          </a:p>
          <a:p>
            <a:r>
              <a:rPr lang="it-IT" dirty="0" smtClean="0"/>
              <a:t>2016    2016-04-12</a:t>
            </a:r>
          </a:p>
          <a:p>
            <a:r>
              <a:rPr lang="it-IT" dirty="0" smtClean="0"/>
              <a:t>2017    2017-04-03</a:t>
            </a:r>
          </a:p>
          <a:p>
            <a:r>
              <a:rPr lang="it-IT" dirty="0" smtClean="0"/>
              <a:t>2018    2018-04-24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04760" y="326962"/>
            <a:ext cx="436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00B050"/>
                </a:solidFill>
              </a:rPr>
              <a:t>Snowmelt</a:t>
            </a:r>
            <a:r>
              <a:rPr lang="it-IT" sz="2800" dirty="0" smtClean="0">
                <a:solidFill>
                  <a:srgbClr val="00B050"/>
                </a:solidFill>
              </a:rPr>
              <a:t> (</a:t>
            </a:r>
            <a:r>
              <a:rPr lang="it-IT" sz="2800" dirty="0" err="1" smtClean="0">
                <a:solidFill>
                  <a:srgbClr val="00B050"/>
                </a:solidFill>
              </a:rPr>
              <a:t>données</a:t>
            </a:r>
            <a:r>
              <a:rPr lang="it-IT" sz="2800" dirty="0" smtClean="0">
                <a:solidFill>
                  <a:srgbClr val="00B050"/>
                </a:solidFill>
              </a:rPr>
              <a:t> </a:t>
            </a:r>
            <a:r>
              <a:rPr lang="it-IT" sz="2800" dirty="0" err="1" smtClean="0">
                <a:solidFill>
                  <a:srgbClr val="00B050"/>
                </a:solidFill>
              </a:rPr>
              <a:t>Crocus</a:t>
            </a:r>
            <a:r>
              <a:rPr lang="it-IT" sz="2800" dirty="0" smtClean="0">
                <a:solidFill>
                  <a:srgbClr val="00B050"/>
                </a:solidFill>
              </a:rPr>
              <a:t>):</a:t>
            </a:r>
            <a:endParaRPr lang="it-I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843800"/>
            <a:ext cx="9071686" cy="54752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76551" y="106977"/>
            <a:ext cx="257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Degree</a:t>
            </a:r>
            <a:r>
              <a:rPr lang="it-IT" sz="3600" dirty="0" smtClean="0">
                <a:solidFill>
                  <a:srgbClr val="00B050"/>
                </a:solidFill>
              </a:rPr>
              <a:t> </a:t>
            </a:r>
            <a:r>
              <a:rPr lang="it-IT" sz="3600" dirty="0" err="1">
                <a:solidFill>
                  <a:srgbClr val="00B050"/>
                </a:solidFill>
              </a:rPr>
              <a:t>days</a:t>
            </a:r>
            <a:r>
              <a:rPr lang="it-IT" sz="3600" dirty="0">
                <a:solidFill>
                  <a:srgbClr val="00B050"/>
                </a:solidFill>
              </a:rPr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74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09600" y="1774371"/>
            <a:ext cx="808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Comparison</a:t>
            </a:r>
            <a:r>
              <a:rPr lang="it-IT" sz="4000" dirty="0"/>
              <a:t> </a:t>
            </a:r>
            <a:r>
              <a:rPr lang="it-IT" sz="4000" dirty="0" err="1"/>
              <a:t>between</a:t>
            </a:r>
            <a:r>
              <a:rPr lang="it-IT" sz="4000" dirty="0"/>
              <a:t> </a:t>
            </a:r>
            <a:r>
              <a:rPr lang="it-IT" sz="4000" dirty="0" err="1"/>
              <a:t>Safran</a:t>
            </a:r>
            <a:r>
              <a:rPr lang="it-IT" sz="4000" dirty="0"/>
              <a:t> / </a:t>
            </a:r>
            <a:r>
              <a:rPr lang="it-IT" sz="4000" dirty="0" err="1"/>
              <a:t>Crocus</a:t>
            </a:r>
            <a:r>
              <a:rPr lang="it-IT" sz="4000" dirty="0"/>
              <a:t> model and </a:t>
            </a:r>
            <a:r>
              <a:rPr lang="it-IT" sz="4000" dirty="0" err="1"/>
              <a:t>iButton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102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691400"/>
            <a:ext cx="9071686" cy="5475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3465122" y="368234"/>
            <a:ext cx="257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Degree</a:t>
            </a:r>
            <a:r>
              <a:rPr lang="it-IT" sz="3600" dirty="0" smtClean="0">
                <a:solidFill>
                  <a:srgbClr val="00B050"/>
                </a:solidFill>
              </a:rPr>
              <a:t> </a:t>
            </a:r>
            <a:r>
              <a:rPr lang="it-IT" sz="3600" dirty="0" err="1">
                <a:solidFill>
                  <a:srgbClr val="00B050"/>
                </a:solidFill>
              </a:rPr>
              <a:t>days</a:t>
            </a:r>
            <a:r>
              <a:rPr lang="it-IT" sz="3600" dirty="0">
                <a:solidFill>
                  <a:srgbClr val="00B050"/>
                </a:solidFill>
              </a:rPr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1943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465122" y="368234"/>
            <a:ext cx="1565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Rainfall</a:t>
            </a:r>
            <a:endParaRPr lang="it-IT" sz="3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00"/>
            <a:ext cx="9071686" cy="5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1382800"/>
            <a:ext cx="9071686" cy="54752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465122" y="368234"/>
            <a:ext cx="1565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Rainfall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8671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7" y="607545"/>
            <a:ext cx="7656023" cy="625045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795" y="113212"/>
            <a:ext cx="391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</a:t>
            </a:r>
          </a:p>
          <a:p>
            <a:r>
              <a:rPr lang="it-IT" dirty="0" err="1" smtClean="0"/>
              <a:t>Fournel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7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7" y="609600"/>
            <a:ext cx="7653503" cy="624839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35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7" y="609600"/>
            <a:ext cx="7653503" cy="624839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16047" y="3395049"/>
            <a:ext cx="513807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2014 fonte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 smtClean="0"/>
              <a:t>neiges</a:t>
            </a:r>
            <a:r>
              <a:rPr lang="it-IT" dirty="0" smtClean="0"/>
              <a:t> 1.5 en «retard»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iButton</a:t>
            </a:r>
            <a:endParaRPr lang="it-IT" dirty="0" smtClean="0"/>
          </a:p>
          <a:p>
            <a:r>
              <a:rPr lang="it-IT" dirty="0" smtClean="0"/>
              <a:t>2015 15 </a:t>
            </a:r>
            <a:r>
              <a:rPr lang="it-IT" dirty="0" err="1" smtClean="0"/>
              <a:t>jours</a:t>
            </a:r>
            <a:r>
              <a:rPr lang="it-IT" dirty="0" smtClean="0"/>
              <a:t> de retard + </a:t>
            </a:r>
            <a:r>
              <a:rPr lang="it-IT" dirty="0" err="1" smtClean="0"/>
              <a:t>neige</a:t>
            </a:r>
            <a:r>
              <a:rPr lang="it-IT" dirty="0" smtClean="0"/>
              <a:t> fin </a:t>
            </a:r>
            <a:r>
              <a:rPr lang="it-IT" dirty="0" err="1" smtClean="0"/>
              <a:t>avril</a:t>
            </a:r>
            <a:endParaRPr lang="it-IT" dirty="0" smtClean="0"/>
          </a:p>
          <a:p>
            <a:r>
              <a:rPr lang="it-IT" dirty="0" smtClean="0"/>
              <a:t>2016 OK</a:t>
            </a:r>
          </a:p>
          <a:p>
            <a:r>
              <a:rPr lang="it-IT" dirty="0" smtClean="0"/>
              <a:t>2017 OK</a:t>
            </a:r>
          </a:p>
          <a:p>
            <a:r>
              <a:rPr lang="it-IT" dirty="0" smtClean="0"/>
              <a:t>2018 3 </a:t>
            </a:r>
            <a:r>
              <a:rPr lang="it-IT" dirty="0" err="1" smtClean="0"/>
              <a:t>semaines</a:t>
            </a:r>
            <a:r>
              <a:rPr lang="it-IT" dirty="0" smtClean="0"/>
              <a:t> de retard</a:t>
            </a:r>
          </a:p>
        </p:txBody>
      </p:sp>
    </p:spTree>
    <p:extLst>
      <p:ext uri="{BB962C8B-B14F-4D97-AF65-F5344CB8AC3E}">
        <p14:creationId xmlns:p14="http://schemas.microsoft.com/office/powerpoint/2010/main" val="32461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3" y="689811"/>
            <a:ext cx="7555257" cy="616818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Zoom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Juin-Juillet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25512" y="3589239"/>
            <a:ext cx="5715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 smtClean="0"/>
              <a:t>Modèle</a:t>
            </a:r>
            <a:r>
              <a:rPr lang="it-IT" dirty="0" smtClean="0"/>
              <a:t> CROCUS </a:t>
            </a:r>
            <a:r>
              <a:rPr lang="it-IT" dirty="0" err="1" smtClean="0"/>
              <a:t>systématiquement</a:t>
            </a:r>
            <a:r>
              <a:rPr lang="it-IT" dirty="0" smtClean="0"/>
              <a:t> plus </a:t>
            </a:r>
            <a:r>
              <a:rPr lang="it-IT" dirty="0" err="1" smtClean="0"/>
              <a:t>froid</a:t>
            </a:r>
            <a:r>
              <a:rPr lang="it-IT" dirty="0" smtClean="0"/>
              <a:t> </a:t>
            </a:r>
            <a:r>
              <a:rPr lang="it-IT" dirty="0" err="1" smtClean="0"/>
              <a:t>que</a:t>
            </a:r>
            <a:r>
              <a:rPr lang="it-IT" dirty="0" smtClean="0"/>
              <a:t> </a:t>
            </a:r>
            <a:r>
              <a:rPr lang="it-IT" dirty="0" err="1" smtClean="0"/>
              <a:t>iButtons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4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3" y="689811"/>
            <a:ext cx="7555257" cy="6168189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91439" y="0"/>
            <a:ext cx="9341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r>
              <a:rPr lang="it-IT" dirty="0" smtClean="0">
                <a:solidFill>
                  <a:srgbClr val="2E2EFB"/>
                </a:solidFill>
              </a:rPr>
              <a:t> + </a:t>
            </a:r>
            <a:r>
              <a:rPr lang="it-IT" dirty="0" err="1" smtClean="0">
                <a:solidFill>
                  <a:srgbClr val="A836EF"/>
                </a:solidFill>
              </a:rPr>
              <a:t>température</a:t>
            </a:r>
            <a:r>
              <a:rPr lang="it-IT" dirty="0" smtClean="0">
                <a:solidFill>
                  <a:srgbClr val="A836EF"/>
                </a:solidFill>
              </a:rPr>
              <a:t> de l’air (SAFRAN model)</a:t>
            </a: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Zoom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Juin-Juillet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4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82" y="1321806"/>
            <a:ext cx="6292398" cy="5137178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20574" y="230492"/>
            <a:ext cx="70390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Corrélation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r>
              <a:rPr lang="it-IT" dirty="0" smtClean="0">
                <a:solidFill>
                  <a:srgbClr val="2E2EFB"/>
                </a:solidFill>
              </a:rPr>
              <a:t> et </a:t>
            </a:r>
            <a:r>
              <a:rPr lang="it-IT" dirty="0" err="1" smtClean="0">
                <a:solidFill>
                  <a:srgbClr val="A836EF"/>
                </a:solidFill>
              </a:rPr>
              <a:t>température</a:t>
            </a:r>
            <a:r>
              <a:rPr lang="it-IT" dirty="0" smtClean="0">
                <a:solidFill>
                  <a:srgbClr val="A836EF"/>
                </a:solidFill>
              </a:rPr>
              <a:t> de l’air (SAFRAN model)</a:t>
            </a: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Juillet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Pearson</a:t>
            </a:r>
            <a:endParaRPr lang="it-IT" dirty="0"/>
          </a:p>
          <a:p>
            <a:r>
              <a:rPr lang="it-IT" dirty="0"/>
              <a:t>r</a:t>
            </a:r>
            <a:r>
              <a:rPr lang="it-IT" dirty="0" smtClean="0"/>
              <a:t> = 0.75 ***</a:t>
            </a:r>
          </a:p>
          <a:p>
            <a:endParaRPr lang="it-IT" dirty="0"/>
          </a:p>
          <a:p>
            <a:r>
              <a:rPr lang="it-IT" dirty="0" smtClean="0"/>
              <a:t>2014 r = 0.88 ***</a:t>
            </a:r>
          </a:p>
          <a:p>
            <a:r>
              <a:rPr lang="it-IT" dirty="0" smtClean="0"/>
              <a:t>2015 r = 0.66 ***</a:t>
            </a:r>
          </a:p>
          <a:p>
            <a:r>
              <a:rPr lang="it-IT" dirty="0" smtClean="0"/>
              <a:t>2016 r = 0.92 ***</a:t>
            </a:r>
          </a:p>
          <a:p>
            <a:r>
              <a:rPr lang="it-IT" dirty="0" smtClean="0"/>
              <a:t>2017 r = 0.66 ***</a:t>
            </a:r>
          </a:p>
          <a:p>
            <a:r>
              <a:rPr lang="it-IT" dirty="0" smtClean="0"/>
              <a:t>2018 r = 0.47 **</a:t>
            </a:r>
          </a:p>
        </p:txBody>
      </p:sp>
    </p:spTree>
    <p:extLst>
      <p:ext uri="{BB962C8B-B14F-4D97-AF65-F5344CB8AC3E}">
        <p14:creationId xmlns:p14="http://schemas.microsoft.com/office/powerpoint/2010/main" val="3774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85257" y="2296887"/>
            <a:ext cx="5929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err="1" smtClean="0"/>
              <a:t>Safran-Crocus</a:t>
            </a:r>
            <a:r>
              <a:rPr lang="it-IT" sz="4000" dirty="0" smtClean="0"/>
              <a:t> model</a:t>
            </a:r>
          </a:p>
          <a:p>
            <a:pPr algn="ctr"/>
            <a:r>
              <a:rPr lang="it-IT" sz="4000" dirty="0" err="1" smtClean="0"/>
              <a:t>Temporal</a:t>
            </a:r>
            <a:r>
              <a:rPr lang="it-IT" sz="4000" dirty="0" smtClean="0"/>
              <a:t> trends 2000-2019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9279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407</Words>
  <Application>Microsoft Office PowerPoint</Application>
  <PresentationFormat>Presentazione su schermo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18</cp:revision>
  <dcterms:created xsi:type="dcterms:W3CDTF">2022-07-11T06:55:30Z</dcterms:created>
  <dcterms:modified xsi:type="dcterms:W3CDTF">2022-07-26T08:39:00Z</dcterms:modified>
</cp:coreProperties>
</file>