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90" d="100"/>
          <a:sy n="90" d="100"/>
        </p:scale>
        <p:origin x="121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44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96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81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89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91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44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73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6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1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77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B3D9-A62F-4697-A994-587B9CBD987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6792A-4508-47C3-8367-A9D5542F44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4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D5A5053-CCBB-4A37-B3F2-FB0ECDE2F28D}"/>
              </a:ext>
            </a:extLst>
          </p:cNvPr>
          <p:cNvGrpSpPr/>
          <p:nvPr/>
        </p:nvGrpSpPr>
        <p:grpSpPr>
          <a:xfrm>
            <a:off x="309674" y="0"/>
            <a:ext cx="5786325" cy="6844343"/>
            <a:chOff x="309674" y="0"/>
            <a:chExt cx="5786325" cy="6844343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18F2084F-A23B-7EA4-C5A1-B62725B06330}"/>
                </a:ext>
              </a:extLst>
            </p:cNvPr>
            <p:cNvSpPr/>
            <p:nvPr/>
          </p:nvSpPr>
          <p:spPr>
            <a:xfrm>
              <a:off x="309674" y="0"/>
              <a:ext cx="5786325" cy="6844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F1EDF990-95D2-1E92-1A8E-BCF3D916B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01" t="15436" r="15935" b="22075"/>
            <a:stretch/>
          </p:blipFill>
          <p:spPr>
            <a:xfrm>
              <a:off x="711533" y="4642230"/>
              <a:ext cx="1998359" cy="20092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6903F9-B776-D709-BDCF-B636BB46A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201" t="16191" r="15935" b="21320"/>
            <a:stretch/>
          </p:blipFill>
          <p:spPr>
            <a:xfrm>
              <a:off x="711533" y="2509211"/>
              <a:ext cx="1998359" cy="20092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B6269EE-46DC-0881-8C58-1CA74D5E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644" y="27313"/>
              <a:ext cx="2441541" cy="232025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161FA41-F7A9-B337-17F5-3287F1A5D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1189" y="27313"/>
              <a:ext cx="2441541" cy="232025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4D0E646B-6D2A-6946-8762-CDAEB0AE6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7374" y="2128123"/>
              <a:ext cx="3042522" cy="2482978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DFA5E9F9-E5C1-BB10-06B1-6E249ED79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4956"/>
            <a:stretch/>
          </p:blipFill>
          <p:spPr>
            <a:xfrm>
              <a:off x="2977374" y="4650619"/>
              <a:ext cx="3042522" cy="2111626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A7C911E-EF4B-888E-1F9D-6873ED56A610}"/>
                </a:ext>
              </a:extLst>
            </p:cNvPr>
            <p:cNvSpPr txBox="1"/>
            <p:nvPr/>
          </p:nvSpPr>
          <p:spPr>
            <a:xfrm>
              <a:off x="334507" y="0"/>
              <a:ext cx="3147015" cy="507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a)			b)</a:t>
              </a:r>
            </a:p>
            <a:p>
              <a:pPr marL="342900" indent="-342900">
                <a:buAutoNum type="alphaLcParenR"/>
              </a:pPr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r>
                <a:rPr lang="it-IT" dirty="0"/>
                <a:t>c) 			d)</a:t>
              </a:r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r>
                <a:rPr lang="it-IT" dirty="0"/>
                <a:t>e)			f)</a:t>
              </a:r>
            </a:p>
            <a:p>
              <a:pPr marL="342900" indent="-342900">
                <a:buAutoNum type="alphaLcParenR" startAt="3"/>
              </a:pP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20857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C33FD161-AB9F-4E84-E508-769EFC063687}"/>
              </a:ext>
            </a:extLst>
          </p:cNvPr>
          <p:cNvGrpSpPr/>
          <p:nvPr/>
        </p:nvGrpSpPr>
        <p:grpSpPr>
          <a:xfrm>
            <a:off x="228168" y="0"/>
            <a:ext cx="5867831" cy="6844343"/>
            <a:chOff x="228168" y="0"/>
            <a:chExt cx="5867831" cy="6844343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18F2084F-A23B-7EA4-C5A1-B62725B06330}"/>
                </a:ext>
              </a:extLst>
            </p:cNvPr>
            <p:cNvSpPr/>
            <p:nvPr/>
          </p:nvSpPr>
          <p:spPr>
            <a:xfrm>
              <a:off x="309674" y="0"/>
              <a:ext cx="5786325" cy="6844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C945CB53-083A-A584-878E-98EDF64BD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090" y="10159"/>
              <a:ext cx="2378869" cy="23475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29BFF093-34A1-B37C-C3D4-B878CED61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044" y="10159"/>
              <a:ext cx="2378869" cy="23475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01B68552-E1CE-DC56-DFF6-75AC472AC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731" t="13202" r="17660" b="18361"/>
            <a:stretch/>
          </p:blipFill>
          <p:spPr>
            <a:xfrm>
              <a:off x="712381" y="2494571"/>
              <a:ext cx="1747334" cy="197968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357C66F3-A454-AE07-13B7-C949D6D1C7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406" t="11970" r="18846" b="15032"/>
            <a:stretch/>
          </p:blipFill>
          <p:spPr>
            <a:xfrm>
              <a:off x="712381" y="4611101"/>
              <a:ext cx="1722093" cy="21116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6A6F6757-B284-BDB8-F837-E1437A933B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7369"/>
            <a:stretch/>
          </p:blipFill>
          <p:spPr>
            <a:xfrm>
              <a:off x="2739371" y="2732423"/>
              <a:ext cx="3076972" cy="17898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D7E3E896-248B-3CAE-8982-6E1B37D7E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7369"/>
            <a:stretch/>
          </p:blipFill>
          <p:spPr>
            <a:xfrm>
              <a:off x="2726750" y="4896925"/>
              <a:ext cx="3076972" cy="1789807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A7C911E-EF4B-888E-1F9D-6873ED56A610}"/>
                </a:ext>
              </a:extLst>
            </p:cNvPr>
            <p:cNvSpPr txBox="1"/>
            <p:nvPr/>
          </p:nvSpPr>
          <p:spPr>
            <a:xfrm>
              <a:off x="228168" y="0"/>
              <a:ext cx="3147015" cy="507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a)			b)</a:t>
              </a:r>
            </a:p>
            <a:p>
              <a:pPr marL="342900" indent="-342900">
                <a:buAutoNum type="alphaLcParenR"/>
              </a:pPr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r>
                <a:rPr lang="it-IT" dirty="0"/>
                <a:t>c) 			d)</a:t>
              </a:r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r>
                <a:rPr lang="it-IT" dirty="0"/>
                <a:t>e)			f)</a:t>
              </a:r>
            </a:p>
            <a:p>
              <a:pPr marL="342900" indent="-342900">
                <a:buAutoNum type="alphaLcParenR" startAt="3"/>
              </a:pP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18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o 20"/>
          <p:cNvGrpSpPr/>
          <p:nvPr/>
        </p:nvGrpSpPr>
        <p:grpSpPr>
          <a:xfrm>
            <a:off x="0" y="357447"/>
            <a:ext cx="12192000" cy="4788131"/>
            <a:chOff x="0" y="357447"/>
            <a:chExt cx="12192000" cy="4788131"/>
          </a:xfrm>
        </p:grpSpPr>
        <p:sp>
          <p:nvSpPr>
            <p:cNvPr id="12" name="Rettangolo 11"/>
            <p:cNvSpPr/>
            <p:nvPr/>
          </p:nvSpPr>
          <p:spPr>
            <a:xfrm>
              <a:off x="0" y="357447"/>
              <a:ext cx="12192000" cy="4788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4" name="Immagine 13"/>
            <p:cNvPicPr>
              <a:picLocks noChangeAspect="1"/>
            </p:cNvPicPr>
            <p:nvPr/>
          </p:nvPicPr>
          <p:blipFill rotWithShape="1">
            <a:blip r:embed="rId2"/>
            <a:srcRect l="15940" r="7149" b="8297"/>
            <a:stretch/>
          </p:blipFill>
          <p:spPr>
            <a:xfrm>
              <a:off x="2403438" y="628695"/>
              <a:ext cx="1228004" cy="838720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2" t="22360" r="19122" b="28732"/>
            <a:stretch/>
          </p:blipFill>
          <p:spPr>
            <a:xfrm>
              <a:off x="5418196" y="1204826"/>
              <a:ext cx="1954339" cy="827365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894" y="864992"/>
              <a:ext cx="470520" cy="929066"/>
            </a:xfrm>
            <a:prstGeom prst="rect">
              <a:avLst/>
            </a:prstGeom>
          </p:spPr>
        </p:pic>
        <p:sp>
          <p:nvSpPr>
            <p:cNvPr id="5" name="CasellaDiTesto 4"/>
            <p:cNvSpPr txBox="1"/>
            <p:nvPr/>
          </p:nvSpPr>
          <p:spPr>
            <a:xfrm>
              <a:off x="294673" y="505585"/>
              <a:ext cx="982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Genetic</a:t>
              </a:r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1" t="15051" r="8908" b="19111"/>
            <a:stretch/>
          </p:blipFill>
          <p:spPr>
            <a:xfrm>
              <a:off x="8990094" y="880132"/>
              <a:ext cx="921686" cy="79053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7" name="Rettangolo 6"/>
            <p:cNvSpPr/>
            <p:nvPr/>
          </p:nvSpPr>
          <p:spPr>
            <a:xfrm>
              <a:off x="2693831" y="505585"/>
              <a:ext cx="51167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sPCA</a:t>
              </a:r>
              <a:endParaRPr lang="it-IT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ttangolo 7"/>
            <p:cNvSpPr/>
            <p:nvPr/>
          </p:nvSpPr>
          <p:spPr>
            <a:xfrm>
              <a:off x="5585768" y="529066"/>
              <a:ext cx="141778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Spatial</a:t>
              </a:r>
              <a:r>
                <a:rPr lang="it-IT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interpolation</a:t>
              </a:r>
              <a:endParaRPr lang="it-IT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Immagine 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35" t="22873" r="18837" b="27764"/>
            <a:stretch/>
          </p:blipFill>
          <p:spPr>
            <a:xfrm>
              <a:off x="5209517" y="890124"/>
              <a:ext cx="1961478" cy="836353"/>
            </a:xfrm>
            <a:prstGeom prst="rect">
              <a:avLst/>
            </a:prstGeom>
          </p:spPr>
        </p:pic>
        <p:sp>
          <p:nvSpPr>
            <p:cNvPr id="10" name="Rettangolo 9"/>
            <p:cNvSpPr/>
            <p:nvPr/>
          </p:nvSpPr>
          <p:spPr>
            <a:xfrm>
              <a:off x="8718288" y="529066"/>
              <a:ext cx="16847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Genetic</a:t>
              </a:r>
              <a:r>
                <a:rPr lang="it-IT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attribute</a:t>
              </a:r>
              <a:r>
                <a:rPr lang="it-IT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space</a:t>
              </a:r>
              <a:endParaRPr lang="it-IT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Immagine 12"/>
            <p:cNvPicPr>
              <a:picLocks noChangeAspect="1"/>
            </p:cNvPicPr>
            <p:nvPr/>
          </p:nvPicPr>
          <p:blipFill rotWithShape="1">
            <a:blip r:embed="rId7"/>
            <a:srcRect l="15880" t="31801" r="4744" b="38665"/>
            <a:stretch/>
          </p:blipFill>
          <p:spPr>
            <a:xfrm>
              <a:off x="2087845" y="1364143"/>
              <a:ext cx="1859773" cy="708484"/>
            </a:xfrm>
            <a:prstGeom prst="rect">
              <a:avLst/>
            </a:prstGeom>
          </p:spPr>
        </p:pic>
        <p:sp>
          <p:nvSpPr>
            <p:cNvPr id="15" name="Rettangolo 14"/>
            <p:cNvSpPr/>
            <p:nvPr/>
          </p:nvSpPr>
          <p:spPr>
            <a:xfrm>
              <a:off x="5164623" y="1495645"/>
              <a:ext cx="52778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it-I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Axis</a:t>
              </a:r>
              <a:r>
                <a:rPr lang="it-IT" sz="900" dirty="0"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5401260" y="1810347"/>
              <a:ext cx="52778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it-I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Axis</a:t>
              </a:r>
              <a:r>
                <a:rPr lang="it-IT" sz="900" dirty="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9187044" y="1694931"/>
              <a:ext cx="52778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Axis</a:t>
              </a:r>
              <a:r>
                <a:rPr lang="it-IT" sz="900" dirty="0"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</p:txBody>
        </p:sp>
        <p:sp>
          <p:nvSpPr>
            <p:cNvPr id="18" name="Rettangolo 17"/>
            <p:cNvSpPr/>
            <p:nvPr/>
          </p:nvSpPr>
          <p:spPr>
            <a:xfrm rot="16200000">
              <a:off x="8569811" y="1159984"/>
              <a:ext cx="52778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Axis</a:t>
              </a:r>
              <a:r>
                <a:rPr lang="it-IT" sz="900" dirty="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</p:txBody>
        </p:sp>
        <p:pic>
          <p:nvPicPr>
            <p:cNvPr id="19" name="Immagin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7854" y="2808075"/>
              <a:ext cx="2512573" cy="1509712"/>
            </a:xfrm>
            <a:prstGeom prst="rect">
              <a:avLst/>
            </a:prstGeom>
          </p:spPr>
        </p:pic>
        <p:sp>
          <p:nvSpPr>
            <p:cNvPr id="20" name="Rettangolo 19"/>
            <p:cNvSpPr/>
            <p:nvPr/>
          </p:nvSpPr>
          <p:spPr>
            <a:xfrm>
              <a:off x="2297909" y="2684964"/>
              <a:ext cx="14177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it-IT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  <a:r>
                <a:rPr lang="it-IT" sz="1000" dirty="0">
                  <a:latin typeface="Arial" panose="020B0604020202020204" pitchFamily="34" charset="0"/>
                  <a:cs typeface="Arial" panose="020B0604020202020204" pitchFamily="34" charset="0"/>
                </a:rPr>
                <a:t> and planning </a:t>
              </a:r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units</a:t>
              </a:r>
              <a:endParaRPr lang="it-IT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120942" y="2617448"/>
              <a:ext cx="14093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distribution</a:t>
              </a:r>
              <a:b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23" name="Freccia a destra 22"/>
            <p:cNvSpPr/>
            <p:nvPr/>
          </p:nvSpPr>
          <p:spPr>
            <a:xfrm>
              <a:off x="1355833" y="1204826"/>
              <a:ext cx="428878" cy="33446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Freccia a destra 23"/>
            <p:cNvSpPr/>
            <p:nvPr/>
          </p:nvSpPr>
          <p:spPr>
            <a:xfrm>
              <a:off x="1353185" y="3335704"/>
              <a:ext cx="428878" cy="33446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reccia a destra 24"/>
            <p:cNvSpPr/>
            <p:nvPr/>
          </p:nvSpPr>
          <p:spPr>
            <a:xfrm>
              <a:off x="4148208" y="1129636"/>
              <a:ext cx="978892" cy="33446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500996" y="1226020"/>
              <a:ext cx="191755" cy="2304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 rot="5400000">
              <a:off x="4293856" y="3190054"/>
              <a:ext cx="194982" cy="4862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reccia a destra 27"/>
            <p:cNvSpPr/>
            <p:nvPr/>
          </p:nvSpPr>
          <p:spPr>
            <a:xfrm>
              <a:off x="7824242" y="1129635"/>
              <a:ext cx="748766" cy="33446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1" name="Immagin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4238" y="3031978"/>
              <a:ext cx="404756" cy="941918"/>
            </a:xfrm>
            <a:prstGeom prst="rect">
              <a:avLst/>
            </a:prstGeom>
          </p:spPr>
        </p:pic>
        <p:sp>
          <p:nvSpPr>
            <p:cNvPr id="32" name="Rettangolo 31"/>
            <p:cNvSpPr/>
            <p:nvPr/>
          </p:nvSpPr>
          <p:spPr>
            <a:xfrm>
              <a:off x="6853927" y="3472913"/>
              <a:ext cx="2255393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1000" dirty="0">
                  <a:latin typeface="Arial" panose="020B0604020202020204" pitchFamily="34" charset="0"/>
                  <a:cs typeface="Arial" panose="020B0604020202020204" pitchFamily="34" charset="0"/>
                </a:rPr>
                <a:t>Split </a:t>
              </a:r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taxon</a:t>
              </a:r>
              <a:r>
                <a:rPr lang="it-IT" sz="1000" dirty="0">
                  <a:latin typeface="Arial" panose="020B0604020202020204" pitchFamily="34" charset="0"/>
                  <a:cs typeface="Arial" panose="020B0604020202020204" pitchFamily="34" charset="0"/>
                </a:rPr>
                <a:t> (ST) </a:t>
              </a:r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approach</a:t>
              </a:r>
              <a:endParaRPr lang="it-IT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t-IT" sz="900" dirty="0">
                  <a:latin typeface="Arial" panose="020B0604020202020204" pitchFamily="34" charset="0"/>
                  <a:cs typeface="Arial" panose="020B0604020202020204" pitchFamily="34" charset="0"/>
                </a:rPr>
                <a:t>Definition of </a:t>
              </a:r>
              <a:r>
                <a:rPr lang="it-I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it-IT" sz="900" dirty="0"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it-I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classes</a:t>
              </a:r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t-IT" sz="900" dirty="0">
                  <a:latin typeface="Arial" panose="020B0604020202020204" pitchFamily="34" charset="0"/>
                  <a:cs typeface="Arial" panose="020B0604020202020204" pitchFamily="34" charset="0"/>
                </a:rPr>
                <a:t>Definition of </a:t>
              </a:r>
              <a:r>
                <a:rPr lang="it-I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classes</a:t>
              </a:r>
              <a:r>
                <a:rPr lang="it-I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bounds</a:t>
              </a:r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Spatial</a:t>
              </a:r>
              <a:r>
                <a:rPr lang="it-IT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prioritization</a:t>
              </a:r>
              <a:endParaRPr lang="it-IT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9701645" y="3480315"/>
              <a:ext cx="2469734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Environmental</a:t>
              </a:r>
              <a:r>
                <a:rPr lang="it-IT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  <a:r>
                <a:rPr lang="it-IT" sz="1000" dirty="0">
                  <a:latin typeface="Arial" panose="020B0604020202020204" pitchFamily="34" charset="0"/>
                  <a:cs typeface="Arial" panose="020B0604020202020204" pitchFamily="34" charset="0"/>
                </a:rPr>
                <a:t> (ED) </a:t>
              </a:r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approach</a:t>
              </a:r>
              <a:endParaRPr lang="it-IT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t-IT" sz="900" dirty="0">
                  <a:latin typeface="Arial" panose="020B0604020202020204" pitchFamily="34" charset="0"/>
                  <a:cs typeface="Arial" panose="020B0604020202020204" pitchFamily="34" charset="0"/>
                </a:rPr>
                <a:t>Definition of </a:t>
              </a:r>
              <a:r>
                <a:rPr lang="it-I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Demand</a:t>
              </a:r>
              <a:r>
                <a:rPr lang="it-I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points</a:t>
              </a:r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it-I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Spatial</a:t>
              </a:r>
              <a:r>
                <a:rPr lang="it-IT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prioritization</a:t>
              </a:r>
              <a:endParaRPr lang="it-IT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ccia a destra 28"/>
            <p:cNvSpPr/>
            <p:nvPr/>
          </p:nvSpPr>
          <p:spPr>
            <a:xfrm rot="5400000">
              <a:off x="7767183" y="4184828"/>
              <a:ext cx="428878" cy="33446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reccia a destra 29"/>
            <p:cNvSpPr/>
            <p:nvPr/>
          </p:nvSpPr>
          <p:spPr>
            <a:xfrm rot="5400000">
              <a:off x="10612370" y="4208464"/>
              <a:ext cx="428878" cy="33446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" name="Gruppo 1"/>
            <p:cNvGrpSpPr/>
            <p:nvPr/>
          </p:nvGrpSpPr>
          <p:grpSpPr>
            <a:xfrm>
              <a:off x="7814388" y="2113711"/>
              <a:ext cx="3179653" cy="1302570"/>
              <a:chOff x="7202795" y="2564090"/>
              <a:chExt cx="3179653" cy="1302570"/>
            </a:xfrm>
          </p:grpSpPr>
          <p:sp>
            <p:nvSpPr>
              <p:cNvPr id="34" name="Rettangolo 33"/>
              <p:cNvSpPr/>
              <p:nvPr/>
            </p:nvSpPr>
            <p:spPr>
              <a:xfrm rot="5400000">
                <a:off x="8695697" y="1892329"/>
                <a:ext cx="191755" cy="301371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Freccia a destra 34"/>
              <p:cNvSpPr/>
              <p:nvPr/>
            </p:nvSpPr>
            <p:spPr>
              <a:xfrm rot="5400000">
                <a:off x="7155590" y="3484987"/>
                <a:ext cx="428878" cy="334467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Freccia a destra 35"/>
              <p:cNvSpPr/>
              <p:nvPr/>
            </p:nvSpPr>
            <p:spPr>
              <a:xfrm rot="5400000">
                <a:off x="10000776" y="3481887"/>
                <a:ext cx="428878" cy="334467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Rettangolo 36"/>
              <p:cNvSpPr/>
              <p:nvPr/>
            </p:nvSpPr>
            <p:spPr>
              <a:xfrm>
                <a:off x="8696744" y="2564090"/>
                <a:ext cx="191755" cy="86877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3422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96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Andrello</dc:creator>
  <cp:lastModifiedBy>Marco Andrello</cp:lastModifiedBy>
  <cp:revision>10</cp:revision>
  <dcterms:created xsi:type="dcterms:W3CDTF">2023-02-23T11:49:08Z</dcterms:created>
  <dcterms:modified xsi:type="dcterms:W3CDTF">2023-05-03T13:32:42Z</dcterms:modified>
</cp:coreProperties>
</file>