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57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5D0904-522D-11EC-BC38-06BDBFC6F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A9AE24-4E4B-596B-CC4A-FE758A1CB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793F69-44CB-B193-74E9-38C6C765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C45041-B0F0-96EC-D953-8126EA0D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77D41C-88F6-1216-5DBA-A08A0DB0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28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19153-434F-FCE3-2A3B-7A741533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952173C-4649-6805-79EF-027432971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1BE8DB-73DF-1D89-DFA6-7008036A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1AF257-8D53-7A5E-6E50-0181E9E3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A5918F-8362-FE7E-7CE6-5E29B49E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97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37CC19D-90A2-59B1-C19C-96A22D5DC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5F186E3-C210-5546-5809-00048448F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87B29A-19E9-8A06-051E-224AA110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D52F7B-B1A6-512A-5070-32726795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4BC693-FE18-D9A1-2E9E-535AECD0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933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1286D7-4140-4568-DA05-98F9208F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17269C-29BF-0BC4-47F5-30699A7B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BE2B08-85F1-D556-B2DD-C14FB6F8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8871C7-4011-FA85-0E4E-1729ACCC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FE956A-DCA6-B435-9518-53150DD1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135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CBAD1-6A27-89BA-BD95-F6184CDB0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6817F4-DC00-75AA-7F55-E1ABD8062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1B677A-54E4-5D7D-50AA-CCF02634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265963-AF7B-4AC2-C04D-4DC45EC5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5F1B31-6C47-BF36-FB64-5090A868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548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51D737-C3E9-0A62-671D-B186DEF0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57CF3B-B17C-3F5C-694F-1B55DFBB7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7D01DB-ACBA-644F-4308-0B8B3F089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4124FC-D117-0942-69CD-D0DD976F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0C4942-C4EC-B56D-DE84-F1FD2D0F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8ED1A1-5D1C-5FE7-5030-9FA5156B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995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297033-1F6D-5A07-CD12-2F11306A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A45B10-D31F-21AC-AD54-91990FA1A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39401B-95A7-8C01-1CF6-15E694C9F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5E2DE60-3F3F-53F3-F912-8CF0E87EF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CD32C69-DA5A-2B40-6C43-FC67C51CF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B32C37C-3FCE-068E-C37F-DC769ED6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2E35C43-0B6E-3D65-70DA-655795AF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01709F5-1EAE-A992-62D6-27C592EA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084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327707-D670-3554-46E7-BAE1D7B0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BBEBB50-19C5-B524-6BC8-D9EDAAFD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7B0EFE7-8CD4-DA4E-7887-AB674E15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4BA07B0-46D1-A58F-3D5A-86894F9C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374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50422B4-CE55-9E30-769E-089B0445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E153DCA-558A-BA81-C3CD-A55B6EBB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9109A0-D226-E216-A0BD-D6C23070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062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AED923-00B4-6B4B-4B45-DC2DE7C6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87DB9D-0EAE-D3DF-9ABF-ECFFEC440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C813EE-3BEA-A7A0-4F9E-3AC206D9C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DE6365-D8B3-4A52-392F-3701CC0B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B0CAE1-5070-C0AF-A8E8-A86881AA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76CB93-7BA7-5D95-FFDE-3A268B05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46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4198E5-DE92-9E7D-A32F-EE2682F1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7C9A1A3-4BE2-7FDA-8DCA-728EC25AB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8C01A22-81DF-7DB5-7A94-4DD2A7C7E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50413F-DE95-0A2A-D34E-4F6462FE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7D78EE-CBC9-42E5-23A9-757BD15D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43420AF-2B22-78F0-25C0-08970B96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504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258E18C-AD1C-3EAD-374C-75797736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9B097C-F794-9BF7-0D6D-42C849552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FE1FCA-15D5-FABF-8C0D-F30AB6D85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39AC5-7989-4FB1-86F7-C4BA2D20A357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1BF503-786A-78C2-96F2-4CAD7C327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21D410-AF4E-A66F-C579-C503D98D2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54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5BB62B-7D71-BDE2-3C5C-E7DB130BD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646F838-29BD-9849-7020-AB7E96A8F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7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550A40-1E8B-E231-2BAF-0CB95A86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Prioritizr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FB11EC-55D9-C063-570F-3E614E331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060"/>
            <a:ext cx="10515600" cy="4729903"/>
          </a:xfrm>
        </p:spPr>
        <p:txBody>
          <a:bodyPr/>
          <a:lstStyle/>
          <a:p>
            <a:r>
              <a:rPr lang="it-IT" dirty="0"/>
              <a:t>Small-scale: pilot </a:t>
            </a:r>
            <a:r>
              <a:rPr lang="it-IT" dirty="0" err="1"/>
              <a:t>areas</a:t>
            </a:r>
            <a:endParaRPr lang="it-IT" dirty="0"/>
          </a:p>
          <a:p>
            <a:r>
              <a:rPr lang="it-IT" dirty="0"/>
              <a:t>National scale: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Italian</a:t>
            </a:r>
            <a:r>
              <a:rPr lang="it-IT" dirty="0"/>
              <a:t> </a:t>
            </a:r>
            <a:r>
              <a:rPr lang="it-IT" dirty="0" err="1"/>
              <a:t>waters</a:t>
            </a:r>
            <a:endParaRPr lang="it-IT" dirty="0"/>
          </a:p>
          <a:p>
            <a:r>
              <a:rPr lang="it-IT" dirty="0"/>
              <a:t>Basin scale: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Mediterranean</a:t>
            </a:r>
            <a:r>
              <a:rPr lang="it-IT" dirty="0"/>
              <a:t> Sea</a:t>
            </a:r>
          </a:p>
          <a:p>
            <a:endParaRPr lang="it-IT" dirty="0"/>
          </a:p>
          <a:p>
            <a:r>
              <a:rPr lang="it-IT" dirty="0"/>
              <a:t>Input: 635 </a:t>
            </a:r>
            <a:r>
              <a:rPr lang="it-IT" dirty="0" err="1"/>
              <a:t>species</a:t>
            </a:r>
            <a:r>
              <a:rPr lang="it-IT" dirty="0"/>
              <a:t> of </a:t>
            </a:r>
            <a:r>
              <a:rPr lang="it-IT" dirty="0" err="1"/>
              <a:t>bony</a:t>
            </a:r>
            <a:r>
              <a:rPr lang="it-IT" dirty="0"/>
              <a:t> </a:t>
            </a:r>
            <a:r>
              <a:rPr lang="it-IT" dirty="0" err="1"/>
              <a:t>fishes</a:t>
            </a:r>
            <a:br>
              <a:rPr lang="it-IT" dirty="0"/>
            </a:br>
            <a:r>
              <a:rPr lang="it-IT" dirty="0" err="1"/>
              <a:t>layers</a:t>
            </a:r>
            <a:r>
              <a:rPr lang="it-IT" dirty="0"/>
              <a:t> from Albouy et al 2015 (</a:t>
            </a:r>
            <a:r>
              <a:rPr lang="it-IT" dirty="0" err="1"/>
              <a:t>atlas</a:t>
            </a:r>
            <a:r>
              <a:rPr lang="it-IT" dirty="0"/>
              <a:t> 1980 of the </a:t>
            </a:r>
            <a:r>
              <a:rPr lang="it-IT" dirty="0" err="1"/>
              <a:t>Mediterranean</a:t>
            </a:r>
            <a:r>
              <a:rPr lang="it-IT" dirty="0"/>
              <a:t> Sea)</a:t>
            </a:r>
          </a:p>
          <a:p>
            <a:endParaRPr lang="it-IT" dirty="0"/>
          </a:p>
          <a:p>
            <a:r>
              <a:rPr lang="it-IT" dirty="0" err="1">
                <a:solidFill>
                  <a:srgbClr val="FF0000"/>
                </a:solidFill>
              </a:rPr>
              <a:t>map</a:t>
            </a:r>
            <a:r>
              <a:rPr lang="it-IT" dirty="0">
                <a:solidFill>
                  <a:srgbClr val="FF0000"/>
                </a:solidFill>
              </a:rPr>
              <a:t> of </a:t>
            </a:r>
            <a:r>
              <a:rPr lang="it-IT" dirty="0" err="1">
                <a:solidFill>
                  <a:srgbClr val="FF0000"/>
                </a:solidFill>
              </a:rPr>
              <a:t>richness</a:t>
            </a:r>
            <a:r>
              <a:rPr lang="it-IT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290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3493D8-21E5-0FD1-A0AE-A90F35D1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2440"/>
          </a:xfrm>
        </p:spPr>
        <p:txBody>
          <a:bodyPr>
            <a:normAutofit fontScale="90000"/>
          </a:bodyPr>
          <a:lstStyle/>
          <a:p>
            <a:r>
              <a:rPr lang="it-IT" dirty="0"/>
              <a:t>Pilot area: </a:t>
            </a:r>
            <a:r>
              <a:rPr lang="it-IT" dirty="0" err="1"/>
              <a:t>SoS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BDC91D-6C05-0930-712D-61825C58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118"/>
            <a:ext cx="10515600" cy="4951845"/>
          </a:xfrm>
        </p:spPr>
        <p:txBody>
          <a:bodyPr/>
          <a:lstStyle/>
          <a:p>
            <a:r>
              <a:rPr lang="it-IT" dirty="0"/>
              <a:t>No cost vs with cost</a:t>
            </a:r>
          </a:p>
          <a:p>
            <a:r>
              <a:rPr lang="it-IT" dirty="0"/>
              <a:t>No cost, no </a:t>
            </a:r>
            <a:r>
              <a:rPr lang="it-IT" dirty="0" err="1"/>
              <a:t>fragmentation</a:t>
            </a:r>
            <a:endParaRPr lang="it-IT" dirty="0"/>
          </a:p>
          <a:p>
            <a:r>
              <a:rPr lang="it-IT" dirty="0"/>
              <a:t>No cost, </a:t>
            </a:r>
            <a:r>
              <a:rPr lang="it-IT" dirty="0" err="1"/>
              <a:t>connectivity</a:t>
            </a:r>
            <a:endParaRPr lang="it-IT" dirty="0"/>
          </a:p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representation</a:t>
            </a:r>
            <a:r>
              <a:rPr lang="it-IT" dirty="0"/>
              <a:t> targets</a:t>
            </a:r>
          </a:p>
          <a:p>
            <a:r>
              <a:rPr lang="it-IT" dirty="0"/>
              <a:t>minimum set vs </a:t>
            </a:r>
            <a:r>
              <a:rPr lang="it-IT" dirty="0" err="1"/>
              <a:t>maximal</a:t>
            </a:r>
            <a:r>
              <a:rPr lang="it-IT" dirty="0"/>
              <a:t> coverage</a:t>
            </a:r>
          </a:p>
          <a:p>
            <a:r>
              <a:rPr lang="it-IT" dirty="0" err="1"/>
              <a:t>starting</a:t>
            </a:r>
            <a:r>
              <a:rPr lang="it-IT" dirty="0"/>
              <a:t> from </a:t>
            </a:r>
            <a:r>
              <a:rPr lang="it-IT" dirty="0" err="1"/>
              <a:t>existing</a:t>
            </a:r>
            <a:r>
              <a:rPr lang="it-IT" dirty="0"/>
              <a:t> plan: </a:t>
            </a:r>
            <a:r>
              <a:rPr lang="it-IT" dirty="0" err="1"/>
              <a:t>locked</a:t>
            </a:r>
            <a:r>
              <a:rPr lang="it-IT" dirty="0"/>
              <a:t>-in / </a:t>
            </a:r>
            <a:r>
              <a:rPr lang="it-IT" dirty="0" err="1"/>
              <a:t>locked</a:t>
            </a:r>
            <a:r>
              <a:rPr lang="it-IT" dirty="0"/>
              <a:t>-out</a:t>
            </a:r>
          </a:p>
        </p:txBody>
      </p:sp>
    </p:spTree>
    <p:extLst>
      <p:ext uri="{BB962C8B-B14F-4D97-AF65-F5344CB8AC3E}">
        <p14:creationId xmlns:p14="http://schemas.microsoft.com/office/powerpoint/2010/main" val="263939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FC1B0B62-19DD-0571-FFB3-94BA68B5E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804862"/>
            <a:ext cx="63150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2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225DB1F-BABA-EF3B-E12E-74B152304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804862"/>
            <a:ext cx="63150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2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2AE10BF-4D0E-7EBF-E19C-605788DF2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804862"/>
            <a:ext cx="63150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6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33C833-47E1-6C2D-3EAA-7D58C966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372"/>
          </a:xfrm>
        </p:spPr>
        <p:txBody>
          <a:bodyPr/>
          <a:lstStyle/>
          <a:p>
            <a:r>
              <a:rPr lang="it-IT" dirty="0"/>
              <a:t>Basin-scale: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Mediterranean</a:t>
            </a:r>
            <a:r>
              <a:rPr lang="it-IT" dirty="0"/>
              <a:t> </a:t>
            </a:r>
            <a:r>
              <a:rPr lang="it-IT" dirty="0" err="1"/>
              <a:t>sea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62E191-1401-1B0F-D6A7-BB973AE7B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26,000 Planning </a:t>
            </a:r>
            <a:r>
              <a:rPr lang="it-IT" dirty="0" err="1"/>
              <a:t>units</a:t>
            </a:r>
            <a:r>
              <a:rPr lang="it-IT" dirty="0"/>
              <a:t> (</a:t>
            </a:r>
            <a:r>
              <a:rPr lang="it-IT" dirty="0" err="1"/>
              <a:t>PUs</a:t>
            </a:r>
            <a:r>
              <a:rPr lang="it-IT" dirty="0"/>
              <a:t>) 10 km X 10 km</a:t>
            </a:r>
          </a:p>
        </p:txBody>
      </p:sp>
    </p:spTree>
    <p:extLst>
      <p:ext uri="{BB962C8B-B14F-4D97-AF65-F5344CB8AC3E}">
        <p14:creationId xmlns:p14="http://schemas.microsoft.com/office/powerpoint/2010/main" val="1578644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standard di PowerPoint</vt:lpstr>
      <vt:lpstr>Prioritizr</vt:lpstr>
      <vt:lpstr>Pilot area: SoS</vt:lpstr>
      <vt:lpstr>Presentazione standard di PowerPoint</vt:lpstr>
      <vt:lpstr>Presentazione standard di PowerPoint</vt:lpstr>
      <vt:lpstr>Presentazione standard di PowerPoint</vt:lpstr>
      <vt:lpstr>Basin-scale: entire Mediterranean sea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ANDRELLO</dc:creator>
  <cp:lastModifiedBy>MARCO ANDRELLO</cp:lastModifiedBy>
  <cp:revision>2</cp:revision>
  <dcterms:created xsi:type="dcterms:W3CDTF">2023-11-22T09:32:02Z</dcterms:created>
  <dcterms:modified xsi:type="dcterms:W3CDTF">2023-11-30T13:20:35Z</dcterms:modified>
</cp:coreProperties>
</file>