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76" r:id="rId6"/>
    <p:sldId id="279" r:id="rId7"/>
    <p:sldId id="278" r:id="rId8"/>
    <p:sldId id="277" r:id="rId9"/>
    <p:sldId id="269" r:id="rId10"/>
    <p:sldId id="281" r:id="rId11"/>
    <p:sldId id="280" r:id="rId12"/>
    <p:sldId id="270" r:id="rId13"/>
    <p:sldId id="283" r:id="rId14"/>
    <p:sldId id="271" r:id="rId15"/>
    <p:sldId id="284" r:id="rId16"/>
    <p:sldId id="272" r:id="rId17"/>
    <p:sldId id="282" r:id="rId18"/>
    <p:sldId id="273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682"/>
    <a:srgbClr val="03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D0904-522D-11EC-BC38-06BDBFC6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9AE24-4E4B-596B-CC4A-FE758A1C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93F69-44CB-B193-74E9-38C6C76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45041-B0F0-96EC-D953-8126EA0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7D41C-88F6-1216-5DBA-A08A0DB0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2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19153-434F-FCE3-2A3B-7A74153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2173C-4649-6805-79EF-02743297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BE8DB-73DF-1D89-DFA6-7008036A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F257-8D53-7A5E-6E50-0181E9E3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5918F-8362-FE7E-7CE6-5E29B49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9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7CC19D-90A2-59B1-C19C-96A22D5DC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F186E3-C210-5546-5809-00048448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7B29A-19E9-8A06-051E-224AA11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D52F7B-B1A6-512A-5070-3272679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BC693-FE18-D9A1-2E9E-535AECD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3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86D7-4140-4568-DA05-98F9208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7269C-29BF-0BC4-47F5-30699A7B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E2B08-85F1-D556-B2DD-C14FB6F8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71C7-4011-FA85-0E4E-1729ACC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E956A-DCA6-B435-9518-53150DD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3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BAD1-6A27-89BA-BD95-F6184CD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6817F4-DC00-75AA-7F55-E1ABD806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B677A-54E4-5D7D-50AA-CCF0263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65963-AF7B-4AC2-C04D-4DC45EC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F1B31-6C47-BF36-FB64-5090A868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8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1D737-C3E9-0A62-671D-B186DEF0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7CF3B-B17C-3F5C-694F-1B55DFBB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D01DB-ACBA-644F-4308-0B8B3F08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124FC-D117-0942-69CD-D0DD976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C4942-C4EC-B56D-DE84-F1FD2D0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ED1A1-5D1C-5FE7-5030-9FA5156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97033-1F6D-5A07-CD12-2F11306A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45B10-D31F-21AC-AD54-91990FA1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39401B-95A7-8C01-1CF6-15E694C9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E2DE60-3F3F-53F3-F912-8CF0E87E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32C69-DA5A-2B40-6C43-FC67C51C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32C37C-3FCE-068E-C37F-DC769ED6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E35C43-0B6E-3D65-70DA-655795A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1709F5-1EAE-A992-62D6-27C592E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27707-D670-3554-46E7-BAE1D7B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BEBB50-19C5-B524-6BC8-D9EDAAF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B0EFE7-8CD4-DA4E-7887-AB674E15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BA07B0-46D1-A58F-3D5A-86894F9C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7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0422B4-CE55-9E30-769E-089B0445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153DCA-558A-BA81-C3CD-A55B6EB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109A0-D226-E216-A0BD-D6C2307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62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ED923-00B4-6B4B-4B45-DC2DE7C6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7DB9D-0EAE-D3DF-9ABF-ECFFEC44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813EE-3BEA-A7A0-4F9E-3AC206D9C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DE6365-D8B3-4A52-392F-3701CC0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0CAE1-5070-C0AF-A8E8-A86881AA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6CB93-7BA7-5D95-FFDE-3A268B0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98E5-DE92-9E7D-A32F-EE2682F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C9A1A3-4BE2-7FDA-8DCA-728EC25AB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01A22-81DF-7DB5-7A94-4DD2A7C7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0413F-DE95-0A2A-D34E-4F6462F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7D78EE-CBC9-42E5-23A9-757BD15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3420AF-2B22-78F0-25C0-08970B9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58E18C-AD1C-3EAD-374C-75797736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B097C-F794-9BF7-0D6D-42C8495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E1FCA-15D5-FABF-8C0D-F30AB6D8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9AC5-7989-4FB1-86F7-C4BA2D20A357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BF503-786A-78C2-96F2-4CAD7C327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1D410-AF4E-A66F-C579-C503D98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BB62B-7D71-BDE2-3C5C-E7DB130B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Pianificazione spaziale per la conservazione con </a:t>
            </a:r>
            <a:r>
              <a:rPr lang="it-IT" sz="4400" cap="small" dirty="0"/>
              <a:t>Prioritizr</a:t>
            </a:r>
            <a:br>
              <a:rPr lang="it-IT" sz="4400" dirty="0"/>
            </a:br>
            <a:r>
              <a:rPr lang="it-IT" sz="3600" dirty="0"/>
              <a:t>Esempi di applicazioni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46F838-29BD-9849-7020-AB7E96A8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849" y="4767308"/>
            <a:ext cx="7501631" cy="1526959"/>
          </a:xfrm>
        </p:spPr>
        <p:txBody>
          <a:bodyPr/>
          <a:lstStyle/>
          <a:p>
            <a:r>
              <a:rPr lang="it-IT" dirty="0"/>
              <a:t>Marco Andrello</a:t>
            </a:r>
            <a:br>
              <a:rPr lang="it-IT" dirty="0"/>
            </a:br>
            <a:r>
              <a:rPr lang="it-IT" dirty="0"/>
              <a:t>Istituto per lo studio degli impatti antropici e sostenibilità in ambiente marino (IAS)</a:t>
            </a:r>
          </a:p>
        </p:txBody>
      </p:sp>
    </p:spTree>
    <p:extLst>
      <p:ext uri="{BB962C8B-B14F-4D97-AF65-F5344CB8AC3E}">
        <p14:creationId xmlns:p14="http://schemas.microsoft.com/office/powerpoint/2010/main" val="18677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23324-316C-0525-9A6E-FE2073FE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273798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Obiettivo: minimizzare costo totale di conservazione («minimum set» </a:t>
            </a:r>
            <a:r>
              <a:rPr lang="it-IT" dirty="0" err="1"/>
              <a:t>problem</a:t>
            </a:r>
            <a:r>
              <a:rPr lang="it-IT" dirty="0"/>
              <a:t>)</a:t>
            </a:r>
          </a:p>
          <a:p>
            <a:r>
              <a:rPr lang="it-IT" dirty="0"/>
              <a:t>Vincoli: includere almeno una porzione minima (</a:t>
            </a:r>
            <a:r>
              <a:rPr lang="it-IT" i="1" dirty="0"/>
              <a:t>target</a:t>
            </a:r>
            <a:r>
              <a:rPr lang="it-IT" dirty="0"/>
              <a:t>) dell’areale di presenza di ogni specie:</a:t>
            </a:r>
          </a:p>
          <a:p>
            <a:pPr lvl="1"/>
            <a:r>
              <a:rPr lang="it-IT" dirty="0"/>
              <a:t>target unico = 20%</a:t>
            </a:r>
          </a:p>
          <a:p>
            <a:pPr marL="457200" lvl="1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74788C-4CB1-DF88-A80A-C81EDEE85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7"/>
          <a:stretch/>
        </p:blipFill>
        <p:spPr>
          <a:xfrm>
            <a:off x="568925" y="2809188"/>
            <a:ext cx="3739126" cy="301770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CCC1B5-DF6E-DC27-BD7C-C9DA8DED1B55}"/>
              </a:ext>
            </a:extLst>
          </p:cNvPr>
          <p:cNvSpPr txBox="1"/>
          <p:nvPr/>
        </p:nvSpPr>
        <p:spPr>
          <a:xfrm>
            <a:off x="584724" y="5723199"/>
            <a:ext cx="2239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unico</a:t>
            </a:r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</p:txBody>
      </p:sp>
    </p:spTree>
    <p:extLst>
      <p:ext uri="{BB962C8B-B14F-4D97-AF65-F5344CB8AC3E}">
        <p14:creationId xmlns:p14="http://schemas.microsoft.com/office/powerpoint/2010/main" val="319854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23324-316C-0525-9A6E-FE2073FE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273798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Obiettivo: minimizzare costo totale di conservazione («minimum set» </a:t>
            </a:r>
            <a:r>
              <a:rPr lang="it-IT" dirty="0" err="1"/>
              <a:t>problem</a:t>
            </a:r>
            <a:r>
              <a:rPr lang="it-IT" dirty="0"/>
              <a:t>)</a:t>
            </a:r>
          </a:p>
          <a:p>
            <a:r>
              <a:rPr lang="it-IT" dirty="0"/>
              <a:t>Vincoli: includere almeno una porzione minima (</a:t>
            </a:r>
            <a:r>
              <a:rPr lang="it-IT" i="1" dirty="0"/>
              <a:t>target</a:t>
            </a:r>
            <a:r>
              <a:rPr lang="it-IT" dirty="0"/>
              <a:t>) dell’areale di presenza di ogni specie:</a:t>
            </a:r>
          </a:p>
          <a:p>
            <a:pPr lvl="1"/>
            <a:r>
              <a:rPr lang="it-IT" dirty="0"/>
              <a:t>target unico = 20%</a:t>
            </a:r>
          </a:p>
          <a:p>
            <a:pPr lvl="1"/>
            <a:r>
              <a:rPr lang="it-IT" dirty="0"/>
              <a:t>target variabile funzione dell’areale (più alto per specie più rare)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74788C-4CB1-DF88-A80A-C81EDEE85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7"/>
          <a:stretch/>
        </p:blipFill>
        <p:spPr>
          <a:xfrm>
            <a:off x="568925" y="2809188"/>
            <a:ext cx="3739126" cy="30177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AE25132-7146-DC11-7AD1-70251E86A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20" r="17691" b="12214"/>
          <a:stretch/>
        </p:blipFill>
        <p:spPr>
          <a:xfrm>
            <a:off x="4871030" y="2918401"/>
            <a:ext cx="3935476" cy="28374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FE9A6AF-95B6-F572-5633-CCCC802E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3747156"/>
            <a:ext cx="2762250" cy="26860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CCC1B5-DF6E-DC27-BD7C-C9DA8DED1B55}"/>
              </a:ext>
            </a:extLst>
          </p:cNvPr>
          <p:cNvSpPr txBox="1"/>
          <p:nvPr/>
        </p:nvSpPr>
        <p:spPr>
          <a:xfrm>
            <a:off x="584724" y="5723199"/>
            <a:ext cx="2239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unico</a:t>
            </a:r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A30C80-C862-E01F-B876-82D567A6F403}"/>
              </a:ext>
            </a:extLst>
          </p:cNvPr>
          <p:cNvSpPr txBox="1"/>
          <p:nvPr/>
        </p:nvSpPr>
        <p:spPr>
          <a:xfrm>
            <a:off x="4927397" y="5724677"/>
            <a:ext cx="2239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variabile</a:t>
            </a:r>
          </a:p>
          <a:p>
            <a:r>
              <a:rPr lang="it-IT" dirty="0"/>
              <a:t>841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4024 M€</a:t>
            </a:r>
          </a:p>
        </p:txBody>
      </p:sp>
    </p:spTree>
    <p:extLst>
      <p:ext uri="{BB962C8B-B14F-4D97-AF65-F5344CB8AC3E}">
        <p14:creationId xmlns:p14="http://schemas.microsoft.com/office/powerpoint/2010/main" val="17058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D6E05-ABD7-34EE-7C21-AF7C124D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/>
          <a:lstStyle/>
          <a:p>
            <a:r>
              <a:rPr lang="it-IT" dirty="0"/>
              <a:t>Codice: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Summary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numero di planning </a:t>
            </a:r>
            <a:r>
              <a:rPr lang="it-IT" dirty="0" err="1"/>
              <a:t>units</a:t>
            </a:r>
            <a:r>
              <a:rPr lang="it-IT" dirty="0"/>
              <a:t> selezionate</a:t>
            </a:r>
          </a:p>
          <a:p>
            <a:pPr lvl="1"/>
            <a:r>
              <a:rPr lang="it-IT" dirty="0"/>
              <a:t>costo totale</a:t>
            </a:r>
          </a:p>
          <a:p>
            <a:pPr lvl="1"/>
            <a:r>
              <a:rPr lang="it-IT" dirty="0"/>
              <a:t>rappresentazione delle features</a:t>
            </a:r>
          </a:p>
          <a:p>
            <a:pPr lvl="1"/>
            <a:r>
              <a:rPr lang="it-IT" dirty="0"/>
              <a:t>Raggiungimento dei target</a:t>
            </a:r>
          </a:p>
          <a:p>
            <a:r>
              <a:rPr lang="it-IT" dirty="0"/>
              <a:t>Scores di importanza</a:t>
            </a:r>
            <a:br>
              <a:rPr lang="it-IT" dirty="0"/>
            </a:br>
            <a:r>
              <a:rPr lang="it-IT" dirty="0"/>
              <a:t>(</a:t>
            </a:r>
            <a:r>
              <a:rPr lang="it-IT" i="1" dirty="0" err="1"/>
              <a:t>irreplaceability</a:t>
            </a:r>
            <a:r>
              <a:rPr lang="it-IT" i="1" dirty="0"/>
              <a:t> scores</a:t>
            </a:r>
            <a:r>
              <a:rPr lang="it-IT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8D0819-817E-07BC-60BD-AE85B48AE813}"/>
              </a:ext>
            </a:extLst>
          </p:cNvPr>
          <p:cNvSpPr txBox="1"/>
          <p:nvPr/>
        </p:nvSpPr>
        <p:spPr>
          <a:xfrm>
            <a:off x="1144164" y="1035874"/>
            <a:ext cx="9429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p1 &lt;-  problem(pus, features = </a:t>
            </a:r>
            <a:r>
              <a:rPr lang="en-US" dirty="0" err="1">
                <a:latin typeface="Consolas" panose="020B0609020204030204" pitchFamily="49" charset="0"/>
              </a:rPr>
              <a:t>features_present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cost_column</a:t>
            </a:r>
            <a:r>
              <a:rPr lang="en-US" dirty="0">
                <a:latin typeface="Consolas" panose="020B0609020204030204" pitchFamily="49" charset="0"/>
              </a:rPr>
              <a:t>="cost") %&gt;%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add_min_set_objective</a:t>
            </a:r>
            <a:r>
              <a:rPr lang="en-US" dirty="0">
                <a:latin typeface="Consolas" panose="020B0609020204030204" pitchFamily="49" charset="0"/>
              </a:rPr>
              <a:t>() %&gt;%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add_relative_targets</a:t>
            </a:r>
            <a:r>
              <a:rPr lang="en-US" dirty="0">
                <a:latin typeface="Consolas" panose="020B0609020204030204" pitchFamily="49" charset="0"/>
              </a:rPr>
              <a:t>(0.2) %&gt;%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add_binary_decisions</a:t>
            </a:r>
            <a:r>
              <a:rPr lang="en-US" dirty="0">
                <a:latin typeface="Consolas" panose="020B0609020204030204" pitchFamily="49" charset="0"/>
              </a:rPr>
              <a:t>() %&gt;%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add_gurobi_solver</a:t>
            </a:r>
            <a:r>
              <a:rPr lang="en-US" dirty="0">
                <a:latin typeface="Consolas" panose="020B0609020204030204" pitchFamily="49" charset="0"/>
              </a:rPr>
              <a:t>(gap = 0.1, verbose = T)</a:t>
            </a:r>
          </a:p>
          <a:p>
            <a:r>
              <a:rPr lang="en-US" dirty="0">
                <a:latin typeface="Consolas" panose="020B0609020204030204" pitchFamily="49" charset="0"/>
              </a:rPr>
              <a:t>s1 &lt;- solve(p1)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AC61B3-3F4F-4ECD-04CA-9D1086255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00"/>
          <a:stretch/>
        </p:blipFill>
        <p:spPr>
          <a:xfrm>
            <a:off x="6969109" y="2626185"/>
            <a:ext cx="5222891" cy="39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BBF06EB-66A8-DDC7-00B5-DDCAD1AFC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" t="3551" r="1871" b="4572"/>
          <a:stretch/>
        </p:blipFill>
        <p:spPr>
          <a:xfrm>
            <a:off x="946362" y="1719679"/>
            <a:ext cx="7354929" cy="4839363"/>
          </a:xfrm>
          <a:prstGeom prst="rect">
            <a:avLst/>
          </a:prstGeom>
        </p:spPr>
      </p:pic>
      <p:sp>
        <p:nvSpPr>
          <p:cNvPr id="5" name="Freccia in su 4">
            <a:extLst>
              <a:ext uri="{FF2B5EF4-FFF2-40B4-BE49-F238E27FC236}">
                <a16:creationId xmlns:a16="http://schemas.microsoft.com/office/drawing/2014/main" id="{6B461583-2AA2-43CB-FBB2-3F2E34A25956}"/>
              </a:ext>
            </a:extLst>
          </p:cNvPr>
          <p:cNvSpPr/>
          <p:nvPr/>
        </p:nvSpPr>
        <p:spPr>
          <a:xfrm>
            <a:off x="2452982" y="1072643"/>
            <a:ext cx="546755" cy="688156"/>
          </a:xfrm>
          <a:prstGeom prst="upArrow">
            <a:avLst/>
          </a:prstGeom>
          <a:solidFill>
            <a:srgbClr val="033F6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su 5">
            <a:extLst>
              <a:ext uri="{FF2B5EF4-FFF2-40B4-BE49-F238E27FC236}">
                <a16:creationId xmlns:a16="http://schemas.microsoft.com/office/drawing/2014/main" id="{5C1ACB1A-92BF-546A-1ABF-A8EE37A51919}"/>
              </a:ext>
            </a:extLst>
          </p:cNvPr>
          <p:cNvSpPr/>
          <p:nvPr/>
        </p:nvSpPr>
        <p:spPr>
          <a:xfrm rot="5400000">
            <a:off x="8230890" y="4929474"/>
            <a:ext cx="546755" cy="688156"/>
          </a:xfrm>
          <a:prstGeom prst="upArrow">
            <a:avLst/>
          </a:prstGeom>
          <a:solidFill>
            <a:srgbClr val="B5B682"/>
          </a:solidFill>
          <a:ln>
            <a:solidFill>
              <a:srgbClr val="B5B6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D26AB1-C983-6A6E-607F-6924FDAD1617}"/>
              </a:ext>
            </a:extLst>
          </p:cNvPr>
          <p:cNvSpPr txBox="1"/>
          <p:nvPr/>
        </p:nvSpPr>
        <p:spPr>
          <a:xfrm>
            <a:off x="9010835" y="5095782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più alti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2CB0B0-3DB7-5529-5D56-4C440D498A76}"/>
              </a:ext>
            </a:extLst>
          </p:cNvPr>
          <p:cNvSpPr txBox="1"/>
          <p:nvPr/>
        </p:nvSpPr>
        <p:spPr>
          <a:xfrm>
            <a:off x="1927934" y="498629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Target più bassi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B326FBA9-182F-8054-275F-55558F0B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495" y="365126"/>
            <a:ext cx="6382304" cy="797850"/>
          </a:xfrm>
        </p:spPr>
        <p:txBody>
          <a:bodyPr/>
          <a:lstStyle/>
          <a:p>
            <a:r>
              <a:rPr lang="it-IT" dirty="0"/>
              <a:t>Rispecchiare gli scenari</a:t>
            </a:r>
          </a:p>
        </p:txBody>
      </p:sp>
    </p:spTree>
    <p:extLst>
      <p:ext uri="{BB962C8B-B14F-4D97-AF65-F5344CB8AC3E}">
        <p14:creationId xmlns:p14="http://schemas.microsoft.com/office/powerpoint/2010/main" val="358788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45302-C1D6-3B70-BB40-9116FAF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1374"/>
          </a:xfrm>
        </p:spPr>
        <p:txBody>
          <a:bodyPr/>
          <a:lstStyle/>
          <a:p>
            <a:r>
              <a:rPr lang="it-IT" dirty="0"/>
              <a:t>Connettività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AB5368-D250-BF0B-F621-22654D5B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85"/>
            <a:ext cx="10515600" cy="2779540"/>
          </a:xfrm>
        </p:spPr>
        <p:txBody>
          <a:bodyPr/>
          <a:lstStyle/>
          <a:p>
            <a:r>
              <a:rPr lang="it-IT" dirty="0"/>
              <a:t>Selezionare insiemi di planning </a:t>
            </a:r>
            <a:r>
              <a:rPr lang="it-IT" dirty="0" err="1"/>
              <a:t>units</a:t>
            </a:r>
            <a:r>
              <a:rPr lang="it-IT" dirty="0"/>
              <a:t> connesse:</a:t>
            </a:r>
          </a:p>
          <a:p>
            <a:pPr lvl="1"/>
            <a:r>
              <a:rPr lang="it-IT" dirty="0"/>
              <a:t>usare vincoli di vicinato (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neighbor_constraints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usare vincoli di contiguità (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contiguity_constraints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aggiungere penalità (costo) per la lunghezza del contorno (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boundary_penalty</a:t>
            </a:r>
            <a:r>
              <a:rPr lang="it-IT" dirty="0"/>
              <a:t>, come in </a:t>
            </a:r>
            <a:r>
              <a:rPr lang="it-IT" cap="small" dirty="0"/>
              <a:t>Marxan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aggiungere penalità calcolate sulla connettività tra coppie di planning </a:t>
            </a:r>
            <a:r>
              <a:rPr lang="it-IT" dirty="0" err="1"/>
              <a:t>units</a:t>
            </a:r>
            <a:r>
              <a:rPr lang="it-IT" dirty="0"/>
              <a:t> (ex: probabilità di dispersione o movimento)(</a:t>
            </a:r>
            <a:r>
              <a:rPr lang="it-IT" dirty="0" err="1">
                <a:latin typeface="Consolas" panose="020B0609020204030204" pitchFamily="49" charset="0"/>
              </a:rPr>
              <a:t>connectivity_penalties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91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45302-C1D6-3B70-BB40-9116FAF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1374"/>
          </a:xfrm>
        </p:spPr>
        <p:txBody>
          <a:bodyPr/>
          <a:lstStyle/>
          <a:p>
            <a:r>
              <a:rPr lang="it-IT" dirty="0"/>
              <a:t>Connettività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AB5368-D250-BF0B-F621-22654D5B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85"/>
            <a:ext cx="10515600" cy="2779540"/>
          </a:xfrm>
        </p:spPr>
        <p:txBody>
          <a:bodyPr/>
          <a:lstStyle/>
          <a:p>
            <a:r>
              <a:rPr lang="it-IT" dirty="0"/>
              <a:t>Selezionare insiemi di planning </a:t>
            </a:r>
            <a:r>
              <a:rPr lang="it-IT" dirty="0" err="1"/>
              <a:t>units</a:t>
            </a:r>
            <a:r>
              <a:rPr lang="it-IT" dirty="0"/>
              <a:t> connesse:</a:t>
            </a:r>
          </a:p>
          <a:p>
            <a:pPr lvl="1"/>
            <a:r>
              <a:rPr lang="it-IT" dirty="0"/>
              <a:t>usare vincoli di vicinato (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neighbor_constraints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usare vincoli di contiguità (</a:t>
            </a:r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contiguity_constraints</a:t>
            </a:r>
            <a:r>
              <a:rPr lang="it-IT" dirty="0"/>
              <a:t>)</a:t>
            </a:r>
          </a:p>
          <a:p>
            <a:pPr lvl="1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 penalità (costo) per la lunghezza del contorno (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boundary_penalty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come in </a:t>
            </a:r>
            <a:r>
              <a:rPr lang="it-IT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Marxan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it-IT" dirty="0"/>
              <a:t>aggiungere penalità calcolate sulla connettività tra coppie di planning </a:t>
            </a:r>
            <a:r>
              <a:rPr lang="it-IT" dirty="0" err="1"/>
              <a:t>units</a:t>
            </a:r>
            <a:r>
              <a:rPr lang="it-IT" dirty="0"/>
              <a:t> (ex: probabilità di dispersione o movimento)(</a:t>
            </a:r>
            <a:r>
              <a:rPr lang="it-IT" dirty="0" err="1">
                <a:latin typeface="Consolas" panose="020B0609020204030204" pitchFamily="49" charset="0"/>
              </a:rPr>
              <a:t>connectivity_penalties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1259B6-458C-A391-D249-60FF42532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4" r="22305" b="7018"/>
          <a:stretch/>
        </p:blipFill>
        <p:spPr>
          <a:xfrm>
            <a:off x="6420691" y="3548083"/>
            <a:ext cx="3734424" cy="27795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4E00FC-5803-0E3F-2BFE-07DC157B6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97"/>
          <a:stretch/>
        </p:blipFill>
        <p:spPr>
          <a:xfrm>
            <a:off x="257840" y="3429000"/>
            <a:ext cx="3739126" cy="301770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2468DD-1C1A-5F43-4E62-A9CEB7961F1E}"/>
              </a:ext>
            </a:extLst>
          </p:cNvPr>
          <p:cNvSpPr txBox="1"/>
          <p:nvPr/>
        </p:nvSpPr>
        <p:spPr>
          <a:xfrm>
            <a:off x="3525888" y="4174709"/>
            <a:ext cx="244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Senza </a:t>
            </a:r>
            <a:r>
              <a:rPr lang="it-IT" dirty="0" err="1"/>
              <a:t>boundary</a:t>
            </a:r>
            <a:r>
              <a:rPr lang="it-IT" dirty="0"/>
              <a:t> penalty</a:t>
            </a:r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  <a:p>
            <a:r>
              <a:rPr lang="it-IT" dirty="0" err="1"/>
              <a:t>boundary</a:t>
            </a:r>
            <a:r>
              <a:rPr lang="it-IT" dirty="0"/>
              <a:t>: 2,534,032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BD06FB-AF9D-F888-8011-474DBD5FBB0D}"/>
              </a:ext>
            </a:extLst>
          </p:cNvPr>
          <p:cNvSpPr txBox="1"/>
          <p:nvPr/>
        </p:nvSpPr>
        <p:spPr>
          <a:xfrm>
            <a:off x="9773752" y="4154062"/>
            <a:ext cx="2266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boundary</a:t>
            </a:r>
            <a:r>
              <a:rPr lang="it-IT" dirty="0"/>
              <a:t> penalty</a:t>
            </a:r>
          </a:p>
          <a:p>
            <a:r>
              <a:rPr lang="it-IT" dirty="0"/>
              <a:t>424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1519 M€</a:t>
            </a:r>
          </a:p>
          <a:p>
            <a:r>
              <a:rPr lang="it-IT" dirty="0" err="1"/>
              <a:t>boundary</a:t>
            </a:r>
            <a:r>
              <a:rPr lang="it-IT" dirty="0"/>
              <a:t>: 1,711,785</a:t>
            </a:r>
          </a:p>
        </p:txBody>
      </p:sp>
    </p:spTree>
    <p:extLst>
      <p:ext uri="{BB962C8B-B14F-4D97-AF65-F5344CB8AC3E}">
        <p14:creationId xmlns:p14="http://schemas.microsoft.com/office/powerpoint/2010/main" val="11103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1C6D2-6418-6335-D181-7FBC592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96"/>
            <a:ext cx="10515600" cy="871500"/>
          </a:xfrm>
        </p:spPr>
        <p:txBody>
          <a:bodyPr>
            <a:normAutofit/>
          </a:bodyPr>
          <a:lstStyle/>
          <a:p>
            <a:r>
              <a:rPr lang="it-IT" sz="4000" dirty="0"/>
              <a:t>«Minimum-set» vs «maximum-</a:t>
            </a:r>
            <a:r>
              <a:rPr lang="it-IT" sz="4000" dirty="0" err="1"/>
              <a:t>representation</a:t>
            </a:r>
            <a:r>
              <a:rPr lang="it-IT" sz="4000" dirty="0"/>
              <a:t>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C7E2FE-3664-CDB5-6E46-D2F41D6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1"/>
            <a:ext cx="10515600" cy="1882066"/>
          </a:xfrm>
        </p:spPr>
        <p:txBody>
          <a:bodyPr/>
          <a:lstStyle/>
          <a:p>
            <a:r>
              <a:rPr lang="it-IT" dirty="0"/>
              <a:t>«Minimum-set»: raggiungere tutti gli obiettivi (</a:t>
            </a:r>
            <a:r>
              <a:rPr lang="it-IT" i="1" dirty="0"/>
              <a:t>target</a:t>
            </a:r>
            <a:r>
              <a:rPr lang="it-IT" dirty="0"/>
              <a:t>) di conservazione al minor costo</a:t>
            </a:r>
          </a:p>
          <a:p>
            <a:r>
              <a:rPr lang="it-IT" dirty="0"/>
              <a:t>«Maximum-</a:t>
            </a:r>
            <a:r>
              <a:rPr lang="it-IT" dirty="0" err="1"/>
              <a:t>representation</a:t>
            </a:r>
            <a:r>
              <a:rPr lang="it-IT" dirty="0"/>
              <a:t>»: raggiungere il maggior numero di obiettivi di conservazione senza superare un </a:t>
            </a:r>
            <a:r>
              <a:rPr lang="it-IT" i="1" dirty="0"/>
              <a:t>budget</a:t>
            </a:r>
            <a:r>
              <a:rPr lang="it-IT" dirty="0"/>
              <a:t> prefissato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99F765-A534-4F5E-39A8-FB38B7387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7"/>
          <a:stretch/>
        </p:blipFill>
        <p:spPr>
          <a:xfrm>
            <a:off x="257840" y="3429000"/>
            <a:ext cx="3739126" cy="30177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8D9F28-BEE3-F5F8-2F42-065A33970F04}"/>
              </a:ext>
            </a:extLst>
          </p:cNvPr>
          <p:cNvSpPr txBox="1"/>
          <p:nvPr/>
        </p:nvSpPr>
        <p:spPr>
          <a:xfrm>
            <a:off x="3525888" y="4174709"/>
            <a:ext cx="249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Minimum-set</a:t>
            </a:r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  <a:p>
            <a:r>
              <a:rPr lang="it-IT" dirty="0"/>
              <a:t>Target raggiunti 398/398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018FFB-6051-D59B-1D23-63C6E856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69" y="3324811"/>
            <a:ext cx="4830992" cy="322608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663079-9C7E-1500-0207-CFDA24A808B5}"/>
              </a:ext>
            </a:extLst>
          </p:cNvPr>
          <p:cNvSpPr txBox="1"/>
          <p:nvPr/>
        </p:nvSpPr>
        <p:spPr>
          <a:xfrm>
            <a:off x="9595528" y="4085609"/>
            <a:ext cx="2591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Maximum-</a:t>
            </a:r>
            <a:r>
              <a:rPr lang="it-IT" dirty="0" err="1"/>
              <a:t>representation</a:t>
            </a:r>
            <a:endParaRPr lang="it-IT" dirty="0"/>
          </a:p>
          <a:p>
            <a:r>
              <a:rPr lang="it-IT" dirty="0"/>
              <a:t>371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996 M€</a:t>
            </a:r>
          </a:p>
          <a:p>
            <a:r>
              <a:rPr lang="it-IT" dirty="0"/>
              <a:t>Target raggiunti 363/398</a:t>
            </a:r>
          </a:p>
        </p:txBody>
      </p:sp>
    </p:spTree>
    <p:extLst>
      <p:ext uri="{BB962C8B-B14F-4D97-AF65-F5344CB8AC3E}">
        <p14:creationId xmlns:p14="http://schemas.microsoft.com/office/powerpoint/2010/main" val="37294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1C6D2-6418-6335-D181-7FBC592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96"/>
            <a:ext cx="10515600" cy="871500"/>
          </a:xfrm>
        </p:spPr>
        <p:txBody>
          <a:bodyPr>
            <a:normAutofit/>
          </a:bodyPr>
          <a:lstStyle/>
          <a:p>
            <a:r>
              <a:rPr lang="it-IT" sz="4000" dirty="0"/>
              <a:t>«Minimum-set» vs «maximum-</a:t>
            </a:r>
            <a:r>
              <a:rPr lang="it-IT" sz="4000" dirty="0" err="1"/>
              <a:t>representation</a:t>
            </a:r>
            <a:r>
              <a:rPr lang="it-IT" sz="4000" dirty="0"/>
              <a:t>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99F765-A534-4F5E-39A8-FB38B7387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7"/>
          <a:stretch/>
        </p:blipFill>
        <p:spPr>
          <a:xfrm>
            <a:off x="257840" y="3429000"/>
            <a:ext cx="3739126" cy="30177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8D9F28-BEE3-F5F8-2F42-065A33970F04}"/>
              </a:ext>
            </a:extLst>
          </p:cNvPr>
          <p:cNvSpPr txBox="1"/>
          <p:nvPr/>
        </p:nvSpPr>
        <p:spPr>
          <a:xfrm>
            <a:off x="3525888" y="4174709"/>
            <a:ext cx="249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Minimum-set</a:t>
            </a:r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  <a:p>
            <a:r>
              <a:rPr lang="it-IT" dirty="0"/>
              <a:t>Target raggiunti 398/398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018FFB-6051-D59B-1D23-63C6E856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69" y="3324811"/>
            <a:ext cx="4830992" cy="322608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663079-9C7E-1500-0207-CFDA24A808B5}"/>
              </a:ext>
            </a:extLst>
          </p:cNvPr>
          <p:cNvSpPr txBox="1"/>
          <p:nvPr/>
        </p:nvSpPr>
        <p:spPr>
          <a:xfrm>
            <a:off x="9595528" y="4085609"/>
            <a:ext cx="2591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Maximum-</a:t>
            </a:r>
            <a:r>
              <a:rPr lang="it-IT" dirty="0" err="1"/>
              <a:t>representation</a:t>
            </a:r>
            <a:endParaRPr lang="it-IT" dirty="0"/>
          </a:p>
          <a:p>
            <a:r>
              <a:rPr lang="it-IT" dirty="0"/>
              <a:t>371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996 M€</a:t>
            </a:r>
          </a:p>
          <a:p>
            <a:r>
              <a:rPr lang="it-IT" dirty="0"/>
              <a:t>Target raggiunti 363/398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6107546-CCFC-B486-0F59-B4ED92004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1" t="3551" r="1871" b="4572"/>
          <a:stretch/>
        </p:blipFill>
        <p:spPr>
          <a:xfrm>
            <a:off x="3838379" y="1080671"/>
            <a:ext cx="3157224" cy="2077376"/>
          </a:xfrm>
          <a:prstGeom prst="rect">
            <a:avLst/>
          </a:prstGeom>
        </p:spPr>
      </p:pic>
      <p:sp>
        <p:nvSpPr>
          <p:cNvPr id="12" name="Freccia curva 11">
            <a:extLst>
              <a:ext uri="{FF2B5EF4-FFF2-40B4-BE49-F238E27FC236}">
                <a16:creationId xmlns:a16="http://schemas.microsoft.com/office/drawing/2014/main" id="{ED3B98CD-4F99-E80E-8895-605D625B2395}"/>
              </a:ext>
            </a:extLst>
          </p:cNvPr>
          <p:cNvSpPr/>
          <p:nvPr/>
        </p:nvSpPr>
        <p:spPr>
          <a:xfrm rot="10800000">
            <a:off x="3320249" y="3103041"/>
            <a:ext cx="2878120" cy="800715"/>
          </a:xfrm>
          <a:prstGeom prst="bentArrow">
            <a:avLst>
              <a:gd name="adj1" fmla="val 25000"/>
              <a:gd name="adj2" fmla="val 19456"/>
              <a:gd name="adj3" fmla="val 25000"/>
              <a:gd name="adj4" fmla="val 43750"/>
            </a:avLst>
          </a:prstGeom>
          <a:solidFill>
            <a:srgbClr val="B5B682"/>
          </a:solidFill>
          <a:ln>
            <a:solidFill>
              <a:srgbClr val="B5B6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urva 12">
            <a:extLst>
              <a:ext uri="{FF2B5EF4-FFF2-40B4-BE49-F238E27FC236}">
                <a16:creationId xmlns:a16="http://schemas.microsoft.com/office/drawing/2014/main" id="{FB2E9E67-22C9-2CA0-625A-C1B964F22042}"/>
              </a:ext>
            </a:extLst>
          </p:cNvPr>
          <p:cNvSpPr/>
          <p:nvPr/>
        </p:nvSpPr>
        <p:spPr>
          <a:xfrm rot="5400000">
            <a:off x="5572533" y="1052757"/>
            <a:ext cx="2199118" cy="2815267"/>
          </a:xfrm>
          <a:prstGeom prst="bentArrow">
            <a:avLst>
              <a:gd name="adj1" fmla="val 6097"/>
              <a:gd name="adj2" fmla="val 7392"/>
              <a:gd name="adj3" fmla="val 8340"/>
              <a:gd name="adj4" fmla="val 44070"/>
            </a:avLst>
          </a:prstGeom>
          <a:solidFill>
            <a:srgbClr val="033F63"/>
          </a:solidFill>
          <a:ln>
            <a:solidFill>
              <a:srgbClr val="033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4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ED98FC7-DEF0-BA12-57E7-3B0E50C8B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" r="21603" b="6961"/>
          <a:stretch/>
        </p:blipFill>
        <p:spPr>
          <a:xfrm>
            <a:off x="6012730" y="2666610"/>
            <a:ext cx="4138440" cy="304603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E1C6D2-6418-6335-D181-7FBC592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it-IT" sz="4000" dirty="0"/>
              <a:t>Planning </a:t>
            </a:r>
            <a:r>
              <a:rPr lang="it-IT" sz="4000" dirty="0" err="1"/>
              <a:t>units</a:t>
            </a:r>
            <a:r>
              <a:rPr lang="it-IT" sz="4000" dirty="0"/>
              <a:t> «bloccate»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C7E2FE-3664-CDB5-6E46-D2F41D6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1550"/>
            <a:ext cx="11133667" cy="105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Selezionare a priori planning </a:t>
            </a:r>
            <a:r>
              <a:rPr lang="it-IT" sz="2400" dirty="0" err="1"/>
              <a:t>units</a:t>
            </a:r>
            <a:r>
              <a:rPr lang="it-IT" sz="2400" dirty="0"/>
              <a:t> da includere (</a:t>
            </a:r>
            <a:r>
              <a:rPr lang="it-IT" sz="2400" dirty="0" err="1">
                <a:latin typeface="Consolas" panose="020B0609020204030204" pitchFamily="49" charset="0"/>
              </a:rPr>
              <a:t>locked</a:t>
            </a:r>
            <a:r>
              <a:rPr lang="it-IT" sz="2400" dirty="0">
                <a:latin typeface="Consolas" panose="020B0609020204030204" pitchFamily="49" charset="0"/>
              </a:rPr>
              <a:t>-in</a:t>
            </a:r>
            <a:r>
              <a:rPr lang="it-IT" sz="2400" dirty="0"/>
              <a:t>)</a:t>
            </a:r>
            <a:br>
              <a:rPr lang="it-IT" sz="2400" dirty="0"/>
            </a:br>
            <a:r>
              <a:rPr lang="it-IT" sz="2400" dirty="0"/>
              <a:t>o escludere (</a:t>
            </a:r>
            <a:r>
              <a:rPr lang="it-IT" sz="2400" dirty="0" err="1">
                <a:latin typeface="Consolas" panose="020B0609020204030204" pitchFamily="49" charset="0"/>
              </a:rPr>
              <a:t>locked</a:t>
            </a:r>
            <a:r>
              <a:rPr lang="it-IT" sz="2400" dirty="0">
                <a:latin typeface="Consolas" panose="020B0609020204030204" pitchFamily="49" charset="0"/>
              </a:rPr>
              <a:t>-out</a:t>
            </a:r>
            <a:r>
              <a:rPr lang="it-IT" sz="2400" dirty="0"/>
              <a:t>) dalla selezione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D33BE0-796C-3465-0E16-7E172437B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97"/>
          <a:stretch/>
        </p:blipFill>
        <p:spPr>
          <a:xfrm>
            <a:off x="-19639" y="2562914"/>
            <a:ext cx="4025343" cy="324870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BC347C-3FB3-7999-ED3A-35E0C0DBCB2E}"/>
              </a:ext>
            </a:extLst>
          </p:cNvPr>
          <p:cNvSpPr txBox="1"/>
          <p:nvPr/>
        </p:nvSpPr>
        <p:spPr>
          <a:xfrm>
            <a:off x="3379961" y="3273743"/>
            <a:ext cx="2276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Senza </a:t>
            </a:r>
            <a:r>
              <a:rPr lang="it-IT" dirty="0" err="1"/>
              <a:t>PUs</a:t>
            </a:r>
            <a:r>
              <a:rPr lang="it-IT" dirty="0"/>
              <a:t> «</a:t>
            </a:r>
            <a:r>
              <a:rPr lang="it-IT" dirty="0" err="1"/>
              <a:t>locked</a:t>
            </a:r>
            <a:r>
              <a:rPr lang="it-IT" dirty="0"/>
              <a:t>-in»</a:t>
            </a:r>
          </a:p>
          <a:p>
            <a:endParaRPr lang="it-IT" dirty="0"/>
          </a:p>
          <a:p>
            <a:r>
              <a:rPr lang="it-IT" dirty="0"/>
              <a:t>370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1399 M€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31723C-9964-826C-9493-D3B7CB597750}"/>
              </a:ext>
            </a:extLst>
          </p:cNvPr>
          <p:cNvSpPr txBox="1"/>
          <p:nvPr/>
        </p:nvSpPr>
        <p:spPr>
          <a:xfrm>
            <a:off x="9732728" y="3332591"/>
            <a:ext cx="2239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MPA esistenti</a:t>
            </a:r>
            <a:br>
              <a:rPr lang="it-IT" dirty="0"/>
            </a:br>
            <a:r>
              <a:rPr lang="it-IT" dirty="0"/>
              <a:t>	«</a:t>
            </a:r>
            <a:r>
              <a:rPr lang="it-IT" dirty="0" err="1"/>
              <a:t>locked</a:t>
            </a:r>
            <a:r>
              <a:rPr lang="it-IT" dirty="0"/>
              <a:t>-in»</a:t>
            </a:r>
          </a:p>
          <a:p>
            <a:r>
              <a:rPr lang="it-IT" dirty="0"/>
              <a:t>474 </a:t>
            </a:r>
            <a:r>
              <a:rPr lang="it-IT" dirty="0" err="1"/>
              <a:t>PUs</a:t>
            </a:r>
            <a:r>
              <a:rPr lang="it-IT" dirty="0"/>
              <a:t> selezionate</a:t>
            </a:r>
          </a:p>
          <a:p>
            <a:r>
              <a:rPr lang="it-IT" dirty="0"/>
              <a:t>costo totale: 2271 M€</a:t>
            </a:r>
          </a:p>
        </p:txBody>
      </p:sp>
    </p:spTree>
    <p:extLst>
      <p:ext uri="{BB962C8B-B14F-4D97-AF65-F5344CB8AC3E}">
        <p14:creationId xmlns:p14="http://schemas.microsoft.com/office/powerpoint/2010/main" val="273772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1C6D2-6418-6335-D181-7FBC5925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it-IT" sz="4000" dirty="0"/>
              <a:t>Zonazione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C7E2FE-3664-CDB5-6E46-D2F41D6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Molti problemi di pianificazione riguardano più di una categoria di gestione e non solo la categorizzazione binaria area protetta / area non protetta.</a:t>
            </a:r>
          </a:p>
          <a:p>
            <a:pPr marL="0" indent="0">
              <a:buNone/>
            </a:pPr>
            <a:r>
              <a:rPr lang="it-IT" dirty="0"/>
              <a:t>L'obiettivo è determinare quali aree dovrebbero essere assegnate a quale categoria di gestione.</a:t>
            </a:r>
          </a:p>
          <a:p>
            <a:pPr marL="0" indent="0">
              <a:buNone/>
            </a:pPr>
            <a:r>
              <a:rPr lang="it-IT" dirty="0"/>
              <a:t>Esempio: area protetta no-take (Zona A), area parzialmente protetta (Zona B e Zona C), area non protetta</a:t>
            </a:r>
          </a:p>
        </p:txBody>
      </p:sp>
    </p:spTree>
    <p:extLst>
      <p:ext uri="{BB962C8B-B14F-4D97-AF65-F5344CB8AC3E}">
        <p14:creationId xmlns:p14="http://schemas.microsoft.com/office/powerpoint/2010/main" val="4445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conservation</a:t>
            </a:r>
            <a:r>
              <a:rPr lang="it-IT" dirty="0"/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Approccio rigoroso e ripetibile per pianificare nuove aree protette che soddisfino efficacemente gli obiettivi di conservazione</a:t>
            </a:r>
          </a:p>
          <a:p>
            <a:pPr marL="0" indent="0">
              <a:buNone/>
            </a:pPr>
            <a:r>
              <a:rPr lang="it-IT" dirty="0"/>
              <a:t>Fondato sul principio di </a:t>
            </a:r>
            <a:r>
              <a:rPr lang="it-IT" i="1" dirty="0"/>
              <a:t>complementarietà</a:t>
            </a:r>
          </a:p>
          <a:p>
            <a:pPr marL="0" indent="0">
              <a:buNone/>
            </a:pPr>
            <a:endParaRPr lang="it-IT" i="1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Definizione dell’area di studio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Suddivisione in unità di pianificazione (</a:t>
            </a:r>
            <a:r>
              <a:rPr lang="it-IT" i="1" dirty="0"/>
              <a:t>planning </a:t>
            </a:r>
            <a:r>
              <a:rPr lang="it-IT" i="1" dirty="0" err="1"/>
              <a:t>units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Raccolta dati su:</a:t>
            </a:r>
          </a:p>
          <a:p>
            <a:pPr lvl="1"/>
            <a:r>
              <a:rPr lang="it-IT" dirty="0"/>
              <a:t>costi di conservazione (per planning </a:t>
            </a:r>
            <a:r>
              <a:rPr lang="it-IT" dirty="0" err="1"/>
              <a:t>unit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elementi della biodiversità (</a:t>
            </a:r>
            <a:r>
              <a:rPr lang="it-IT" i="1" dirty="0" err="1"/>
              <a:t>conservation</a:t>
            </a:r>
            <a:r>
              <a:rPr lang="it-IT" i="1" dirty="0"/>
              <a:t> features</a:t>
            </a:r>
            <a:r>
              <a:rPr lang="it-IT" dirty="0"/>
              <a:t>) e loro distribuzione spaziale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Definizione e soluzione del </a:t>
            </a:r>
            <a:r>
              <a:rPr lang="it-IT" u="sng" dirty="0"/>
              <a:t>problema di conservazione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19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/>
              <a:t>Problema di conservazione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435600"/>
          </a:xfrm>
        </p:spPr>
        <p:txBody>
          <a:bodyPr>
            <a:normAutofit/>
          </a:bodyPr>
          <a:lstStyle/>
          <a:p>
            <a:r>
              <a:rPr lang="it-IT" dirty="0"/>
              <a:t>Problema matematico di ottimizzazione in funzione delle </a:t>
            </a:r>
            <a:r>
              <a:rPr lang="it-IT" i="1" dirty="0"/>
              <a:t>planning </a:t>
            </a:r>
            <a:r>
              <a:rPr lang="it-IT" i="1" dirty="0" err="1"/>
              <a:t>units</a:t>
            </a:r>
            <a:r>
              <a:rPr lang="it-IT" dirty="0"/>
              <a:t>, delle </a:t>
            </a:r>
            <a:r>
              <a:rPr lang="it-IT" i="1" dirty="0" err="1"/>
              <a:t>conservation</a:t>
            </a:r>
            <a:r>
              <a:rPr lang="it-IT" i="1" dirty="0"/>
              <a:t> features</a:t>
            </a:r>
            <a:r>
              <a:rPr lang="it-IT" dirty="0"/>
              <a:t> e dei costi di conservazione</a:t>
            </a:r>
          </a:p>
          <a:p>
            <a:r>
              <a:rPr lang="it-IT" dirty="0"/>
              <a:t>Il problema consiste nel minimizzare (o massimizzare) una </a:t>
            </a:r>
            <a:r>
              <a:rPr lang="it-IT" u="sng" dirty="0"/>
              <a:t>funzione obiettivo</a:t>
            </a:r>
            <a:r>
              <a:rPr lang="it-IT" dirty="0"/>
              <a:t>, calcolata usando un insieme di </a:t>
            </a:r>
            <a:r>
              <a:rPr lang="it-IT" u="sng" dirty="0"/>
              <a:t>variabili di decisione </a:t>
            </a:r>
            <a:r>
              <a:rPr lang="it-IT" dirty="0"/>
              <a:t>e sottoposta a una serie di </a:t>
            </a:r>
            <a:r>
              <a:rPr lang="it-IT" u="sng" dirty="0"/>
              <a:t>vincoli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La </a:t>
            </a:r>
            <a:r>
              <a:rPr lang="it-IT" b="1" dirty="0"/>
              <a:t>funzione obiettivo </a:t>
            </a:r>
            <a:r>
              <a:rPr lang="it-IT" dirty="0"/>
              <a:t>descrive la quantità da minimizzare (ex: il costo totale di conservazione) o massimizzare (ex: il numero di </a:t>
            </a:r>
            <a:r>
              <a:rPr lang="it-IT" i="1" dirty="0" err="1"/>
              <a:t>conservation</a:t>
            </a:r>
            <a:r>
              <a:rPr lang="it-IT" i="1" dirty="0"/>
              <a:t> features </a:t>
            </a:r>
            <a:r>
              <a:rPr lang="it-IT" dirty="0"/>
              <a:t>protette) </a:t>
            </a:r>
          </a:p>
          <a:p>
            <a:pPr lvl="1"/>
            <a:r>
              <a:rPr lang="it-IT" dirty="0"/>
              <a:t>Le </a:t>
            </a:r>
            <a:r>
              <a:rPr lang="it-IT" b="1" dirty="0"/>
              <a:t>variabili di decisione </a:t>
            </a:r>
            <a:r>
              <a:rPr lang="it-IT" dirty="0"/>
              <a:t>indicano quali planning </a:t>
            </a:r>
            <a:r>
              <a:rPr lang="it-IT" dirty="0" err="1"/>
              <a:t>units</a:t>
            </a:r>
            <a:r>
              <a:rPr lang="it-IT" dirty="0"/>
              <a:t> sono selezionate per la conservazione e quali no</a:t>
            </a:r>
          </a:p>
          <a:p>
            <a:pPr lvl="1"/>
            <a:r>
              <a:rPr lang="it-IT" dirty="0"/>
              <a:t>I </a:t>
            </a:r>
            <a:r>
              <a:rPr lang="it-IT" b="1" dirty="0"/>
              <a:t>vincoli</a:t>
            </a:r>
            <a:r>
              <a:rPr lang="it-IT" dirty="0"/>
              <a:t> sono regole da seguire (ex: il costo totale non deve oltrepassare un certo budget)</a:t>
            </a:r>
          </a:p>
        </p:txBody>
      </p:sp>
    </p:spTree>
    <p:extLst>
      <p:ext uri="{BB962C8B-B14F-4D97-AF65-F5344CB8AC3E}">
        <p14:creationId xmlns:p14="http://schemas.microsoft.com/office/powerpoint/2010/main" val="14781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/>
              <a:t>Soluzione del problema di conservazione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59"/>
            <a:ext cx="10515600" cy="5314315"/>
          </a:xfrm>
        </p:spPr>
        <p:txBody>
          <a:bodyPr>
            <a:normAutofit/>
          </a:bodyPr>
          <a:lstStyle/>
          <a:p>
            <a:r>
              <a:rPr lang="it-IT" sz="3200" dirty="0"/>
              <a:t>Metodi di </a:t>
            </a:r>
            <a:r>
              <a:rPr lang="it-IT" sz="3200" dirty="0" err="1"/>
              <a:t>simulated</a:t>
            </a:r>
            <a:r>
              <a:rPr lang="it-IT" sz="3200" dirty="0"/>
              <a:t> </a:t>
            </a:r>
            <a:r>
              <a:rPr lang="it-IT" sz="3200" dirty="0" err="1"/>
              <a:t>annealing</a:t>
            </a:r>
            <a:r>
              <a:rPr lang="it-IT" sz="3200" dirty="0"/>
              <a:t> o euristici (ex: </a:t>
            </a:r>
            <a:r>
              <a:rPr lang="it-IT" sz="3200" cap="small" dirty="0"/>
              <a:t>Marxan</a:t>
            </a:r>
            <a:r>
              <a:rPr lang="it-IT" sz="3200" dirty="0"/>
              <a:t>):</a:t>
            </a:r>
          </a:p>
          <a:p>
            <a:pPr lvl="1"/>
            <a:r>
              <a:rPr lang="it-IT" sz="2800" dirty="0"/>
              <a:t>Pro: concettualmente semplici; versatili.</a:t>
            </a:r>
          </a:p>
          <a:p>
            <a:pPr lvl="1"/>
            <a:r>
              <a:rPr lang="it-IT" sz="2800" dirty="0"/>
              <a:t>Contro: poco adatti a problemi complessi; non permettono di misurare la distanza delle soluzioni dall’</a:t>
            </a:r>
            <a:r>
              <a:rPr lang="it-IT" sz="2800" dirty="0" err="1"/>
              <a:t>ottimalità</a:t>
            </a:r>
            <a:endParaRPr lang="it-IT" sz="2800" dirty="0"/>
          </a:p>
          <a:p>
            <a:endParaRPr lang="it-IT" sz="3200" dirty="0"/>
          </a:p>
          <a:p>
            <a:r>
              <a:rPr lang="it-IT" sz="3200" cap="small" dirty="0"/>
              <a:t>Prioritizr</a:t>
            </a:r>
            <a:r>
              <a:rPr lang="it-IT" sz="3200" dirty="0"/>
              <a:t> (https://prioritizr.net/):</a:t>
            </a:r>
          </a:p>
          <a:p>
            <a:pPr lvl="1"/>
            <a:r>
              <a:rPr lang="it-IT" sz="2800" dirty="0"/>
              <a:t>Problemi formulati con programmazione lineare risolti con algoritmi esatti che garantiscono soluzioni entro un gap prefissato di </a:t>
            </a:r>
            <a:r>
              <a:rPr lang="it-IT" sz="2800" dirty="0" err="1"/>
              <a:t>ottimalità</a:t>
            </a:r>
            <a:r>
              <a:rPr lang="it-IT" sz="2800" dirty="0"/>
              <a:t>.</a:t>
            </a:r>
          </a:p>
          <a:p>
            <a:pPr lvl="1"/>
            <a:r>
              <a:rPr lang="it-IT" sz="2800" dirty="0"/>
              <a:t>Pacchetto per l’ambiente R</a:t>
            </a:r>
          </a:p>
          <a:p>
            <a:pPr lvl="1"/>
            <a:r>
              <a:rPr lang="it-IT" sz="2800" dirty="0"/>
              <a:t>Compatibile con dati input per </a:t>
            </a:r>
            <a:r>
              <a:rPr lang="it-IT" sz="2800" cap="small" dirty="0"/>
              <a:t>Marxan</a:t>
            </a:r>
          </a:p>
        </p:txBody>
      </p:sp>
    </p:spTree>
    <p:extLst>
      <p:ext uri="{BB962C8B-B14F-4D97-AF65-F5344CB8AC3E}">
        <p14:creationId xmlns:p14="http://schemas.microsoft.com/office/powerpoint/2010/main" val="12135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47835-2397-5A0A-DD75-19D6953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applicazione di </a:t>
            </a:r>
            <a:r>
              <a:rPr lang="it-IT" cap="small" dirty="0" err="1"/>
              <a:t>prioritzr</a:t>
            </a:r>
            <a:r>
              <a:rPr lang="it-IT" dirty="0"/>
              <a:t> all’area pilota </a:t>
            </a:r>
            <a:r>
              <a:rPr lang="it-IT" dirty="0" err="1"/>
              <a:t>Strait</a:t>
            </a:r>
            <a:r>
              <a:rPr lang="it-IT" dirty="0"/>
              <a:t> of </a:t>
            </a:r>
            <a:r>
              <a:rPr lang="it-IT" dirty="0" err="1"/>
              <a:t>Sicily</a:t>
            </a:r>
            <a:r>
              <a:rPr lang="it-IT" dirty="0"/>
              <a:t> (</a:t>
            </a:r>
            <a:r>
              <a:rPr lang="it-IT" dirty="0" err="1"/>
              <a:t>SoS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5D1A8-12A4-C4CC-D310-5FC82050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5477759" cy="4099588"/>
          </a:xfrm>
        </p:spPr>
        <p:txBody>
          <a:bodyPr>
            <a:noAutofit/>
          </a:bodyPr>
          <a:lstStyle/>
          <a:p>
            <a:r>
              <a:rPr lang="it-IT" sz="2400" dirty="0"/>
              <a:t>Suddivisione in </a:t>
            </a:r>
            <a:r>
              <a:rPr lang="it-IT" sz="2400" i="1" dirty="0"/>
              <a:t>planning </a:t>
            </a:r>
            <a:r>
              <a:rPr lang="it-IT" sz="2400" i="1" dirty="0" err="1"/>
              <a:t>units</a:t>
            </a:r>
            <a:r>
              <a:rPr lang="it-IT" sz="2400" dirty="0"/>
              <a:t> quadrate (ma possibili </a:t>
            </a:r>
            <a:r>
              <a:rPr lang="it-IT" sz="2400" dirty="0" err="1"/>
              <a:t>PUs</a:t>
            </a:r>
            <a:r>
              <a:rPr lang="it-IT" sz="2400" dirty="0"/>
              <a:t> di qualsiasi forma e area)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5100C15-5A43-CA85-26E8-870006576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1"/>
          <a:stretch/>
        </p:blipFill>
        <p:spPr>
          <a:xfrm>
            <a:off x="6450285" y="2105656"/>
            <a:ext cx="5477759" cy="39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47835-2397-5A0A-DD75-19D6953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applicazione di </a:t>
            </a:r>
            <a:r>
              <a:rPr lang="it-IT" cap="small" dirty="0" err="1"/>
              <a:t>prioritzr</a:t>
            </a:r>
            <a:r>
              <a:rPr lang="it-IT" dirty="0"/>
              <a:t> all’area pilota </a:t>
            </a:r>
            <a:r>
              <a:rPr lang="it-IT" dirty="0" err="1"/>
              <a:t>Strait</a:t>
            </a:r>
            <a:r>
              <a:rPr lang="it-IT" dirty="0"/>
              <a:t> of </a:t>
            </a:r>
            <a:r>
              <a:rPr lang="it-IT" dirty="0" err="1"/>
              <a:t>Sicily</a:t>
            </a:r>
            <a:r>
              <a:rPr lang="it-IT" dirty="0"/>
              <a:t> (</a:t>
            </a:r>
            <a:r>
              <a:rPr lang="it-IT" dirty="0" err="1"/>
              <a:t>SoS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5D1A8-12A4-C4CC-D310-5FC82050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5477759" cy="4099588"/>
          </a:xfrm>
        </p:spPr>
        <p:txBody>
          <a:bodyPr>
            <a:noAutofit/>
          </a:bodyPr>
          <a:lstStyle/>
          <a:p>
            <a:r>
              <a:rPr lang="it-IT" sz="2400" dirty="0"/>
              <a:t>Suddivisione in </a:t>
            </a:r>
            <a:r>
              <a:rPr lang="it-IT" sz="2400" i="1" dirty="0"/>
              <a:t>planning </a:t>
            </a:r>
            <a:r>
              <a:rPr lang="it-IT" sz="2400" i="1" dirty="0" err="1"/>
              <a:t>units</a:t>
            </a:r>
            <a:r>
              <a:rPr lang="it-IT" sz="2400" dirty="0"/>
              <a:t> quadrate (ma possibili </a:t>
            </a:r>
            <a:r>
              <a:rPr lang="it-IT" sz="2400" dirty="0" err="1"/>
              <a:t>PUs</a:t>
            </a:r>
            <a:r>
              <a:rPr lang="it-IT" sz="2400" dirty="0"/>
              <a:t> di qualsiasi forma e area)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57A2C0-74CD-8A26-50DF-C4131A3DD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1"/>
          <a:stretch/>
        </p:blipFill>
        <p:spPr>
          <a:xfrm>
            <a:off x="6450285" y="2105656"/>
            <a:ext cx="5477759" cy="39409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2D339FF-DB97-7D4B-4482-FE27F1A1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4928"/>
            <a:ext cx="2745059" cy="229794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E3975B-8745-013A-BE80-6213BC4EAF77}"/>
              </a:ext>
            </a:extLst>
          </p:cNvPr>
          <p:cNvSpPr txBox="1"/>
          <p:nvPr/>
        </p:nvSpPr>
        <p:spPr>
          <a:xfrm>
            <a:off x="838200" y="3548597"/>
            <a:ext cx="3001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geoplatform.tools4MSP.eu</a:t>
            </a:r>
            <a:br>
              <a:rPr lang="it-IT" dirty="0"/>
            </a:br>
            <a:r>
              <a:rPr lang="it-IT" dirty="0"/>
              <a:t>planning </a:t>
            </a:r>
            <a:r>
              <a:rPr lang="it-IT" dirty="0" err="1"/>
              <a:t>units</a:t>
            </a:r>
            <a:r>
              <a:rPr lang="it-IT" dirty="0"/>
              <a:t> – </a:t>
            </a:r>
            <a:r>
              <a:rPr lang="it-IT" dirty="0" err="1"/>
              <a:t>all</a:t>
            </a:r>
            <a:r>
              <a:rPr lang="it-IT" dirty="0"/>
              <a:t> MSP - </a:t>
            </a:r>
            <a:r>
              <a:rPr lang="it-IT" dirty="0" err="1"/>
              <a:t>Italy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463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47835-2397-5A0A-DD75-19D6953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applicazione di </a:t>
            </a:r>
            <a:r>
              <a:rPr lang="it-IT" cap="small" dirty="0" err="1"/>
              <a:t>prioritzr</a:t>
            </a:r>
            <a:r>
              <a:rPr lang="it-IT" dirty="0"/>
              <a:t> all’area pilota </a:t>
            </a:r>
            <a:r>
              <a:rPr lang="it-IT" dirty="0" err="1"/>
              <a:t>Strait</a:t>
            </a:r>
            <a:r>
              <a:rPr lang="it-IT" dirty="0"/>
              <a:t> of </a:t>
            </a:r>
            <a:r>
              <a:rPr lang="it-IT" dirty="0" err="1"/>
              <a:t>Sicily</a:t>
            </a:r>
            <a:r>
              <a:rPr lang="it-IT" dirty="0"/>
              <a:t> (</a:t>
            </a:r>
            <a:r>
              <a:rPr lang="it-IT" dirty="0" err="1"/>
              <a:t>SoS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5D1A8-12A4-C4CC-D310-5FC82050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5477759" cy="4099588"/>
          </a:xfrm>
        </p:spPr>
        <p:txBody>
          <a:bodyPr>
            <a:noAutofit/>
          </a:bodyPr>
          <a:lstStyle/>
          <a:p>
            <a:r>
              <a:rPr lang="it-IT" sz="2400" dirty="0"/>
              <a:t>Suddivisione in </a:t>
            </a:r>
            <a:r>
              <a:rPr lang="it-IT" sz="2400" i="1" dirty="0"/>
              <a:t>planning </a:t>
            </a:r>
            <a:r>
              <a:rPr lang="it-IT" sz="2400" i="1" dirty="0" err="1"/>
              <a:t>units</a:t>
            </a:r>
            <a:r>
              <a:rPr lang="it-IT" sz="2400" dirty="0"/>
              <a:t> quadrate (ma possibili </a:t>
            </a:r>
            <a:r>
              <a:rPr lang="it-IT" sz="2400" dirty="0" err="1"/>
              <a:t>PUs</a:t>
            </a:r>
            <a:r>
              <a:rPr lang="it-IT" sz="2400" dirty="0"/>
              <a:t> di qualsiasi forma e area)</a:t>
            </a:r>
          </a:p>
          <a:p>
            <a:r>
              <a:rPr lang="it-IT" sz="2400" dirty="0"/>
              <a:t>Costi di conservazione: costo-opportunità per attività di pesca (commerciale e non) e acquacoltura (</a:t>
            </a:r>
            <a:r>
              <a:rPr lang="it-IT" sz="2400" dirty="0" err="1"/>
              <a:t>Mazor</a:t>
            </a:r>
            <a:r>
              <a:rPr lang="it-IT" sz="2400" dirty="0"/>
              <a:t>, Giakoumi </a:t>
            </a:r>
            <a:r>
              <a:rPr lang="it-IT" sz="2400" i="1" dirty="0"/>
              <a:t>et al.</a:t>
            </a:r>
            <a:r>
              <a:rPr lang="it-IT" sz="2400" dirty="0"/>
              <a:t> 2014)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72AA14-F825-DE41-61E8-59AB517F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95"/>
          <a:stretch/>
        </p:blipFill>
        <p:spPr>
          <a:xfrm>
            <a:off x="6315959" y="1907692"/>
            <a:ext cx="5854173" cy="43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4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47835-2397-5A0A-DD75-19D69539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applicazione di </a:t>
            </a:r>
            <a:r>
              <a:rPr lang="it-IT" cap="small" dirty="0" err="1"/>
              <a:t>prioritzr</a:t>
            </a:r>
            <a:r>
              <a:rPr lang="it-IT" dirty="0"/>
              <a:t> all’area pilota </a:t>
            </a:r>
            <a:r>
              <a:rPr lang="it-IT" dirty="0" err="1"/>
              <a:t>Strait</a:t>
            </a:r>
            <a:r>
              <a:rPr lang="it-IT" dirty="0"/>
              <a:t> of </a:t>
            </a:r>
            <a:r>
              <a:rPr lang="it-IT" dirty="0" err="1"/>
              <a:t>Sicily</a:t>
            </a:r>
            <a:r>
              <a:rPr lang="it-IT" dirty="0"/>
              <a:t> (</a:t>
            </a:r>
            <a:r>
              <a:rPr lang="it-IT" dirty="0" err="1"/>
              <a:t>SoS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5D1A8-12A4-C4CC-D310-5FC82050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5477759" cy="4099588"/>
          </a:xfrm>
        </p:spPr>
        <p:txBody>
          <a:bodyPr>
            <a:noAutofit/>
          </a:bodyPr>
          <a:lstStyle/>
          <a:p>
            <a:r>
              <a:rPr lang="it-IT" sz="2400" dirty="0"/>
              <a:t>Suddivisione in </a:t>
            </a:r>
            <a:r>
              <a:rPr lang="it-IT" sz="2400" i="1" dirty="0"/>
              <a:t>planning </a:t>
            </a:r>
            <a:r>
              <a:rPr lang="it-IT" sz="2400" i="1" dirty="0" err="1"/>
              <a:t>units</a:t>
            </a:r>
            <a:r>
              <a:rPr lang="it-IT" sz="2400" dirty="0"/>
              <a:t> quadrate (ma possibili </a:t>
            </a:r>
            <a:r>
              <a:rPr lang="it-IT" sz="2400" dirty="0" err="1"/>
              <a:t>PUs</a:t>
            </a:r>
            <a:r>
              <a:rPr lang="it-IT" sz="2400" dirty="0"/>
              <a:t> di qualsiasi forma e area)</a:t>
            </a:r>
          </a:p>
          <a:p>
            <a:r>
              <a:rPr lang="it-IT" sz="2400" dirty="0"/>
              <a:t>Costi di conservazione: costo-opportunità per attività di pesca (commerciale e non) e acquacoltura (</a:t>
            </a:r>
            <a:r>
              <a:rPr lang="it-IT" sz="2400" dirty="0" err="1"/>
              <a:t>Mazor</a:t>
            </a:r>
            <a:r>
              <a:rPr lang="it-IT" sz="2400" dirty="0"/>
              <a:t>, Giakoumi </a:t>
            </a:r>
            <a:r>
              <a:rPr lang="it-IT" sz="2400" i="1" dirty="0"/>
              <a:t>et al.</a:t>
            </a:r>
            <a:r>
              <a:rPr lang="it-IT" sz="2400" dirty="0"/>
              <a:t> 2014)</a:t>
            </a:r>
          </a:p>
          <a:p>
            <a:r>
              <a:rPr lang="it-IT" sz="2400" dirty="0" err="1"/>
              <a:t>Conservation</a:t>
            </a:r>
            <a:r>
              <a:rPr lang="it-IT" sz="2400" dirty="0"/>
              <a:t> features: 635 pesci Mediterranei (Albouy </a:t>
            </a:r>
            <a:r>
              <a:rPr lang="it-IT" sz="2400" i="1" dirty="0"/>
              <a:t>et al.</a:t>
            </a:r>
            <a:r>
              <a:rPr lang="it-IT" sz="2400" dirty="0"/>
              <a:t> 2015), di cui 398 presenti nell’area di studio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E86EDB-195A-ADBC-337B-AC3675C2F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47"/>
          <a:stretch/>
        </p:blipFill>
        <p:spPr>
          <a:xfrm>
            <a:off x="6399965" y="1954827"/>
            <a:ext cx="5686160" cy="4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23324-316C-0525-9A6E-FE2073FE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273798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Obiettivo: minimizzare costo totale di conservazione («minimum set» </a:t>
            </a:r>
            <a:r>
              <a:rPr lang="it-IT" dirty="0" err="1"/>
              <a:t>problem</a:t>
            </a:r>
            <a:r>
              <a:rPr lang="it-IT" dirty="0"/>
              <a:t>)</a:t>
            </a:r>
          </a:p>
          <a:p>
            <a:r>
              <a:rPr lang="it-IT" dirty="0"/>
              <a:t>Vincoli: includere almeno una porzione minima (</a:t>
            </a:r>
            <a:r>
              <a:rPr lang="it-IT" i="1" dirty="0"/>
              <a:t>target</a:t>
            </a:r>
            <a:r>
              <a:rPr lang="it-IT" dirty="0"/>
              <a:t>) dell’areale di presenza di ogni specie:</a:t>
            </a:r>
          </a:p>
          <a:p>
            <a:pPr lvl="1"/>
            <a:r>
              <a:rPr lang="it-IT" dirty="0"/>
              <a:t>target unico = 20%</a:t>
            </a:r>
          </a:p>
          <a:p>
            <a:pPr marL="457200" lvl="1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2557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1116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di Office</vt:lpstr>
      <vt:lpstr>Pianificazione spaziale per la conservazione con Prioritizr Esempi di applicazioni</vt:lpstr>
      <vt:lpstr>Systematic conservation planning</vt:lpstr>
      <vt:lpstr>Problema di conservazione</vt:lpstr>
      <vt:lpstr>Soluzione del problema di conservazione</vt:lpstr>
      <vt:lpstr>Esempio: applicazione di prioritzr all’area pilota Strait of Sicily (SoS)</vt:lpstr>
      <vt:lpstr>Esempio: applicazione di prioritzr all’area pilota Strait of Sicily (SoS)</vt:lpstr>
      <vt:lpstr>Esempio: applicazione di prioritzr all’area pilota Strait of Sicily (SoS)</vt:lpstr>
      <vt:lpstr>Esempio: applicazione di prioritzr all’area pilota Strait of Sicily (SoS)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Rispecchiare gli scenari</vt:lpstr>
      <vt:lpstr>Connettività</vt:lpstr>
      <vt:lpstr>Connettività</vt:lpstr>
      <vt:lpstr>«Minimum-set» vs «maximum-representation»</vt:lpstr>
      <vt:lpstr>«Minimum-set» vs «maximum-representation»</vt:lpstr>
      <vt:lpstr>Planning units «bloccate»</vt:lpstr>
      <vt:lpstr>Zonazione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8</cp:revision>
  <dcterms:created xsi:type="dcterms:W3CDTF">2023-11-22T09:32:02Z</dcterms:created>
  <dcterms:modified xsi:type="dcterms:W3CDTF">2023-12-18T15:26:22Z</dcterms:modified>
</cp:coreProperties>
</file>