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291" r:id="rId6"/>
    <p:sldId id="300" r:id="rId7"/>
    <p:sldId id="292" r:id="rId8"/>
    <p:sldId id="301" r:id="rId9"/>
    <p:sldId id="289" r:id="rId10"/>
    <p:sldId id="296" r:id="rId11"/>
    <p:sldId id="293" r:id="rId12"/>
    <p:sldId id="295" r:id="rId13"/>
    <p:sldId id="287" r:id="rId14"/>
    <p:sldId id="288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8C926-0F26-40B8-98D9-6BE7182ED022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363D5-2411-47D5-9D47-CB4DEAA6B4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9C039CD8-12EF-4498-8DFB-954BC6A1573D}" type="slidenum">
              <a:rPr lang="pt-BR" altLang="pt-BR" sz="1200">
                <a:solidFill>
                  <a:srgbClr val="000000"/>
                </a:solidFill>
              </a:rPr>
              <a:pPr/>
              <a:t>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88C37E0-88F4-458A-B6F3-9FA767E3DA9C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985DC7B-8A9D-4EDE-A3EE-0B4198DB235B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6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2645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9C039CD8-12EF-4498-8DFB-954BC6A1573D}" type="slidenum">
              <a:rPr lang="pt-BR" altLang="pt-BR" sz="1200">
                <a:solidFill>
                  <a:srgbClr val="000000"/>
                </a:solidFill>
              </a:rPr>
              <a:pPr/>
              <a:t>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88C37E0-88F4-458A-B6F3-9FA767E3DA9C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985DC7B-8A9D-4EDE-A3EE-0B4198DB235B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7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56224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9C039CD8-12EF-4498-8DFB-954BC6A1573D}" type="slidenum">
              <a:rPr lang="pt-BR" altLang="pt-BR" sz="1200">
                <a:solidFill>
                  <a:srgbClr val="000000"/>
                </a:solidFill>
              </a:rPr>
              <a:pPr/>
              <a:t>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88C37E0-88F4-458A-B6F3-9FA767E3DA9C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985DC7B-8A9D-4EDE-A3EE-0B4198DB235B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8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6846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9C039CD8-12EF-4498-8DFB-954BC6A1573D}" type="slidenum">
              <a:rPr lang="pt-BR" altLang="pt-BR" sz="1200">
                <a:solidFill>
                  <a:srgbClr val="000000"/>
                </a:solidFill>
              </a:rPr>
              <a:pPr/>
              <a:t>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7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F88C37E0-88F4-458A-B6F3-9FA767E3DA9C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8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985DC7B-8A9D-4EDE-A3EE-0B4198DB235B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9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710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1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411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AE3C2115-ADA7-4F60-9C67-32F23B536C04}" type="slidenum">
              <a:rPr lang="pt-BR" altLang="pt-BR" sz="1200">
                <a:solidFill>
                  <a:srgbClr val="000000"/>
                </a:solidFill>
              </a:rPr>
              <a:pPr/>
              <a:t>10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9C97A137-6EBB-46E2-99A0-B5BB68910A58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9156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3DD9D32F-B7CD-405B-8213-EE2282937B80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10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4915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9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322736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745052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167367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589683" indent="-211158" defTabSz="414984" eaLnBrk="0" fontAlgn="base" hangingPunct="0">
              <a:spcBef>
                <a:spcPct val="0"/>
              </a:spcBef>
              <a:spcAft>
                <a:spcPct val="0"/>
              </a:spcAft>
              <a:tabLst>
                <a:tab pos="668666" algn="l"/>
                <a:tab pos="1337333" algn="l"/>
                <a:tab pos="2005999" algn="l"/>
                <a:tab pos="2674666" algn="l"/>
              </a:tabLst>
              <a:defRPr sz="22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fld id="{6E713BF9-CA57-4FBA-9AB1-6604B54AE5E1}" type="slidenum">
              <a:rPr lang="pt-BR" altLang="pt-BR" sz="1200">
                <a:solidFill>
                  <a:srgbClr val="000000"/>
                </a:solidFill>
              </a:rPr>
              <a:pPr/>
              <a:t>11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3885996" y="8686800"/>
            <a:ext cx="2968937" cy="454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DE521D45-1B12-4E0A-89F6-2EA619792876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3885996" y="8686800"/>
            <a:ext cx="297200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46" tIns="45557" rIns="91446" bIns="45557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EE51C0B5-DA1E-466B-BECF-233C7D4E01D9}" type="slidenum">
              <a:rPr lang="pt-BR" altLang="pt-BR" sz="1200">
                <a:solidFill>
                  <a:srgbClr val="000000"/>
                </a:solidFill>
              </a:rPr>
              <a:pPr algn="r">
                <a:buSzPct val="100000"/>
              </a:pPr>
              <a:t>11</a:t>
            </a:fld>
            <a:endParaRPr lang="pt-BR" altLang="pt-BR" sz="1200">
              <a:solidFill>
                <a:srgbClr val="000000"/>
              </a:solidFill>
            </a:endParaRPr>
          </a:p>
        </p:txBody>
      </p:sp>
      <p:sp>
        <p:nvSpPr>
          <p:cNvPr id="5018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13991" y="4343401"/>
            <a:ext cx="5028485" cy="411338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9556C47-A81B-48B6-A67C-C41EB40BD3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68CC78FD-ECD9-46A9-85D1-DBA773D8E941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10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801858" y="262672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chemeClr val="tx1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1286933" y="1707052"/>
            <a:ext cx="9889067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rgbClr val="0070C0"/>
                </a:solidFill>
                <a:latin typeface="Arial" charset="0"/>
                <a:cs typeface="Arial" charset="0"/>
              </a:rPr>
              <a:t>5)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  <a:cs typeface="Arial" charset="0"/>
              </a:rPr>
              <a:t>Faca um script que receba como entrada os dados dos funcionários: nome, cargo e salário. Calcule um aumento de 5% sobre o salário. Ao final mostrar o novo salário calculado e o total da folha de pagamento da empresa: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rgbClr val="0070C0"/>
                </a:solidFill>
                <a:latin typeface="Arial" charset="0"/>
                <a:cs typeface="Arial" charset="0"/>
              </a:rPr>
              <a:t>6) </a:t>
            </a:r>
            <a:r>
              <a:rPr lang="pt-BR" altLang="pt-BR" dirty="0">
                <a:solidFill>
                  <a:schemeClr val="tx1"/>
                </a:solidFill>
                <a:latin typeface="Arial" charset="0"/>
                <a:cs typeface="Arial" charset="0"/>
              </a:rPr>
              <a:t>Faca um script que receba como entrada os dados base e a altura de um triângulo. Utilizando a fórmula: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charset="0"/>
                <a:cs typeface="Arial" charset="0"/>
              </a:rPr>
              <a:t>     </a:t>
            </a:r>
            <a:r>
              <a:rPr lang="pt-BR" altLang="pt-BR" dirty="0" err="1">
                <a:solidFill>
                  <a:schemeClr val="tx1"/>
                </a:solidFill>
                <a:latin typeface="Arial" charset="0"/>
                <a:cs typeface="Arial" charset="0"/>
              </a:rPr>
              <a:t>Area</a:t>
            </a:r>
            <a:r>
              <a:rPr lang="pt-BR" altLang="pt-BR" dirty="0">
                <a:solidFill>
                  <a:schemeClr val="tx1"/>
                </a:solidFill>
                <a:latin typeface="Arial" charset="0"/>
                <a:cs typeface="Arial" charset="0"/>
              </a:rPr>
              <a:t> = ( Base  x  Altura ) / 2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charset="0"/>
                <a:cs typeface="Arial" charset="0"/>
              </a:rPr>
              <a:t>     Calcule e  mostre a área calculada:</a:t>
            </a:r>
          </a:p>
          <a:p>
            <a:pPr lvl="1">
              <a:spcBef>
                <a:spcPts val="500"/>
              </a:spcBef>
              <a:buSzPct val="100000"/>
            </a:pPr>
            <a:endParaRPr lang="pt-BR" altLang="pt-BR" dirty="0">
              <a:solidFill>
                <a:schemeClr val="tx1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10160000" y="6248400"/>
            <a:ext cx="111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r">
              <a:buSzPct val="100000"/>
            </a:pPr>
            <a:fld id="{5BEBE848-1AA2-46D7-8139-7708085F5FE0}" type="slidenum">
              <a:rPr lang="pt-BR" altLang="pt-BR" sz="1600">
                <a:solidFill>
                  <a:srgbClr val="008080"/>
                </a:solidFill>
                <a:latin typeface="Tahoma" pitchFamily="32" charset="0"/>
              </a:rPr>
              <a:pPr algn="r">
                <a:buSzPct val="100000"/>
              </a:pPr>
              <a:t>11</a:t>
            </a:fld>
            <a:endParaRPr lang="pt-BR" altLang="pt-BR" sz="1600">
              <a:solidFill>
                <a:srgbClr val="008080"/>
              </a:solidFill>
              <a:latin typeface="Tahoma" pitchFamily="32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350138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chemeClr val="tx1"/>
                </a:solidFill>
                <a:latin typeface="Tahoma" pitchFamily="32" charset="0"/>
              </a:rPr>
              <a:t>Exercícios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719667" y="1484314"/>
            <a:ext cx="10651718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 indent="-280988"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742950" algn="l"/>
                <a:tab pos="1190625" algn="l"/>
                <a:tab pos="1639888" algn="l"/>
                <a:tab pos="2089150" algn="l"/>
                <a:tab pos="2538413" algn="l"/>
                <a:tab pos="2987675" algn="l"/>
                <a:tab pos="3436938" algn="l"/>
                <a:tab pos="3886200" algn="l"/>
                <a:tab pos="4335463" algn="l"/>
                <a:tab pos="4784725" algn="l"/>
                <a:tab pos="5233988" algn="l"/>
                <a:tab pos="5683250" algn="l"/>
                <a:tab pos="6132513" algn="l"/>
                <a:tab pos="6581775" algn="l"/>
                <a:tab pos="7031038" algn="l"/>
                <a:tab pos="7480300" algn="l"/>
                <a:tab pos="7929563" algn="l"/>
                <a:tab pos="8378825" algn="l"/>
                <a:tab pos="8828088" algn="l"/>
                <a:tab pos="9277350" algn="l"/>
                <a:tab pos="972661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2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7) </a:t>
            </a:r>
            <a:r>
              <a:rPr lang="pt-BR" altLang="pt-B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Faça um script que receba como entrada os dados das pessoas: Nome, idade, peso e altura. Após, calcule o seu IMC – Índice de Massa Corporal utilizando a formula: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massa = peso / (altura * altura) </a:t>
            </a: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Ao final, mostrar  nome e o IMC calculado.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r>
              <a:rPr lang="pt-BR" altLang="pt-BR" sz="2200" dirty="0">
                <a:solidFill>
                  <a:srgbClr val="0070C0"/>
                </a:solidFill>
                <a:latin typeface="Arial" charset="0"/>
                <a:cs typeface="Arial" charset="0"/>
              </a:rPr>
              <a:t>8) </a:t>
            </a:r>
            <a:r>
              <a:rPr lang="pt-BR" altLang="pt-BR" sz="2200" dirty="0">
                <a:solidFill>
                  <a:schemeClr val="tx1"/>
                </a:solidFill>
                <a:latin typeface="Arial" charset="0"/>
                <a:cs typeface="Arial" charset="0"/>
              </a:rPr>
              <a:t>Faca um script que receba como entrada os dados dos funcionários: nome, numero de horas trabalhadas,  valor da hora trabalhada. Após calcule o salário bruto. Calcule um desconto de 2% de INSS. E ao final mostrar o nome e salário final calculado. Ao final o total da folha de pagamento da empresa.</a:t>
            </a: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lvl="1" algn="just">
              <a:spcBef>
                <a:spcPts val="500"/>
              </a:spcBef>
              <a:buSzPct val="100000"/>
            </a:pPr>
            <a:endParaRPr lang="pt-BR" altLang="pt-BR" sz="2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494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tângulo 3"/>
          <p:cNvSpPr>
            <a:spLocks noChangeArrowheads="1"/>
          </p:cNvSpPr>
          <p:nvPr/>
        </p:nvSpPr>
        <p:spPr bwMode="auto">
          <a:xfrm>
            <a:off x="1219200" y="1408967"/>
            <a:ext cx="1026160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9) Escrever um script para ler nome e idade das pessoas e verificar a classificação: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Idade			Classificação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0..3			 escreva (‘Bebê’);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4..11			 escreva (‘Criança’);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12..17 		 escreva (‘Adolescente’);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18..60			 escreva (‘Adulto’);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61..99			 escreva (‘3ª Idade’);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Ao final mostrar o total de pessoas em cada categoria.</a:t>
            </a:r>
          </a:p>
        </p:txBody>
      </p:sp>
    </p:spTree>
    <p:extLst>
      <p:ext uri="{BB962C8B-B14F-4D97-AF65-F5344CB8AC3E}">
        <p14:creationId xmlns:p14="http://schemas.microsoft.com/office/powerpoint/2010/main" val="4084852620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tângulo 3"/>
          <p:cNvSpPr>
            <a:spLocks noChangeArrowheads="1"/>
          </p:cNvSpPr>
          <p:nvPr/>
        </p:nvSpPr>
        <p:spPr bwMode="auto">
          <a:xfrm>
            <a:off x="1129724" y="1068488"/>
            <a:ext cx="102616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10) Escrever um script para ler nome e a sigla do estado civil das pessoas e verificar a classificação: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b="1" dirty="0">
                <a:latin typeface="Tahoma" pitchFamily="34" charset="0"/>
                <a:cs typeface="Tahoma" pitchFamily="34" charset="0"/>
              </a:rPr>
              <a:t>Sigla			Classificação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S				Solteiro 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C				Casado 	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V				Viúvo 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D				Divorciado</a:t>
            </a: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endParaRPr lang="pt-BR" altLang="pt-BR" sz="2400" dirty="0">
              <a:latin typeface="Tahoma" pitchFamily="34" charset="0"/>
              <a:cs typeface="Tahoma" pitchFamily="34" charset="0"/>
            </a:endParaRPr>
          </a:p>
          <a:p>
            <a:pPr eaLnBrk="1" hangingPunct="1">
              <a:buClr>
                <a:srgbClr val="000000"/>
              </a:buClr>
              <a:buFont typeface="Times New Roman" pitchFamily="18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Ao final mostrar o total de pessoas em cada categoria.</a:t>
            </a:r>
          </a:p>
        </p:txBody>
      </p:sp>
    </p:spTree>
    <p:extLst>
      <p:ext uri="{BB962C8B-B14F-4D97-AF65-F5344CB8AC3E}">
        <p14:creationId xmlns:p14="http://schemas.microsoft.com/office/powerpoint/2010/main" val="2106417188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18" y="157302"/>
            <a:ext cx="10178322" cy="789592"/>
          </a:xfrm>
        </p:spPr>
        <p:txBody>
          <a:bodyPr>
            <a:normAutofit/>
          </a:bodyPr>
          <a:lstStyle/>
          <a:p>
            <a:r>
              <a:rPr lang="pt-BR" sz="3200" dirty="0"/>
              <a:t>Exemplo Em modo console: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618" y="837027"/>
            <a:ext cx="1086025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alunos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"Entre com a primeira nota:"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"Entre com a segunda nota:"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"Entre com a terceira nota:"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)/3;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7)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"Aprovado com média 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&gt;=5)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"Recuperação com média 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"Reprovado com média 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073" y="552098"/>
            <a:ext cx="5824538" cy="25210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Estrela de 10 Pontas 5"/>
          <p:cNvSpPr/>
          <p:nvPr/>
        </p:nvSpPr>
        <p:spPr>
          <a:xfrm>
            <a:off x="9453491" y="393895"/>
            <a:ext cx="2321169" cy="886265"/>
          </a:xfrm>
          <a:prstGeom prst="star10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 Dobrada para Cima 8"/>
          <p:cNvSpPr/>
          <p:nvPr/>
        </p:nvSpPr>
        <p:spPr>
          <a:xfrm>
            <a:off x="6935372" y="3358112"/>
            <a:ext cx="3545059" cy="1041009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82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18" y="157302"/>
            <a:ext cx="10178322" cy="789592"/>
          </a:xfrm>
        </p:spPr>
        <p:txBody>
          <a:bodyPr>
            <a:normAutofit/>
          </a:bodyPr>
          <a:lstStyle/>
          <a:p>
            <a:r>
              <a:rPr lang="pt-BR" sz="3200" dirty="0"/>
              <a:t>Exemplo Em modo console:</a:t>
            </a:r>
          </a:p>
        </p:txBody>
      </p:sp>
      <p:sp>
        <p:nvSpPr>
          <p:cNvPr id="4" name="Retângulo 3"/>
          <p:cNvSpPr/>
          <p:nvPr/>
        </p:nvSpPr>
        <p:spPr>
          <a:xfrm>
            <a:off x="168618" y="708074"/>
            <a:ext cx="1086025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java.util.Scanner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alunos </a:t>
            </a:r>
          </a:p>
          <a:p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it-IT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it-IT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"Entre com a primeira nota:"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"Entre com a segunda nota:"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"Entre com a terceira nota:"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400" b="1" u="sng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400" b="1" u="sng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400" b="1" i="1" u="sng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pt-BR" sz="1400" b="1" i="1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nextDouble</a:t>
            </a:r>
            <a:r>
              <a:rPr lang="pt-BR" sz="1400" b="1" i="1" u="sng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)/3;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7)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"Aprovado com média 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&gt;=5)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"Recuperação com média 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pt-B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"Reprovado com média "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400" dirty="0"/>
          </a:p>
        </p:txBody>
      </p:sp>
      <p:sp>
        <p:nvSpPr>
          <p:cNvPr id="3" name="Seta para a direita listrada 2"/>
          <p:cNvSpPr/>
          <p:nvPr/>
        </p:nvSpPr>
        <p:spPr>
          <a:xfrm rot="10800000">
            <a:off x="6037384" y="1770184"/>
            <a:ext cx="1359877" cy="492369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7514492" y="1831702"/>
            <a:ext cx="419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Comando saída:  </a:t>
            </a:r>
            <a:r>
              <a:rPr lang="pt-BR" dirty="0" err="1">
                <a:solidFill>
                  <a:srgbClr val="FF0000"/>
                </a:solidFill>
              </a:rPr>
              <a:t>System.out.println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Seta para a direita listrada 9"/>
          <p:cNvSpPr/>
          <p:nvPr/>
        </p:nvSpPr>
        <p:spPr>
          <a:xfrm rot="10800000">
            <a:off x="5509845" y="2696308"/>
            <a:ext cx="1359877" cy="492369"/>
          </a:xfrm>
          <a:prstGeom prst="strip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/>
          <p:cNvSpPr txBox="1"/>
          <p:nvPr/>
        </p:nvSpPr>
        <p:spPr>
          <a:xfrm>
            <a:off x="7057292" y="2757826"/>
            <a:ext cx="4196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Comando entrada:  </a:t>
            </a:r>
            <a:r>
              <a:rPr lang="pt-BR" dirty="0">
                <a:solidFill>
                  <a:srgbClr val="FF0000"/>
                </a:solidFill>
              </a:rPr>
              <a:t>System.in</a:t>
            </a:r>
          </a:p>
        </p:txBody>
      </p:sp>
    </p:spTree>
    <p:extLst>
      <p:ext uri="{BB962C8B-B14F-4D97-AF65-F5344CB8AC3E}">
        <p14:creationId xmlns:p14="http://schemas.microsoft.com/office/powerpoint/2010/main" val="2788805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8618" y="157302"/>
            <a:ext cx="10178322" cy="789592"/>
          </a:xfrm>
        </p:spPr>
        <p:txBody>
          <a:bodyPr>
            <a:normAutofit/>
          </a:bodyPr>
          <a:lstStyle/>
          <a:p>
            <a:r>
              <a:rPr lang="pt-BR" sz="3200" dirty="0"/>
              <a:t>Exemplo Em modo Optionpane: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26" y="946894"/>
            <a:ext cx="11011616" cy="5256958"/>
          </a:xfrm>
          <a:prstGeom prst="rect">
            <a:avLst/>
          </a:prstGeom>
        </p:spPr>
      </p:pic>
      <p:sp>
        <p:nvSpPr>
          <p:cNvPr id="5" name="Seta em Curva para a Esquerda 4"/>
          <p:cNvSpPr/>
          <p:nvPr/>
        </p:nvSpPr>
        <p:spPr>
          <a:xfrm>
            <a:off x="7835705" y="3024554"/>
            <a:ext cx="1406769" cy="2475914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312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188D176-9612-2229-66C0-833DCE5F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425" y="416484"/>
            <a:ext cx="4906060" cy="60250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3EC9C71-368C-23F3-EC14-54777480F566}"/>
              </a:ext>
            </a:extLst>
          </p:cNvPr>
          <p:cNvSpPr txBox="1"/>
          <p:nvPr/>
        </p:nvSpPr>
        <p:spPr>
          <a:xfrm>
            <a:off x="1856509" y="1205345"/>
            <a:ext cx="31359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Ao criar um novo projeto JAVA</a:t>
            </a:r>
          </a:p>
          <a:p>
            <a:endParaRPr lang="pt-BR" dirty="0"/>
          </a:p>
          <a:p>
            <a:r>
              <a:rPr lang="pt-BR" dirty="0"/>
              <a:t>New  =&gt;  Java Project</a:t>
            </a:r>
          </a:p>
          <a:p>
            <a:endParaRPr lang="pt-BR" dirty="0"/>
          </a:p>
          <a:p>
            <a:r>
              <a:rPr lang="pt-BR" dirty="0"/>
              <a:t>Escolher a </a:t>
            </a:r>
            <a:r>
              <a:rPr lang="pt-BR" dirty="0">
                <a:solidFill>
                  <a:srgbClr val="FF0000"/>
                </a:solidFill>
              </a:rPr>
              <a:t>segunda</a:t>
            </a:r>
            <a:r>
              <a:rPr lang="pt-BR" dirty="0"/>
              <a:t> opção JRE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5BEE4DA0-FED6-3EBF-466A-5DE01428E919}"/>
              </a:ext>
            </a:extLst>
          </p:cNvPr>
          <p:cNvSpPr/>
          <p:nvPr/>
        </p:nvSpPr>
        <p:spPr>
          <a:xfrm>
            <a:off x="4752109" y="2660073"/>
            <a:ext cx="1219200" cy="24938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7210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14400" y="296252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chemeClr val="tx1"/>
                </a:solidFill>
                <a:latin typeface="Tahoma" pitchFamily="32" charset="0"/>
              </a:rPr>
              <a:t>Exercício1</a:t>
            </a:r>
          </a:p>
        </p:txBody>
      </p:sp>
      <p:sp>
        <p:nvSpPr>
          <p:cNvPr id="3" name="Retângulo 2"/>
          <p:cNvSpPr/>
          <p:nvPr/>
        </p:nvSpPr>
        <p:spPr>
          <a:xfrm>
            <a:off x="376702" y="875690"/>
            <a:ext cx="1079929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javax.swing.JOptionPane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Ex1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endereco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bairro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fone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"Nome"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endereco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"Endereço"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bairro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"Bairro"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"Cidade"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"Estado"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fone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"Fone"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Nome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:"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nEndereço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endereco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nBairro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bairro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nCidade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cidade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nEstado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estado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"\</a:t>
            </a:r>
            <a:r>
              <a:rPr lang="pt-BR" dirty="0" err="1">
                <a:solidFill>
                  <a:srgbClr val="2A00FF"/>
                </a:solidFill>
                <a:latin typeface="Consolas" panose="020B0609020204030204" pitchFamily="49" charset="0"/>
              </a:rPr>
              <a:t>nFone</a:t>
            </a:r>
            <a:r>
              <a:rPr lang="pt-BR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fone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8653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14400" y="296252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chemeClr val="tx1"/>
                </a:solidFill>
                <a:latin typeface="Tahoma" pitchFamily="32" charset="0"/>
              </a:rPr>
              <a:t>Exercício2</a:t>
            </a:r>
          </a:p>
        </p:txBody>
      </p:sp>
      <p:sp>
        <p:nvSpPr>
          <p:cNvPr id="3" name="Retângulo 2"/>
          <p:cNvSpPr/>
          <p:nvPr/>
        </p:nvSpPr>
        <p:spPr>
          <a:xfrm>
            <a:off x="436098" y="1002557"/>
            <a:ext cx="113807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javax.swing.JOptionPane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Ex3 {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curso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disciplina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"Nome: 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curso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"Curso: 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disciplina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"Disciplina:"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JOptionPane.showInputDialog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"Nota1: 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JOptionPane.showInputDialog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"Nota2: 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JOptionPane.showInputDialog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"Nota3: 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it-IT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b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it-IT" b="1" dirty="0">
                <a:solidFill>
                  <a:srgbClr val="6A3E3E"/>
                </a:solidFill>
                <a:latin typeface="Consolas" panose="020B0609020204030204" pitchFamily="49" charset="0"/>
              </a:rPr>
              <a:t>nota1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b="1" dirty="0">
                <a:solidFill>
                  <a:srgbClr val="6A3E3E"/>
                </a:solidFill>
                <a:latin typeface="Consolas" panose="020B0609020204030204" pitchFamily="49" charset="0"/>
              </a:rPr>
              <a:t>nota2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it-IT" b="1" dirty="0">
                <a:solidFill>
                  <a:srgbClr val="6A3E3E"/>
                </a:solidFill>
                <a:latin typeface="Consolas" panose="020B0609020204030204" pitchFamily="49" charset="0"/>
              </a:rPr>
              <a:t>nota3</a:t>
            </a:r>
            <a:r>
              <a:rPr lang="it-IT" b="1" dirty="0">
                <a:solidFill>
                  <a:srgbClr val="000000"/>
                </a:solidFill>
                <a:latin typeface="Consolas" panose="020B0609020204030204" pitchFamily="49" charset="0"/>
              </a:rPr>
              <a:t>) /3;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"Média Final:  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media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14400" y="296252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chemeClr val="tx1"/>
                </a:solidFill>
                <a:latin typeface="Tahoma" pitchFamily="32" charset="0"/>
              </a:rPr>
              <a:t>Exercício3</a:t>
            </a:r>
          </a:p>
        </p:txBody>
      </p:sp>
      <p:sp>
        <p:nvSpPr>
          <p:cNvPr id="2" name="Retângulo 1"/>
          <p:cNvSpPr/>
          <p:nvPr/>
        </p:nvSpPr>
        <p:spPr>
          <a:xfrm>
            <a:off x="281354" y="1719752"/>
            <a:ext cx="11734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javax.swing.JOptionPane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Ex2 {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i="1" dirty="0" err="1">
                <a:latin typeface="Consolas" panose="020B0609020204030204" pitchFamily="49" charset="0"/>
              </a:rPr>
              <a:t>celsius</a:t>
            </a:r>
            <a:r>
              <a:rPr lang="pt-BR" b="1" i="1" dirty="0"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JOptionPane.showInputDialog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"Temperatura Celsius: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i="1" dirty="0">
                <a:latin typeface="Consolas" panose="020B0609020204030204" pitchFamily="49" charset="0"/>
              </a:rPr>
              <a:t>fahrenheit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= ((9/5)*</a:t>
            </a:r>
            <a:r>
              <a:rPr lang="pt-BR" b="1" i="1" dirty="0" err="1">
                <a:latin typeface="Consolas" panose="020B0609020204030204" pitchFamily="49" charset="0"/>
              </a:rPr>
              <a:t>celsius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 + 32;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"Temperatura Fahrenheit:  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pt-BR" b="1" i="1" dirty="0">
                <a:latin typeface="Consolas" panose="020B0609020204030204" pitchFamily="49" charset="0"/>
              </a:rPr>
              <a:t>fahrenheit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9835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914400" y="296252"/>
            <a:ext cx="10261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itchFamily="18" charset="0"/>
                <a:ea typeface="Microsoft YaHei" charset="-122"/>
              </a:defRPr>
            </a:lvl9pPr>
          </a:lstStyle>
          <a:p>
            <a:pPr algn="ctr">
              <a:buSzPct val="100000"/>
            </a:pPr>
            <a:r>
              <a:rPr lang="pt-BR" altLang="pt-BR" sz="3200" b="1" dirty="0">
                <a:solidFill>
                  <a:schemeClr val="tx1"/>
                </a:solidFill>
                <a:latin typeface="Tahoma" pitchFamily="32" charset="0"/>
              </a:rPr>
              <a:t>Exercício4</a:t>
            </a:r>
          </a:p>
        </p:txBody>
      </p:sp>
      <p:sp>
        <p:nvSpPr>
          <p:cNvPr id="5" name="Retângulo 4"/>
          <p:cNvSpPr/>
          <p:nvPr/>
        </p:nvSpPr>
        <p:spPr>
          <a:xfrm>
            <a:off x="450167" y="1505641"/>
            <a:ext cx="11282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javax.swing.JOptionPane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Ex4 {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u="sng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u="sng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u="sng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u="sng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nome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"Nome Cliente: 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produto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    =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showInputDialog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i="1" dirty="0">
                <a:solidFill>
                  <a:srgbClr val="2A00FF"/>
                </a:solidFill>
                <a:latin typeface="Consolas" panose="020B0609020204030204" pitchFamily="49" charset="0"/>
              </a:rPr>
              <a:t>"Produto: "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JOptionPane.showInputDialog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"Quantidade :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     = </a:t>
            </a:r>
            <a:r>
              <a:rPr lang="pt-BR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Double.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parseDouble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JOptionPane.showInputDialog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"Preço: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t-BR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pt-BR" b="1" dirty="0">
                <a:solidFill>
                  <a:srgbClr val="6A3E3E"/>
                </a:solidFill>
                <a:latin typeface="Consolas" panose="020B0609020204030204" pitchFamily="49" charset="0"/>
              </a:rPr>
              <a:t>quantidade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pt-BR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preco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JOptionPane.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showMessageDialog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pt-BR" b="1" i="1" dirty="0">
                <a:solidFill>
                  <a:srgbClr val="2A00FF"/>
                </a:solidFill>
                <a:latin typeface="Consolas" panose="020B0609020204030204" pitchFamily="49" charset="0"/>
              </a:rPr>
              <a:t>"Total da Compra R$:   "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b="1" i="1" dirty="0">
                <a:solidFill>
                  <a:srgbClr val="6A3E3E"/>
                </a:solidFill>
                <a:latin typeface="Consolas" panose="020B0609020204030204" pitchFamily="49" charset="0"/>
              </a:rPr>
              <a:t>total</a:t>
            </a:r>
            <a:r>
              <a:rPr lang="pt-BR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exit</a:t>
            </a:r>
            <a:r>
              <a:rPr lang="pt-BR" i="1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9815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756759-FC6D-41C4-B6F5-1ED0FC96713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1A6419-2EB5-437C-8C54-AA9626AFAF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F81F30-3963-485E-B525-33F8A4EDD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542</TotalTime>
  <Words>1250</Words>
  <Application>Microsoft Office PowerPoint</Application>
  <PresentationFormat>Widescreen</PresentationFormat>
  <Paragraphs>191</Paragraphs>
  <Slides>13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Gill Sans MT</vt:lpstr>
      <vt:lpstr>Impact</vt:lpstr>
      <vt:lpstr>Tahoma</vt:lpstr>
      <vt:lpstr>Times New Roman</vt:lpstr>
      <vt:lpstr>Selo</vt:lpstr>
      <vt:lpstr>JAVA</vt:lpstr>
      <vt:lpstr>Exemplo Em modo console:</vt:lpstr>
      <vt:lpstr>Exemplo Em modo console:</vt:lpstr>
      <vt:lpstr>Exemplo Em modo Optionpane: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118</cp:revision>
  <dcterms:created xsi:type="dcterms:W3CDTF">2019-07-31T23:39:13Z</dcterms:created>
  <dcterms:modified xsi:type="dcterms:W3CDTF">2025-03-12T16:17:01Z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