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70" r:id="rId6"/>
    <p:sldId id="279" r:id="rId7"/>
    <p:sldId id="271" r:id="rId8"/>
    <p:sldId id="272" r:id="rId9"/>
    <p:sldId id="273" r:id="rId10"/>
    <p:sldId id="280" r:id="rId11"/>
    <p:sldId id="281" r:id="rId12"/>
    <p:sldId id="282" r:id="rId13"/>
    <p:sldId id="283" r:id="rId14"/>
    <p:sldId id="284" r:id="rId15"/>
    <p:sldId id="285" r:id="rId16"/>
    <p:sldId id="274" r:id="rId17"/>
    <p:sldId id="287" r:id="rId18"/>
    <p:sldId id="288" r:id="rId19"/>
    <p:sldId id="275" r:id="rId20"/>
    <p:sldId id="276" r:id="rId21"/>
    <p:sldId id="277" r:id="rId22"/>
    <p:sldId id="278" r:id="rId23"/>
    <p:sldId id="286" r:id="rId24"/>
    <p:sldId id="28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5684A-F08A-4C4A-B1CD-0BBBA4B32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231506"/>
            <a:ext cx="10318418" cy="4394988"/>
          </a:xfrm>
        </p:spPr>
        <p:txBody>
          <a:bodyPr/>
          <a:lstStyle/>
          <a:p>
            <a:r>
              <a:rPr lang="pt-BR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30017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48F8F-3051-0A09-95A8-EEC55110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000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Métodos COM retorno em Java</a:t>
            </a:r>
            <a:endParaRPr lang="pt-BR" sz="3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F8CC1B2-4E54-7581-F7D3-CD2CFA5DF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94" y="2036618"/>
            <a:ext cx="6892117" cy="464127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D55B51F-1FBD-43AF-5CE6-B6B0D3AA5B6E}"/>
              </a:ext>
            </a:extLst>
          </p:cNvPr>
          <p:cNvSpPr txBox="1"/>
          <p:nvPr/>
        </p:nvSpPr>
        <p:spPr>
          <a:xfrm>
            <a:off x="1251677" y="1013936"/>
            <a:ext cx="104554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Esses métodos que não possuem a palavra-chave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void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incorporada na declaração, mas sim um tipo de dados, apresentam em seu corpo a palavra reservada </a:t>
            </a:r>
            <a:r>
              <a:rPr lang="pt-BR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return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que informa que o método terá que retornar o mesmo tipo de dados com o qual foi declarado.</a:t>
            </a:r>
            <a:endParaRPr lang="pt-BR" dirty="0"/>
          </a:p>
        </p:txBody>
      </p:sp>
      <p:sp>
        <p:nvSpPr>
          <p:cNvPr id="12" name="Seta: Curva para a Direita 11">
            <a:extLst>
              <a:ext uri="{FF2B5EF4-FFF2-40B4-BE49-F238E27FC236}">
                <a16:creationId xmlns:a16="http://schemas.microsoft.com/office/drawing/2014/main" id="{B9EB55E1-2EA4-44FD-11F4-F9AD28E68A8C}"/>
              </a:ext>
            </a:extLst>
          </p:cNvPr>
          <p:cNvSpPr/>
          <p:nvPr/>
        </p:nvSpPr>
        <p:spPr>
          <a:xfrm rot="10800000">
            <a:off x="7238002" y="2722419"/>
            <a:ext cx="783780" cy="176411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Seta: Curva para a Direita 12">
            <a:extLst>
              <a:ext uri="{FF2B5EF4-FFF2-40B4-BE49-F238E27FC236}">
                <a16:creationId xmlns:a16="http://schemas.microsoft.com/office/drawing/2014/main" id="{80950FB5-036E-7FA4-9AE3-CDECBC0C3F56}"/>
              </a:ext>
            </a:extLst>
          </p:cNvPr>
          <p:cNvSpPr/>
          <p:nvPr/>
        </p:nvSpPr>
        <p:spPr>
          <a:xfrm>
            <a:off x="2230583" y="3785691"/>
            <a:ext cx="664640" cy="114312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1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48F8F-3051-0A09-95A8-EEC55110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000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Métodos COM retorno</a:t>
            </a: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EE4263-0AC0-34B6-4D27-E3F3AE6A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37" y="953661"/>
            <a:ext cx="6452781" cy="5521954"/>
          </a:xfrm>
          <a:prstGeom prst="rect">
            <a:avLst/>
          </a:prstGeom>
        </p:spPr>
      </p:pic>
      <p:sp>
        <p:nvSpPr>
          <p:cNvPr id="12" name="Seta: Curva para a Direita 11">
            <a:extLst>
              <a:ext uri="{FF2B5EF4-FFF2-40B4-BE49-F238E27FC236}">
                <a16:creationId xmlns:a16="http://schemas.microsoft.com/office/drawing/2014/main" id="{B9EB55E1-2EA4-44FD-11F4-F9AD28E68A8C}"/>
              </a:ext>
            </a:extLst>
          </p:cNvPr>
          <p:cNvSpPr/>
          <p:nvPr/>
        </p:nvSpPr>
        <p:spPr>
          <a:xfrm rot="10800000">
            <a:off x="7523019" y="2147454"/>
            <a:ext cx="878611" cy="3533431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Seta: Curva para a Direita 12">
            <a:extLst>
              <a:ext uri="{FF2B5EF4-FFF2-40B4-BE49-F238E27FC236}">
                <a16:creationId xmlns:a16="http://schemas.microsoft.com/office/drawing/2014/main" id="{80950FB5-036E-7FA4-9AE3-CDECBC0C3F56}"/>
              </a:ext>
            </a:extLst>
          </p:cNvPr>
          <p:cNvSpPr/>
          <p:nvPr/>
        </p:nvSpPr>
        <p:spPr>
          <a:xfrm>
            <a:off x="2525531" y="3235036"/>
            <a:ext cx="522469" cy="155448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trela: 12 Pontas 4">
            <a:extLst>
              <a:ext uri="{FF2B5EF4-FFF2-40B4-BE49-F238E27FC236}">
                <a16:creationId xmlns:a16="http://schemas.microsoft.com/office/drawing/2014/main" id="{7675754D-9B54-BDA8-17DF-DFD2B2BBC99E}"/>
              </a:ext>
            </a:extLst>
          </p:cNvPr>
          <p:cNvSpPr/>
          <p:nvPr/>
        </p:nvSpPr>
        <p:spPr>
          <a:xfrm>
            <a:off x="3699164" y="1510145"/>
            <a:ext cx="878611" cy="735214"/>
          </a:xfrm>
          <a:prstGeom prst="star1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76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943729A-DD72-34AC-4B74-D64DFFEB8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335" y="1375590"/>
            <a:ext cx="8130083" cy="41345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A48F8F-3051-0A09-95A8-EEC55110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000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Métodos COM envio e retorno valores</a:t>
            </a:r>
            <a:endParaRPr lang="pt-BR" sz="3000" dirty="0"/>
          </a:p>
        </p:txBody>
      </p:sp>
      <p:sp>
        <p:nvSpPr>
          <p:cNvPr id="12" name="Seta: Curva para a Direita 11">
            <a:extLst>
              <a:ext uri="{FF2B5EF4-FFF2-40B4-BE49-F238E27FC236}">
                <a16:creationId xmlns:a16="http://schemas.microsoft.com/office/drawing/2014/main" id="{B9EB55E1-2EA4-44FD-11F4-F9AD28E68A8C}"/>
              </a:ext>
            </a:extLst>
          </p:cNvPr>
          <p:cNvSpPr/>
          <p:nvPr/>
        </p:nvSpPr>
        <p:spPr>
          <a:xfrm rot="10800000">
            <a:off x="8368145" y="2008908"/>
            <a:ext cx="878611" cy="206788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Seta: Curva para a Direita 12">
            <a:extLst>
              <a:ext uri="{FF2B5EF4-FFF2-40B4-BE49-F238E27FC236}">
                <a16:creationId xmlns:a16="http://schemas.microsoft.com/office/drawing/2014/main" id="{80950FB5-036E-7FA4-9AE3-CDECBC0C3F56}"/>
              </a:ext>
            </a:extLst>
          </p:cNvPr>
          <p:cNvSpPr/>
          <p:nvPr/>
        </p:nvSpPr>
        <p:spPr>
          <a:xfrm>
            <a:off x="1831335" y="2651758"/>
            <a:ext cx="522469" cy="155448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trela: 12 Pontas 4">
            <a:extLst>
              <a:ext uri="{FF2B5EF4-FFF2-40B4-BE49-F238E27FC236}">
                <a16:creationId xmlns:a16="http://schemas.microsoft.com/office/drawing/2014/main" id="{7675754D-9B54-BDA8-17DF-DFD2B2BBC99E}"/>
              </a:ext>
            </a:extLst>
          </p:cNvPr>
          <p:cNvSpPr/>
          <p:nvPr/>
        </p:nvSpPr>
        <p:spPr>
          <a:xfrm>
            <a:off x="5653808" y="1819562"/>
            <a:ext cx="1141850" cy="735214"/>
          </a:xfrm>
          <a:prstGeom prst="star1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trela: 12 Pontas 6">
            <a:extLst>
              <a:ext uri="{FF2B5EF4-FFF2-40B4-BE49-F238E27FC236}">
                <a16:creationId xmlns:a16="http://schemas.microsoft.com/office/drawing/2014/main" id="{B41255A2-E9EC-E0A9-E44E-A8DCAE388E28}"/>
              </a:ext>
            </a:extLst>
          </p:cNvPr>
          <p:cNvSpPr/>
          <p:nvPr/>
        </p:nvSpPr>
        <p:spPr>
          <a:xfrm>
            <a:off x="3033825" y="3633436"/>
            <a:ext cx="878611" cy="735214"/>
          </a:xfrm>
          <a:prstGeom prst="star1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trela: 12 Pontas 7">
            <a:extLst>
              <a:ext uri="{FF2B5EF4-FFF2-40B4-BE49-F238E27FC236}">
                <a16:creationId xmlns:a16="http://schemas.microsoft.com/office/drawing/2014/main" id="{8EBA1694-DEF1-DEBF-71F7-CF692AC6D171}"/>
              </a:ext>
            </a:extLst>
          </p:cNvPr>
          <p:cNvSpPr/>
          <p:nvPr/>
        </p:nvSpPr>
        <p:spPr>
          <a:xfrm>
            <a:off x="4477366" y="1809543"/>
            <a:ext cx="978976" cy="745233"/>
          </a:xfrm>
          <a:prstGeom prst="star1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14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8178" y="419101"/>
            <a:ext cx="10178322" cy="14858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</a:rPr>
              <a:t>Exercicio3</a:t>
            </a:r>
            <a:r>
              <a:rPr lang="pt-BR" sz="2400" dirty="0">
                <a:solidFill>
                  <a:schemeClr val="tx1"/>
                </a:solidFill>
              </a:rPr>
              <a:t> - Construir um programa em JAVA que contenha um método, que leia nome, peso e altura de uma pessoa. Após calcule e mostre o seu IMC, de acordo com a fórmula:   </a:t>
            </a:r>
            <a:r>
              <a:rPr lang="pt-BR" altLang="pt-BR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IMC = peso / (altura * altura)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302478" y="2590801"/>
            <a:ext cx="101783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tx1"/>
                </a:solidFill>
              </a:rPr>
              <a:t>Exercicio4</a:t>
            </a:r>
            <a:r>
              <a:rPr lang="pt-BR" sz="2400" dirty="0">
                <a:solidFill>
                  <a:schemeClr val="tx1"/>
                </a:solidFill>
              </a:rPr>
              <a:t> - Construir um programa em JAVA que contenha um método, que leia nome e média final de um aluno e verifique sua situação: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	</a:t>
            </a:r>
            <a:r>
              <a:rPr lang="pt-BR" altLang="pt-BR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Média &lt; 5            – Situação Reprovado</a:t>
            </a:r>
          </a:p>
          <a:p>
            <a:pPr lvl="1">
              <a:buClr>
                <a:srgbClr val="000000"/>
              </a:buClr>
              <a:buNone/>
            </a:pPr>
            <a:r>
              <a:rPr lang="pt-BR" altLang="pt-BR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		Média entre 5 e 7  – Situação Recuperação</a:t>
            </a:r>
          </a:p>
          <a:p>
            <a:pPr lvl="1">
              <a:buClr>
                <a:srgbClr val="000000"/>
              </a:buClr>
              <a:buNone/>
            </a:pPr>
            <a:r>
              <a:rPr lang="pt-BR" altLang="pt-BR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		Média &gt;= 7          – Situação Aprovado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53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6389981-C980-0A4F-D8B5-620AECB06B9B}"/>
              </a:ext>
            </a:extLst>
          </p:cNvPr>
          <p:cNvSpPr txBox="1"/>
          <p:nvPr/>
        </p:nvSpPr>
        <p:spPr>
          <a:xfrm>
            <a:off x="1482437" y="824183"/>
            <a:ext cx="108204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aula5;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javax.swing.JOptionPane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exercicio3 {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verificarIMC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exit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(0);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verificarIMC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String nome;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peso, altura;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nome    =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showInputDialog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 : 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peso    =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Double.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parseDouble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JOptionPane.showInputDialog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"Peso   :"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altura  =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Double.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parseDouble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JOptionPane.showInputDialog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"Altura :"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valorIMC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peso / (altura * altura);</a:t>
            </a:r>
          </a:p>
          <a:p>
            <a:pPr algn="l"/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showMessageDialog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: 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nome + 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IMC : 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pt-BR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valorIMC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7541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50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8178" y="419101"/>
            <a:ext cx="10178322" cy="1485899"/>
          </a:xfrm>
        </p:spPr>
        <p:txBody>
          <a:bodyPr>
            <a:noAutofit/>
          </a:bodyPr>
          <a:lstStyle/>
          <a:p>
            <a:pPr>
              <a:buClr>
                <a:srgbClr val="000000"/>
              </a:buClr>
              <a:buNone/>
            </a:pP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Exercicio5</a:t>
            </a: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método, que leia nome e </a:t>
            </a: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estado civil de uma pessoa e verificar a classificação:</a:t>
            </a:r>
          </a:p>
          <a:p>
            <a:pPr lvl="1">
              <a:buClr>
                <a:srgbClr val="000000"/>
              </a:buClr>
              <a:buNone/>
            </a:pPr>
            <a:r>
              <a:rPr lang="pt-BR" alt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Sigla	Estado Civil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			Solteiro 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			Casado 	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			Viúvo 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			Divorciado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188178" y="3721101"/>
            <a:ext cx="101783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000000"/>
              </a:buClr>
              <a:buNone/>
            </a:pP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Exercicio6</a:t>
            </a: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método, que leia </a:t>
            </a: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dois valores e escolha a operação matemática desejada (adição, subtração, multiplicação e divisão). Ao final exibir o resultado.</a:t>
            </a:r>
          </a:p>
          <a:p>
            <a:pPr>
              <a:buClr>
                <a:srgbClr val="000000"/>
              </a:buClr>
              <a:buNone/>
            </a:pP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Exemplo:  valor1 =  2</a:t>
            </a:r>
          </a:p>
          <a:p>
            <a:pPr>
              <a:buClr>
                <a:srgbClr val="000000"/>
              </a:buClr>
              <a:buNone/>
            </a:pP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    valor2 =  3</a:t>
            </a:r>
          </a:p>
          <a:p>
            <a:pPr>
              <a:buClr>
                <a:srgbClr val="000000"/>
              </a:buClr>
              <a:buNone/>
            </a:pP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operação = adição</a:t>
            </a:r>
          </a:p>
          <a:p>
            <a:pPr>
              <a:buClr>
                <a:srgbClr val="000000"/>
              </a:buClr>
              <a:buNone/>
            </a:pP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resultado = 5</a:t>
            </a: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6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8178" y="419101"/>
            <a:ext cx="10178322" cy="1485899"/>
          </a:xfrm>
        </p:spPr>
        <p:txBody>
          <a:bodyPr>
            <a:noAutofit/>
          </a:bodyPr>
          <a:lstStyle/>
          <a:p>
            <a:pPr algn="just">
              <a:buSzPct val="100000"/>
            </a:pP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Exercicio7</a:t>
            </a: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método, que leia os dados de </a:t>
            </a: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50 funcionários. A partir dos dados de entrada: nome e salário,  verificar o total de funcionários:</a:t>
            </a:r>
          </a:p>
          <a:p>
            <a:pPr algn="just">
              <a:buSzPct val="100000"/>
            </a:pP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Total que recebem até R$ 3.000</a:t>
            </a:r>
          </a:p>
          <a:p>
            <a:pPr algn="just">
              <a:buSzPct val="100000"/>
            </a:pP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Total que recebe entre R$ 3000 e R$ 5000</a:t>
            </a:r>
          </a:p>
          <a:p>
            <a:pPr algn="just">
              <a:buSzPct val="100000"/>
            </a:pP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Total que recebem mais que R$ 5000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188178" y="3721101"/>
            <a:ext cx="101783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Exercicio8</a:t>
            </a: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método, que leia os dados de 300 alunos. A partir dos dados de entrada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nome e formação dos alunos verificar o total de alunos em cada formação:</a:t>
            </a:r>
          </a:p>
          <a:p>
            <a:pPr algn="just">
              <a:lnSpc>
                <a:spcPct val="115000"/>
              </a:lnSpc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Ensino Fundamental</a:t>
            </a:r>
          </a:p>
          <a:p>
            <a:pPr algn="just">
              <a:lnSpc>
                <a:spcPct val="115000"/>
              </a:lnSpc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Ensino Médio</a:t>
            </a:r>
          </a:p>
          <a:p>
            <a:pPr algn="just">
              <a:lnSpc>
                <a:spcPct val="115000"/>
              </a:lnSpc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Ensino Técnico</a:t>
            </a:r>
          </a:p>
          <a:p>
            <a:pPr algn="just">
              <a:buClr>
                <a:srgbClr val="000000"/>
              </a:buClr>
              <a:buNone/>
            </a:pP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31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0678" y="444501"/>
            <a:ext cx="10521222" cy="1485899"/>
          </a:xfrm>
        </p:spPr>
        <p:txBody>
          <a:bodyPr>
            <a:noAutofit/>
          </a:bodyPr>
          <a:lstStyle/>
          <a:p>
            <a:pPr marL="461962" lvl="1" indent="0" algn="just">
              <a:spcBef>
                <a:spcPts val="500"/>
              </a:spcBef>
              <a:buClr>
                <a:srgbClr val="006699"/>
              </a:buClr>
              <a:buSzPct val="100000"/>
              <a:buNone/>
              <a:defRPr/>
            </a:pPr>
            <a:r>
              <a:rPr 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Exercicio9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método, que leia os dados 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alunos de uma Universidade: nome, idade e sexo. Após verifique a quantidade de alunos por:</a:t>
            </a:r>
          </a:p>
          <a:p>
            <a:pPr marL="1719262" lvl="3" indent="-342900" algn="just">
              <a:spcBef>
                <a:spcPts val="500"/>
              </a:spcBef>
              <a:buClr>
                <a:srgbClr val="0066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 alunos maior e menor de idade (18 anos)</a:t>
            </a:r>
          </a:p>
          <a:p>
            <a:pPr marL="1719262" lvl="3" indent="-342900" algn="just">
              <a:spcBef>
                <a:spcPts val="500"/>
              </a:spcBef>
              <a:buClr>
                <a:srgbClr val="0066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 alunos por sexo (masculino e feminino)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57978" y="3340101"/>
            <a:ext cx="106355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spcBef>
                <a:spcPts val="500"/>
              </a:spcBef>
              <a:buSzPct val="100000"/>
              <a:buNone/>
            </a:pPr>
            <a:r>
              <a:rPr 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Exercicio10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método, que leia os dados 1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 funcionários de uma empresa: nome, cargo e salário. Após verifique o total dos salários por cargo:</a:t>
            </a:r>
          </a:p>
          <a:p>
            <a:pPr marL="1257300" lvl="2" indent="-342900" algn="just"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 de Sistemas</a:t>
            </a:r>
          </a:p>
          <a:p>
            <a:pPr marL="1257300" lvl="2" indent="-342900" algn="just"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Programador</a:t>
            </a:r>
          </a:p>
          <a:p>
            <a:pPr marL="1257300" lvl="2" indent="-342900" algn="just"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Técnico</a:t>
            </a:r>
          </a:p>
          <a:p>
            <a:pPr marL="914400" lvl="2" indent="0" algn="just">
              <a:spcBef>
                <a:spcPts val="500"/>
              </a:spcBef>
              <a:buSzPct val="100000"/>
              <a:buNone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Exibir ao final a soma de todos os salários da empresa</a:t>
            </a:r>
            <a:endParaRPr lang="pt-BR" alt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  <a:buNone/>
            </a:pP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799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0678" y="444501"/>
            <a:ext cx="10521222" cy="1485899"/>
          </a:xfrm>
        </p:spPr>
        <p:txBody>
          <a:bodyPr>
            <a:noAutofit/>
          </a:bodyPr>
          <a:lstStyle/>
          <a:p>
            <a:pPr marL="461962" lvl="1" indent="0" algn="just">
              <a:spcBef>
                <a:spcPts val="500"/>
              </a:spcBef>
              <a:buClr>
                <a:srgbClr val="006699"/>
              </a:buClr>
              <a:buSzPct val="100000"/>
              <a:buNone/>
              <a:defRPr/>
            </a:pPr>
            <a:r>
              <a:rPr 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Exercicio11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dois métodos. O primeiro método que cadastre e mostre os dados dos professores de uma escola: nome e formação. O segundo método que cadastre e mostre os dados das disciplinas: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nome e quantidade de aulas. 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57978" y="2235201"/>
            <a:ext cx="106355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2" lvl="1" indent="0" algn="just">
              <a:spcBef>
                <a:spcPts val="500"/>
              </a:spcBef>
              <a:buClr>
                <a:srgbClr val="006699"/>
              </a:buClr>
              <a:buSzPct val="100000"/>
              <a:buNone/>
              <a:defRPr/>
            </a:pPr>
            <a:r>
              <a:rPr 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Exercicio12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dois métodos. O primeiro método que cadastre e mostre os dados dos setores de uma empresa: nome do setor, gerente  e telefone. O segundo método que cadastre e mostre os dados dos funcionários: nome, cargo e salário.</a:t>
            </a: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  <a:buNone/>
            </a:pP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08778" y="4216401"/>
            <a:ext cx="106355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2" lvl="1" indent="0" algn="just">
              <a:spcBef>
                <a:spcPts val="500"/>
              </a:spcBef>
              <a:buClr>
                <a:srgbClr val="006699"/>
              </a:buClr>
              <a:buSzPct val="100000"/>
              <a:buNone/>
              <a:defRPr/>
            </a:pPr>
            <a:r>
              <a:rPr 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Exercicio13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três métodos. O primeiro método que cadastre e mostre os dados dos cursos de uma escola: nome do curso  e período. O segundo método que cadastre e mostre os dados dos coordenadores: nome, e salário. O terceiro método que cadastre e mostre os dados dos alunos: nome, idade e sexo.</a:t>
            </a: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  <a:buNone/>
            </a:pP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9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05254" y="385136"/>
            <a:ext cx="10462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MÉTODOS</a:t>
            </a:r>
            <a:r>
              <a:rPr lang="pt-BR" sz="2800" dirty="0"/>
              <a:t> em JAVA:</a:t>
            </a:r>
          </a:p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just"/>
            <a:r>
              <a:rPr lang="pt-BR" sz="2400" dirty="0"/>
              <a:t>Um método em Java é equivalente a uma função, sub-rotina ou procedimento em outras linguagens de programação.</a:t>
            </a:r>
          </a:p>
          <a:p>
            <a:r>
              <a:rPr lang="pt-BR" sz="2400" dirty="0"/>
              <a:t> </a:t>
            </a:r>
          </a:p>
          <a:p>
            <a:pPr algn="just"/>
            <a:r>
              <a:rPr lang="pt-BR" sz="2400" dirty="0"/>
              <a:t>Não existe em Java o conceito de métodos globais. Todos os métodos devem sempre ser definidos dentro de uma classe.</a:t>
            </a:r>
          </a:p>
          <a:p>
            <a:pPr algn="ctr"/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24304" y="3472506"/>
            <a:ext cx="104247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Nome de Métodos:</a:t>
            </a:r>
            <a:endParaRPr lang="pt-BR" sz="2000" dirty="0"/>
          </a:p>
          <a:p>
            <a:pPr algn="just"/>
            <a:r>
              <a:rPr lang="pt-BR" sz="2000" dirty="0"/>
              <a:t>O nome de um método deve começar com uma letra (</a:t>
            </a:r>
            <a:r>
              <a:rPr lang="pt-BR" sz="2000" dirty="0" err="1"/>
              <a:t>a-z</a:t>
            </a:r>
            <a:r>
              <a:rPr lang="pt-BR" sz="2000" dirty="0"/>
              <a:t> ou A-Z) e os caracteres subsequentes podem incluir os dígitos de 0 a 9.</a:t>
            </a:r>
          </a:p>
          <a:p>
            <a:r>
              <a:rPr lang="pt-BR" sz="2000" dirty="0"/>
              <a:t> </a:t>
            </a:r>
          </a:p>
          <a:p>
            <a:r>
              <a:rPr lang="pt-BR" sz="2000" b="1" dirty="0"/>
              <a:t>Convenção</a:t>
            </a:r>
            <a:r>
              <a:rPr lang="pt-BR" sz="2000" dirty="0"/>
              <a:t>: </a:t>
            </a:r>
          </a:p>
          <a:p>
            <a:r>
              <a:rPr lang="pt-BR" sz="2000" dirty="0"/>
              <a:t>* Use verbos para nome de métodos. </a:t>
            </a:r>
          </a:p>
          <a:p>
            <a:endParaRPr lang="pt-BR" sz="2000" dirty="0"/>
          </a:p>
          <a:p>
            <a:r>
              <a:rPr lang="pt-BR" sz="2000" dirty="0"/>
              <a:t>* Faça a primeira letra do nome minúscula com cada letra inicial interna maiúscula. </a:t>
            </a:r>
          </a:p>
          <a:p>
            <a:r>
              <a:rPr lang="pt-BR" sz="2000" dirty="0"/>
              <a:t>  Por exemplo : </a:t>
            </a:r>
            <a:r>
              <a:rPr lang="pt-BR" sz="2000" dirty="0" err="1"/>
              <a:t>calcularMedia</a:t>
            </a:r>
            <a:r>
              <a:rPr lang="pt-BR" sz="2000" dirty="0"/>
              <a:t>(), </a:t>
            </a:r>
            <a:r>
              <a:rPr lang="pt-BR" sz="2000" dirty="0" err="1"/>
              <a:t>cadastrarAluno</a:t>
            </a:r>
            <a:r>
              <a:rPr lang="pt-BR" sz="20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154086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0678" y="444501"/>
            <a:ext cx="10521222" cy="1485899"/>
          </a:xfrm>
        </p:spPr>
        <p:txBody>
          <a:bodyPr>
            <a:noAutofit/>
          </a:bodyPr>
          <a:lstStyle/>
          <a:p>
            <a:pPr marL="461962" lvl="1" indent="0" algn="just">
              <a:spcBef>
                <a:spcPts val="500"/>
              </a:spcBef>
              <a:buClr>
                <a:srgbClr val="006699"/>
              </a:buClr>
              <a:buSzPct val="100000"/>
              <a:buNone/>
              <a:defRPr/>
            </a:pPr>
            <a:r>
              <a:rPr 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Exercicio14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 que leia os dados 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alunos de uma Escola: nome, curso e período. Após verifique a quantidade de alunos por:</a:t>
            </a:r>
          </a:p>
          <a:p>
            <a:pPr marL="1719262" lvl="3" indent="-342900" algn="just">
              <a:spcBef>
                <a:spcPts val="500"/>
              </a:spcBef>
              <a:buClr>
                <a:srgbClr val="0066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 alunos por período (Matutino, Vespertino e Noturno)</a:t>
            </a:r>
          </a:p>
          <a:p>
            <a:pPr marL="1719262" lvl="3" indent="-342900" algn="just">
              <a:spcBef>
                <a:spcPts val="500"/>
              </a:spcBef>
              <a:buClr>
                <a:srgbClr val="0066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 alunos por curso (Administração, Design, Mecânica e Informática)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57978" y="3340101"/>
            <a:ext cx="106355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spcBef>
                <a:spcPts val="500"/>
              </a:spcBef>
              <a:buSzPct val="100000"/>
              <a:buNone/>
            </a:pPr>
            <a:r>
              <a:rPr 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Exercicio15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método, que leia os dados 300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funcionários de uma empresa: nome, setor e salário. Após verifique o total de funcionários:</a:t>
            </a:r>
          </a:p>
          <a:p>
            <a:pPr lvl="2" algn="just">
              <a:spcBef>
                <a:spcPts val="500"/>
              </a:spcBef>
              <a:buSzPct val="100000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 funcionarios por setor (Vendas, Compras, Produção e Financeiro)</a:t>
            </a:r>
          </a:p>
          <a:p>
            <a:pPr lvl="2" algn="just">
              <a:spcBef>
                <a:spcPts val="500"/>
              </a:spcBef>
              <a:buSzPct val="100000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 e Menor salário cadastrado</a:t>
            </a:r>
          </a:p>
          <a:p>
            <a:pPr marL="914400" lvl="2" indent="0" algn="just">
              <a:spcBef>
                <a:spcPts val="500"/>
              </a:spcBef>
              <a:buSzPct val="100000"/>
              <a:buNone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Exibir ao final a soma de todos os salários da empresa</a:t>
            </a:r>
            <a:endParaRPr lang="pt-BR" alt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  <a:buNone/>
            </a:pP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4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108362" y="572655"/>
            <a:ext cx="10346961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Exercicio16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Construir um programa em JAVA que leia nome e salario de um funcionário. Após, passar parâmetros para um método, que receba e calcule o novo salário, de  acordo com a tabela: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Salário inferior a R$ 2000 – conceder 10% aumento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Salário entre R$ 2000 e R$ 4000– conceder 8% aumento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Salário superior a R$ 4000 – conceder 5% aumento</a:t>
            </a:r>
          </a:p>
          <a:p>
            <a:pPr algn="just"/>
            <a:endParaRPr lang="pt-BR" alt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pt-BR" alt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Clr>
                <a:srgbClr val="000000"/>
              </a:buClr>
              <a:buNone/>
            </a:pP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2C07F10-A505-0BDA-F5B1-E063C14C65C3}"/>
              </a:ext>
            </a:extLst>
          </p:cNvPr>
          <p:cNvSpPr txBox="1">
            <a:spLocks/>
          </p:cNvSpPr>
          <p:nvPr/>
        </p:nvSpPr>
        <p:spPr>
          <a:xfrm>
            <a:off x="1108361" y="3634510"/>
            <a:ext cx="10346961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BR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Exercicio17</a:t>
            </a:r>
            <a:r>
              <a:rPr lang="pt-BR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Construir um programa em JAVA que leia nome, setor e salario de um funcionário. Após, passar parâmetros para um método, que receba e calcule o novo salário, de  acordo com a tabela: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Setor Financeiro – conceder 5% aumento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Setor Vendas – conceder 10% aumento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Setor Produção – conceder 15% aumento</a:t>
            </a:r>
          </a:p>
          <a:p>
            <a:pPr algn="just"/>
            <a:endParaRPr lang="pt-BR" altLang="pt-BR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altLang="pt-BR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rgbClr val="000000"/>
              </a:buClr>
              <a:buNone/>
            </a:pPr>
            <a:endParaRPr lang="pt-BR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67508" y="415730"/>
            <a:ext cx="85812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javax.swing.JOptionPane</a:t>
            </a:r>
            <a:r>
              <a:rPr lang="pt-BR" b="1" dirty="0"/>
              <a:t>;</a:t>
            </a:r>
          </a:p>
          <a:p>
            <a:endParaRPr lang="pt-BR" dirty="0"/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b="1" dirty="0"/>
              <a:t> Exemplo1 {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// exemplo de um </a:t>
            </a:r>
            <a:r>
              <a:rPr lang="pt-BR" dirty="0" err="1">
                <a:solidFill>
                  <a:srgbClr val="FF0000"/>
                </a:solidFill>
              </a:rPr>
              <a:t>metodo</a:t>
            </a:r>
            <a:r>
              <a:rPr lang="pt-BR" dirty="0">
                <a:solidFill>
                  <a:srgbClr val="FF0000"/>
                </a:solidFill>
              </a:rPr>
              <a:t> (antes </a:t>
            </a:r>
            <a:r>
              <a:rPr lang="pt-BR" dirty="0" err="1">
                <a:solidFill>
                  <a:srgbClr val="FF0000"/>
                </a:solidFill>
              </a:rPr>
              <a:t>void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main</a:t>
            </a:r>
            <a:r>
              <a:rPr lang="pt-BR" dirty="0"/>
              <a:t>)</a:t>
            </a:r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Teste1() {</a:t>
            </a:r>
          </a:p>
          <a:p>
            <a:r>
              <a:rPr lang="pt-BR" dirty="0"/>
              <a:t>     </a:t>
            </a:r>
            <a:r>
              <a:rPr lang="pt-BR" dirty="0" err="1"/>
              <a:t>JOptionPane.</a:t>
            </a:r>
            <a:r>
              <a:rPr lang="pt-BR" i="1" dirty="0" err="1"/>
              <a:t>showMessageDialog</a:t>
            </a:r>
            <a:r>
              <a:rPr lang="pt-BR" i="1" dirty="0"/>
              <a:t>(</a:t>
            </a:r>
            <a:r>
              <a:rPr lang="pt-BR" b="1" i="1" dirty="0" err="1"/>
              <a:t>null</a:t>
            </a:r>
            <a:r>
              <a:rPr lang="pt-BR" b="1" i="1" dirty="0"/>
              <a:t>, "Teste 1");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en-US" b="1" dirty="0">
                <a:solidFill>
                  <a:srgbClr val="00B0F0"/>
                </a:solidFill>
              </a:rPr>
              <a:t>public static void main(String[] </a:t>
            </a:r>
            <a:r>
              <a:rPr lang="en-US" b="1" dirty="0" err="1">
                <a:solidFill>
                  <a:srgbClr val="00B0F0"/>
                </a:solidFill>
              </a:rPr>
              <a:t>args</a:t>
            </a:r>
            <a:r>
              <a:rPr lang="en-US" b="1" dirty="0">
                <a:solidFill>
                  <a:srgbClr val="00B0F0"/>
                </a:solidFill>
              </a:rPr>
              <a:t>) {</a:t>
            </a:r>
          </a:p>
          <a:p>
            <a:r>
              <a:rPr lang="pt-BR" i="1" dirty="0">
                <a:solidFill>
                  <a:srgbClr val="002060"/>
                </a:solidFill>
              </a:rPr>
              <a:t>Teste1</a:t>
            </a:r>
            <a:r>
              <a:rPr lang="pt-BR" i="1" dirty="0">
                <a:solidFill>
                  <a:srgbClr val="00B0F0"/>
                </a:solidFill>
              </a:rPr>
              <a:t>();</a:t>
            </a:r>
          </a:p>
          <a:p>
            <a:r>
              <a:rPr lang="pt-BR" i="1" dirty="0">
                <a:solidFill>
                  <a:srgbClr val="002060"/>
                </a:solidFill>
              </a:rPr>
              <a:t>Teste2</a:t>
            </a:r>
            <a:r>
              <a:rPr lang="pt-BR" i="1" dirty="0">
                <a:solidFill>
                  <a:srgbClr val="00B0F0"/>
                </a:solidFill>
              </a:rPr>
              <a:t>();</a:t>
            </a:r>
          </a:p>
          <a:p>
            <a:r>
              <a:rPr lang="pt-BR" dirty="0" err="1">
                <a:solidFill>
                  <a:srgbClr val="00B0F0"/>
                </a:solidFill>
              </a:rPr>
              <a:t>System.</a:t>
            </a:r>
            <a:r>
              <a:rPr lang="pt-BR" i="1" dirty="0" err="1">
                <a:solidFill>
                  <a:srgbClr val="00B0F0"/>
                </a:solidFill>
              </a:rPr>
              <a:t>exit</a:t>
            </a:r>
            <a:r>
              <a:rPr lang="pt-BR" i="1" dirty="0">
                <a:solidFill>
                  <a:srgbClr val="00B0F0"/>
                </a:solidFill>
              </a:rPr>
              <a:t>(0);</a:t>
            </a:r>
          </a:p>
          <a:p>
            <a:r>
              <a:rPr lang="pt-BR" dirty="0">
                <a:solidFill>
                  <a:srgbClr val="00B0F0"/>
                </a:solidFill>
              </a:rPr>
              <a:t>}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// exemplo de um </a:t>
            </a:r>
            <a:r>
              <a:rPr lang="pt-BR" dirty="0" err="1">
                <a:solidFill>
                  <a:srgbClr val="FF0000"/>
                </a:solidFill>
              </a:rPr>
              <a:t>metodo</a:t>
            </a:r>
            <a:r>
              <a:rPr lang="pt-BR" dirty="0">
                <a:solidFill>
                  <a:srgbClr val="FF0000"/>
                </a:solidFill>
              </a:rPr>
              <a:t> (depois </a:t>
            </a:r>
            <a:r>
              <a:rPr lang="pt-BR" dirty="0" err="1">
                <a:solidFill>
                  <a:srgbClr val="FF0000"/>
                </a:solidFill>
              </a:rPr>
              <a:t>void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main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Teste2() {</a:t>
            </a:r>
          </a:p>
          <a:p>
            <a:r>
              <a:rPr lang="pt-BR" dirty="0"/>
              <a:t>    </a:t>
            </a:r>
            <a:r>
              <a:rPr lang="pt-BR" dirty="0" err="1"/>
              <a:t>JOptionPane.</a:t>
            </a:r>
            <a:r>
              <a:rPr lang="pt-BR" i="1" dirty="0" err="1"/>
              <a:t>showMessageDialog</a:t>
            </a:r>
            <a:r>
              <a:rPr lang="pt-BR" i="1" dirty="0"/>
              <a:t>(</a:t>
            </a:r>
            <a:r>
              <a:rPr lang="pt-BR" b="1" i="1" dirty="0" err="1"/>
              <a:t>null</a:t>
            </a:r>
            <a:r>
              <a:rPr lang="pt-BR" b="1" i="1" dirty="0"/>
              <a:t>, "Teste 2");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852863" y="1839863"/>
            <a:ext cx="41616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MÉTODOS</a:t>
            </a:r>
            <a:r>
              <a:rPr lang="pt-BR" sz="2400" dirty="0">
                <a:solidFill>
                  <a:srgbClr val="FF0000"/>
                </a:solidFill>
              </a:rPr>
              <a:t> em JAVA:</a:t>
            </a:r>
          </a:p>
          <a:p>
            <a:pPr algn="ctr"/>
            <a:endParaRPr lang="pt-BR" sz="2400" dirty="0">
              <a:solidFill>
                <a:srgbClr val="FF0000"/>
              </a:solidFill>
            </a:endParaRPr>
          </a:p>
          <a:p>
            <a:pPr algn="ctr"/>
            <a:r>
              <a:rPr lang="pt-BR" sz="2400" dirty="0"/>
              <a:t>São programas (</a:t>
            </a:r>
            <a:r>
              <a:rPr lang="pt-BR" sz="2400" dirty="0" err="1"/>
              <a:t>class</a:t>
            </a:r>
            <a:r>
              <a:rPr lang="pt-BR" sz="2400" dirty="0"/>
              <a:t>) executados dentro do programa principal.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Não tem ordem definida, podem vir antes ou depois da </a:t>
            </a:r>
            <a:r>
              <a:rPr lang="pt-BR" sz="2400" b="1" dirty="0" err="1"/>
              <a:t>void</a:t>
            </a:r>
            <a:r>
              <a:rPr lang="pt-BR" sz="2400" b="1" dirty="0"/>
              <a:t> </a:t>
            </a:r>
            <a:r>
              <a:rPr lang="pt-BR" sz="2400" b="1" dirty="0" err="1"/>
              <a:t>main</a:t>
            </a:r>
            <a:r>
              <a:rPr lang="pt-BR" sz="2400" b="1" dirty="0"/>
              <a:t>.</a:t>
            </a:r>
          </a:p>
          <a:p>
            <a:pPr algn="ctr"/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2" name="Seta: para a Esquerda 1">
            <a:extLst>
              <a:ext uri="{FF2B5EF4-FFF2-40B4-BE49-F238E27FC236}">
                <a16:creationId xmlns:a16="http://schemas.microsoft.com/office/drawing/2014/main" id="{D02C32C7-1209-B680-F94D-CBFBDA32AF68}"/>
              </a:ext>
            </a:extLst>
          </p:cNvPr>
          <p:cNvSpPr/>
          <p:nvPr/>
        </p:nvSpPr>
        <p:spPr>
          <a:xfrm>
            <a:off x="6206837" y="1995049"/>
            <a:ext cx="1094509" cy="36021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9F5A6200-0E84-A07A-8F2C-298774359F26}"/>
              </a:ext>
            </a:extLst>
          </p:cNvPr>
          <p:cNvSpPr/>
          <p:nvPr/>
        </p:nvSpPr>
        <p:spPr>
          <a:xfrm>
            <a:off x="6220688" y="4973787"/>
            <a:ext cx="1094509" cy="36021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48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7367954" y="385136"/>
            <a:ext cx="41616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METODOS</a:t>
            </a:r>
            <a:r>
              <a:rPr lang="pt-BR" sz="2800" dirty="0">
                <a:solidFill>
                  <a:srgbClr val="FF0000"/>
                </a:solidFill>
              </a:rPr>
              <a:t>:</a:t>
            </a:r>
          </a:p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Podem também ser </a:t>
            </a:r>
            <a:r>
              <a:rPr lang="pt-BR" sz="2800" b="1" dirty="0">
                <a:solidFill>
                  <a:srgbClr val="FF0000"/>
                </a:solidFill>
              </a:rPr>
              <a:t>externos</a:t>
            </a:r>
            <a:r>
              <a:rPr lang="pt-BR" sz="2800" dirty="0">
                <a:solidFill>
                  <a:srgbClr val="FF0000"/>
                </a:solidFill>
              </a:rPr>
              <a:t> (em outros programas).</a:t>
            </a:r>
          </a:p>
        </p:txBody>
      </p:sp>
      <p:sp>
        <p:nvSpPr>
          <p:cNvPr id="2" name="Retângulo 1"/>
          <p:cNvSpPr/>
          <p:nvPr/>
        </p:nvSpPr>
        <p:spPr>
          <a:xfrm>
            <a:off x="679939" y="36974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u="sng" dirty="0" err="1"/>
              <a:t>javax.swing.JOptionPane</a:t>
            </a:r>
            <a:r>
              <a:rPr lang="pt-BR" b="1" u="sng" dirty="0"/>
              <a:t>;</a:t>
            </a:r>
          </a:p>
          <a:p>
            <a:endParaRPr lang="pt-BR" dirty="0"/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b="1" dirty="0"/>
              <a:t> Exemplo2 {</a:t>
            </a:r>
          </a:p>
          <a:p>
            <a:endParaRPr lang="pt-BR" dirty="0"/>
          </a:p>
          <a:p>
            <a:r>
              <a:rPr lang="pt-BR" dirty="0"/>
              <a:t>/</a:t>
            </a:r>
            <a:r>
              <a:rPr lang="pt-BR" dirty="0">
                <a:solidFill>
                  <a:srgbClr val="FF0000"/>
                </a:solidFill>
              </a:rPr>
              <a:t>/ exemplo de um </a:t>
            </a:r>
            <a:r>
              <a:rPr lang="pt-BR" dirty="0" err="1">
                <a:solidFill>
                  <a:srgbClr val="FF0000"/>
                </a:solidFill>
              </a:rPr>
              <a:t>metodo</a:t>
            </a:r>
            <a:r>
              <a:rPr lang="pt-BR" dirty="0">
                <a:solidFill>
                  <a:srgbClr val="FF0000"/>
                </a:solidFill>
              </a:rPr>
              <a:t> externo (em outro programa)</a:t>
            </a:r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pt-BR" dirty="0"/>
              <a:t>Exemplo3.</a:t>
            </a:r>
            <a:r>
              <a:rPr lang="pt-BR" i="1" dirty="0"/>
              <a:t>Teste3();</a:t>
            </a:r>
          </a:p>
          <a:p>
            <a:r>
              <a:rPr lang="pt-BR" dirty="0" err="1"/>
              <a:t>System.</a:t>
            </a:r>
            <a:r>
              <a:rPr lang="pt-BR" i="1" dirty="0" err="1"/>
              <a:t>exit</a:t>
            </a:r>
            <a:r>
              <a:rPr lang="pt-BR" i="1" dirty="0"/>
              <a:t>(0);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}</a:t>
            </a:r>
          </a:p>
        </p:txBody>
      </p:sp>
      <p:sp>
        <p:nvSpPr>
          <p:cNvPr id="3" name="Retângulo 2"/>
          <p:cNvSpPr/>
          <p:nvPr/>
        </p:nvSpPr>
        <p:spPr>
          <a:xfrm>
            <a:off x="4736123" y="364861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javax.swing.JOptionPane</a:t>
            </a:r>
            <a:r>
              <a:rPr lang="pt-BR" b="1" dirty="0"/>
              <a:t>;</a:t>
            </a:r>
          </a:p>
          <a:p>
            <a:endParaRPr lang="pt-BR" dirty="0"/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b="1" dirty="0"/>
              <a:t> Exemplo3 {</a:t>
            </a:r>
          </a:p>
          <a:p>
            <a:endParaRPr lang="pt-BR" dirty="0"/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Teste3() {</a:t>
            </a:r>
          </a:p>
          <a:p>
            <a:r>
              <a:rPr lang="pt-BR" dirty="0" err="1"/>
              <a:t>JOptionPane.</a:t>
            </a:r>
            <a:r>
              <a:rPr lang="pt-BR" i="1" dirty="0" err="1"/>
              <a:t>showMessageDialog</a:t>
            </a:r>
            <a:r>
              <a:rPr lang="pt-BR" i="1" dirty="0"/>
              <a:t>(</a:t>
            </a:r>
            <a:r>
              <a:rPr lang="pt-BR" b="1" i="1" dirty="0" err="1"/>
              <a:t>null</a:t>
            </a:r>
            <a:r>
              <a:rPr lang="pt-BR" b="1" i="1" dirty="0"/>
              <a:t>, "Teste 3");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  <p:sp>
        <p:nvSpPr>
          <p:cNvPr id="6" name="Seta em curva para a direita 5"/>
          <p:cNvSpPr/>
          <p:nvPr/>
        </p:nvSpPr>
        <p:spPr>
          <a:xfrm>
            <a:off x="2596661" y="3050739"/>
            <a:ext cx="1395047" cy="2365322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72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8178" y="419101"/>
            <a:ext cx="10178322" cy="1485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tx1"/>
                </a:solidFill>
              </a:rPr>
              <a:t>Exemplo1</a:t>
            </a:r>
            <a:r>
              <a:rPr lang="pt-BR" sz="2400" dirty="0">
                <a:solidFill>
                  <a:schemeClr val="tx1"/>
                </a:solidFill>
              </a:rPr>
              <a:t> - Construir um programa em JAVA que contenha um método, que leia e mostre nome e idade de uma pessoa: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75104" y="1511300"/>
            <a:ext cx="85812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javax.swing.JOptionPane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teste {</a:t>
            </a:r>
          </a:p>
          <a:p>
            <a:pPr algn="l"/>
            <a:endParaRPr lang="pt-BR" sz="1800" dirty="0">
              <a:latin typeface="Courier New" panose="020703090202050204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Cadastro();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exit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(0);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pt-BR" sz="1800" dirty="0">
              <a:latin typeface="Courier New" panose="02070309020205020404" pitchFamily="49" charset="0"/>
            </a:endParaRP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Cadastro() {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String nome;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idade;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nome  =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showInputDialog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"Nome: "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idade =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Integer.</a:t>
            </a:r>
            <a:r>
              <a:rPr lang="pt-BR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parseInt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JOptionPane.showInputDialog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"Idade:"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showMessageDialog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:"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nome +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"\</a:t>
            </a:r>
            <a:r>
              <a:rPr lang="pt-BR" sz="1800" dirty="0" err="1">
                <a:solidFill>
                  <a:srgbClr val="2A00FF"/>
                </a:solidFill>
                <a:latin typeface="Courier New" panose="02070309020205020404" pitchFamily="49" charset="0"/>
              </a:rPr>
              <a:t>nIdade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 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 idade);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  <p:sp>
        <p:nvSpPr>
          <p:cNvPr id="5" name="Colchete direito 4"/>
          <p:cNvSpPr/>
          <p:nvPr/>
        </p:nvSpPr>
        <p:spPr>
          <a:xfrm>
            <a:off x="6778913" y="2273299"/>
            <a:ext cx="514350" cy="1155701"/>
          </a:xfrm>
          <a:prstGeom prst="rightBracke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olchete direito 5"/>
          <p:cNvSpPr/>
          <p:nvPr/>
        </p:nvSpPr>
        <p:spPr>
          <a:xfrm>
            <a:off x="8388350" y="4711700"/>
            <a:ext cx="514350" cy="1447800"/>
          </a:xfrm>
          <a:prstGeom prst="rightBracke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o explicativo em forma de nuvem 7"/>
          <p:cNvSpPr/>
          <p:nvPr/>
        </p:nvSpPr>
        <p:spPr>
          <a:xfrm>
            <a:off x="7586296" y="1879601"/>
            <a:ext cx="2070100" cy="1460500"/>
          </a:xfrm>
          <a:prstGeom prst="cloudCallout">
            <a:avLst>
              <a:gd name="adj1" fmla="val -56833"/>
              <a:gd name="adj2" fmla="val 5815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Chamada do método</a:t>
            </a:r>
          </a:p>
        </p:txBody>
      </p:sp>
      <p:sp>
        <p:nvSpPr>
          <p:cNvPr id="9" name="Texto explicativo em forma de nuvem 8"/>
          <p:cNvSpPr/>
          <p:nvPr/>
        </p:nvSpPr>
        <p:spPr>
          <a:xfrm>
            <a:off x="9232900" y="3886200"/>
            <a:ext cx="2070100" cy="1460500"/>
          </a:xfrm>
          <a:prstGeom prst="cloudCallout">
            <a:avLst>
              <a:gd name="adj1" fmla="val -56833"/>
              <a:gd name="adj2" fmla="val 5815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Método de cadastro</a:t>
            </a:r>
          </a:p>
        </p:txBody>
      </p:sp>
    </p:spTree>
    <p:extLst>
      <p:ext uri="{BB962C8B-B14F-4D97-AF65-F5344CB8AC3E}">
        <p14:creationId xmlns:p14="http://schemas.microsoft.com/office/powerpoint/2010/main" val="323171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8178" y="419101"/>
            <a:ext cx="10178322" cy="1485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tx1"/>
                </a:solidFill>
              </a:rPr>
              <a:t>Exercicio1</a:t>
            </a:r>
            <a:r>
              <a:rPr lang="pt-BR" sz="2400" dirty="0">
                <a:solidFill>
                  <a:schemeClr val="tx1"/>
                </a:solidFill>
              </a:rPr>
              <a:t> - Construir um programa em JAVA que contenha um método, que leia nome e idade de uma pessoa e verifique se é Maior ou Menor de Idade: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302478" y="2400301"/>
            <a:ext cx="101783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tx1"/>
                </a:solidFill>
              </a:rPr>
              <a:t>Exercicio2</a:t>
            </a:r>
            <a:r>
              <a:rPr lang="pt-BR" sz="2400" dirty="0">
                <a:solidFill>
                  <a:schemeClr val="tx1"/>
                </a:solidFill>
              </a:rPr>
              <a:t> - Construir um programa em JAVA que contenha um método, que leia nome e idade de um atleta e verifique em qual categoria ele pertence:</a:t>
            </a:r>
          </a:p>
          <a:p>
            <a:pPr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Idade		Classificação</a:t>
            </a:r>
          </a:p>
          <a:p>
            <a:pPr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0..10		 escreva (‘categoria Infantil’);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11..17		 escreva (‘categoria Juvenil’);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18..30 		 escreva (‘categoria Adulto’);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6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305332C-E2BE-0C2C-9327-07B4F36719F6}"/>
              </a:ext>
            </a:extLst>
          </p:cNvPr>
          <p:cNvSpPr txBox="1"/>
          <p:nvPr/>
        </p:nvSpPr>
        <p:spPr>
          <a:xfrm>
            <a:off x="1136072" y="336213"/>
            <a:ext cx="11305309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exercicios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javax.swing.JOptionPane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exercicio01 {</a:t>
            </a:r>
          </a:p>
          <a:p>
            <a:pPr algn="l"/>
            <a:endParaRPr lang="pt-BR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verificarIdade</a:t>
            </a:r>
            <a:r>
              <a:rPr lang="pt-BR" sz="14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exit</a:t>
            </a:r>
            <a:r>
              <a:rPr lang="pt-BR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(0);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pt-BR" sz="14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pt-B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verificarIdade</a:t>
            </a:r>
            <a:r>
              <a:rPr lang="pt-BR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 nome;</a:t>
            </a:r>
          </a:p>
          <a:p>
            <a:pPr algn="l"/>
            <a:r>
              <a:rPr lang="pt-B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idade;</a:t>
            </a:r>
          </a:p>
          <a:p>
            <a:pPr algn="l"/>
            <a:endParaRPr lang="pt-B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nome  =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showInputDialog</a:t>
            </a:r>
            <a:r>
              <a:rPr lang="pt-BR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"Nome: "</a:t>
            </a:r>
            <a:r>
              <a:rPr lang="pt-BR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idade =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Integer.</a:t>
            </a:r>
            <a:r>
              <a:rPr lang="pt-BR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parseInt</a:t>
            </a:r>
            <a:r>
              <a:rPr lang="pt-BR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JOptionPane.showInputDialog</a:t>
            </a:r>
            <a:r>
              <a:rPr lang="pt-BR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"Idade:"</a:t>
            </a:r>
            <a:r>
              <a:rPr lang="pt-BR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endParaRPr lang="pt-BR" sz="14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pt-B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(idade &gt;= 18)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JOptionPane.</a:t>
            </a:r>
            <a:r>
              <a:rPr lang="it-IT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showMessageDialog(</a:t>
            </a:r>
            <a:r>
              <a:rPr lang="it-IT" sz="1400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it-IT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it-IT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:"</a:t>
            </a:r>
            <a:r>
              <a:rPr lang="it-IT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+nome+</a:t>
            </a:r>
            <a:r>
              <a:rPr lang="it-IT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Maior de Idade"</a:t>
            </a:r>
            <a:r>
              <a:rPr lang="it-IT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pt-B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endParaRPr lang="pt-BR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showMessageDialog</a:t>
            </a:r>
            <a:r>
              <a:rPr lang="pt-BR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4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pt-B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:"</a:t>
            </a:r>
            <a:r>
              <a:rPr lang="pt-B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+nome+</a:t>
            </a:r>
            <a:r>
              <a:rPr lang="pt-B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Menor de Idade"</a:t>
            </a:r>
            <a:r>
              <a:rPr lang="pt-B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pt-B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00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69E9E7F-E142-990A-DFEE-5F1CA55A4F6F}"/>
              </a:ext>
            </a:extLst>
          </p:cNvPr>
          <p:cNvSpPr txBox="1"/>
          <p:nvPr/>
        </p:nvSpPr>
        <p:spPr>
          <a:xfrm>
            <a:off x="1163783" y="305068"/>
            <a:ext cx="105156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exercicios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javax.swing.JOptionPane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exercicio02 {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6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verificarAtleta</a:t>
            </a:r>
            <a:r>
              <a:rPr lang="pt-BR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exit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(0);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pt-BR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verificarAtleta</a:t>
            </a:r>
            <a:r>
              <a:rPr lang="pt-BR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String nome;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idade;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nome  =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showInputDialog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"Nome: 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idade =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parseInt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JOptionPane.showInputDialog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"Idade:"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((idade &gt;= 0) &amp;&amp; (idade &lt;= 10))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JOptionPane.</a:t>
            </a:r>
            <a:r>
              <a:rPr lang="it-IT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showMessageDialog(</a:t>
            </a:r>
            <a:r>
              <a:rPr lang="it-IT" sz="1600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it-IT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it-IT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:"</a:t>
            </a:r>
            <a:r>
              <a:rPr lang="it-IT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+nome+</a:t>
            </a:r>
            <a:r>
              <a:rPr lang="it-IT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Categoria infantil"</a:t>
            </a:r>
            <a:r>
              <a:rPr lang="it-IT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((idade &gt;= 11) &amp;&amp; (idade &lt;= 17))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showMessageDialog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:"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+nome+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Categoria Juvenil"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(idade &gt;= 18)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showMessageDialog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:"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+nome+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Categoria Juvenil"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460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48F8F-3051-0A09-95A8-EEC55110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000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Métodos sem retorno em Java</a:t>
            </a:r>
            <a:endParaRPr lang="pt-BR" sz="3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119BA4-904B-70B4-644E-4A205E9E3F13}"/>
              </a:ext>
            </a:extLst>
          </p:cNvPr>
          <p:cNvSpPr txBox="1"/>
          <p:nvPr/>
        </p:nvSpPr>
        <p:spPr>
          <a:xfrm>
            <a:off x="1251677" y="1128451"/>
            <a:ext cx="10496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Esse tipo de método executa apenas o código que tem dentro dele, não retornando nenhum resultado, sendo identificados com a palavra-chave </a:t>
            </a:r>
            <a:r>
              <a:rPr lang="pt-BR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void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CF2BE45-7A38-0FC4-D101-E2A55F1D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24" y="1874517"/>
            <a:ext cx="7115551" cy="4601223"/>
          </a:xfrm>
          <a:prstGeom prst="rect">
            <a:avLst/>
          </a:prstGeom>
        </p:spPr>
      </p:pic>
      <p:sp>
        <p:nvSpPr>
          <p:cNvPr id="8" name="Seta: Curva para a Direita 7">
            <a:extLst>
              <a:ext uri="{FF2B5EF4-FFF2-40B4-BE49-F238E27FC236}">
                <a16:creationId xmlns:a16="http://schemas.microsoft.com/office/drawing/2014/main" id="{C9A66C13-3C8A-6DAB-B237-CA35E97B1567}"/>
              </a:ext>
            </a:extLst>
          </p:cNvPr>
          <p:cNvSpPr/>
          <p:nvPr/>
        </p:nvSpPr>
        <p:spPr>
          <a:xfrm rot="10800000">
            <a:off x="8096983" y="3429000"/>
            <a:ext cx="863129" cy="176411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46310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C9B06E8D258D44AB20F7299C31BAA6" ma:contentTypeVersion="7" ma:contentTypeDescription="Crie um novo documento." ma:contentTypeScope="" ma:versionID="651052787a22823fe3223bfea56ab436">
  <xsd:schema xmlns:xsd="http://www.w3.org/2001/XMLSchema" xmlns:xs="http://www.w3.org/2001/XMLSchema" xmlns:p="http://schemas.microsoft.com/office/2006/metadata/properties" xmlns:ns2="26710101-bd84-4e96-9192-5534adc630e1" targetNamespace="http://schemas.microsoft.com/office/2006/metadata/properties" ma:root="true" ma:fieldsID="5163e51a0a4ad7257623dda8ef0c3404" ns2:_="">
    <xsd:import namespace="26710101-bd84-4e96-9192-5534adc63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10101-bd84-4e96-9192-5534adc630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669B85-18C1-44E5-AB10-8702C66D3AE1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26710101-bd84-4e96-9192-5534adc630e1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751FA3D-3262-4E89-BC23-721495858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10101-bd84-4e96-9192-5534adc63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FEC4A8-A6B4-41A9-8DA7-A59EEB8655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462</TotalTime>
  <Words>1853</Words>
  <Application>Microsoft Office PowerPoint</Application>
  <PresentationFormat>Widescreen</PresentationFormat>
  <Paragraphs>219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Gill Sans MT</vt:lpstr>
      <vt:lpstr>Impact</vt:lpstr>
      <vt:lpstr>Montserrat</vt:lpstr>
      <vt:lpstr>Source Serif Pro</vt:lpstr>
      <vt:lpstr>Tahoma</vt:lpstr>
      <vt:lpstr>Selo</vt:lpstr>
      <vt:lpstr>JAVA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Métodos sem retorno em Java</vt:lpstr>
      <vt:lpstr>Métodos COM retorno em Java</vt:lpstr>
      <vt:lpstr>Métodos COM retorno</vt:lpstr>
      <vt:lpstr>Métodos COM envio e retorno valores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</dc:title>
  <dc:creator>Luciano B Fernandes</dc:creator>
  <cp:lastModifiedBy>Cristiane Pavei Fernandes</cp:lastModifiedBy>
  <cp:revision>122</cp:revision>
  <dcterms:created xsi:type="dcterms:W3CDTF">2019-07-31T23:39:13Z</dcterms:created>
  <dcterms:modified xsi:type="dcterms:W3CDTF">2025-03-26T16:18:19Z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0x010100BDC9B06E8D258D44AB20F7299C31BAA6</vt:lpwstr>
  </property>
</Properties>
</file>