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57" r:id="rId5"/>
    <p:sldId id="359" r:id="rId6"/>
    <p:sldId id="3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0A2C3-E957-4C80-8122-F923BEC12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DCD56A-8327-4E56-AAFC-7BB47813A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0C79FA-0170-4C15-A682-206C83A5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1C9F-EC5F-40B6-9174-AD24A4920691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65E59E-21E3-41CE-8FB9-27D8A8EA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5BBF21-D524-4B1C-9B1A-CE32CEF5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8B81-905C-4832-AA16-EA9D6DEBA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775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136BF-C4B5-408E-8B36-C690769BA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9A76E1-DBC5-4097-A535-5FA328FDC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1E7C03-E9D4-4A66-998E-3310DCB85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1C9F-EC5F-40B6-9174-AD24A4920691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71AF3-AD00-41F7-9EDD-C818F1CA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40431E-257B-4C1D-9680-CDB1F6F3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8B81-905C-4832-AA16-EA9D6DEBA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93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9F6401-2239-4545-B389-A14CC31CD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03EEF9D-AEF8-4E83-B850-3CFAB2E3C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2D1265-C75E-44FF-AEE0-A8E34030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1C9F-EC5F-40B6-9174-AD24A4920691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F6577-1A26-4811-A0F5-C3280AFE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EED3C0-DB94-49BC-93E9-9A09678E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8B81-905C-4832-AA16-EA9D6DEBA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06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576DC-536E-42E6-9620-22A033BC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BE13AF-C8CB-405E-9B64-C3EB4B90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D9754B-B8AB-4934-A1BF-C97738B35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1C9F-EC5F-40B6-9174-AD24A4920691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1F0D87-CEE2-417F-8380-9EB365763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1B2172-5E27-4BFE-A168-0C5A77A3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8B81-905C-4832-AA16-EA9D6DEBA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12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CE8D0-EFFA-4853-A6E7-F7438DE9E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8E0426-5A95-40BC-9485-EBB717526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F9C825-D859-40C3-A3EF-4E46C1E7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1C9F-EC5F-40B6-9174-AD24A4920691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6BEC85-EA39-4708-96DC-B8F6F61D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01A9BE-891B-4E48-A717-7EE6C8DC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8B81-905C-4832-AA16-EA9D6DEBA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244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47AB7-8E0C-47E7-B132-0147E78A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AC290F-4316-490A-BD1A-570DD324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F9080F-C72A-4729-9035-0B15C3161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9D0FF8-82A1-4E6B-AF53-A243D6F5C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1C9F-EC5F-40B6-9174-AD24A4920691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C32605-5485-46BC-80CF-4407C719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FDC661-0857-4F04-B137-AA4E524A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8B81-905C-4832-AA16-EA9D6DEBA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48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BD7367-2CE5-477D-83AB-47240124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F94A8A-8ABF-4850-B844-2403122B8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CDBE51-44B9-4E45-BC45-FE9C96257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518724B-5035-4EF2-92DF-2414980FB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F7DBBB-8E5A-4824-B3E4-1BE4890DD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59B2F3-46D0-4022-91C3-77AA500B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1C9F-EC5F-40B6-9174-AD24A4920691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32A530F-0956-45BC-9532-F3EF8CD4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EA1EFC-69B1-4F71-83F5-8F504D1B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8B81-905C-4832-AA16-EA9D6DEBA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264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27CBF-EB40-4883-9220-10F0D3DD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5FE85B-C207-41C0-997D-76795C77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1C9F-EC5F-40B6-9174-AD24A4920691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4FFCAE-24AF-4099-A708-1028206D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DA737EA-51B0-4DCE-8BAE-4E468D16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8B81-905C-4832-AA16-EA9D6DEBA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33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016292-62D8-43D6-A98F-41886301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1C9F-EC5F-40B6-9174-AD24A4920691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9730A25-7AD9-4748-BDDA-F4F98C9F8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14D03-4758-450B-9987-7B1CB9C3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8B81-905C-4832-AA16-EA9D6DEBA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10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5C3AAA-671B-4B35-8A2F-1C929CC9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1AF1E0-0619-4C51-977F-385FA37B3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DC934A-9BDF-4D2D-83CB-AFC2551F0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A84340-BDAA-420F-A84F-E3060EA1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1C9F-EC5F-40B6-9174-AD24A4920691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F81B39B-8207-49F7-B98C-BC6577DC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F07C3D-9791-4387-947D-5E1F531C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8B81-905C-4832-AA16-EA9D6DEBA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346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EB5CF4-4B43-4707-958A-115831FF0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D7B905-DFDD-4283-8BAB-26E39C5AE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AB8C55-9984-4D8B-B803-5312B1AA7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B108390-ED1B-4329-A196-2F010B82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91C9F-EC5F-40B6-9174-AD24A4920691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2FF64F-28BB-4411-8E43-EE81EDA0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F25184-9E77-44DC-833A-9437694C0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F8B81-905C-4832-AA16-EA9D6DEBA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82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A0FB6E-884B-4B2D-99CF-E264E7BA5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799AFF-7D0E-4226-9C3F-857943E6E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1D2550-A0F1-499C-AC54-72C088E7A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91C9F-EC5F-40B6-9174-AD24A4920691}" type="datetimeFigureOut">
              <a:rPr lang="pt-BR" smtClean="0"/>
              <a:t>19/06/2024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AF7CFD-3097-460D-BD3B-FE640BA88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3D98E-4E68-4701-8E5F-EF97519BF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F8B81-905C-4832-AA16-EA9D6DEBAA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24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0662371A-B57C-4E8D-8D2D-F3034206FAD6}"/>
              </a:ext>
            </a:extLst>
          </p:cNvPr>
          <p:cNvSpPr txBox="1"/>
          <p:nvPr/>
        </p:nvSpPr>
        <p:spPr>
          <a:xfrm>
            <a:off x="868019" y="911488"/>
            <a:ext cx="10215488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sz="3200" dirty="0"/>
              <a:t>Atividade Modelagem Sistemas  com  SQL </a:t>
            </a:r>
          </a:p>
          <a:p>
            <a:pPr algn="just"/>
            <a:endParaRPr lang="pt-BR" altLang="pt-BR" sz="3200" dirty="0"/>
          </a:p>
          <a:p>
            <a:pPr algn="just"/>
            <a:r>
              <a:rPr lang="pt-BR" altLang="pt-BR" sz="2400" dirty="0"/>
              <a:t>Um </a:t>
            </a:r>
            <a:r>
              <a:rPr lang="pt-BR" altLang="pt-BR" sz="2400" b="1" dirty="0"/>
              <a:t>escritório de engenharia </a:t>
            </a:r>
            <a:r>
              <a:rPr lang="pt-BR" altLang="pt-BR" sz="2400" dirty="0"/>
              <a:t>deseja informatizar suas operações. Inicialmente, deseja manter um cadastro de todos os seus </a:t>
            </a:r>
            <a:r>
              <a:rPr lang="pt-BR" altLang="pt-BR" sz="2400" b="1" dirty="0"/>
              <a:t>engenheiros</a:t>
            </a:r>
            <a:r>
              <a:rPr lang="pt-BR" altLang="pt-BR" sz="2400" dirty="0"/>
              <a:t>, mantendo informações como: </a:t>
            </a:r>
            <a:r>
              <a:rPr lang="pt-BR" altLang="pt-BR" sz="2400" dirty="0" err="1"/>
              <a:t>cpf</a:t>
            </a:r>
            <a:r>
              <a:rPr lang="pt-BR" altLang="pt-BR" sz="2400" dirty="0"/>
              <a:t>, nome, cargo, salario, telefone, endereço, cidade, estado. Os engenheiros são alocados em </a:t>
            </a:r>
            <a:r>
              <a:rPr lang="pt-BR" altLang="pt-BR" sz="2400" b="1" dirty="0"/>
              <a:t>setores</a:t>
            </a:r>
            <a:r>
              <a:rPr lang="pt-BR" altLang="pt-BR" sz="2400" dirty="0"/>
              <a:t>, com as informações: codigo, nome, gerente, telefone. Os setores podem desenvolver projetos diferentes. É necessário também manter um cadastro contendo informações sobre os </a:t>
            </a:r>
            <a:r>
              <a:rPr lang="pt-BR" altLang="pt-BR" sz="2400" b="1" dirty="0"/>
              <a:t>projetos</a:t>
            </a:r>
            <a:r>
              <a:rPr lang="pt-BR" altLang="pt-BR" sz="2400" dirty="0"/>
              <a:t> que realiza, tais como: codigo, descricao, data inicio, data fim, tipo projeto, valor. Estes projetos podem ser encomendados por um ou mais </a:t>
            </a:r>
            <a:r>
              <a:rPr lang="pt-BR" altLang="pt-BR" sz="2400" b="1" dirty="0"/>
              <a:t>clientes, </a:t>
            </a:r>
            <a:r>
              <a:rPr lang="pt-BR" altLang="pt-BR" sz="2400" dirty="0"/>
              <a:t>cadastrados com  informações como: </a:t>
            </a:r>
            <a:r>
              <a:rPr lang="pt-BR" altLang="pt-BR" sz="2400" dirty="0" err="1"/>
              <a:t>cpf</a:t>
            </a:r>
            <a:r>
              <a:rPr lang="pt-BR" altLang="pt-BR" sz="2400" dirty="0"/>
              <a:t>, nome, telefone, endereço, cidade, estado.  Estes projetos podem ser desenvolvidos por um ou mais engenheiros da empresa.</a:t>
            </a:r>
          </a:p>
        </p:txBody>
      </p:sp>
    </p:spTree>
    <p:extLst>
      <p:ext uri="{BB962C8B-B14F-4D97-AF65-F5344CB8AC3E}">
        <p14:creationId xmlns:p14="http://schemas.microsoft.com/office/powerpoint/2010/main" val="284590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AAE8BD34-6788-4EA3-B17B-585F4A88792F}"/>
              </a:ext>
            </a:extLst>
          </p:cNvPr>
          <p:cNvSpPr txBox="1">
            <a:spLocks/>
          </p:cNvSpPr>
          <p:nvPr/>
        </p:nvSpPr>
        <p:spPr bwMode="auto">
          <a:xfrm>
            <a:off x="722244" y="119575"/>
            <a:ext cx="965420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914400"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pt-BR" altLang="pt-BR" sz="5000" dirty="0">
                <a:solidFill>
                  <a:schemeClr val="tx2"/>
                </a:solidFill>
                <a:latin typeface="Calibri" panose="020F0502020204030204" pitchFamily="34" charset="0"/>
              </a:rPr>
              <a:t>Resolução Modelo Conceitual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D79A7DE-1773-4A88-8193-1C79FE1E2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913" y="1146933"/>
            <a:ext cx="82296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4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F73620C-4774-4561-A8BE-5DF45CD34197}"/>
              </a:ext>
            </a:extLst>
          </p:cNvPr>
          <p:cNvSpPr txBox="1"/>
          <p:nvPr/>
        </p:nvSpPr>
        <p:spPr>
          <a:xfrm>
            <a:off x="874642" y="1503548"/>
            <a:ext cx="765975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Exemplo SQL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FF0000"/>
                </a:solidFill>
              </a:rPr>
              <a:t>#criar o Banco dados</a:t>
            </a:r>
          </a:p>
          <a:p>
            <a:r>
              <a:rPr lang="pt-BR" sz="2400" dirty="0" err="1"/>
              <a:t>create</a:t>
            </a:r>
            <a:r>
              <a:rPr lang="pt-BR" sz="2400" dirty="0"/>
              <a:t> </a:t>
            </a:r>
            <a:r>
              <a:rPr lang="pt-BR" sz="2400" dirty="0" err="1"/>
              <a:t>database</a:t>
            </a:r>
            <a:r>
              <a:rPr lang="pt-BR" sz="2400" dirty="0"/>
              <a:t> </a:t>
            </a:r>
            <a:r>
              <a:rPr lang="pt-BR" sz="2400" dirty="0" err="1"/>
              <a:t>nomebanco</a:t>
            </a:r>
            <a:r>
              <a:rPr lang="pt-BR" sz="2400" dirty="0"/>
              <a:t>;</a:t>
            </a:r>
          </a:p>
          <a:p>
            <a:endParaRPr lang="pt-BR" sz="2400" dirty="0"/>
          </a:p>
          <a:p>
            <a:r>
              <a:rPr lang="pt-BR" sz="2400" dirty="0">
                <a:solidFill>
                  <a:srgbClr val="FF0000"/>
                </a:solidFill>
              </a:rPr>
              <a:t>#criar as tabelas</a:t>
            </a:r>
          </a:p>
          <a:p>
            <a:r>
              <a:rPr lang="pt-BR" sz="2400" dirty="0" err="1"/>
              <a:t>create</a:t>
            </a:r>
            <a:r>
              <a:rPr lang="pt-BR" sz="2400" dirty="0"/>
              <a:t> </a:t>
            </a:r>
            <a:r>
              <a:rPr lang="pt-BR" sz="2400" dirty="0" err="1"/>
              <a:t>table</a:t>
            </a:r>
            <a:r>
              <a:rPr lang="pt-BR" sz="2400" dirty="0"/>
              <a:t> modalidade (</a:t>
            </a:r>
          </a:p>
          <a:p>
            <a:r>
              <a:rPr lang="pt-BR" sz="2400" dirty="0"/>
              <a:t>codigo       </a:t>
            </a:r>
            <a:r>
              <a:rPr lang="pt-BR" sz="2400" dirty="0" err="1"/>
              <a:t>int</a:t>
            </a:r>
            <a:r>
              <a:rPr lang="pt-BR" sz="2400" dirty="0"/>
              <a:t>(5)              </a:t>
            </a:r>
            <a:r>
              <a:rPr lang="pt-BR" sz="2400" dirty="0" err="1"/>
              <a:t>not</a:t>
            </a:r>
            <a:r>
              <a:rPr lang="pt-BR" sz="2400" dirty="0"/>
              <a:t> </a:t>
            </a:r>
            <a:r>
              <a:rPr lang="pt-BR" sz="2400" dirty="0" err="1"/>
              <a:t>null</a:t>
            </a:r>
            <a:r>
              <a:rPr lang="pt-BR" sz="2400" dirty="0"/>
              <a:t>,</a:t>
            </a:r>
          </a:p>
          <a:p>
            <a:r>
              <a:rPr lang="pt-BR" sz="2400" dirty="0"/>
              <a:t>nome         varchar(50)  </a:t>
            </a:r>
            <a:r>
              <a:rPr lang="pt-BR" sz="2400" dirty="0" err="1"/>
              <a:t>not</a:t>
            </a:r>
            <a:r>
              <a:rPr lang="pt-BR" sz="2400" dirty="0"/>
              <a:t> </a:t>
            </a:r>
            <a:r>
              <a:rPr lang="pt-BR" sz="2400" dirty="0" err="1"/>
              <a:t>null</a:t>
            </a:r>
            <a:r>
              <a:rPr lang="pt-BR" sz="2400" dirty="0"/>
              <a:t>,</a:t>
            </a:r>
          </a:p>
          <a:p>
            <a:r>
              <a:rPr lang="pt-BR" sz="2400" dirty="0" err="1"/>
              <a:t>primary</a:t>
            </a:r>
            <a:r>
              <a:rPr lang="pt-BR" sz="2400" dirty="0"/>
              <a:t> </a:t>
            </a:r>
            <a:r>
              <a:rPr lang="pt-BR" sz="2400" dirty="0" err="1"/>
              <a:t>key</a:t>
            </a:r>
            <a:r>
              <a:rPr lang="pt-BR" sz="2400" dirty="0"/>
              <a:t> (codigo));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4E673BE-FE37-4D0D-82E9-DF19D3310F48}"/>
              </a:ext>
            </a:extLst>
          </p:cNvPr>
          <p:cNvSpPr txBox="1">
            <a:spLocks/>
          </p:cNvSpPr>
          <p:nvPr/>
        </p:nvSpPr>
        <p:spPr bwMode="auto">
          <a:xfrm>
            <a:off x="874642" y="305105"/>
            <a:ext cx="965420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639763" indent="-246063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914400" indent="-246063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187450" indent="-20955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1462088" indent="-20955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pt-BR" altLang="pt-BR" sz="4000" dirty="0">
                <a:solidFill>
                  <a:srgbClr val="FF0000"/>
                </a:solidFill>
                <a:latin typeface="Calibri" panose="020F0502020204030204" pitchFamily="34" charset="0"/>
              </a:rPr>
              <a:t>Criar o Modelo Físico em SQL do BD acima:</a:t>
            </a:r>
          </a:p>
        </p:txBody>
      </p:sp>
    </p:spTree>
    <p:extLst>
      <p:ext uri="{BB962C8B-B14F-4D97-AF65-F5344CB8AC3E}">
        <p14:creationId xmlns:p14="http://schemas.microsoft.com/office/powerpoint/2010/main" val="4941562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55412E869CB44E8DEBF617D26BEAD0" ma:contentTypeVersion="13" ma:contentTypeDescription="Create a new document." ma:contentTypeScope="" ma:versionID="c09b60471cd600954e24f83f4954fbf7">
  <xsd:schema xmlns:xsd="http://www.w3.org/2001/XMLSchema" xmlns:xs="http://www.w3.org/2001/XMLSchema" xmlns:p="http://schemas.microsoft.com/office/2006/metadata/properties" xmlns:ns3="abbf24cb-a565-44af-aaf1-5e0ae679ec87" xmlns:ns4="c0165048-56a1-4ed9-bd6e-aa5dbd88af8b" targetNamespace="http://schemas.microsoft.com/office/2006/metadata/properties" ma:root="true" ma:fieldsID="577f59ba6da1d9fc3c026439019e4078" ns3:_="" ns4:_="">
    <xsd:import namespace="abbf24cb-a565-44af-aaf1-5e0ae679ec87"/>
    <xsd:import namespace="c0165048-56a1-4ed9-bd6e-aa5dbd88af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SearchProperties" minOccurs="0"/>
                <xsd:element ref="ns4:MediaServiceObjectDetectorVersions" minOccurs="0"/>
                <xsd:element ref="ns4:_activity" minOccurs="0"/>
                <xsd:element ref="ns4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bf24cb-a565-44af-aaf1-5e0ae679ec8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165048-56a1-4ed9-bd6e-aa5dbd88a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0165048-56a1-4ed9-bd6e-aa5dbd88af8b" xsi:nil="true"/>
  </documentManagement>
</p:properties>
</file>

<file path=customXml/itemProps1.xml><?xml version="1.0" encoding="utf-8"?>
<ds:datastoreItem xmlns:ds="http://schemas.openxmlformats.org/officeDocument/2006/customXml" ds:itemID="{897A1F35-A65C-4455-839E-7487DE4FD4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bf24cb-a565-44af-aaf1-5e0ae679ec87"/>
    <ds:schemaRef ds:uri="c0165048-56a1-4ed9-bd6e-aa5dbd88af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129326-1DF0-4875-8034-85551927C6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042773-4F95-4853-B27D-731ED85DB877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abbf24cb-a565-44af-aaf1-5e0ae679ec87"/>
    <ds:schemaRef ds:uri="http://purl.org/dc/elements/1.1/"/>
    <ds:schemaRef ds:uri="c0165048-56a1-4ed9-bd6e-aa5dbd88af8b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198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 2</vt:lpstr>
      <vt:lpstr>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Cristiane Pavei Fernandes</dc:creator>
  <cp:lastModifiedBy>Cristiane Pavei Fernandes</cp:lastModifiedBy>
  <cp:revision>3</cp:revision>
  <dcterms:created xsi:type="dcterms:W3CDTF">2024-06-19T16:15:14Z</dcterms:created>
  <dcterms:modified xsi:type="dcterms:W3CDTF">2024-06-19T16:24:25Z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0x0101004855412E869CB44E8DEBF617D26BEAD0</vt:lpwstr>
  </property>
</Properties>
</file>