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Cabin SemiBold"/>
      <p:regular r:id="rId16"/>
      <p:bold r:id="rId17"/>
      <p:italic r:id="rId18"/>
      <p:boldItalic r:id="rId19"/>
    </p:embeddedFont>
    <p:embeddedFont>
      <p:font typeface="Cabin"/>
      <p:regular r:id="rId20"/>
      <p:bold r:id="rId21"/>
      <p:italic r:id="rId22"/>
      <p:boldItalic r:id="rId23"/>
    </p:embeddedFont>
    <p:embeddedFont>
      <p:font typeface="EB Garamond SemiBold"/>
      <p:regular r:id="rId24"/>
      <p:bold r:id="rId25"/>
      <p:italic r:id="rId26"/>
      <p:boldItalic r:id="rId27"/>
    </p:embeddedFont>
    <p:embeddedFont>
      <p:font typeface="Cabin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regular.fntdata"/><Relationship Id="rId22" Type="http://schemas.openxmlformats.org/officeDocument/2006/relationships/font" Target="fonts/Cabin-italic.fntdata"/><Relationship Id="rId21" Type="http://schemas.openxmlformats.org/officeDocument/2006/relationships/font" Target="fonts/Cabin-bold.fntdata"/><Relationship Id="rId24" Type="http://schemas.openxmlformats.org/officeDocument/2006/relationships/font" Target="fonts/EBGaramondSemiBold-regular.fntdata"/><Relationship Id="rId23" Type="http://schemas.openxmlformats.org/officeDocument/2006/relationships/font" Target="fonts/Cabin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SemiBold-italic.fntdata"/><Relationship Id="rId25" Type="http://schemas.openxmlformats.org/officeDocument/2006/relationships/font" Target="fonts/EBGaramondSemiBold-bold.fntdata"/><Relationship Id="rId28" Type="http://schemas.openxmlformats.org/officeDocument/2006/relationships/font" Target="fonts/CabinMedium-regular.fntdata"/><Relationship Id="rId27" Type="http://schemas.openxmlformats.org/officeDocument/2006/relationships/font" Target="fonts/EBGaramond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Medium-boldItalic.fntdata"/><Relationship Id="rId30" Type="http://schemas.openxmlformats.org/officeDocument/2006/relationships/font" Target="fonts/Cabin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binSemiBold-bold.fntdata"/><Relationship Id="rId16" Type="http://schemas.openxmlformats.org/officeDocument/2006/relationships/font" Target="fonts/CabinSemiBold-regular.fntdata"/><Relationship Id="rId19" Type="http://schemas.openxmlformats.org/officeDocument/2006/relationships/font" Target="fonts/CabinSemiBold-boldItalic.fntdata"/><Relationship Id="rId18" Type="http://schemas.openxmlformats.org/officeDocument/2006/relationships/font" Target="fonts/Cabin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852bc62d0_0_6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852bc62d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852bc62d0_0_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852bc62d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9578a9bcf_0_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9578a9b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9578a9bcf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9578a9bc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9b2920be2_3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9b2920be2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9b2920be2_3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9b2920be2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9b2920be2_3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9b2920be2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9b2920be2_3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9b2920be2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852bc62d0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852bc62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1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311700" y="2690396"/>
            <a:ext cx="85206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3680">
                <a:latin typeface="Cabin Medium"/>
                <a:ea typeface="Cabin Medium"/>
                <a:cs typeface="Cabin Medium"/>
                <a:sym typeface="Cabin Medium"/>
              </a:rPr>
              <a:t>Summary of “Random Access Heterogeneous MIMO Networks”</a:t>
            </a:r>
            <a:endParaRPr sz="3680">
              <a:latin typeface="Cabin Medium"/>
              <a:ea typeface="Cabin Medium"/>
              <a:cs typeface="Cabin Medium"/>
              <a:sym typeface="Cabin Medium"/>
            </a:endParaRPr>
          </a:p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985200" y="4355550"/>
            <a:ext cx="7173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it" sz="1550">
                <a:latin typeface="Avenir"/>
                <a:ea typeface="Avenir"/>
                <a:cs typeface="Avenir"/>
                <a:sym typeface="Avenir"/>
              </a:rPr>
              <a:t>Kate Ching-Ju Lin, Shyamnath Gollakota, and Dina Katabi. Random access heterogeneous mimo networks. </a:t>
            </a:r>
            <a:endParaRPr sz="155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i="1" lang="it" sz="1550">
                <a:latin typeface="Avenir"/>
                <a:ea typeface="Avenir"/>
                <a:cs typeface="Avenir"/>
                <a:sym typeface="Avenir"/>
              </a:rPr>
              <a:t>SIGCOMM Comput. Commun. Rev.</a:t>
            </a:r>
            <a:r>
              <a:rPr lang="it" sz="1550">
                <a:latin typeface="Avenir"/>
                <a:ea typeface="Avenir"/>
                <a:cs typeface="Avenir"/>
                <a:sym typeface="Avenir"/>
              </a:rPr>
              <a:t>, 41(4):146–157, August 2011.</a:t>
            </a:r>
            <a:endParaRPr sz="155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800" y="668975"/>
            <a:ext cx="2874998" cy="203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985200" y="5956275"/>
            <a:ext cx="1237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Laureando:</a:t>
            </a:r>
            <a:endParaRPr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Marco Bidoli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 flipH="1" rot="10800000">
            <a:off x="1740900" y="5600400"/>
            <a:ext cx="5662200" cy="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4"/>
          <p:cNvSpPr txBox="1"/>
          <p:nvPr/>
        </p:nvSpPr>
        <p:spPr>
          <a:xfrm>
            <a:off x="5657850" y="5956275"/>
            <a:ext cx="25008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Relatore:</a:t>
            </a:r>
            <a:endParaRPr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rof. Massimiliano Comisso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800" y="615538"/>
            <a:ext cx="2874998" cy="20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0950" y="995625"/>
            <a:ext cx="3721050" cy="1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4484225" y="2915100"/>
            <a:ext cx="36210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Grazie per </a:t>
            </a:r>
            <a:endParaRPr sz="33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l’attenzione!</a:t>
            </a:r>
            <a:endParaRPr sz="330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9" name="Google Shape;179;p23"/>
          <p:cNvCxnSpPr/>
          <p:nvPr/>
        </p:nvCxnSpPr>
        <p:spPr>
          <a:xfrm flipH="1">
            <a:off x="3675425" y="1424250"/>
            <a:ext cx="22200" cy="40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0" name="Google Shape;18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713" y="2576100"/>
            <a:ext cx="1229109" cy="170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593375"/>
            <a:ext cx="725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-715675" y="348875"/>
            <a:ext cx="8464800" cy="1397400"/>
          </a:xfrm>
          <a:prstGeom prst="parallelogram">
            <a:avLst>
              <a:gd fmla="val 43657" name="adj"/>
            </a:avLst>
          </a:prstGeom>
          <a:solidFill>
            <a:srgbClr val="7D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40975" y="505200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lt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UTILIZZO EFFICIENTE DELLE ANTENNE</a:t>
            </a:r>
            <a:endParaRPr sz="2800">
              <a:solidFill>
                <a:schemeClr val="lt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40975" y="986425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IEEE 802.11n, standard per le reti wireless, non permette la comunicazione concorrente dei nodi</a:t>
            </a:r>
            <a:endParaRPr baseline="30000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35954" l="0" r="0" t="0"/>
          <a:stretch/>
        </p:blipFill>
        <p:spPr>
          <a:xfrm>
            <a:off x="7749225" y="543575"/>
            <a:ext cx="1134076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6663" y="1916538"/>
            <a:ext cx="2710112" cy="19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8475" y="4342896"/>
            <a:ext cx="2710100" cy="19533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6046625" y="3906300"/>
            <a:ext cx="27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(a) 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Comportamento di 802.11n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036375" y="6296250"/>
            <a:ext cx="24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(b) 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Obiettivo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di n</a:t>
            </a:r>
            <a:r>
              <a:rPr baseline="30000"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endParaRPr baseline="30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40975" y="2571900"/>
            <a:ext cx="53352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L’evoluzione tecnologica ha portato ad un aumento del numero di antenne nei dispositivi wireless.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IEEE 802.11n adotta MIMO per trasmettere più flussi di dati di un’unica trasmissione, ma non consente trasmissioni concorrenti da dispositivi diversi.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802.11n</a:t>
            </a:r>
            <a:r>
              <a:rPr baseline="30000"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: aumentare il throughput sfruttando trasmissioni concorrenti dei nodi, mantenendo l’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accesso completamente distribuito.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593375"/>
            <a:ext cx="725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-823450" y="348875"/>
            <a:ext cx="8572800" cy="1397400"/>
          </a:xfrm>
          <a:prstGeom prst="parallelogram">
            <a:avLst>
              <a:gd fmla="val 43657" name="adj"/>
            </a:avLst>
          </a:prstGeom>
          <a:solidFill>
            <a:srgbClr val="7D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40975" y="505200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lt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DESIGN DI 802.11</a:t>
            </a:r>
            <a:r>
              <a:rPr b="1" lang="it" sz="2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</a:t>
            </a:r>
            <a:r>
              <a:rPr b="1" baseline="30000" lang="it" sz="2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endParaRPr b="1" baseline="30000" sz="28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40975" y="986425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Risolvere il problema delle trasmissioni concorrenti e delle interferenze</a:t>
            </a:r>
            <a:endParaRPr baseline="30000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35954" l="0" r="0" t="0"/>
          <a:stretch/>
        </p:blipFill>
        <p:spPr>
          <a:xfrm>
            <a:off x="7749225" y="543575"/>
            <a:ext cx="1134076" cy="10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787950" y="2276375"/>
            <a:ext cx="7568100" cy="3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Supportare trasmissioni concorrenti in maniera completamente 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distribuita ha richiesto: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Estensione della tecnica di </a:t>
            </a:r>
            <a:r>
              <a:rPr b="1"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carrier sensing 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</a:t>
            </a:r>
            <a:r>
              <a:rPr b="1"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spazi ortogonali, 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per rilevare opportunità di trasmissione in presenza di altri segnali sul mezzo trasmissivo.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Meccanismi per evitare interferenze del trasmettitore con le comunicazioni in corso: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1"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Interference nulling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per annullare la propria interferenza ai ricevitori che impegnano tutte le loro antenne nella loro comunicazione.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1"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Interference alignment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per</a:t>
            </a:r>
            <a:r>
              <a:rPr b="1"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posizionare il proprio segnale nel sottospazio di interferenza già esistente nei ricevitori.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593375"/>
            <a:ext cx="725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-796500" y="348875"/>
            <a:ext cx="8545800" cy="1397400"/>
          </a:xfrm>
          <a:prstGeom prst="parallelogram">
            <a:avLst>
              <a:gd fmla="val 43657" name="adj"/>
            </a:avLst>
          </a:prstGeom>
          <a:solidFill>
            <a:srgbClr val="7D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40975" y="505200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lt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IL PROBLEMA DEL CARRIER SENSING</a:t>
            </a:r>
            <a:endParaRPr sz="2800">
              <a:solidFill>
                <a:schemeClr val="lt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40975" y="986425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Prima della trasmissione simultanea, il </a:t>
            </a: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trasmettitore</a:t>
            </a: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deve identificare gli spazi di trasmissione disponibili</a:t>
            </a:r>
            <a:endParaRPr baseline="30000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35954" l="0" r="0" t="0"/>
          <a:stretch/>
        </p:blipFill>
        <p:spPr>
          <a:xfrm>
            <a:off x="7749225" y="543575"/>
            <a:ext cx="1134076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923" y="2333550"/>
            <a:ext cx="6072174" cy="14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944263" y="4279375"/>
            <a:ext cx="72555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Il trasmettitore che vuole iniziare una comunicazione conosce i canali su cui sono presenti trasmissioni attive grazie agli scambi RTS-CTS.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 ha a disposizione un numero sufficiente di antenne, il trasmettitore effettua il carrier-sensing sullo spazio ortogonale a quello delle trasmissioni in corso.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593375"/>
            <a:ext cx="725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-661775" y="348875"/>
            <a:ext cx="8411100" cy="1397400"/>
          </a:xfrm>
          <a:prstGeom prst="parallelogram">
            <a:avLst>
              <a:gd fmla="val 43657" name="adj"/>
            </a:avLst>
          </a:prstGeom>
          <a:solidFill>
            <a:srgbClr val="7D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40975" y="505200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lt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INTERFERENCE NULLING</a:t>
            </a:r>
            <a:endParaRPr sz="2800">
              <a:solidFill>
                <a:schemeClr val="lt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440975" y="986425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Obiettivo: </a:t>
            </a: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eliminare</a:t>
            </a: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le interferenze ai ricevitori completamente occupati in una comunicazione</a:t>
            </a:r>
            <a:endParaRPr baseline="30000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35954" l="0" r="0" t="0"/>
          <a:stretch/>
        </p:blipFill>
        <p:spPr>
          <a:xfrm>
            <a:off x="7749225" y="543575"/>
            <a:ext cx="1134076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050" y="1984713"/>
            <a:ext cx="3347950" cy="24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630000" y="4720975"/>
            <a:ext cx="78840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 utilizzano i coefficienti di canale       per calcolare il vettore di pre-codifica   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 segnali trasmessi dalle antenne si combinano per annullarsi al ricevitore indesiderato.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Richiede l’impiego di un numero di antenne pari ai flussi da annullare.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847300" y="3504213"/>
            <a:ext cx="2581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Vincolo di nulling:</a:t>
            </a:r>
            <a:endParaRPr sz="16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6213" y="3581150"/>
            <a:ext cx="741336" cy="3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7300" y="2503025"/>
            <a:ext cx="2912418" cy="5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 rot="-3118679">
            <a:off x="2442619" y="2843829"/>
            <a:ext cx="399861" cy="34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h</a:t>
            </a:r>
            <a:r>
              <a:rPr b="1" baseline="-25000" lang="it" sz="1100"/>
              <a:t>21</a:t>
            </a:r>
            <a:endParaRPr b="1" baseline="-25000" sz="1100"/>
          </a:p>
        </p:txBody>
      </p:sp>
      <p:sp>
        <p:nvSpPr>
          <p:cNvPr id="115" name="Google Shape;115;p18"/>
          <p:cNvSpPr txBox="1"/>
          <p:nvPr/>
        </p:nvSpPr>
        <p:spPr>
          <a:xfrm rot="-2039518">
            <a:off x="2749556" y="2828256"/>
            <a:ext cx="442158" cy="381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/>
              <a:t>h</a:t>
            </a:r>
            <a:r>
              <a:rPr b="1" baseline="-25000" lang="it" sz="1100"/>
              <a:t>3</a:t>
            </a:r>
            <a:r>
              <a:rPr b="1" baseline="-25000" lang="it" sz="1100"/>
              <a:t>1</a:t>
            </a:r>
            <a:endParaRPr b="1" baseline="-25000" sz="11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74175" y="4901950"/>
            <a:ext cx="100000" cy="1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11675" y="4855484"/>
            <a:ext cx="298425" cy="23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593375"/>
            <a:ext cx="725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-661775" y="348875"/>
            <a:ext cx="8411100" cy="1397400"/>
          </a:xfrm>
          <a:prstGeom prst="parallelogram">
            <a:avLst>
              <a:gd fmla="val 43657" name="adj"/>
            </a:avLst>
          </a:prstGeom>
          <a:solidFill>
            <a:srgbClr val="7D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40975" y="505200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lt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INTERFERENCE ALIGNMENT</a:t>
            </a:r>
            <a:endParaRPr sz="2800">
              <a:solidFill>
                <a:schemeClr val="lt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40975" y="986425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Il nulling impone troppi vincoli per garantire assenza di interferenze, quando possibile si fa uso dell’interference alignment.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35954" l="0" r="0" t="0"/>
          <a:stretch/>
        </p:blipFill>
        <p:spPr>
          <a:xfrm>
            <a:off x="7749225" y="543575"/>
            <a:ext cx="1134076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8250" y="1983951"/>
            <a:ext cx="3245959" cy="242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944250" y="4405625"/>
            <a:ext cx="7255500" cy="19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Nell’alignment, il trasmettitore: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Calcola lo spazio dei segnali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i="1" lang="it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U </a:t>
            </a:r>
            <a:r>
              <a:rPr baseline="30000" lang="it" sz="16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⊥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grazie alla conoscenza dei canali su cui stanno avvenendo le altre comunicazioni.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Allinea i propri flussi trasmessi nello spazio di interferenza dei ricevitori, grazie 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alla conoscenza dei canali in uso</a:t>
            </a: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Sfrutta i gradi di libertà residui per trasmettere ulteriori flussi dati.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5">
            <a:alphaModFix/>
          </a:blip>
          <a:srcRect b="15718" l="0" r="0" t="0"/>
          <a:stretch/>
        </p:blipFill>
        <p:spPr>
          <a:xfrm>
            <a:off x="6967975" y="2925723"/>
            <a:ext cx="1134075" cy="53812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4849375" y="2998038"/>
            <a:ext cx="25812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Vincolo di alignment:</a:t>
            </a:r>
            <a:endParaRPr sz="160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593375"/>
            <a:ext cx="725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-661775" y="348875"/>
            <a:ext cx="8411100" cy="1397400"/>
          </a:xfrm>
          <a:prstGeom prst="parallelogram">
            <a:avLst>
              <a:gd fmla="val 43657" name="adj"/>
            </a:avLst>
          </a:prstGeom>
          <a:solidFill>
            <a:srgbClr val="7D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440975" y="505200"/>
            <a:ext cx="66972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lt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VALUTAZIONE MULTI-DIMENSIONAL CS</a:t>
            </a:r>
            <a:endParaRPr sz="2800">
              <a:solidFill>
                <a:schemeClr val="lt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40975" y="986425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Il carrier sensing su spazi ortogonali permette di avvertire la presenza di trasmissioni multiple all’interno del mezzo trasmissivo.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35954" l="0" r="0" t="0"/>
          <a:stretch/>
        </p:blipFill>
        <p:spPr>
          <a:xfrm>
            <a:off x="7749225" y="543575"/>
            <a:ext cx="1134076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00" y="4269575"/>
            <a:ext cx="4908829" cy="19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950" y="2057813"/>
            <a:ext cx="4908823" cy="19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5883300" y="2484575"/>
            <a:ext cx="280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Potenza rilevata sul mezzo trasmissivo a confronto con la potenza rilevata eseguendo la proiezione dei segnali.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5883300" y="4658975"/>
            <a:ext cx="280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Anche nella cross-correlazione dei preamboli si migliora la 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distinguibilità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delle trasmissioni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593375"/>
            <a:ext cx="725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-661775" y="348875"/>
            <a:ext cx="8411100" cy="1397400"/>
          </a:xfrm>
          <a:prstGeom prst="parallelogram">
            <a:avLst>
              <a:gd fmla="val 43657" name="adj"/>
            </a:avLst>
          </a:prstGeom>
          <a:solidFill>
            <a:srgbClr val="7D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440975" y="505200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lt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EFFETTI DI NULLING E ALIGNMENT</a:t>
            </a:r>
            <a:endParaRPr sz="2800">
              <a:solidFill>
                <a:schemeClr val="lt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40975" y="986425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Riduzione del valore SNR utilizzando le tecniche di nulling e alignment rispetto a quello misurato senza interferenze concorrenti.</a:t>
            </a:r>
            <a:endParaRPr baseline="30000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35954" l="0" r="0" t="0"/>
          <a:stretch/>
        </p:blipFill>
        <p:spPr>
          <a:xfrm>
            <a:off x="7749225" y="543575"/>
            <a:ext cx="1134076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475" y="4137197"/>
            <a:ext cx="4588325" cy="2039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474" y="2097925"/>
            <a:ext cx="4588325" cy="203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923573" y="2713238"/>
            <a:ext cx="264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Riduzione SNR in seguito a nulling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5923575" y="4849000"/>
            <a:ext cx="264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Riduzione SNR in seguito ad alignment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676675" y="3483825"/>
            <a:ext cx="31434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➔"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Viene imposto ai nuovi trasmettitori di ridurre la 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propria interferenza 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 di 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sotto della soglia di 27 dB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311700" y="593375"/>
            <a:ext cx="72555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-658100" y="348875"/>
            <a:ext cx="8407200" cy="1397400"/>
          </a:xfrm>
          <a:prstGeom prst="parallelogram">
            <a:avLst>
              <a:gd fmla="val 43657" name="adj"/>
            </a:avLst>
          </a:prstGeom>
          <a:solidFill>
            <a:srgbClr val="7D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440975" y="505200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lt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VALUTAZIONE DEL</a:t>
            </a:r>
            <a:r>
              <a:rPr lang="it" sz="2800">
                <a:solidFill>
                  <a:schemeClr val="lt1"/>
                </a:solidFill>
                <a:latin typeface="Cabin SemiBold"/>
                <a:ea typeface="Cabin SemiBold"/>
                <a:cs typeface="Cabin SemiBold"/>
                <a:sym typeface="Cabin SemiBold"/>
              </a:rPr>
              <a:t> THROUGHPUT</a:t>
            </a:r>
            <a:endParaRPr sz="2800">
              <a:solidFill>
                <a:schemeClr val="lt1"/>
              </a:solidFill>
              <a:latin typeface="Cabin SemiBold"/>
              <a:ea typeface="Cabin SemiBold"/>
              <a:cs typeface="Cabin SemiBold"/>
              <a:sym typeface="Cabin SemiBold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440975" y="986425"/>
            <a:ext cx="64911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 nodi con un maggior numero di antenne sono quelli che beneficiano maggiormente da n</a:t>
            </a:r>
            <a:r>
              <a:rPr baseline="30000" lang="it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+</a:t>
            </a:r>
            <a:endParaRPr baseline="30000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35954" l="0" r="0" t="0"/>
          <a:stretch/>
        </p:blipFill>
        <p:spPr>
          <a:xfrm>
            <a:off x="7749225" y="543575"/>
            <a:ext cx="1134076" cy="10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12" y="2163991"/>
            <a:ext cx="3803325" cy="132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997" y="3982266"/>
            <a:ext cx="3803325" cy="132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322" y="2163988"/>
            <a:ext cx="3803300" cy="13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1400563" y="3502938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(a) 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Throughput di tx1-rx1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1267213" y="5338813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(c) 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Throughput di tx3-rx3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451513" y="3502938"/>
            <a:ext cx="26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(b) </a:t>
            </a:r>
            <a:r>
              <a:rPr lang="it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Throughput di tx2-rx2</a:t>
            </a:r>
            <a:endParaRPr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864325" y="4105025"/>
            <a:ext cx="40191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Miglioramenti ottenuti rispetto a 802.11n: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1.5x per la coppia tx2-rx2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it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3.5x per la coppia tx3-rx3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