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91" r:id="rId8"/>
    <p:sldId id="292" r:id="rId9"/>
    <p:sldId id="290" r:id="rId10"/>
    <p:sldId id="293" r:id="rId11"/>
    <p:sldId id="285" r:id="rId12"/>
    <p:sldId id="274" r:id="rId13"/>
    <p:sldId id="275" r:id="rId14"/>
    <p:sldId id="286" r:id="rId15"/>
    <p:sldId id="287" r:id="rId16"/>
    <p:sldId id="288" r:id="rId17"/>
    <p:sldId id="289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tângulo de cantos arredondado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1217-4092-40DE-B66D-1D737951AB6C}" type="datetimeFigureOut">
              <a:rPr lang="pt-BR" smtClean="0"/>
              <a:pPr/>
              <a:t>12/09/2023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2D5499B-2FA6-4668-B621-64FDC0C6DF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1217-4092-40DE-B66D-1D737951AB6C}" type="datetimeFigureOut">
              <a:rPr lang="pt-BR" smtClean="0"/>
              <a:pPr/>
              <a:t>12/09/2023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5499B-2FA6-4668-B621-64FDC0C6DF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1217-4092-40DE-B66D-1D737951AB6C}" type="datetimeFigureOut">
              <a:rPr lang="pt-BR" smtClean="0"/>
              <a:pPr/>
              <a:t>12/09/2023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5499B-2FA6-4668-B621-64FDC0C6DF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1217-4092-40DE-B66D-1D737951AB6C}" type="datetimeFigureOut">
              <a:rPr lang="pt-BR" smtClean="0"/>
              <a:pPr/>
              <a:t>12/09/2023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5499B-2FA6-4668-B621-64FDC0C6DF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tângulo de cantos arredondados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1217-4092-40DE-B66D-1D737951AB6C}" type="datetimeFigureOut">
              <a:rPr lang="pt-BR" smtClean="0"/>
              <a:pPr/>
              <a:t>12/09/2023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Retângulo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2D5499B-2FA6-4668-B621-64FDC0C6DF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1217-4092-40DE-B66D-1D737951AB6C}" type="datetimeFigureOut">
              <a:rPr lang="pt-BR" smtClean="0"/>
              <a:pPr/>
              <a:t>12/09/2023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5499B-2FA6-4668-B621-64FDC0C6DF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1217-4092-40DE-B66D-1D737951AB6C}" type="datetimeFigureOut">
              <a:rPr lang="pt-BR" smtClean="0"/>
              <a:pPr/>
              <a:t>12/09/2023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5499B-2FA6-4668-B621-64FDC0C6DF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1217-4092-40DE-B66D-1D737951AB6C}" type="datetimeFigureOut">
              <a:rPr lang="pt-BR" smtClean="0"/>
              <a:pPr/>
              <a:t>12/09/2023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5499B-2FA6-4668-B621-64FDC0C6DF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1217-4092-40DE-B66D-1D737951AB6C}" type="datetimeFigureOut">
              <a:rPr lang="pt-BR" smtClean="0"/>
              <a:pPr/>
              <a:t>12/09/2023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5499B-2FA6-4668-B621-64FDC0C6DF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tângulo de cantos arredondados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1217-4092-40DE-B66D-1D737951AB6C}" type="datetimeFigureOut">
              <a:rPr lang="pt-BR" smtClean="0"/>
              <a:pPr/>
              <a:t>12/09/2023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5499B-2FA6-4668-B621-64FDC0C6DF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1217-4092-40DE-B66D-1D737951AB6C}" type="datetimeFigureOut">
              <a:rPr lang="pt-BR" smtClean="0"/>
              <a:pPr/>
              <a:t>12/09/2023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2D5499B-2FA6-4668-B621-64FDC0C6DF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Retângulo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tângulo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tângulo de cantos arredondados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A421217-4092-40DE-B66D-1D737951AB6C}" type="datetimeFigureOut">
              <a:rPr lang="pt-BR" smtClean="0"/>
              <a:pPr/>
              <a:t>12/09/2023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2D5499B-2FA6-4668-B621-64FDC0C6DF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Sistema de medição de energia por corrente elétrica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Medidor de </a:t>
            </a:r>
            <a:r>
              <a:rPr lang="pt-BR" dirty="0" smtClean="0"/>
              <a:t>Energia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79512" y="3882046"/>
            <a:ext cx="1847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do sistema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PT" sz="2400" dirty="0" smtClean="0"/>
              <a:t>Ao invés de fazer o usuário ter que plugar USB no arduino e em um computador, será utilizado um display para o operador visualizar os dados de corrente e energia (</a:t>
            </a:r>
            <a:r>
              <a:rPr lang="pt-PT" sz="2400" b="1" dirty="0" smtClean="0"/>
              <a:t>visibilidade</a:t>
            </a:r>
            <a:r>
              <a:rPr lang="pt-PT" sz="2400" dirty="0" smtClean="0"/>
              <a:t>). </a:t>
            </a:r>
          </a:p>
          <a:p>
            <a:endParaRPr lang="pt-PT" sz="2400" dirty="0" smtClean="0"/>
          </a:p>
          <a:p>
            <a:r>
              <a:rPr lang="pt-PT" sz="2400" dirty="0" smtClean="0"/>
              <a:t>Tudo descrito anteriormente pode ser resumido no seguinte esquema:</a:t>
            </a:r>
            <a:endParaRPr lang="pt-BR" sz="2400" dirty="0" smtClean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1276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101600" y="1533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Imagem 8" descr="Ligações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2428860" y="3714752"/>
            <a:ext cx="4929222" cy="21431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de Componentes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958C580C-A614-5481-1C17-A4C7F414D05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Componentes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="" xmlns:a16="http://schemas.microsoft.com/office/drawing/2014/main" id="{57334F9A-F3BE-1AFD-BA58-FF34EA3355F4}"/>
              </a:ext>
            </a:extLst>
          </p:cNvPr>
          <p:cNvSpPr txBox="1"/>
          <p:nvPr/>
        </p:nvSpPr>
        <p:spPr>
          <a:xfrm>
            <a:off x="941567" y="1844824"/>
            <a:ext cx="4572000" cy="2951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10541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Arduino UNO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10541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Potenciômetro de 10k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10541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LCD 1602a 16x2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10541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Resistores de 10kΩ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10541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Sensor de Corrente INA219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10541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Celula Voltáica de 3V/1,5V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10541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Fios condutores (Jumpers)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19109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 do Simulador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="" xmlns:a16="http://schemas.microsoft.com/office/drawing/2014/main" id="{12963D10-450C-3EFB-C199-EC3E5877EF9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182402" y="1772816"/>
            <a:ext cx="6779195" cy="430915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 Comentado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85800" y="1556792"/>
            <a:ext cx="7772400" cy="4572000"/>
          </a:xfrm>
        </p:spPr>
        <p:txBody>
          <a:bodyPr>
            <a:normAutofit/>
          </a:bodyPr>
          <a:lstStyle/>
          <a:p>
            <a:pPr lvl="0"/>
            <a:r>
              <a:rPr lang="pt-PT" dirty="0" smtClean="0"/>
              <a:t>Biblioteca para sensor e LCD</a:t>
            </a:r>
            <a:endParaRPr lang="pt-BR" dirty="0" smtClean="0"/>
          </a:p>
          <a:p>
            <a:pPr>
              <a:buNone/>
            </a:pPr>
            <a:endParaRPr lang="pt-BR" dirty="0"/>
          </a:p>
        </p:txBody>
      </p:sp>
      <p:pic>
        <p:nvPicPr>
          <p:cNvPr id="2049" name="Imagem 10">
            <a:extLst>
              <a:ext uri="{FF2B5EF4-FFF2-40B4-BE49-F238E27FC236}">
                <a16:creationId xmlns="" xmlns:a16="http://schemas.microsoft.com/office/drawing/2014/main" id="{AA022B60-F802-19AA-7003-E0D8FD0A6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76872"/>
            <a:ext cx="4608510" cy="138886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DDCC9CEB-9841-C9D2-4E07-D74A46C2F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216" y="311666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 Comentado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914400" y="1772816"/>
            <a:ext cx="7772400" cy="4572000"/>
          </a:xfrm>
        </p:spPr>
        <p:txBody>
          <a:bodyPr>
            <a:normAutofit/>
          </a:bodyPr>
          <a:lstStyle/>
          <a:p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Declaração de variáveis, tal como dispositivos conectados ao arduino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DDCC9CEB-9841-C9D2-4E07-D74A46C2F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216" y="311666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6A5F0546-2B29-CDDD-DFE3-609D448EAF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5615" y="2501432"/>
            <a:ext cx="7325443" cy="2079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255928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 Comentado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914400" y="1772816"/>
            <a:ext cx="7772400" cy="4572000"/>
          </a:xfrm>
        </p:spPr>
        <p:txBody>
          <a:bodyPr>
            <a:normAutofit/>
          </a:bodyPr>
          <a:lstStyle/>
          <a:p>
            <a:pPr marL="342900" lvl="0" indent="-342900">
              <a:spcBef>
                <a:spcPts val="1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PT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Função setup com mecanismos para o funcionamento pleno do código, como verificação da comunicação entre sensor e o arduino, ajuste para tensão e correntes de trabalho; e declaração de elementos constantes no LCD (informações visuais)</a:t>
            </a:r>
            <a:endParaRPr lang="pt-BR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DDCC9CEB-9841-C9D2-4E07-D74A46C2F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216" y="311666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="" xmlns:a16="http://schemas.microsoft.com/office/drawing/2014/main" id="{EE1AA232-AC1D-1DA9-2661-5929DB95DD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4216" y="2780928"/>
            <a:ext cx="5316016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876324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 Comentado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755576" y="1628800"/>
            <a:ext cx="7931224" cy="4716016"/>
          </a:xfrm>
        </p:spPr>
        <p:txBody>
          <a:bodyPr>
            <a:normAutofit/>
          </a:bodyPr>
          <a:lstStyle/>
          <a:p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Existem funções próprias para atualização dos resultados quando arduino plugado a um computador por USB ou disponibilização por LCD.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DDCC9CEB-9841-C9D2-4E07-D74A46C2F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216" y="311666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="" xmlns:a16="http://schemas.microsoft.com/office/drawing/2014/main" id="{67AE87C9-BE8D-56DB-393A-B4AA79EC18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7828" y="2276872"/>
            <a:ext cx="2057000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96E280DC-E37F-D532-A0AF-C0519DC7290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3849" y="2276873"/>
            <a:ext cx="2736304" cy="2761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magem 7">
            <a:extLst>
              <a:ext uri="{FF2B5EF4-FFF2-40B4-BE49-F238E27FC236}">
                <a16:creationId xmlns="" xmlns:a16="http://schemas.microsoft.com/office/drawing/2014/main" id="{7DD30EA5-2976-DF28-231B-45BE61D5F9B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30079" y="2389783"/>
            <a:ext cx="2366010" cy="159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619914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 Comentado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755576" y="1628800"/>
            <a:ext cx="7931224" cy="4716016"/>
          </a:xfrm>
        </p:spPr>
        <p:txBody>
          <a:bodyPr>
            <a:normAutofit/>
          </a:bodyPr>
          <a:lstStyle/>
          <a:p>
            <a:pPr marL="342900" lvl="0" indent="-342900">
              <a:spcBef>
                <a:spcPts val="1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função loop serve para atualizar os dados medidos pelo sensor a cada 1s, essas funções que atualizam valores são evocadas no corpo dessa outra função.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10"/>
              </a:spcBef>
              <a:buNone/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DDCC9CEB-9841-C9D2-4E07-D74A46C2F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216" y="311666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="" xmlns:a16="http://schemas.microsoft.com/office/drawing/2014/main" id="{C2B202A9-2A07-A227-CD13-B8D3331ADA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1205" y="2746151"/>
            <a:ext cx="8319965" cy="1990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804403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Proposta do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Por meio de conceitos aprendidos em modalidades como cálculo e física, possibilitariam o desenvolvimento de um sistema funcional, para medição de energia elétrica.</a:t>
            </a:r>
          </a:p>
          <a:p>
            <a:endParaRPr lang="pt-BR" sz="2000" dirty="0"/>
          </a:p>
          <a:p>
            <a:r>
              <a:rPr lang="pt-BR" sz="2000" dirty="0"/>
              <a:t>Considerando um eletrodoméstico, por meio da corrente elétrica que este entra no circuito interno daquele; e da tensão que alimenta o circuito, é o suficiente para determinar energia gasta a cada segundo.</a:t>
            </a:r>
          </a:p>
          <a:p>
            <a:endParaRPr lang="pt-BR" sz="2000" dirty="0"/>
          </a:p>
          <a:p>
            <a:r>
              <a:rPr lang="pt-BR" sz="2000" dirty="0"/>
              <a:t>Por outro lado, para disponibilizar a informação a um observador, conhecimentos de linguagem C são convenientes para programar um algoritmo capaz de disponibilizar visualmente em um display.</a:t>
            </a:r>
          </a:p>
          <a:p>
            <a:endParaRPr lang="pt-BR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&amp; Aplicações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sz="2000" dirty="0"/>
              <a:t>Objetivo: </a:t>
            </a:r>
            <a:r>
              <a:rPr lang="pt-PT" sz="2000" dirty="0" smtClean="0"/>
              <a:t>Elaborar um circuito elétrico capaz de medir a energia gasta por um elemento resistivo a cada segundo, passível de servir como base para sistemas mais sofisticados.</a:t>
            </a:r>
            <a:endParaRPr lang="pt-BR" sz="2000" dirty="0"/>
          </a:p>
          <a:p>
            <a:endParaRPr lang="pt-BR" sz="2000" dirty="0"/>
          </a:p>
          <a:p>
            <a:r>
              <a:rPr lang="pt-BR" sz="2000" dirty="0" smtClean="0"/>
              <a:t>Aplicações: </a:t>
            </a:r>
            <a:r>
              <a:rPr lang="pt-PT" sz="2000" dirty="0" smtClean="0"/>
              <a:t>Monitoramento, segurança e manutenção de dispositivos eletrônicos.</a:t>
            </a:r>
            <a:endParaRPr lang="pt-BR" sz="2000" dirty="0" smtClean="0"/>
          </a:p>
          <a:p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do sistema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pt-BR" dirty="0"/>
              <a:t>Requisitos do sistema:</a:t>
            </a:r>
          </a:p>
          <a:p>
            <a:pPr lvl="0"/>
            <a:r>
              <a:rPr lang="pt-BR" dirty="0"/>
              <a:t>Medição</a:t>
            </a:r>
          </a:p>
          <a:p>
            <a:pPr lvl="0"/>
            <a:r>
              <a:rPr lang="pt-BR" dirty="0"/>
              <a:t>Processamento de dados</a:t>
            </a:r>
          </a:p>
          <a:p>
            <a:pPr lvl="0"/>
            <a:r>
              <a:rPr lang="pt-BR" dirty="0"/>
              <a:t>Visibilidade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 descr="Diagrama simpl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3286124"/>
            <a:ext cx="7985235" cy="335758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572000" y="6143644"/>
            <a:ext cx="436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Diagrama correspondente ao requisitos do sistema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do sistema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Para o funcionamento do projeto, basicamente, será necessário uma estrutura para a </a:t>
            </a:r>
            <a:r>
              <a:rPr lang="pt-BR" sz="2000" b="1" dirty="0"/>
              <a:t>medição </a:t>
            </a:r>
            <a:r>
              <a:rPr lang="pt-BR" sz="2000" dirty="0"/>
              <a:t>de dados. </a:t>
            </a:r>
          </a:p>
          <a:p>
            <a:endParaRPr lang="pt-BR" sz="2000" dirty="0"/>
          </a:p>
          <a:p>
            <a:r>
              <a:rPr lang="pt-BR" sz="2000" dirty="0"/>
              <a:t>Esses dados são recebidos por um micro-controlador que fará o </a:t>
            </a:r>
            <a:r>
              <a:rPr lang="pt-BR" sz="2000" b="1" dirty="0"/>
              <a:t>processamento</a:t>
            </a:r>
            <a:r>
              <a:rPr lang="pt-BR" sz="2000" dirty="0"/>
              <a:t> desses dados; e, por meio de programações, valores de </a:t>
            </a:r>
            <a:r>
              <a:rPr lang="pt-BR" sz="2000" dirty="0" smtClean="0"/>
              <a:t>corrente </a:t>
            </a:r>
            <a:r>
              <a:rPr lang="pt-BR" sz="2000" dirty="0"/>
              <a:t>elétrica e </a:t>
            </a:r>
            <a:r>
              <a:rPr lang="pt-BR" sz="2000" dirty="0" smtClean="0"/>
              <a:t>energia elétrica </a:t>
            </a:r>
            <a:r>
              <a:rPr lang="pt-BR" sz="2000" dirty="0"/>
              <a:t>serão retornados para um operador.</a:t>
            </a:r>
          </a:p>
          <a:p>
            <a:endParaRPr lang="pt-BR" sz="2000" dirty="0"/>
          </a:p>
          <a:p>
            <a:r>
              <a:rPr lang="pt-BR" sz="2000" dirty="0"/>
              <a:t>Por praticidade, um dispositivo de apresentação de informações visuais proverá </a:t>
            </a:r>
            <a:r>
              <a:rPr lang="pt-BR" sz="2000" b="1" dirty="0"/>
              <a:t>visibilidade</a:t>
            </a:r>
            <a:r>
              <a:rPr lang="pt-BR" sz="2000" dirty="0"/>
              <a:t>, para que um operador possa visualizar os valores lidos pela estrutura de medição e os dados processados pelo micro-controlador.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do sistema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t-BR" dirty="0"/>
              <a:t>Na prática:</a:t>
            </a:r>
          </a:p>
          <a:p>
            <a:r>
              <a:rPr lang="pt-BR" dirty="0" smtClean="0"/>
              <a:t>Sensor INA219 </a:t>
            </a:r>
            <a:r>
              <a:rPr lang="pt-BR" dirty="0"/>
              <a:t>faz leitura de </a:t>
            </a:r>
            <a:r>
              <a:rPr lang="pt-BR" dirty="0" smtClean="0"/>
              <a:t>corrente e tensão </a:t>
            </a:r>
            <a:r>
              <a:rPr lang="pt-BR" dirty="0"/>
              <a:t>(</a:t>
            </a:r>
            <a:r>
              <a:rPr lang="pt-BR" b="1" dirty="0"/>
              <a:t>medição</a:t>
            </a:r>
            <a:r>
              <a:rPr lang="pt-BR" dirty="0" smtClean="0"/>
              <a:t>).</a:t>
            </a:r>
          </a:p>
          <a:p>
            <a:endParaRPr lang="pt-BR" dirty="0" smtClean="0"/>
          </a:p>
          <a:p>
            <a:pPr>
              <a:buNone/>
            </a:pPr>
            <a:r>
              <a:rPr lang="pt-PT" dirty="0" smtClean="0"/>
              <a:t>Seus terminais mais relevantes são 6:</a:t>
            </a:r>
            <a:endParaRPr lang="pt-BR" dirty="0" smtClean="0"/>
          </a:p>
          <a:p>
            <a:pPr lvl="0"/>
            <a:r>
              <a:rPr lang="pt-PT" dirty="0" smtClean="0"/>
              <a:t>Vin+ (Conectada à fonte)</a:t>
            </a:r>
            <a:endParaRPr lang="pt-BR" dirty="0" smtClean="0"/>
          </a:p>
          <a:p>
            <a:pPr lvl="0"/>
            <a:r>
              <a:rPr lang="pt-PT" dirty="0" smtClean="0"/>
              <a:t>Vin- (Conectada à carga)</a:t>
            </a:r>
            <a:endParaRPr lang="pt-BR" dirty="0" smtClean="0"/>
          </a:p>
          <a:p>
            <a:pPr lvl="0"/>
            <a:r>
              <a:rPr lang="pt-PT" dirty="0" smtClean="0"/>
              <a:t>Vcc (Alimentação positiva)</a:t>
            </a:r>
            <a:endParaRPr lang="pt-BR" dirty="0" smtClean="0"/>
          </a:p>
          <a:p>
            <a:pPr lvl="0"/>
            <a:r>
              <a:rPr lang="pt-PT" dirty="0" smtClean="0"/>
              <a:t>Gnd (Alimentação negativa)</a:t>
            </a:r>
            <a:endParaRPr lang="pt-BR" dirty="0" smtClean="0"/>
          </a:p>
          <a:p>
            <a:pPr lvl="0"/>
            <a:r>
              <a:rPr lang="pt-PT" dirty="0" smtClean="0"/>
              <a:t>SCL (Conectado ao arduino, relativo ao clock do sensor)</a:t>
            </a:r>
            <a:endParaRPr lang="pt-BR" dirty="0" smtClean="0"/>
          </a:p>
          <a:p>
            <a:pPr lvl="0"/>
            <a:r>
              <a:rPr lang="pt-PT" dirty="0" smtClean="0"/>
              <a:t>SDA (Conectado ao arduino, relativo à informações passadas para o microcontrolador)</a:t>
            </a:r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1276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 do sistema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Os terminais envolvidos na devida medição de tensão e corrente são “</a:t>
            </a:r>
            <a:r>
              <a:rPr lang="pt-BR" dirty="0" err="1" smtClean="0"/>
              <a:t>Vin</a:t>
            </a:r>
            <a:r>
              <a:rPr lang="pt-BR" dirty="0" smtClean="0"/>
              <a:t>+” e “</a:t>
            </a:r>
            <a:r>
              <a:rPr lang="pt-BR" dirty="0" err="1" smtClean="0"/>
              <a:t>Vin</a:t>
            </a:r>
            <a:r>
              <a:rPr lang="pt-BR" dirty="0" smtClean="0"/>
              <a:t>-”, correspondentes ao terminal do resistor de shunt.</a:t>
            </a:r>
          </a:p>
          <a:p>
            <a:endParaRPr lang="pt-BR" dirty="0"/>
          </a:p>
        </p:txBody>
      </p:sp>
      <p:pic>
        <p:nvPicPr>
          <p:cNvPr id="4" name="Imagem 3" descr="Circuito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928794" y="3214686"/>
            <a:ext cx="5600700" cy="22250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 do sistema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PT" dirty="0" smtClean="0"/>
              <a:t>Então a tensão nodal Vin- (Vb)  corresponde a tensão da carga. Enquanto a corrente é determinada pelo próprio shunt, a corrente que flui nele, que corresponde à: </a:t>
            </a:r>
            <a:endParaRPr lang="pt-BR" dirty="0" smtClean="0"/>
          </a:p>
          <a:p>
            <a:pPr>
              <a:buNone/>
            </a:pPr>
            <a:endParaRPr lang="pt-BR" dirty="0"/>
          </a:p>
        </p:txBody>
      </p:sp>
      <p:pic>
        <p:nvPicPr>
          <p:cNvPr id="4" name="Imagem 3" descr="Circuito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857356" y="4286256"/>
            <a:ext cx="5600700" cy="2225040"/>
          </a:xfrm>
          <a:prstGeom prst="rect">
            <a:avLst/>
          </a:prstGeom>
        </p:spPr>
      </p:pic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00430" y="3212907"/>
            <a:ext cx="1285884" cy="626936"/>
          </a:xfrm>
          <a:prstGeom prst="rect">
            <a:avLst/>
          </a:prstGeom>
          <a:noFill/>
        </p:spPr>
      </p:pic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2695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do sistema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PT" sz="2400" dirty="0" smtClean="0"/>
              <a:t>Desse modo que o sensor mede a corrente e envia esses dados ao arduino, que  por meio de  códigos, manipula-se dá funcional relação para determinar a energia elétrica gasta em 1s. (</a:t>
            </a:r>
            <a:r>
              <a:rPr lang="pt-PT" sz="2400" b="1" dirty="0" smtClean="0"/>
              <a:t>processamento</a:t>
            </a:r>
            <a:r>
              <a:rPr lang="pt-PT" sz="2400" dirty="0" smtClean="0"/>
              <a:t>)</a:t>
            </a:r>
          </a:p>
          <a:p>
            <a:endParaRPr lang="pt-BR" sz="2400" dirty="0" smtClean="0"/>
          </a:p>
          <a:p>
            <a:endParaRPr lang="pt-BR" sz="2400" dirty="0" smtClean="0"/>
          </a:p>
          <a:p>
            <a:r>
              <a:rPr lang="pt-PT" sz="2400" dirty="0" smtClean="0"/>
              <a:t>E sendo Energia Elétrica, dado em Joules (J), produto entre Tensão, Corrente e intervalo de Tempo. V sendo Tensão Elétrica, dada em Volts (V); I sendo Corrente Elétrica, dada em Ampères (A), medida pelo sensor; e Δt sendo tempo, dado em segundos(s).</a:t>
            </a:r>
            <a:endParaRPr lang="pt-BR" sz="2400" dirty="0" smtClean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1276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71868" y="3143248"/>
            <a:ext cx="1785950" cy="438722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101600" y="1533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trimônio Líquido">
  <a:themeElements>
    <a:clrScheme name="Patrimônio Líquid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Patrimônio Líquido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trimônio Líquido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338</TotalTime>
  <Words>681</Words>
  <Application>Microsoft Office PowerPoint</Application>
  <PresentationFormat>Apresentação na tela (4:3)</PresentationFormat>
  <Paragraphs>70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Patrimônio Líquido</vt:lpstr>
      <vt:lpstr>Medidor de Energia</vt:lpstr>
      <vt:lpstr>Proposta do projeto</vt:lpstr>
      <vt:lpstr>Objetivo &amp; Aplicações</vt:lpstr>
      <vt:lpstr>Requisitos do sistema</vt:lpstr>
      <vt:lpstr>Requisitos do sistema</vt:lpstr>
      <vt:lpstr>Requisitos do sistema</vt:lpstr>
      <vt:lpstr>Requisitos do sistema</vt:lpstr>
      <vt:lpstr>Requisitos do sistema</vt:lpstr>
      <vt:lpstr>Requisitos do sistema</vt:lpstr>
      <vt:lpstr>Requisitos do sistema</vt:lpstr>
      <vt:lpstr>Lista de Componentes</vt:lpstr>
      <vt:lpstr>Desenvolvimento do Simulador</vt:lpstr>
      <vt:lpstr>Código Comentado</vt:lpstr>
      <vt:lpstr>Código Comentado</vt:lpstr>
      <vt:lpstr>Código Comentado</vt:lpstr>
      <vt:lpstr>Código Comentado</vt:lpstr>
      <vt:lpstr>Código Comentado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Medidor de kWh</dc:title>
  <dc:creator>Marco Antonio</dc:creator>
  <cp:lastModifiedBy>Marco Antonio</cp:lastModifiedBy>
  <cp:revision>31</cp:revision>
  <dcterms:created xsi:type="dcterms:W3CDTF">2022-05-17T17:18:55Z</dcterms:created>
  <dcterms:modified xsi:type="dcterms:W3CDTF">2023-09-12T17:56:12Z</dcterms:modified>
</cp:coreProperties>
</file>