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5" r:id="rId1"/>
  </p:sldMasterIdLst>
  <p:notesMasterIdLst>
    <p:notesMasterId r:id="rId26"/>
  </p:notesMasterIdLst>
  <p:sldIdLst>
    <p:sldId id="256" r:id="rId2"/>
    <p:sldId id="260" r:id="rId3"/>
    <p:sldId id="262" r:id="rId4"/>
    <p:sldId id="257" r:id="rId5"/>
    <p:sldId id="259" r:id="rId6"/>
    <p:sldId id="265" r:id="rId7"/>
    <p:sldId id="261" r:id="rId8"/>
    <p:sldId id="266" r:id="rId9"/>
    <p:sldId id="263" r:id="rId10"/>
    <p:sldId id="270" r:id="rId11"/>
    <p:sldId id="268" r:id="rId12"/>
    <p:sldId id="269" r:id="rId13"/>
    <p:sldId id="272" r:id="rId14"/>
    <p:sldId id="273" r:id="rId15"/>
    <p:sldId id="267" r:id="rId16"/>
    <p:sldId id="276" r:id="rId17"/>
    <p:sldId id="274" r:id="rId18"/>
    <p:sldId id="275" r:id="rId19"/>
    <p:sldId id="271" r:id="rId20"/>
    <p:sldId id="277" r:id="rId21"/>
    <p:sldId id="278" r:id="rId22"/>
    <p:sldId id="279" r:id="rId23"/>
    <p:sldId id="264" r:id="rId24"/>
    <p:sldId id="25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EFB9-4512-7646-A34E-C7FA7E642CD3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8702-5D0E-7A42-99F0-27544C11FE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21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ED9AB6EB-765C-9347-B9B2-7DD93A94338D}" type="datetime1">
              <a:rPr lang="de-DE" smtClean="0"/>
              <a:t>27.10.20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3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BE9-130A-FF49-A74A-7316C0039D36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82323-DD71-0743-A960-D139FB6EE6C6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58AD-4C1F-4141-A9D5-A058BAFC582A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70AE52B-5CAD-1147-A333-B15BE378777F}" type="datetime1">
              <a:rPr lang="de-DE" smtClean="0"/>
              <a:t>27.10.20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C751BC4-5907-674C-BFB0-07B4D3AA4A20}" type="datetime1">
              <a:rPr lang="de-DE" smtClean="0"/>
              <a:t>27.10.20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12E2A2D-F72C-5F45-9796-633431DD5E92}" type="datetime1">
              <a:rPr lang="de-DE" smtClean="0"/>
              <a:t>27.10.20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4177603-DB56-6C43-B887-06DBDB335DB5}" type="datetime1">
              <a:rPr lang="de-DE" smtClean="0"/>
              <a:t>27.10.20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12EB-B5B2-284B-977D-EF17D85D30A3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ncentarelbundock.github.io/Rdatasets/csv/AER/Gun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B317F-49B6-44B4-8AA1-E962D9CB1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0" r="883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BB792-1DF4-374D-9B93-95024402A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DE" sz="4800" dirty="0"/>
              <a:t>An </a:t>
            </a:r>
            <a:r>
              <a:rPr lang="de-DE" sz="4800" dirty="0" err="1"/>
              <a:t>analysis</a:t>
            </a:r>
            <a:r>
              <a:rPr lang="de-DE" sz="4800" dirty="0"/>
              <a:t> on </a:t>
            </a:r>
            <a:r>
              <a:rPr lang="de-DE" sz="4800" dirty="0" err="1"/>
              <a:t>violence</a:t>
            </a:r>
            <a:r>
              <a:rPr lang="de-DE" sz="4800" dirty="0"/>
              <a:t> </a:t>
            </a:r>
            <a:r>
              <a:rPr lang="de-DE" sz="4800" dirty="0" err="1"/>
              <a:t>enhancing</a:t>
            </a:r>
            <a:r>
              <a:rPr lang="de-DE" sz="4800" dirty="0"/>
              <a:t> </a:t>
            </a:r>
            <a:r>
              <a:rPr lang="de-DE" sz="4800" dirty="0" err="1"/>
              <a:t>factors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BF8D20-8B15-F74A-AD9E-994DB1C3E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r>
              <a:rPr lang="de-DE" sz="2200" dirty="0" err="1"/>
              <a:t>Presentation</a:t>
            </a:r>
            <a:r>
              <a:rPr lang="de-DE" sz="2200" dirty="0"/>
              <a:t> &amp; Analysis </a:t>
            </a:r>
            <a:r>
              <a:rPr lang="de-DE" sz="2200" dirty="0" err="1"/>
              <a:t>by</a:t>
            </a:r>
            <a:r>
              <a:rPr lang="de-DE" sz="2200" dirty="0"/>
              <a:t>: Elias </a:t>
            </a:r>
            <a:r>
              <a:rPr lang="de-DE" sz="2200" dirty="0" err="1"/>
              <a:t>Kalach</a:t>
            </a:r>
            <a:r>
              <a:rPr lang="de-DE" sz="2200" dirty="0"/>
              <a:t> </a:t>
            </a:r>
            <a:r>
              <a:rPr lang="de-DE" sz="2200" dirty="0" err="1"/>
              <a:t>Salame</a:t>
            </a:r>
            <a:r>
              <a:rPr lang="de-DE" sz="2200" dirty="0"/>
              <a:t>, Marco </a:t>
            </a:r>
            <a:r>
              <a:rPr lang="de-DE" sz="2200" dirty="0" err="1"/>
              <a:t>Buratti</a:t>
            </a:r>
            <a:r>
              <a:rPr lang="de-DE" sz="2200" dirty="0"/>
              <a:t>, Marec Reifert </a:t>
            </a:r>
            <a:r>
              <a:rPr lang="de-DE" sz="2200" dirty="0" err="1"/>
              <a:t>and</a:t>
            </a:r>
            <a:r>
              <a:rPr lang="de-DE" sz="2200" dirty="0"/>
              <a:t> Roberto </a:t>
            </a:r>
            <a:r>
              <a:rPr lang="de-DE" sz="2200" dirty="0" err="1"/>
              <a:t>Semeraro</a:t>
            </a:r>
            <a:endParaRPr lang="de-DE" sz="2200" dirty="0"/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06A79-6F05-1E4B-9BFC-2249BC1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0D1C-1B56-2543-BF3E-7DD87C5CCD4C}" type="datetime1">
              <a:rPr lang="de-DE" smtClean="0"/>
              <a:t>27.10.20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9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18C17-3142-0849-9BCD-51CC5E7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2.1.: Development of violent incidents across all states 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F4B122-FB13-6D4F-B097-B8DF05E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B4AA2-D552-2A40-9088-FEB4ED2A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2.1.: Overview of crime development across all states </a:t>
            </a:r>
            <a:r>
              <a:rPr lang="en-US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C48DF-B2F9-BE46-B606-CF2C5E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1D5575-516E-2147-9D2E-0AF2D118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629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9894964-8AB4-C742-BA37-D505C6E09108}"/>
              </a:ext>
            </a:extLst>
          </p:cNvPr>
          <p:cNvSpPr txBox="1"/>
          <p:nvPr/>
        </p:nvSpPr>
        <p:spPr>
          <a:xfrm>
            <a:off x="429769" y="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15855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FE74-8FF9-2746-B2E1-DB09F87F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2.2.: Principal-Component-Analysis (PCA)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E42A8-4F39-ED41-810D-6A22B0BB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B921B-A433-9541-8B4C-C466EF9B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cumulated variance of PCs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5C65BA-1841-834D-AFE5-08AF95D43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568" y="2267869"/>
            <a:ext cx="3983366" cy="3904332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E1149C8-AD7C-464D-941A-7A02E812F9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45587" y="2267869"/>
            <a:ext cx="3983366" cy="3904332"/>
          </a:xfr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6A8282-0C64-CA4C-9095-3FC6BE79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1BC4-5907-674C-BFB0-07B4D3AA4A20}" type="datetime1">
              <a:rPr lang="de-DE" smtClean="0"/>
              <a:t>27.10.20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7000DF-69FA-1F40-8CD2-682A7EE96E9E}"/>
              </a:ext>
            </a:extLst>
          </p:cNvPr>
          <p:cNvSpPr txBox="1"/>
          <p:nvPr/>
        </p:nvSpPr>
        <p:spPr>
          <a:xfrm>
            <a:off x="1115568" y="211398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18A3EE-F6D0-D742-8FF6-C5BC390F21D3}"/>
              </a:ext>
            </a:extLst>
          </p:cNvPr>
          <p:cNvSpPr txBox="1"/>
          <p:nvPr/>
        </p:nvSpPr>
        <p:spPr>
          <a:xfrm>
            <a:off x="6345587" y="211398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69094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58FF26-17C7-4B7E-9D8E-C7D05894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9" y="2093976"/>
            <a:ext cx="3412219" cy="5084665"/>
          </a:xfrm>
        </p:spPr>
        <p:txBody>
          <a:bodyPr>
            <a:normAutofit/>
          </a:bodyPr>
          <a:lstStyle/>
          <a:p>
            <a:r>
              <a:rPr lang="en-US" sz="1700" dirty="0"/>
              <a:t>Plot 2 shows that 3 features cover around 80% of the total variance</a:t>
            </a:r>
          </a:p>
          <a:p>
            <a:r>
              <a:rPr lang="en-US" sz="1700" dirty="0"/>
              <a:t>Plot 3 shows that starting from the fourth component the number of outliers are higher than in first three components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DCB164-0533-0942-8CC8-6B15FAD1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36" y="630936"/>
            <a:ext cx="5622040" cy="549554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BD9AC-8C64-2849-B201-8AAD56F7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68C8D7-DB62-8C43-8FD8-99B6B4C8D2C3}" type="datetime1">
              <a:rPr lang="de-DE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27.10.20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DDD5968-9EA7-CB40-832D-8555E35CA3B2}"/>
              </a:ext>
            </a:extLst>
          </p:cNvPr>
          <p:cNvSpPr txBox="1"/>
          <p:nvPr/>
        </p:nvSpPr>
        <p:spPr>
          <a:xfrm>
            <a:off x="5638036" y="323159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92187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4A565A-E054-7841-9B8F-18672B01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C4E709-E054-DF4E-8991-B2269D11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1" y="457200"/>
            <a:ext cx="6510337" cy="58991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4267F48-7D0E-D441-B4D3-C4E0DD008F2E}"/>
              </a:ext>
            </a:extLst>
          </p:cNvPr>
          <p:cNvSpPr txBox="1"/>
          <p:nvPr/>
        </p:nvSpPr>
        <p:spPr>
          <a:xfrm>
            <a:off x="1022684" y="1540042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Representation of chosen main loading vectors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Vector 1: Afam, prisoners and violence are highly correlated, it amounts to 47% of the proportion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Vector 2 shows income, population and Caucasian are highly correlated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413CB3-E65C-F340-BE65-4BFD8CFFCC75}"/>
              </a:ext>
            </a:extLst>
          </p:cNvPr>
          <p:cNvSpPr txBox="1"/>
          <p:nvPr/>
        </p:nvSpPr>
        <p:spPr>
          <a:xfrm>
            <a:off x="5543551" y="149423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427955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E42B63-AEB3-BF45-825D-019D29A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3D depiction of PCA 1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4DE03CA-0C4D-8349-BC56-6EC32F52C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0265" y="630936"/>
            <a:ext cx="5037582" cy="5495544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14D2D-7DDB-8147-A275-4E4B41C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2E2A2D-F72C-5F45-9796-633431DD5E92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4CC42DB-6AD9-484D-B314-4D7F2EBE07B4}"/>
              </a:ext>
            </a:extLst>
          </p:cNvPr>
          <p:cNvSpPr txBox="1"/>
          <p:nvPr/>
        </p:nvSpPr>
        <p:spPr>
          <a:xfrm>
            <a:off x="5930265" y="161580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208609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E58D2D-3878-FF41-A4EE-1740FB1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pic>
        <p:nvPicPr>
          <p:cNvPr id="8" name="Grafik 7" descr="Ein Bild, das drinnen, fliegend enthält.&#10;&#10;Automatisch generierte Beschreibung">
            <a:extLst>
              <a:ext uri="{FF2B5EF4-FFF2-40B4-BE49-F238E27FC236}">
                <a16:creationId xmlns:a16="http://schemas.microsoft.com/office/drawing/2014/main" id="{B1848E9B-4DF6-D34A-866C-C088B195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6" y="1163314"/>
            <a:ext cx="4408486" cy="43210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D253B5-68CA-7A4F-89F3-3E23CD74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9" y="1163315"/>
            <a:ext cx="4408486" cy="432101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BA4D2-7E8E-624C-A2EE-AF210615591F}"/>
              </a:ext>
            </a:extLst>
          </p:cNvPr>
          <p:cNvSpPr txBox="1"/>
          <p:nvPr/>
        </p:nvSpPr>
        <p:spPr>
          <a:xfrm>
            <a:off x="1169989" y="5694685"/>
            <a:ext cx="480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PCA shows the state-score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43E475-F7A5-E541-99FC-27F877E8B2AD}"/>
              </a:ext>
            </a:extLst>
          </p:cNvPr>
          <p:cNvSpPr txBox="1"/>
          <p:nvPr/>
        </p:nvSpPr>
        <p:spPr>
          <a:xfrm>
            <a:off x="6613526" y="5694685"/>
            <a:ext cx="4760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2D representation of states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BCDF7A-BA47-8449-B179-B70B50BB83B9}"/>
              </a:ext>
            </a:extLst>
          </p:cNvPr>
          <p:cNvSpPr txBox="1"/>
          <p:nvPr/>
        </p:nvSpPr>
        <p:spPr>
          <a:xfrm>
            <a:off x="1169989" y="57341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958F925-D6FC-CB47-B412-18E86EB8F168}"/>
              </a:ext>
            </a:extLst>
          </p:cNvPr>
          <p:cNvSpPr txBox="1"/>
          <p:nvPr/>
        </p:nvSpPr>
        <p:spPr>
          <a:xfrm>
            <a:off x="6613526" y="573416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369610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F2387-62B9-2B4D-92EE-69935E43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Combining the previous two plots we can see the distribution of each state related to PC 1 and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CB54-65F1-E643-A23C-480F451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177603-DB56-6C43-B887-06DBDB335DB5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0091A5-4FD1-1B45-981E-1F894B95C075}"/>
              </a:ext>
            </a:extLst>
          </p:cNvPr>
          <p:cNvSpPr txBox="1"/>
          <p:nvPr/>
        </p:nvSpPr>
        <p:spPr>
          <a:xfrm>
            <a:off x="5247167" y="633463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9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8CA9CE22-3A05-6A4E-A880-3F153267F9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789" b="4137"/>
          <a:stretch/>
        </p:blipFill>
        <p:spPr>
          <a:xfrm>
            <a:off x="4965192" y="1161288"/>
            <a:ext cx="6729984" cy="5347796"/>
          </a:xfrm>
        </p:spPr>
      </p:pic>
    </p:spTree>
    <p:extLst>
      <p:ext uri="{BB962C8B-B14F-4D97-AF65-F5344CB8AC3E}">
        <p14:creationId xmlns:p14="http://schemas.microsoft.com/office/powerpoint/2010/main" val="362117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C951D-DB8D-6D4F-B7A6-D6CA9BF2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2.3.: Cluster-Analysis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703920-CF7D-954B-A139-E03A4EC3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C7009-87EC-674D-A69E-EEAF2935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97ECA-0B62-0E49-9800-6F7C072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 to our analysis and preliminary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Questions &amp; addressed stakeholders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Description of the analyzed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Preliminary work on the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Analysis and main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Development of violent incidents across all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Principal-Component-Analysis (PCA)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Cluster-Analysis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A10EF-EE9E-7346-AA0A-94331ED8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82ACCF-93A1-834A-ACCE-EC48B46F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68157D-AF9D-2643-BF93-027F32D82B57}"/>
              </a:ext>
            </a:extLst>
          </p:cNvPr>
          <p:cNvSpPr txBox="1"/>
          <p:nvPr/>
        </p:nvSpPr>
        <p:spPr>
          <a:xfrm>
            <a:off x="2390274" y="6536809"/>
            <a:ext cx="74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states in clusters without an effective gun law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3EF5965-21F6-7149-ADD4-6696CFCA6C45}"/>
              </a:ext>
            </a:extLst>
          </p:cNvPr>
          <p:cNvSpPr txBox="1"/>
          <p:nvPr/>
        </p:nvSpPr>
        <p:spPr>
          <a:xfrm>
            <a:off x="609600" y="85626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5D708E-5D1A-B64E-BFFF-E927E4EB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403"/>
            <a:ext cx="10972800" cy="59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D291F3-1045-674F-AC2B-3522DAE9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8FE7FE-E61E-574C-A823-F673207A7AB4}"/>
              </a:ext>
            </a:extLst>
          </p:cNvPr>
          <p:cNvSpPr txBox="1"/>
          <p:nvPr/>
        </p:nvSpPr>
        <p:spPr>
          <a:xfrm>
            <a:off x="2510589" y="6536809"/>
            <a:ext cx="71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states in clusters with an effective gun law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6D8020-DDBF-844F-8B49-D11BC0AEA0C0}"/>
              </a:ext>
            </a:extLst>
          </p:cNvPr>
          <p:cNvSpPr txBox="1"/>
          <p:nvPr/>
        </p:nvSpPr>
        <p:spPr>
          <a:xfrm>
            <a:off x="605590" y="40272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20F343-6915-2D4D-AB62-44AA5909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0" y="348049"/>
            <a:ext cx="10972800" cy="60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3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97DFA5-9F76-BC45-A3BB-CFF88F1D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432D-7E65-AF43-9F72-1764BDE3C995}" type="datetime1">
              <a:rPr lang="de-DE" smtClean="0"/>
              <a:t>27.10.20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8A73ED-B6B3-6B45-8A4F-5439A66E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2060"/>
            <a:ext cx="10972800" cy="608797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CC7187-DED9-E647-B27A-39B5FDC763D4}"/>
              </a:ext>
            </a:extLst>
          </p:cNvPr>
          <p:cNvSpPr txBox="1"/>
          <p:nvPr/>
        </p:nvSpPr>
        <p:spPr>
          <a:xfrm>
            <a:off x="1900989" y="6500183"/>
            <a:ext cx="839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states in clusters with and without an effective gun law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4A13EE-6177-E44B-ABBF-0DB5BADD2778}"/>
              </a:ext>
            </a:extLst>
          </p:cNvPr>
          <p:cNvSpPr txBox="1"/>
          <p:nvPr/>
        </p:nvSpPr>
        <p:spPr>
          <a:xfrm>
            <a:off x="609600" y="68921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282628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4481E-F1A4-504A-9A93-06D3B164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3.: </a:t>
            </a:r>
            <a:r>
              <a:rPr lang="de-DE" sz="3600" dirty="0" err="1"/>
              <a:t>Conclusion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56337-6FFA-4841-B400-F80F1597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Violence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the </a:t>
            </a:r>
            <a:r>
              <a:rPr lang="de-DE" dirty="0" err="1"/>
              <a:t>states</a:t>
            </a:r>
            <a:r>
              <a:rPr lang="de-DE" dirty="0"/>
              <a:t> but </a:t>
            </a:r>
            <a:r>
              <a:rPr lang="de-DE" dirty="0" err="1"/>
              <a:t>remain</a:t>
            </a:r>
            <a:r>
              <a:rPr lang="de-DE" dirty="0"/>
              <a:t> the same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 err="1"/>
              <a:t>Violence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in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prisoners,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Afro-American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personal </a:t>
            </a:r>
            <a:r>
              <a:rPr lang="de-DE" dirty="0" err="1"/>
              <a:t>income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an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gun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violence</a:t>
            </a:r>
            <a:r>
              <a:rPr lang="de-DE" dirty="0"/>
              <a:t> rate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198A31-C8A6-2C48-BDF2-1D756AD4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0037C-7D11-7147-8ABF-80DB31A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32FBA-C160-8D44-AC31-E1B9E7B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214-4403-5F4B-98CB-45913867288C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180B3-1A81-D641-AC12-6E2B1E1F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1.: Introduction to our analysis and preliminary 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ikroskop">
            <a:extLst>
              <a:ext uri="{FF2B5EF4-FFF2-40B4-BE49-F238E27FC236}">
                <a16:creationId xmlns:a16="http://schemas.microsoft.com/office/drawing/2014/main" id="{ACF21111-4C0A-4A1F-8F2E-AA305F70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A3272E-7C5A-B24D-A529-1E884CF7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909C3-A3AA-824A-8C99-9C1F7A3A757F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5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9979C-B051-A44D-9583-EBCA44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1.1.: Questions &amp; addressed Stakeholders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48C71-8F95-724D-8101-A832D8CCC1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did violence develop over the years?</a:t>
            </a:r>
          </a:p>
          <a:p>
            <a:r>
              <a:rPr lang="en-US" dirty="0"/>
              <a:t>Does the impact of the analyzed factors differ between states?</a:t>
            </a:r>
          </a:p>
          <a:p>
            <a:r>
              <a:rPr lang="en-US" dirty="0"/>
              <a:t>Have the violence rates been affected by a change in gun law?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2D2F14-39D8-4143-9086-A03D99E85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US Government (Legislative branch)</a:t>
            </a:r>
          </a:p>
          <a:p>
            <a:pPr lvl="1"/>
            <a:r>
              <a:rPr lang="en-US" sz="1600" dirty="0"/>
              <a:t>Federal level (e.g. Congress)</a:t>
            </a:r>
          </a:p>
          <a:p>
            <a:pPr lvl="1"/>
            <a:r>
              <a:rPr lang="en-US" sz="1600" dirty="0"/>
              <a:t>State level (e.g. Governors)</a:t>
            </a:r>
          </a:p>
          <a:p>
            <a:r>
              <a:rPr lang="en-US" sz="2000" dirty="0"/>
              <a:t>Law enforcement</a:t>
            </a:r>
          </a:p>
          <a:p>
            <a:pPr lvl="1"/>
            <a:r>
              <a:rPr lang="en-US" sz="1600" dirty="0"/>
              <a:t>E.g. police</a:t>
            </a:r>
          </a:p>
          <a:p>
            <a:r>
              <a:rPr lang="en-US" sz="2000" dirty="0"/>
              <a:t>Judicial branch</a:t>
            </a:r>
          </a:p>
          <a:p>
            <a:pPr lvl="1"/>
            <a:r>
              <a:rPr lang="en-US" sz="1600" dirty="0"/>
              <a:t>E.g. Supreme Court</a:t>
            </a:r>
          </a:p>
          <a:p>
            <a:r>
              <a:rPr lang="en-US" sz="2000" dirty="0"/>
              <a:t>News &amp; Media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152799-0BEE-3549-ACC2-79176CC3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52B-5CAD-1147-A333-B15BE378777F}" type="datetime1">
              <a:rPr lang="de-DE" smtClean="0"/>
              <a:t>27.10.20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F2303-7E5B-9740-96AD-3FFE854D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1.2.: Description</a:t>
            </a:r>
            <a:r>
              <a:rPr lang="en-US" sz="3600" dirty="0"/>
              <a:t> of the analyzed dataset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ED739-9307-3C4A-A876-62398B4F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Dataset contains data on 51 US states collected between 1977-1999</a:t>
            </a:r>
          </a:p>
          <a:p>
            <a:r>
              <a:rPr lang="en-US" sz="2000" dirty="0"/>
              <a:t>Consisting of 1173 observations on 13 variables (see next slide for the explanation)</a:t>
            </a:r>
          </a:p>
          <a:p>
            <a:r>
              <a:rPr lang="de-DE" sz="2000" dirty="0"/>
              <a:t>Source: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https://vincentarelbundock.github.io/Rdatasets/csv/AER/Guns.csv</a:t>
            </a:r>
            <a:r>
              <a:rPr lang="de-DE" sz="2000" dirty="0"/>
              <a:t>  (accessed on 21.10.2020)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0E8C1-44D1-2445-92B5-3DB077A1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702BE-1186-5541-B546-25DFE92F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and format of observed variables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B887B-7BBA-404D-8AD5-1D372610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3"/>
            <a:ext cx="4937760" cy="3982153"/>
          </a:xfrm>
        </p:spPr>
        <p:txBody>
          <a:bodyPr>
            <a:noAutofit/>
          </a:bodyPr>
          <a:lstStyle/>
          <a:p>
            <a:r>
              <a:rPr lang="en-US" sz="1400" dirty="0"/>
              <a:t>State: factor indicating observed state</a:t>
            </a:r>
          </a:p>
          <a:p>
            <a:r>
              <a:rPr lang="en-US" sz="1400" dirty="0"/>
              <a:t>Year: factor indicating observed year</a:t>
            </a:r>
          </a:p>
          <a:p>
            <a:r>
              <a:rPr lang="en-US" sz="1400" dirty="0"/>
              <a:t>Violent: violent crime rate (incidents per 100.000 members of population)</a:t>
            </a:r>
          </a:p>
          <a:p>
            <a:r>
              <a:rPr lang="en-US" sz="1400" dirty="0"/>
              <a:t>Murder: murder rate (incidents per 100.000 members of population)</a:t>
            </a:r>
          </a:p>
          <a:p>
            <a:r>
              <a:rPr lang="en-US" sz="1400" dirty="0"/>
              <a:t>Robbery: robbery rate (incidents per 100.000 members of population)</a:t>
            </a:r>
          </a:p>
          <a:p>
            <a:r>
              <a:rPr lang="en-US" sz="1400" dirty="0"/>
              <a:t>Prisoners: </a:t>
            </a:r>
            <a:r>
              <a:rPr lang="de-DE" sz="1400" dirty="0"/>
              <a:t>incarceration rate in the state in the previous year (sentenced prisoners per 100,000 residents)</a:t>
            </a:r>
            <a:endParaRPr lang="en-US" sz="1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BF31F-56C6-4B47-ACE1-2D0C6EA1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982152"/>
          </a:xfrm>
        </p:spPr>
        <p:txBody>
          <a:bodyPr>
            <a:normAutofit/>
          </a:bodyPr>
          <a:lstStyle/>
          <a:p>
            <a:r>
              <a:rPr lang="en-US" sz="1400" dirty="0"/>
              <a:t>Cauc: percentage of Caucasian state population (age: 10 – 64)</a:t>
            </a:r>
          </a:p>
          <a:p>
            <a:r>
              <a:rPr lang="en-US" sz="1400" dirty="0"/>
              <a:t>Afam: percentage of African-American state population (age: 10 – 64)</a:t>
            </a:r>
          </a:p>
          <a:p>
            <a:r>
              <a:rPr lang="en-US" sz="1400" dirty="0"/>
              <a:t>Male: percentage of male state population (age: 10-29)</a:t>
            </a:r>
          </a:p>
          <a:p>
            <a:r>
              <a:rPr lang="en-US" sz="1400" dirty="0"/>
              <a:t>Population: population of state in millions</a:t>
            </a:r>
          </a:p>
          <a:p>
            <a:r>
              <a:rPr lang="en-US" sz="1400" dirty="0"/>
              <a:t>Income: real per capita personal income (in US-Dollar)</a:t>
            </a:r>
          </a:p>
          <a:p>
            <a:r>
              <a:rPr lang="en-US" sz="1400" dirty="0"/>
              <a:t>Density: population per square mile of land area divided by 1000</a:t>
            </a:r>
          </a:p>
          <a:p>
            <a:r>
              <a:rPr lang="en-US" sz="1400" dirty="0"/>
              <a:t>Law: factor indicating if state has a shall carry law in effect in observed year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FDF84-A8F2-7A42-B60B-425233CC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E52B-5CAD-1147-A333-B15BE378777F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CACED-F357-8D42-A21E-6B657664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1.3.: Preliminary work on the dataset</a:t>
            </a:r>
            <a:r>
              <a:rPr lang="de-DE" sz="3600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4ED96-581F-DE4C-8021-CEC456EF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Removed features „Murder“ and „Robbery“ from the dataset as we focused on the impact on violence and had concerns about potential intersections </a:t>
            </a:r>
          </a:p>
          <a:p>
            <a:r>
              <a:rPr lang="en-US" sz="2000" dirty="0"/>
              <a:t>Created sub-datasets focusing on whether a gun law had been in place or not</a:t>
            </a:r>
          </a:p>
          <a:p>
            <a:pPr lvl="1"/>
            <a:r>
              <a:rPr lang="en-US" sz="1600" dirty="0"/>
              <a:t>Furthermore, it enables us to standardize data by excluding the binary feature „law“</a:t>
            </a:r>
          </a:p>
          <a:p>
            <a:r>
              <a:rPr lang="en-US" sz="2000" dirty="0"/>
              <a:t>Reduced the number of analyzed data entries to 76 to facilitate creation of plots and to avoid alter the interpretation of the feature “law” as a binary feature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4B38D-993C-9249-82BF-489B969A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35D5C-C527-D649-A49B-222E41FD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1.4.: Limitations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CD8DE-6D35-994C-8937-C30BB3F3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by a third party</a:t>
            </a:r>
          </a:p>
          <a:p>
            <a:r>
              <a:rPr lang="en-US" dirty="0"/>
              <a:t>Outdated dataset </a:t>
            </a:r>
          </a:p>
          <a:p>
            <a:r>
              <a:rPr lang="en-US" dirty="0"/>
              <a:t>Lack of information on features, such as: “murder”, ”robbery” or “law”</a:t>
            </a:r>
          </a:p>
          <a:p>
            <a:r>
              <a:rPr lang="en-US" dirty="0"/>
              <a:t>Our own preliminary work on the dataset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D3746-D5FF-124F-A34F-2A66B25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C8D7-DB62-8C43-8FD8-99B6B4C8D2C3}" type="datetime1">
              <a:rPr lang="de-DE" smtClean="0"/>
              <a:t>27.10.20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411C61-D1DC-2043-B6EC-53E211E4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2.: Analysis and main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5E9E216-3233-4638-972F-A8EC9F410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49859-FAA2-FD43-9DC4-AA91CB72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1780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1B4214-4403-5F4B-98CB-45913867288C}" type="datetime1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10/27/20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41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Macintosh PowerPoint</Application>
  <PresentationFormat>Breitbild</PresentationFormat>
  <Paragraphs>114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Neue Haas Grotesk Text Pro</vt:lpstr>
      <vt:lpstr>AccentBoxVTI</vt:lpstr>
      <vt:lpstr>An analysis on violence enhancing factors</vt:lpstr>
      <vt:lpstr>Agenda</vt:lpstr>
      <vt:lpstr>1.: Introduction to our analysis and preliminary work</vt:lpstr>
      <vt:lpstr>1.1.: Questions &amp; addressed Stakeholders</vt:lpstr>
      <vt:lpstr>1.2.: Description of the analyzed dataset</vt:lpstr>
      <vt:lpstr>Explanation and format of observed variables</vt:lpstr>
      <vt:lpstr>1.3.: Preliminary work on the dataset </vt:lpstr>
      <vt:lpstr>1.4.: Limitations</vt:lpstr>
      <vt:lpstr>2.: Analysis and main results</vt:lpstr>
      <vt:lpstr>2.1.: Development of violent incidents across all states  </vt:lpstr>
      <vt:lpstr>2.1.: Overview of crime development across all states  </vt:lpstr>
      <vt:lpstr>2.2.: Principal-Component-Analysis (PCA)</vt:lpstr>
      <vt:lpstr>Variance &amp; cumulated variance of PCs</vt:lpstr>
      <vt:lpstr>PowerPoint-Präsentation</vt:lpstr>
      <vt:lpstr>PowerPoint-Präsentation</vt:lpstr>
      <vt:lpstr>3D depiction of PCA 1</vt:lpstr>
      <vt:lpstr>PowerPoint-Präsentation</vt:lpstr>
      <vt:lpstr>Combining the previous two plots we can see the distribution of each state related to PC 1 and 2 </vt:lpstr>
      <vt:lpstr>2.3.: Cluster-Analysis</vt:lpstr>
      <vt:lpstr>PowerPoint-Präsentation</vt:lpstr>
      <vt:lpstr>PowerPoint-Präsentation</vt:lpstr>
      <vt:lpstr>PowerPoint-Präsentation</vt:lpstr>
      <vt:lpstr>3.: 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crime enhancing factors</dc:title>
  <dc:creator>Marec Reifert</dc:creator>
  <cp:lastModifiedBy>Marec Reifert</cp:lastModifiedBy>
  <cp:revision>5</cp:revision>
  <dcterms:created xsi:type="dcterms:W3CDTF">2020-10-26T16:50:21Z</dcterms:created>
  <dcterms:modified xsi:type="dcterms:W3CDTF">2020-10-27T11:53:47Z</dcterms:modified>
</cp:coreProperties>
</file>