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56" r:id="rId3"/>
    <p:sldId id="257" r:id="rId4"/>
    <p:sldId id="260" r:id="rId5"/>
    <p:sldId id="263" r:id="rId6"/>
    <p:sldId id="265" r:id="rId7"/>
    <p:sldId id="269" r:id="rId8"/>
    <p:sldId id="270" r:id="rId9"/>
    <p:sldId id="279" r:id="rId10"/>
    <p:sldId id="284" r:id="rId11"/>
    <p:sldId id="285" r:id="rId12"/>
    <p:sldId id="286" r:id="rId13"/>
    <p:sldId id="287" r:id="rId14"/>
    <p:sldId id="281" r:id="rId15"/>
    <p:sldId id="272" r:id="rId16"/>
    <p:sldId id="274" r:id="rId17"/>
    <p:sldId id="273" r:id="rId18"/>
    <p:sldId id="282" r:id="rId19"/>
    <p:sldId id="276" r:id="rId20"/>
    <p:sldId id="277" r:id="rId21"/>
    <p:sldId id="278" r:id="rId22"/>
    <p:sldId id="283"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Calbucci" initials="MC" lastIdx="10" clrIdx="0">
    <p:extLst>
      <p:ext uri="{19B8F6BF-5375-455C-9EA6-DF929625EA0E}">
        <p15:presenceInfo xmlns:p15="http://schemas.microsoft.com/office/powerpoint/2012/main" userId="8ad0cc2cf7555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95" autoAdjust="0"/>
    <p:restoredTop sz="94660"/>
  </p:normalViewPr>
  <p:slideViewPr>
    <p:cSldViewPr snapToGrid="0">
      <p:cViewPr varScale="1">
        <p:scale>
          <a:sx n="109" d="100"/>
          <a:sy n="109" d="100"/>
        </p:scale>
        <p:origin x="138"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Calbucci" userId="8ad0cc2cf7555d7f" providerId="LiveId" clId="{5E33A9CD-9E24-4F36-9536-425045BE9E10}"/>
    <pc:docChg chg="custSel addSld modSld">
      <pc:chgData name="Marco Calbucci" userId="8ad0cc2cf7555d7f" providerId="LiveId" clId="{5E33A9CD-9E24-4F36-9536-425045BE9E10}" dt="2021-12-19T18:08:32.332" v="11"/>
      <pc:docMkLst>
        <pc:docMk/>
      </pc:docMkLst>
      <pc:sldChg chg="new addCm delCm modCm">
        <pc:chgData name="Marco Calbucci" userId="8ad0cc2cf7555d7f" providerId="LiveId" clId="{5E33A9CD-9E24-4F36-9536-425045BE9E10}" dt="2021-12-19T18:08:32.332" v="11"/>
        <pc:sldMkLst>
          <pc:docMk/>
          <pc:sldMk cId="610898086" sldId="257"/>
        </pc:sldMkLst>
      </pc:sldChg>
    </pc:docChg>
  </pc:docChgLst>
  <pc:docChgLst>
    <pc:chgData name="Marco Calbucci" userId="8ad0cc2cf7555d7f" providerId="LiveId" clId="{F7C7C398-D6BE-46EA-9EDE-D5D987653128}"/>
    <pc:docChg chg="undo custSel addSld modSld modSection">
      <pc:chgData name="Marco Calbucci" userId="8ad0cc2cf7555d7f" providerId="LiveId" clId="{F7C7C398-D6BE-46EA-9EDE-D5D987653128}" dt="2021-12-19T14:26:52.084" v="37" actId="1592"/>
      <pc:docMkLst>
        <pc:docMk/>
      </pc:docMkLst>
      <pc:sldChg chg="addCm delCm modCm">
        <pc:chgData name="Marco Calbucci" userId="8ad0cc2cf7555d7f" providerId="LiveId" clId="{F7C7C398-D6BE-46EA-9EDE-D5D987653128}" dt="2021-12-19T14:20:39.270" v="33"/>
        <pc:sldMkLst>
          <pc:docMk/>
          <pc:sldMk cId="4138514913" sldId="257"/>
        </pc:sldMkLst>
      </pc:sldChg>
      <pc:sldChg chg="addSp delSp modSp mod addCm delCm modCm">
        <pc:chgData name="Marco Calbucci" userId="8ad0cc2cf7555d7f" providerId="LiveId" clId="{F7C7C398-D6BE-46EA-9EDE-D5D987653128}" dt="2021-12-19T14:26:52.084" v="37" actId="1592"/>
        <pc:sldMkLst>
          <pc:docMk/>
          <pc:sldMk cId="3322041352" sldId="258"/>
        </pc:sldMkLst>
        <pc:spChg chg="del">
          <ac:chgData name="Marco Calbucci" userId="8ad0cc2cf7555d7f" providerId="LiveId" clId="{F7C7C398-D6BE-46EA-9EDE-D5D987653128}" dt="2021-12-19T14:12:31.868" v="21" actId="478"/>
          <ac:spMkLst>
            <pc:docMk/>
            <pc:sldMk cId="3322041352" sldId="258"/>
            <ac:spMk id="2" creationId="{3398DF81-FF99-4FCB-AF1B-807763AEB6E7}"/>
          </ac:spMkLst>
        </pc:spChg>
        <pc:spChg chg="mod">
          <ac:chgData name="Marco Calbucci" userId="8ad0cc2cf7555d7f" providerId="LiveId" clId="{F7C7C398-D6BE-46EA-9EDE-D5D987653128}" dt="2021-12-19T14:12:42.924" v="24" actId="6549"/>
          <ac:spMkLst>
            <pc:docMk/>
            <pc:sldMk cId="3322041352" sldId="258"/>
            <ac:spMk id="3" creationId="{B605CDB8-C904-4423-86FF-4B2D7E3E8F1F}"/>
          </ac:spMkLst>
        </pc:spChg>
        <pc:picChg chg="add mod">
          <ac:chgData name="Marco Calbucci" userId="8ad0cc2cf7555d7f" providerId="LiveId" clId="{F7C7C398-D6BE-46EA-9EDE-D5D987653128}" dt="2021-12-19T14:07:11.675" v="15" actId="1076"/>
          <ac:picMkLst>
            <pc:docMk/>
            <pc:sldMk cId="3322041352" sldId="258"/>
            <ac:picMk id="5" creationId="{CDE2F1CD-00B0-46F7-9CA4-9B44ECB8F81B}"/>
          </ac:picMkLst>
        </pc:picChg>
      </pc:sldChg>
      <pc:sldChg chg="new addCm modCm">
        <pc:chgData name="Marco Calbucci" userId="8ad0cc2cf7555d7f" providerId="LiveId" clId="{F7C7C398-D6BE-46EA-9EDE-D5D987653128}" dt="2021-12-19T14:26:44.850" v="36"/>
        <pc:sldMkLst>
          <pc:docMk/>
          <pc:sldMk cId="1406961586" sldId="259"/>
        </pc:sldMkLst>
      </pc:sldChg>
    </pc:docChg>
  </pc:docChgLst>
  <pc:docChgLst>
    <pc:chgData name="Marco Calbucci" userId="8ad0cc2cf7555d7f" providerId="LiveId" clId="{C11226F7-C927-4598-A0E8-A5A3EE9363F1}"/>
    <pc:docChg chg="undo custSel delSld modSld delSection modSection">
      <pc:chgData name="Marco Calbucci" userId="8ad0cc2cf7555d7f" providerId="LiveId" clId="{C11226F7-C927-4598-A0E8-A5A3EE9363F1}" dt="2021-12-19T14:39:43.914" v="24" actId="20577"/>
      <pc:docMkLst>
        <pc:docMk/>
      </pc:docMkLst>
      <pc:sldChg chg="modSp mod">
        <pc:chgData name="Marco Calbucci" userId="8ad0cc2cf7555d7f" providerId="LiveId" clId="{C11226F7-C927-4598-A0E8-A5A3EE9363F1}" dt="2021-12-19T14:39:43.914" v="24" actId="20577"/>
        <pc:sldMkLst>
          <pc:docMk/>
          <pc:sldMk cId="3467641796" sldId="256"/>
        </pc:sldMkLst>
        <pc:spChg chg="mod">
          <ac:chgData name="Marco Calbucci" userId="8ad0cc2cf7555d7f" providerId="LiveId" clId="{C11226F7-C927-4598-A0E8-A5A3EE9363F1}" dt="2021-12-19T14:39:43.914" v="24" actId="20577"/>
          <ac:spMkLst>
            <pc:docMk/>
            <pc:sldMk cId="3467641796" sldId="256"/>
            <ac:spMk id="3" creationId="{B3D8E939-745B-43C8-B974-622A3722A69F}"/>
          </ac:spMkLst>
        </pc:spChg>
      </pc:sldChg>
      <pc:sldChg chg="del">
        <pc:chgData name="Marco Calbucci" userId="8ad0cc2cf7555d7f" providerId="LiveId" clId="{C11226F7-C927-4598-A0E8-A5A3EE9363F1}" dt="2021-12-19T14:38:56.316" v="0" actId="47"/>
        <pc:sldMkLst>
          <pc:docMk/>
          <pc:sldMk cId="4138514913" sldId="257"/>
        </pc:sldMkLst>
      </pc:sldChg>
      <pc:sldChg chg="del">
        <pc:chgData name="Marco Calbucci" userId="8ad0cc2cf7555d7f" providerId="LiveId" clId="{C11226F7-C927-4598-A0E8-A5A3EE9363F1}" dt="2021-12-19T14:38:56.316" v="0" actId="47"/>
        <pc:sldMkLst>
          <pc:docMk/>
          <pc:sldMk cId="3322041352" sldId="258"/>
        </pc:sldMkLst>
      </pc:sldChg>
      <pc:sldChg chg="del">
        <pc:chgData name="Marco Calbucci" userId="8ad0cc2cf7555d7f" providerId="LiveId" clId="{C11226F7-C927-4598-A0E8-A5A3EE9363F1}" dt="2021-12-19T14:38:56.316" v="0" actId="47"/>
        <pc:sldMkLst>
          <pc:docMk/>
          <pc:sldMk cId="1406961586" sldId="25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5-10T22:38:18.672" idx="9">
    <p:pos x="10" y="10"/>
    <p:text>Independent of the mean and std, same number of std from mean --&gt; same probability</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10T23:48:26.459" idx="10">
    <p:pos x="10" y="10"/>
    <p:text>Esempio maratoneti</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0266-B509-11A8-A397-ED4F290DE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13F17A7-B010-684C-8CD0-E64F12D19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0F2D76-05B7-70B1-CFE4-6F32DD7BD89E}"/>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5" name="Footer Placeholder 4">
            <a:extLst>
              <a:ext uri="{FF2B5EF4-FFF2-40B4-BE49-F238E27FC236}">
                <a16:creationId xmlns:a16="http://schemas.microsoft.com/office/drawing/2014/main" id="{ADF3DCAB-4671-CB22-5D7E-61D4E4E25DF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93E9368-6E54-1814-4F00-D568723A03F6}"/>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75885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CCEA-FB88-3980-CCC0-D84DD3E051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B05B7E-0B17-04F5-3380-E01375DEF5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28BC9A-231C-A3AD-8F86-92F5403C4597}"/>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5" name="Footer Placeholder 4">
            <a:extLst>
              <a:ext uri="{FF2B5EF4-FFF2-40B4-BE49-F238E27FC236}">
                <a16:creationId xmlns:a16="http://schemas.microsoft.com/office/drawing/2014/main" id="{3E10AFD3-72E0-0776-679E-DF59AFD4097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CFBCA43-9C96-E69C-728E-0CA5433519FF}"/>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56479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1799-1E5D-DFC8-5133-F2E0C4137D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DEC28D-BDD6-957C-0664-D412687A6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55F224-6A4D-2D06-DFA7-95488235FC3F}"/>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5" name="Footer Placeholder 4">
            <a:extLst>
              <a:ext uri="{FF2B5EF4-FFF2-40B4-BE49-F238E27FC236}">
                <a16:creationId xmlns:a16="http://schemas.microsoft.com/office/drawing/2014/main" id="{DEF3C2BD-FD82-3C6A-0DB6-9F8BF3F319A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204FB47-7A56-B0AA-6B6D-35ACC5F964BF}"/>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24239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6641-0688-1C49-93B0-245A29505A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2270EA-2120-1354-E153-68D9F1CE4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CA2362-D3C0-595C-278B-AEBB2436E37C}"/>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5" name="Footer Placeholder 4">
            <a:extLst>
              <a:ext uri="{FF2B5EF4-FFF2-40B4-BE49-F238E27FC236}">
                <a16:creationId xmlns:a16="http://schemas.microsoft.com/office/drawing/2014/main" id="{CDCCFF20-BF42-0C00-F2BE-7EE8E196558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FE5FF1A-7AC2-C97F-12F2-8088F8C61B4C}"/>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89408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46F8-2870-B6EE-5DFC-00043C9FD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C2F0C5-753A-D5CF-FB85-A702E99C2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DE6FD1-C179-5368-8C95-5F5036DA7049}"/>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5" name="Footer Placeholder 4">
            <a:extLst>
              <a:ext uri="{FF2B5EF4-FFF2-40B4-BE49-F238E27FC236}">
                <a16:creationId xmlns:a16="http://schemas.microsoft.com/office/drawing/2014/main" id="{3B8A9C02-E5D3-E140-5061-B349AA6F6E8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0FBFFCA-F941-27C2-1067-73D70DF0FBF4}"/>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77031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BC26-6002-6E4C-41CD-75C00F9612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438668-E38C-D55E-4E21-AC70D902B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67C04E4-5652-329F-6812-7E4A7A56A5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DB3BEE-8925-3037-7768-B83F56EF2CCE}"/>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6" name="Footer Placeholder 5">
            <a:extLst>
              <a:ext uri="{FF2B5EF4-FFF2-40B4-BE49-F238E27FC236}">
                <a16:creationId xmlns:a16="http://schemas.microsoft.com/office/drawing/2014/main" id="{DCCE6DE2-3383-B203-B152-A847F937B48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6546D62-0AF7-826E-EA7E-F82F68D00104}"/>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106514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CE5-A27D-CB8F-BC5F-F8E096F3278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59B940-B0DC-6870-B99A-C8723A7ABA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2199B7-C5B9-0622-348E-8573616C4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3FA3C5A-FDAA-D456-D0B0-08D5C63BA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F085D-A481-177F-1EE3-9CE0CD868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067080-1E6E-575B-B5B9-161C9D6766F4}"/>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8" name="Footer Placeholder 7">
            <a:extLst>
              <a:ext uri="{FF2B5EF4-FFF2-40B4-BE49-F238E27FC236}">
                <a16:creationId xmlns:a16="http://schemas.microsoft.com/office/drawing/2014/main" id="{CE5553A5-08EB-C7BF-3F88-3F4AAE93DFF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2E82F5C2-14ED-E63C-A316-6CB877C54C4D}"/>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50876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2745-813A-991C-A76C-B2C4FCC4AAA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7E4DA7-B52D-C996-7EFC-0686CC232A74}"/>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4" name="Footer Placeholder 3">
            <a:extLst>
              <a:ext uri="{FF2B5EF4-FFF2-40B4-BE49-F238E27FC236}">
                <a16:creationId xmlns:a16="http://schemas.microsoft.com/office/drawing/2014/main" id="{DD0E2F05-BF00-9263-6BD6-66CD814366EE}"/>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B7AB9F75-E6BA-367F-59E3-E4615DC981A0}"/>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45920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7E258-ED75-F935-7A3E-839E0E0EDA4F}"/>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3" name="Footer Placeholder 2">
            <a:extLst>
              <a:ext uri="{FF2B5EF4-FFF2-40B4-BE49-F238E27FC236}">
                <a16:creationId xmlns:a16="http://schemas.microsoft.com/office/drawing/2014/main" id="{D72230FD-9807-6C66-986B-9F30DE80054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FB4AA70-3AE8-F7C3-9ADA-A59D45D4B21B}"/>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302733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D7A-B2F5-D48D-3A45-63418996A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EEA0EAC-354E-6466-EAB1-CC116DB89F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BD819A-6868-1E32-381F-2ABBD291E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DA09C-7164-DF26-DA53-473B56886C96}"/>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6" name="Footer Placeholder 5">
            <a:extLst>
              <a:ext uri="{FF2B5EF4-FFF2-40B4-BE49-F238E27FC236}">
                <a16:creationId xmlns:a16="http://schemas.microsoft.com/office/drawing/2014/main" id="{5D83598C-1780-3CA1-7511-B4B577883C0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74DA639-D94A-0D7C-8972-37B561D95728}"/>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103681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3B2E-689C-AAD3-8A88-48C81E496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FA05FB-175E-359D-0BEA-53C70C15B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DC64A9-5A9A-3F96-F967-0D767C654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42954-5D48-0DC5-4D7A-9F2820834667}"/>
              </a:ext>
            </a:extLst>
          </p:cNvPr>
          <p:cNvSpPr>
            <a:spLocks noGrp="1"/>
          </p:cNvSpPr>
          <p:nvPr>
            <p:ph type="dt" sz="half" idx="10"/>
          </p:nvPr>
        </p:nvSpPr>
        <p:spPr/>
        <p:txBody>
          <a:bodyPr/>
          <a:lstStyle/>
          <a:p>
            <a:fld id="{C369705D-41FE-4C2A-AD94-64E2E5127CB0}" type="datetimeFigureOut">
              <a:rPr lang="it-IT" smtClean="0"/>
              <a:t>15/05/2022</a:t>
            </a:fld>
            <a:endParaRPr lang="it-IT"/>
          </a:p>
        </p:txBody>
      </p:sp>
      <p:sp>
        <p:nvSpPr>
          <p:cNvPr id="6" name="Footer Placeholder 5">
            <a:extLst>
              <a:ext uri="{FF2B5EF4-FFF2-40B4-BE49-F238E27FC236}">
                <a16:creationId xmlns:a16="http://schemas.microsoft.com/office/drawing/2014/main" id="{40FE0B57-4D72-2FB2-71B0-72E1EF31681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56AE8F1-0F06-4EE2-D777-F0367392E746}"/>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315884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E406E-8935-3D77-0327-F8057B451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BB5D94-029B-9BA3-3BB5-8FD72ECC4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BC071-99B3-06D4-4D20-E96B03242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9705D-41FE-4C2A-AD94-64E2E5127CB0}" type="datetimeFigureOut">
              <a:rPr lang="it-IT" smtClean="0"/>
              <a:t>15/05/2022</a:t>
            </a:fld>
            <a:endParaRPr lang="it-IT"/>
          </a:p>
        </p:txBody>
      </p:sp>
      <p:sp>
        <p:nvSpPr>
          <p:cNvPr id="5" name="Footer Placeholder 4">
            <a:extLst>
              <a:ext uri="{FF2B5EF4-FFF2-40B4-BE49-F238E27FC236}">
                <a16:creationId xmlns:a16="http://schemas.microsoft.com/office/drawing/2014/main" id="{2F1D699B-B27C-775C-5AA6-E36776C92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780609C-525D-1AAE-A6EB-EE2AEC460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E35B8-A513-4E6A-8A59-DE6AA0C35563}" type="slidenum">
              <a:rPr lang="it-IT" smtClean="0"/>
              <a:t>‹#›</a:t>
            </a:fld>
            <a:endParaRPr lang="it-IT"/>
          </a:p>
        </p:txBody>
      </p:sp>
    </p:spTree>
    <p:extLst>
      <p:ext uri="{BB962C8B-B14F-4D97-AF65-F5344CB8AC3E}">
        <p14:creationId xmlns:p14="http://schemas.microsoft.com/office/powerpoint/2010/main" val="15501298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70FA-FEA3-14F0-CED4-F36FB6958453}"/>
              </a:ext>
            </a:extLst>
          </p:cNvPr>
          <p:cNvSpPr>
            <a:spLocks noGrp="1"/>
          </p:cNvSpPr>
          <p:nvPr>
            <p:ph type="ctrTitle"/>
          </p:nvPr>
        </p:nvSpPr>
        <p:spPr/>
        <p:txBody>
          <a:bodyPr/>
          <a:lstStyle/>
          <a:p>
            <a:r>
              <a:rPr lang="it-IT" dirty="0" err="1"/>
              <a:t>Probability</a:t>
            </a:r>
            <a:r>
              <a:rPr lang="it-IT" dirty="0"/>
              <a:t> and </a:t>
            </a:r>
            <a:r>
              <a:rPr lang="it-IT" dirty="0" err="1"/>
              <a:t>Statistics</a:t>
            </a:r>
            <a:endParaRPr lang="en-GB" dirty="0"/>
          </a:p>
        </p:txBody>
      </p:sp>
    </p:spTree>
    <p:extLst>
      <p:ext uri="{BB962C8B-B14F-4D97-AF65-F5344CB8AC3E}">
        <p14:creationId xmlns:p14="http://schemas.microsoft.com/office/powerpoint/2010/main" val="248231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A3064-02C1-7481-49BD-A93635158CF9}"/>
              </a:ext>
            </a:extLst>
          </p:cNvPr>
          <p:cNvSpPr txBox="1"/>
          <p:nvPr/>
        </p:nvSpPr>
        <p:spPr>
          <a:xfrm>
            <a:off x="503853" y="531845"/>
            <a:ext cx="10326072" cy="2123658"/>
          </a:xfrm>
          <a:prstGeom prst="rect">
            <a:avLst/>
          </a:prstGeom>
          <a:noFill/>
        </p:spPr>
        <p:txBody>
          <a:bodyPr wrap="square" rtlCol="0">
            <a:spAutoFit/>
          </a:bodyPr>
          <a:lstStyle/>
          <a:p>
            <a:r>
              <a:rPr lang="en-GB" sz="2400" b="1" dirty="0"/>
              <a:t>Measures of central tendency</a:t>
            </a:r>
          </a:p>
          <a:p>
            <a:endParaRPr lang="en-GB" b="1" dirty="0"/>
          </a:p>
          <a:p>
            <a:pPr marL="285750" indent="-285750">
              <a:buFont typeface="Arial" panose="020B0604020202020204" pitchFamily="34" charset="0"/>
              <a:buChar char="•"/>
            </a:pPr>
            <a:r>
              <a:rPr lang="en-GB" b="1" dirty="0"/>
              <a:t>Mean: </a:t>
            </a:r>
            <a:r>
              <a:rPr lang="en-GB" dirty="0"/>
              <a:t>sum of values divided by the number of values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Median: </a:t>
            </a:r>
            <a:r>
              <a:rPr lang="en-GB" dirty="0"/>
              <a:t>the middle number in an ordered dataset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Mode: </a:t>
            </a:r>
            <a:r>
              <a:rPr lang="en-GB" dirty="0"/>
              <a:t>the most frequent value</a:t>
            </a:r>
          </a:p>
        </p:txBody>
      </p:sp>
      <p:pic>
        <p:nvPicPr>
          <p:cNvPr id="1028" name="Picture 4">
            <a:extLst>
              <a:ext uri="{FF2B5EF4-FFF2-40B4-BE49-F238E27FC236}">
                <a16:creationId xmlns:a16="http://schemas.microsoft.com/office/drawing/2014/main" id="{F968730E-25F9-D039-4A58-41C01666F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571" y="2833200"/>
            <a:ext cx="5406823" cy="37675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A5999C9-ED95-626D-EBEA-C591DDD1BAD9}"/>
              </a:ext>
            </a:extLst>
          </p:cNvPr>
          <p:cNvGraphicFramePr>
            <a:graphicFrameLocks noGrp="1"/>
          </p:cNvGraphicFramePr>
          <p:nvPr>
            <p:extLst>
              <p:ext uri="{D42A27DB-BD31-4B8C-83A1-F6EECF244321}">
                <p14:modId xmlns:p14="http://schemas.microsoft.com/office/powerpoint/2010/main" val="1410955477"/>
              </p:ext>
            </p:extLst>
          </p:nvPr>
        </p:nvGraphicFramePr>
        <p:xfrm>
          <a:off x="609600" y="3370702"/>
          <a:ext cx="1224573" cy="2462576"/>
        </p:xfrm>
        <a:graphic>
          <a:graphicData uri="http://schemas.openxmlformats.org/drawingml/2006/table">
            <a:tbl>
              <a:tblPr>
                <a:tableStyleId>{5C22544A-7EE6-4342-B048-85BDC9FD1C3A}</a:tableStyleId>
              </a:tblPr>
              <a:tblGrid>
                <a:gridCol w="1224573">
                  <a:extLst>
                    <a:ext uri="{9D8B030D-6E8A-4147-A177-3AD203B41FA5}">
                      <a16:colId xmlns:a16="http://schemas.microsoft.com/office/drawing/2014/main" val="1614060573"/>
                    </a:ext>
                  </a:extLst>
                </a:gridCol>
              </a:tblGrid>
              <a:tr h="215793">
                <a:tc>
                  <a:txBody>
                    <a:bodyPr/>
                    <a:lstStyle/>
                    <a:p>
                      <a:pPr algn="ctr" fontAlgn="b"/>
                      <a:r>
                        <a:rPr lang="en-GB" sz="900" b="1" u="none" strike="noStrike" dirty="0">
                          <a:effectLst/>
                        </a:rPr>
                        <a:t>Annual income</a:t>
                      </a:r>
                      <a:endParaRPr lang="en-GB" sz="900" b="1" i="0" u="none" strike="noStrike" dirty="0">
                        <a:solidFill>
                          <a:srgbClr val="00206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93879938"/>
                  </a:ext>
                </a:extLst>
              </a:tr>
              <a:tr h="203099">
                <a:tc>
                  <a:txBody>
                    <a:bodyPr/>
                    <a:lstStyle/>
                    <a:p>
                      <a:pPr algn="ctr" fontAlgn="b"/>
                      <a:r>
                        <a:rPr lang="en-GB" sz="900" u="none" strike="noStrike" dirty="0">
                          <a:effectLst/>
                        </a:rPr>
                        <a:t> $          62,000.00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15717495"/>
                  </a:ext>
                </a:extLst>
              </a:tr>
              <a:tr h="203099">
                <a:tc>
                  <a:txBody>
                    <a:bodyPr/>
                    <a:lstStyle/>
                    <a:p>
                      <a:pPr algn="ctr" fontAlgn="b"/>
                      <a:r>
                        <a:rPr lang="en-GB" sz="900" u="none" strike="noStrike">
                          <a:effectLst/>
                        </a:rPr>
                        <a:t> $          64,000.00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86999786"/>
                  </a:ext>
                </a:extLst>
              </a:tr>
              <a:tr h="203099">
                <a:tc>
                  <a:txBody>
                    <a:bodyPr/>
                    <a:lstStyle/>
                    <a:p>
                      <a:pPr algn="ctr" fontAlgn="b"/>
                      <a:r>
                        <a:rPr lang="en-GB" sz="900" u="none" strike="noStrike" dirty="0">
                          <a:effectLst/>
                        </a:rPr>
                        <a:t> $          49,000.00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94272744"/>
                  </a:ext>
                </a:extLst>
              </a:tr>
              <a:tr h="203099">
                <a:tc>
                  <a:txBody>
                    <a:bodyPr/>
                    <a:lstStyle/>
                    <a:p>
                      <a:pPr algn="ctr" fontAlgn="b"/>
                      <a:r>
                        <a:rPr lang="en-GB" sz="900" u="none" strike="noStrike" dirty="0">
                          <a:effectLst/>
                        </a:rPr>
                        <a:t> $       324,000.00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57867864"/>
                  </a:ext>
                </a:extLst>
              </a:tr>
              <a:tr h="203099">
                <a:tc>
                  <a:txBody>
                    <a:bodyPr/>
                    <a:lstStyle/>
                    <a:p>
                      <a:pPr algn="ctr" fontAlgn="b"/>
                      <a:r>
                        <a:rPr lang="en-GB" sz="900" u="none" strike="noStrike" dirty="0">
                          <a:effectLst/>
                        </a:rPr>
                        <a:t> $    1,264,000.00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07508045"/>
                  </a:ext>
                </a:extLst>
              </a:tr>
              <a:tr h="203099">
                <a:tc>
                  <a:txBody>
                    <a:bodyPr/>
                    <a:lstStyle/>
                    <a:p>
                      <a:pPr algn="ctr" fontAlgn="b"/>
                      <a:r>
                        <a:rPr lang="en-GB" sz="900" u="none" strike="noStrike">
                          <a:effectLst/>
                        </a:rPr>
                        <a:t> $          54,330.00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78133281"/>
                  </a:ext>
                </a:extLst>
              </a:tr>
              <a:tr h="203099">
                <a:tc>
                  <a:txBody>
                    <a:bodyPr/>
                    <a:lstStyle/>
                    <a:p>
                      <a:pPr algn="ctr" fontAlgn="b"/>
                      <a:r>
                        <a:rPr lang="en-GB" sz="900" u="none" strike="noStrike" dirty="0">
                          <a:effectLst/>
                        </a:rPr>
                        <a:t> $          64,000.00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8757448"/>
                  </a:ext>
                </a:extLst>
              </a:tr>
              <a:tr h="203099">
                <a:tc>
                  <a:txBody>
                    <a:bodyPr/>
                    <a:lstStyle/>
                    <a:p>
                      <a:pPr algn="ctr" fontAlgn="b"/>
                      <a:r>
                        <a:rPr lang="en-GB" sz="900" u="none" strike="noStrike">
                          <a:effectLst/>
                        </a:rPr>
                        <a:t> $          51,000.00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83760851"/>
                  </a:ext>
                </a:extLst>
              </a:tr>
              <a:tr h="203099">
                <a:tc>
                  <a:txBody>
                    <a:bodyPr/>
                    <a:lstStyle/>
                    <a:p>
                      <a:pPr algn="ctr" fontAlgn="b"/>
                      <a:r>
                        <a:rPr lang="en-GB" sz="900" u="none" strike="noStrike" dirty="0">
                          <a:effectLst/>
                        </a:rPr>
                        <a:t> $          55,000.00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51961149"/>
                  </a:ext>
                </a:extLst>
              </a:tr>
              <a:tr h="203099">
                <a:tc>
                  <a:txBody>
                    <a:bodyPr/>
                    <a:lstStyle/>
                    <a:p>
                      <a:pPr algn="ctr" fontAlgn="b"/>
                      <a:r>
                        <a:rPr lang="en-GB" sz="900" u="none" strike="noStrike" dirty="0">
                          <a:effectLst/>
                        </a:rPr>
                        <a:t> $          48,000.00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68680897"/>
                  </a:ext>
                </a:extLst>
              </a:tr>
              <a:tr h="215793">
                <a:tc>
                  <a:txBody>
                    <a:bodyPr/>
                    <a:lstStyle/>
                    <a:p>
                      <a:pPr algn="ctr" fontAlgn="b"/>
                      <a:r>
                        <a:rPr lang="en-GB" sz="900" u="none" strike="noStrike" dirty="0">
                          <a:effectLst/>
                        </a:rPr>
                        <a:t> $          53,000.00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464073"/>
                  </a:ext>
                </a:extLst>
              </a:tr>
            </a:tbl>
          </a:graphicData>
        </a:graphic>
      </p:graphicFrame>
      <p:graphicFrame>
        <p:nvGraphicFramePr>
          <p:cNvPr id="6" name="Table 5">
            <a:extLst>
              <a:ext uri="{FF2B5EF4-FFF2-40B4-BE49-F238E27FC236}">
                <a16:creationId xmlns:a16="http://schemas.microsoft.com/office/drawing/2014/main" id="{B4144B70-E7D4-4722-02BA-834AA626677A}"/>
              </a:ext>
            </a:extLst>
          </p:cNvPr>
          <p:cNvGraphicFramePr>
            <a:graphicFrameLocks noGrp="1"/>
          </p:cNvGraphicFramePr>
          <p:nvPr>
            <p:extLst>
              <p:ext uri="{D42A27DB-BD31-4B8C-83A1-F6EECF244321}">
                <p14:modId xmlns:p14="http://schemas.microsoft.com/office/powerpoint/2010/main" val="1929187079"/>
              </p:ext>
            </p:extLst>
          </p:nvPr>
        </p:nvGraphicFramePr>
        <p:xfrm>
          <a:off x="3034615" y="4081546"/>
          <a:ext cx="2107810" cy="1028925"/>
        </p:xfrm>
        <a:graphic>
          <a:graphicData uri="http://schemas.openxmlformats.org/drawingml/2006/table">
            <a:tbl>
              <a:tblPr>
                <a:tableStyleId>{5C22544A-7EE6-4342-B048-85BDC9FD1C3A}</a:tableStyleId>
              </a:tblPr>
              <a:tblGrid>
                <a:gridCol w="961982">
                  <a:extLst>
                    <a:ext uri="{9D8B030D-6E8A-4147-A177-3AD203B41FA5}">
                      <a16:colId xmlns:a16="http://schemas.microsoft.com/office/drawing/2014/main" val="3552463295"/>
                    </a:ext>
                  </a:extLst>
                </a:gridCol>
                <a:gridCol w="1145828">
                  <a:extLst>
                    <a:ext uri="{9D8B030D-6E8A-4147-A177-3AD203B41FA5}">
                      <a16:colId xmlns:a16="http://schemas.microsoft.com/office/drawing/2014/main" val="3689906732"/>
                    </a:ext>
                  </a:extLst>
                </a:gridCol>
              </a:tblGrid>
              <a:tr h="269103">
                <a:tc>
                  <a:txBody>
                    <a:bodyPr/>
                    <a:lstStyle/>
                    <a:p>
                      <a:pPr algn="ctr" fontAlgn="b"/>
                      <a:r>
                        <a:rPr lang="en-GB" sz="900" u="none" strike="noStrike">
                          <a:effectLst/>
                        </a:rPr>
                        <a:t> </a:t>
                      </a:r>
                      <a:endParaRPr lang="en-GB" sz="9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GB" sz="900" b="1" u="none" strike="noStrike" dirty="0">
                          <a:effectLst/>
                        </a:rPr>
                        <a:t>Annual income</a:t>
                      </a:r>
                      <a:endParaRPr lang="en-GB" sz="900" b="1" i="0" u="none" strike="noStrike" dirty="0">
                        <a:solidFill>
                          <a:srgbClr val="00206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48904707"/>
                  </a:ext>
                </a:extLst>
              </a:tr>
              <a:tr h="253274">
                <a:tc>
                  <a:txBody>
                    <a:bodyPr/>
                    <a:lstStyle/>
                    <a:p>
                      <a:pPr algn="ctr" fontAlgn="b"/>
                      <a:r>
                        <a:rPr lang="en-GB" sz="900" b="1" u="none" strike="noStrike" dirty="0">
                          <a:effectLst/>
                        </a:rPr>
                        <a:t>Mean</a:t>
                      </a:r>
                      <a:endParaRPr lang="en-GB" sz="900" b="1" i="0" u="none" strike="noStrike" dirty="0">
                        <a:solidFill>
                          <a:srgbClr val="002060"/>
                        </a:solidFill>
                        <a:effectLst/>
                        <a:latin typeface="Arial" panose="020B0604020202020204" pitchFamily="34" charset="0"/>
                      </a:endParaRPr>
                    </a:p>
                  </a:txBody>
                  <a:tcPr marL="9525" marR="9525" marT="9525" marB="0" anchor="b"/>
                </a:tc>
                <a:tc>
                  <a:txBody>
                    <a:bodyPr/>
                    <a:lstStyle/>
                    <a:p>
                      <a:pPr algn="ctr" fontAlgn="b"/>
                      <a:r>
                        <a:rPr lang="en-GB" sz="900" u="none" strike="noStrike">
                          <a:effectLst/>
                        </a:rPr>
                        <a:t> $   189,848.18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22834085"/>
                  </a:ext>
                </a:extLst>
              </a:tr>
              <a:tr h="253274">
                <a:tc>
                  <a:txBody>
                    <a:bodyPr/>
                    <a:lstStyle/>
                    <a:p>
                      <a:pPr algn="ctr" fontAlgn="b"/>
                      <a:r>
                        <a:rPr lang="en-GB" sz="900" b="1" u="none" strike="noStrike">
                          <a:effectLst/>
                        </a:rPr>
                        <a:t>Median</a:t>
                      </a:r>
                      <a:endParaRPr lang="en-GB" sz="900" b="1" i="0" u="none" strike="noStrike">
                        <a:solidFill>
                          <a:srgbClr val="002060"/>
                        </a:solidFill>
                        <a:effectLst/>
                        <a:latin typeface="Arial" panose="020B0604020202020204" pitchFamily="34" charset="0"/>
                      </a:endParaRPr>
                    </a:p>
                  </a:txBody>
                  <a:tcPr marL="9525" marR="9525" marT="9525" marB="0" anchor="b"/>
                </a:tc>
                <a:tc>
                  <a:txBody>
                    <a:bodyPr/>
                    <a:lstStyle/>
                    <a:p>
                      <a:pPr algn="ctr" fontAlgn="b"/>
                      <a:r>
                        <a:rPr lang="en-GB" sz="900" u="none" strike="noStrike">
                          <a:effectLst/>
                        </a:rPr>
                        <a:t> $     55,000.00 </a:t>
                      </a:r>
                      <a:endParaRPr lang="en-GB" sz="9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37425729"/>
                  </a:ext>
                </a:extLst>
              </a:tr>
              <a:tr h="253274">
                <a:tc>
                  <a:txBody>
                    <a:bodyPr/>
                    <a:lstStyle/>
                    <a:p>
                      <a:pPr algn="ctr" fontAlgn="b"/>
                      <a:r>
                        <a:rPr lang="en-GB" sz="900" b="1" u="none" strike="noStrike" dirty="0">
                          <a:effectLst/>
                        </a:rPr>
                        <a:t>Mode</a:t>
                      </a:r>
                      <a:endParaRPr lang="en-GB" sz="900" b="1" i="0" u="none" strike="noStrike" dirty="0">
                        <a:solidFill>
                          <a:srgbClr val="002060"/>
                        </a:solidFill>
                        <a:effectLst/>
                        <a:latin typeface="Arial" panose="020B0604020202020204" pitchFamily="34" charset="0"/>
                      </a:endParaRPr>
                    </a:p>
                  </a:txBody>
                  <a:tcPr marL="9525" marR="9525" marT="9525" marB="0" anchor="b"/>
                </a:tc>
                <a:tc>
                  <a:txBody>
                    <a:bodyPr/>
                    <a:lstStyle/>
                    <a:p>
                      <a:pPr algn="ctr" fontAlgn="b"/>
                      <a:r>
                        <a:rPr lang="en-GB" sz="900" u="none" strike="noStrike" dirty="0">
                          <a:effectLst/>
                        </a:rPr>
                        <a:t> $     64,000.00 </a:t>
                      </a:r>
                      <a:endParaRPr lang="en-GB" sz="9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56035612"/>
                  </a:ext>
                </a:extLst>
              </a:tr>
            </a:tbl>
          </a:graphicData>
        </a:graphic>
      </p:graphicFrame>
      <p:sp>
        <p:nvSpPr>
          <p:cNvPr id="7" name="Arrow: Right 6">
            <a:extLst>
              <a:ext uri="{FF2B5EF4-FFF2-40B4-BE49-F238E27FC236}">
                <a16:creationId xmlns:a16="http://schemas.microsoft.com/office/drawing/2014/main" id="{469D268C-5748-0AB5-8481-F7B989C3C457}"/>
              </a:ext>
            </a:extLst>
          </p:cNvPr>
          <p:cNvSpPr/>
          <p:nvPr/>
        </p:nvSpPr>
        <p:spPr>
          <a:xfrm>
            <a:off x="2153040" y="4596009"/>
            <a:ext cx="562708" cy="241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112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A3064-02C1-7481-49BD-A93635158CF9}"/>
              </a:ext>
            </a:extLst>
          </p:cNvPr>
          <p:cNvSpPr txBox="1"/>
          <p:nvPr/>
        </p:nvSpPr>
        <p:spPr>
          <a:xfrm>
            <a:off x="503853" y="531845"/>
            <a:ext cx="10326072" cy="1015663"/>
          </a:xfrm>
          <a:prstGeom prst="rect">
            <a:avLst/>
          </a:prstGeom>
          <a:noFill/>
        </p:spPr>
        <p:txBody>
          <a:bodyPr wrap="square" rtlCol="0">
            <a:spAutoFit/>
          </a:bodyPr>
          <a:lstStyle/>
          <a:p>
            <a:r>
              <a:rPr lang="en-GB" sz="2400" b="1" dirty="0"/>
              <a:t>Measures of </a:t>
            </a:r>
            <a:r>
              <a:rPr lang="en-GB" sz="2400" b="1" dirty="0" err="1"/>
              <a:t>asimmetry</a:t>
            </a:r>
            <a:endParaRPr lang="en-GB" sz="2400" b="1" dirty="0"/>
          </a:p>
          <a:p>
            <a:endParaRPr lang="en-GB" dirty="0"/>
          </a:p>
          <a:p>
            <a:r>
              <a:rPr lang="en-GB" b="1" dirty="0"/>
              <a:t>Skewness</a:t>
            </a:r>
            <a:r>
              <a:rPr lang="en-GB" dirty="0"/>
              <a:t> indicates whether the data is concentrated on one side.</a:t>
            </a:r>
          </a:p>
        </p:txBody>
      </p:sp>
      <p:pic>
        <p:nvPicPr>
          <p:cNvPr id="2054" name="Picture 6">
            <a:extLst>
              <a:ext uri="{FF2B5EF4-FFF2-40B4-BE49-F238E27FC236}">
                <a16:creationId xmlns:a16="http://schemas.microsoft.com/office/drawing/2014/main" id="{AF754C1A-7F87-3197-0339-4F11F3748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145" y="3289054"/>
            <a:ext cx="4865802" cy="33026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853B01E-F70B-67EA-8861-B03ECDC37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53" y="3289054"/>
            <a:ext cx="4739745" cy="33026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589D4E-F50B-49E2-E038-2A5E46D1E35E}"/>
              </a:ext>
            </a:extLst>
          </p:cNvPr>
          <p:cNvSpPr txBox="1"/>
          <p:nvPr/>
        </p:nvSpPr>
        <p:spPr>
          <a:xfrm>
            <a:off x="2938348" y="4308906"/>
            <a:ext cx="1296573" cy="369332"/>
          </a:xfrm>
          <a:prstGeom prst="rect">
            <a:avLst/>
          </a:prstGeom>
          <a:noFill/>
        </p:spPr>
        <p:txBody>
          <a:bodyPr wrap="none" rtlCol="0">
            <a:spAutoFit/>
          </a:bodyPr>
          <a:lstStyle/>
          <a:p>
            <a:r>
              <a:rPr lang="en-GB" dirty="0"/>
              <a:t>Skew = 3.06</a:t>
            </a:r>
          </a:p>
        </p:txBody>
      </p:sp>
      <p:sp>
        <p:nvSpPr>
          <p:cNvPr id="9" name="TextBox 8">
            <a:extLst>
              <a:ext uri="{FF2B5EF4-FFF2-40B4-BE49-F238E27FC236}">
                <a16:creationId xmlns:a16="http://schemas.microsoft.com/office/drawing/2014/main" id="{BD6B1359-2503-182E-223F-8FECBCD83735}"/>
              </a:ext>
            </a:extLst>
          </p:cNvPr>
          <p:cNvSpPr txBox="1"/>
          <p:nvPr/>
        </p:nvSpPr>
        <p:spPr>
          <a:xfrm>
            <a:off x="9778763" y="4308906"/>
            <a:ext cx="1367106" cy="369332"/>
          </a:xfrm>
          <a:prstGeom prst="rect">
            <a:avLst/>
          </a:prstGeom>
          <a:noFill/>
        </p:spPr>
        <p:txBody>
          <a:bodyPr wrap="none" rtlCol="0">
            <a:spAutoFit/>
          </a:bodyPr>
          <a:lstStyle/>
          <a:p>
            <a:r>
              <a:rPr lang="en-GB" dirty="0"/>
              <a:t>Skew = -0.37</a:t>
            </a:r>
          </a:p>
        </p:txBody>
      </p:sp>
      <p:sp>
        <p:nvSpPr>
          <p:cNvPr id="5" name="TextBox 4">
            <a:extLst>
              <a:ext uri="{FF2B5EF4-FFF2-40B4-BE49-F238E27FC236}">
                <a16:creationId xmlns:a16="http://schemas.microsoft.com/office/drawing/2014/main" id="{30C7C580-B0B3-5128-3C28-018370424A5C}"/>
              </a:ext>
            </a:extLst>
          </p:cNvPr>
          <p:cNvSpPr txBox="1"/>
          <p:nvPr/>
        </p:nvSpPr>
        <p:spPr>
          <a:xfrm>
            <a:off x="1975968" y="2409796"/>
            <a:ext cx="3221331" cy="369332"/>
          </a:xfrm>
          <a:prstGeom prst="rect">
            <a:avLst/>
          </a:prstGeom>
          <a:noFill/>
        </p:spPr>
        <p:txBody>
          <a:bodyPr wrap="none" rtlCol="0">
            <a:spAutoFit/>
          </a:bodyPr>
          <a:lstStyle/>
          <a:p>
            <a:r>
              <a:rPr lang="en-GB" dirty="0"/>
              <a:t>mean &gt; median </a:t>
            </a:r>
            <a:r>
              <a:rPr lang="en-GB" dirty="0">
                <a:sym typeface="Wingdings" panose="05000000000000000000" pitchFamily="2" charset="2"/>
              </a:rPr>
              <a:t> positive skew</a:t>
            </a:r>
            <a:endParaRPr lang="en-GB" dirty="0"/>
          </a:p>
        </p:txBody>
      </p:sp>
      <p:sp>
        <p:nvSpPr>
          <p:cNvPr id="11" name="TextBox 10">
            <a:extLst>
              <a:ext uri="{FF2B5EF4-FFF2-40B4-BE49-F238E27FC236}">
                <a16:creationId xmlns:a16="http://schemas.microsoft.com/office/drawing/2014/main" id="{C1C5B8C4-72D0-834A-C8A4-AF2F598EF21E}"/>
              </a:ext>
            </a:extLst>
          </p:cNvPr>
          <p:cNvSpPr txBox="1"/>
          <p:nvPr/>
        </p:nvSpPr>
        <p:spPr>
          <a:xfrm>
            <a:off x="7427199" y="2409796"/>
            <a:ext cx="3221331" cy="369332"/>
          </a:xfrm>
          <a:prstGeom prst="rect">
            <a:avLst/>
          </a:prstGeom>
          <a:noFill/>
        </p:spPr>
        <p:txBody>
          <a:bodyPr wrap="none" rtlCol="0">
            <a:spAutoFit/>
          </a:bodyPr>
          <a:lstStyle/>
          <a:p>
            <a:r>
              <a:rPr lang="en-GB" dirty="0"/>
              <a:t>mean &lt; median </a:t>
            </a:r>
            <a:r>
              <a:rPr lang="en-GB" dirty="0">
                <a:sym typeface="Wingdings" panose="05000000000000000000" pitchFamily="2" charset="2"/>
              </a:rPr>
              <a:t> positive skew</a:t>
            </a:r>
            <a:endParaRPr lang="en-GB" dirty="0"/>
          </a:p>
        </p:txBody>
      </p:sp>
    </p:spTree>
    <p:extLst>
      <p:ext uri="{BB962C8B-B14F-4D97-AF65-F5344CB8AC3E}">
        <p14:creationId xmlns:p14="http://schemas.microsoft.com/office/powerpoint/2010/main" val="176067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358D59-D1F0-5BD8-FBFA-1276BFEF8772}"/>
              </a:ext>
            </a:extLst>
          </p:cNvPr>
          <p:cNvSpPr txBox="1"/>
          <p:nvPr/>
        </p:nvSpPr>
        <p:spPr>
          <a:xfrm>
            <a:off x="503853" y="531845"/>
            <a:ext cx="10326072" cy="1015663"/>
          </a:xfrm>
          <a:prstGeom prst="rect">
            <a:avLst/>
          </a:prstGeom>
          <a:noFill/>
        </p:spPr>
        <p:txBody>
          <a:bodyPr wrap="square" rtlCol="0">
            <a:spAutoFit/>
          </a:bodyPr>
          <a:lstStyle/>
          <a:p>
            <a:r>
              <a:rPr lang="en-GB" sz="2400" b="1" dirty="0"/>
              <a:t>Measures of variability</a:t>
            </a:r>
          </a:p>
          <a:p>
            <a:endParaRPr lang="en-GB" dirty="0"/>
          </a:p>
          <a:p>
            <a:endParaRPr lang="en-GB" dirty="0"/>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54985AEF-2E2B-60D5-39ED-1A3D1C45A47E}"/>
                  </a:ext>
                </a:extLst>
              </p:cNvPr>
              <p:cNvGraphicFramePr>
                <a:graphicFrameLocks noGrp="1"/>
              </p:cNvGraphicFramePr>
              <p:nvPr>
                <p:extLst>
                  <p:ext uri="{D42A27DB-BD31-4B8C-83A1-F6EECF244321}">
                    <p14:modId xmlns:p14="http://schemas.microsoft.com/office/powerpoint/2010/main" val="2258090586"/>
                  </p:ext>
                </p:extLst>
              </p:nvPr>
            </p:nvGraphicFramePr>
            <p:xfrm>
              <a:off x="1732084" y="1234029"/>
              <a:ext cx="7506435" cy="1595751"/>
            </p:xfrm>
            <a:graphic>
              <a:graphicData uri="http://schemas.openxmlformats.org/drawingml/2006/table">
                <a:tbl>
                  <a:tblPr firstRow="1" bandRow="1">
                    <a:tableStyleId>{5C22544A-7EE6-4342-B048-85BDC9FD1C3A}</a:tableStyleId>
                  </a:tblPr>
                  <a:tblGrid>
                    <a:gridCol w="2502145">
                      <a:extLst>
                        <a:ext uri="{9D8B030D-6E8A-4147-A177-3AD203B41FA5}">
                          <a16:colId xmlns:a16="http://schemas.microsoft.com/office/drawing/2014/main" val="3962999171"/>
                        </a:ext>
                      </a:extLst>
                    </a:gridCol>
                    <a:gridCol w="2502145">
                      <a:extLst>
                        <a:ext uri="{9D8B030D-6E8A-4147-A177-3AD203B41FA5}">
                          <a16:colId xmlns:a16="http://schemas.microsoft.com/office/drawing/2014/main" val="911876905"/>
                        </a:ext>
                      </a:extLst>
                    </a:gridCol>
                    <a:gridCol w="2502145">
                      <a:extLst>
                        <a:ext uri="{9D8B030D-6E8A-4147-A177-3AD203B41FA5}">
                          <a16:colId xmlns:a16="http://schemas.microsoft.com/office/drawing/2014/main" val="1399419699"/>
                        </a:ext>
                      </a:extLst>
                    </a:gridCol>
                  </a:tblGrid>
                  <a:tr h="340727">
                    <a:tc>
                      <a:txBody>
                        <a:bodyPr/>
                        <a:lstStyle/>
                        <a:p>
                          <a:pPr algn="ctr"/>
                          <a:endParaRPr lang="en-GB" dirty="0"/>
                        </a:p>
                      </a:txBody>
                      <a:tcPr/>
                    </a:tc>
                    <a:tc>
                      <a:txBody>
                        <a:bodyPr/>
                        <a:lstStyle/>
                        <a:p>
                          <a:pPr algn="ctr"/>
                          <a:r>
                            <a:rPr lang="en-GB" dirty="0"/>
                            <a:t>Population</a:t>
                          </a:r>
                        </a:p>
                      </a:txBody>
                      <a:tcPr/>
                    </a:tc>
                    <a:tc>
                      <a:txBody>
                        <a:bodyPr/>
                        <a:lstStyle/>
                        <a:p>
                          <a:pPr algn="ctr"/>
                          <a:r>
                            <a:rPr lang="en-GB" dirty="0"/>
                            <a:t>Sample</a:t>
                          </a:r>
                        </a:p>
                      </a:txBody>
                      <a:tcPr/>
                    </a:tc>
                    <a:extLst>
                      <a:ext uri="{0D108BD9-81ED-4DB2-BD59-A6C34878D82A}">
                        <a16:rowId xmlns:a16="http://schemas.microsoft.com/office/drawing/2014/main" val="1969662550"/>
                      </a:ext>
                    </a:extLst>
                  </a:tr>
                  <a:tr h="514875">
                    <a:tc>
                      <a:txBody>
                        <a:bodyPr/>
                        <a:lstStyle/>
                        <a:p>
                          <a:pPr algn="ctr"/>
                          <a:r>
                            <a:rPr lang="it-IT" sz="1600" b="1" dirty="0" err="1"/>
                            <a:t>variance</a:t>
                          </a:r>
                          <a:endParaRPr lang="en-GB" sz="1600"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sz="1200" i="1" smtClean="0">
                                        <a:latin typeface="Cambria Math" panose="02040503050406030204" pitchFamily="18" charset="0"/>
                                      </a:rPr>
                                    </m:ctrlPr>
                                  </m:sSupPr>
                                  <m:e>
                                    <m:r>
                                      <a:rPr lang="el-GR" sz="1200" b="0" i="1">
                                        <a:latin typeface="Cambria Math" panose="02040503050406030204" pitchFamily="18" charset="0"/>
                                      </a:rPr>
                                      <m:t>𝜎</m:t>
                                    </m:r>
                                  </m:e>
                                  <m:sup>
                                    <m:r>
                                      <a:rPr lang="it-IT" sz="1200" b="0" i="1" smtClean="0">
                                        <a:latin typeface="Cambria Math" panose="02040503050406030204" pitchFamily="18" charset="0"/>
                                      </a:rPr>
                                      <m:t>2</m:t>
                                    </m:r>
                                  </m:sup>
                                </m:sSup>
                                <m:r>
                                  <a:rPr lang="en-GB" sz="1200" b="0" i="1" smtClean="0">
                                    <a:latin typeface="Cambria Math" panose="02040503050406030204" pitchFamily="18" charset="0"/>
                                  </a:rPr>
                                  <m:t>=</m:t>
                                </m:r>
                                <m:f>
                                  <m:fPr>
                                    <m:ctrlPr>
                                      <a:rPr lang="en-GB" sz="1200" i="1" smtClean="0">
                                        <a:latin typeface="Cambria Math" panose="02040503050406030204" pitchFamily="18" charset="0"/>
                                      </a:rPr>
                                    </m:ctrlPr>
                                  </m:fPr>
                                  <m:num>
                                    <m:nary>
                                      <m:naryPr>
                                        <m:chr m:val="∑"/>
                                        <m:ctrlPr>
                                          <a:rPr lang="en-GB" sz="1200" i="1" smtClean="0">
                                            <a:latin typeface="Cambria Math" panose="02040503050406030204" pitchFamily="18" charset="0"/>
                                          </a:rPr>
                                        </m:ctrlPr>
                                      </m:naryPr>
                                      <m:sub>
                                        <m:r>
                                          <m:rPr>
                                            <m:brk m:alnAt="23"/>
                                          </m:rPr>
                                          <a:rPr lang="it-IT" sz="1200" b="0" i="1" smtClean="0">
                                            <a:latin typeface="Cambria Math" panose="02040503050406030204" pitchFamily="18" charset="0"/>
                                          </a:rPr>
                                          <m:t>𝑖</m:t>
                                        </m:r>
                                        <m:r>
                                          <a:rPr lang="it-IT" sz="1200" b="0" i="1" smtClean="0">
                                            <a:latin typeface="Cambria Math" panose="02040503050406030204" pitchFamily="18" charset="0"/>
                                          </a:rPr>
                                          <m:t>=1</m:t>
                                        </m:r>
                                      </m:sub>
                                      <m:sup>
                                        <m:r>
                                          <a:rPr lang="it-IT" sz="1200" b="0" i="1" smtClean="0">
                                            <a:latin typeface="Cambria Math" panose="02040503050406030204" pitchFamily="18" charset="0"/>
                                          </a:rPr>
                                          <m:t>𝑁</m:t>
                                        </m:r>
                                      </m:sup>
                                      <m:e>
                                        <m:sSup>
                                          <m:sSupPr>
                                            <m:ctrlPr>
                                              <a:rPr lang="en-GB" sz="1200" i="1" smtClean="0">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−µ)</m:t>
                                            </m:r>
                                          </m:e>
                                          <m:sup>
                                            <m:r>
                                              <a:rPr lang="it-IT" sz="1200" b="0" i="1" smtClean="0">
                                                <a:latin typeface="Cambria Math" panose="02040503050406030204" pitchFamily="18" charset="0"/>
                                              </a:rPr>
                                              <m:t>2</m:t>
                                            </m:r>
                                          </m:sup>
                                        </m:sSup>
                                      </m:e>
                                    </m:nary>
                                  </m:num>
                                  <m:den>
                                    <m:r>
                                      <a:rPr lang="it-IT" sz="1200" b="0" i="1" smtClean="0">
                                        <a:latin typeface="Cambria Math" panose="02040503050406030204" pitchFamily="18" charset="0"/>
                                      </a:rPr>
                                      <m:t>𝑁</m:t>
                                    </m:r>
                                  </m:den>
                                </m:f>
                              </m:oMath>
                            </m:oMathPara>
                          </a14:m>
                          <a:endParaRPr lang="en-GB" sz="12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sz="1200" i="1" smtClean="0">
                                        <a:latin typeface="Cambria Math" panose="02040503050406030204" pitchFamily="18" charset="0"/>
                                      </a:rPr>
                                    </m:ctrlPr>
                                  </m:sSupPr>
                                  <m:e>
                                    <m:r>
                                      <a:rPr lang="en-GB" sz="1200" b="0" i="1" smtClean="0">
                                        <a:latin typeface="Cambria Math" panose="02040503050406030204" pitchFamily="18" charset="0"/>
                                      </a:rPr>
                                      <m:t>𝑠</m:t>
                                    </m:r>
                                  </m:e>
                                  <m:sup>
                                    <m:r>
                                      <a:rPr lang="it-IT" sz="1200" b="0" i="1" smtClean="0">
                                        <a:latin typeface="Cambria Math" panose="02040503050406030204" pitchFamily="18" charset="0"/>
                                      </a:rPr>
                                      <m:t>2</m:t>
                                    </m:r>
                                  </m:sup>
                                </m:sSup>
                                <m:r>
                                  <a:rPr lang="en-GB" sz="1200" b="0" i="1" smtClean="0">
                                    <a:latin typeface="Cambria Math" panose="02040503050406030204" pitchFamily="18" charset="0"/>
                                  </a:rPr>
                                  <m:t>=</m:t>
                                </m:r>
                                <m:f>
                                  <m:fPr>
                                    <m:ctrlPr>
                                      <a:rPr lang="en-GB" sz="1200" i="1" smtClean="0">
                                        <a:latin typeface="Cambria Math" panose="02040503050406030204" pitchFamily="18" charset="0"/>
                                      </a:rPr>
                                    </m:ctrlPr>
                                  </m:fPr>
                                  <m:num>
                                    <m:nary>
                                      <m:naryPr>
                                        <m:chr m:val="∑"/>
                                        <m:ctrlPr>
                                          <a:rPr lang="en-GB" sz="1200" i="1" smtClean="0">
                                            <a:latin typeface="Cambria Math" panose="02040503050406030204" pitchFamily="18" charset="0"/>
                                          </a:rPr>
                                        </m:ctrlPr>
                                      </m:naryPr>
                                      <m:sub>
                                        <m:r>
                                          <m:rPr>
                                            <m:brk m:alnAt="23"/>
                                          </m:rPr>
                                          <a:rPr lang="it-IT" sz="1200" b="0" i="1" smtClean="0">
                                            <a:latin typeface="Cambria Math" panose="02040503050406030204" pitchFamily="18" charset="0"/>
                                          </a:rPr>
                                          <m:t>𝑖</m:t>
                                        </m:r>
                                        <m:r>
                                          <a:rPr lang="it-IT" sz="1200" b="0" i="1" smtClean="0">
                                            <a:latin typeface="Cambria Math" panose="02040503050406030204" pitchFamily="18" charset="0"/>
                                          </a:rPr>
                                          <m:t>=1</m:t>
                                        </m:r>
                                      </m:sub>
                                      <m:sup>
                                        <m:r>
                                          <a:rPr lang="en-GB" sz="1200" b="0" i="1" smtClean="0">
                                            <a:latin typeface="Cambria Math" panose="02040503050406030204" pitchFamily="18" charset="0"/>
                                          </a:rPr>
                                          <m:t>𝑛</m:t>
                                        </m:r>
                                      </m:sup>
                                      <m:e>
                                        <m:sSup>
                                          <m:sSupPr>
                                            <m:ctrlPr>
                                              <a:rPr lang="en-GB" sz="1200" i="1" smtClean="0">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m:t>
                                            </m:r>
                                            <m:acc>
                                              <m:accPr>
                                                <m:chr m:val="̅"/>
                                                <m:ctrlPr>
                                                  <a:rPr lang="it-IT" sz="1200" b="0" i="1" smtClean="0">
                                                    <a:latin typeface="Cambria Math" panose="02040503050406030204" pitchFamily="18" charset="0"/>
                                                  </a:rPr>
                                                </m:ctrlPr>
                                              </m:accPr>
                                              <m:e>
                                                <m:r>
                                                  <a:rPr lang="en-GB" sz="1200" b="0" i="1" smtClean="0">
                                                    <a:latin typeface="Cambria Math" panose="02040503050406030204" pitchFamily="18" charset="0"/>
                                                  </a:rPr>
                                                  <m:t>𝑥</m:t>
                                                </m:r>
                                              </m:e>
                                            </m:acc>
                                            <m:r>
                                              <a:rPr lang="it-IT" sz="1200" b="0" i="1">
                                                <a:latin typeface="Cambria Math" panose="02040503050406030204" pitchFamily="18" charset="0"/>
                                              </a:rPr>
                                              <m:t>)</m:t>
                                            </m:r>
                                          </m:e>
                                          <m:sup>
                                            <m:r>
                                              <a:rPr lang="it-IT" sz="1200" b="0" i="1" smtClean="0">
                                                <a:latin typeface="Cambria Math" panose="02040503050406030204" pitchFamily="18" charset="0"/>
                                              </a:rPr>
                                              <m:t>2</m:t>
                                            </m:r>
                                          </m:sup>
                                        </m:sSup>
                                      </m:e>
                                    </m:nary>
                                  </m:num>
                                  <m:den>
                                    <m:r>
                                      <a:rPr lang="en-GB" sz="1200" b="0" i="1" smtClean="0">
                                        <a:latin typeface="Cambria Math" panose="02040503050406030204" pitchFamily="18" charset="0"/>
                                      </a:rPr>
                                      <m:t>𝑛</m:t>
                                    </m:r>
                                    <m:r>
                                      <a:rPr lang="en-GB" sz="1200" b="0" i="1" smtClean="0">
                                        <a:latin typeface="Cambria Math" panose="02040503050406030204" pitchFamily="18" charset="0"/>
                                      </a:rPr>
                                      <m:t>−1</m:t>
                                    </m:r>
                                  </m:den>
                                </m:f>
                              </m:oMath>
                            </m:oMathPara>
                          </a14:m>
                          <a:endParaRPr lang="en-GB" sz="1200" b="1" dirty="0"/>
                        </a:p>
                      </a:txBody>
                      <a:tcPr anchor="ctr" anchorCtr="1"/>
                    </a:tc>
                    <a:extLst>
                      <a:ext uri="{0D108BD9-81ED-4DB2-BD59-A6C34878D82A}">
                        <a16:rowId xmlns:a16="http://schemas.microsoft.com/office/drawing/2014/main" val="2435031579"/>
                      </a:ext>
                    </a:extLst>
                  </a:tr>
                  <a:tr h="715116">
                    <a:tc>
                      <a:txBody>
                        <a:bodyPr/>
                        <a:lstStyle/>
                        <a:p>
                          <a:pPr algn="ctr"/>
                          <a:r>
                            <a:rPr lang="it-IT" sz="1600" b="1" dirty="0"/>
                            <a:t>standard </a:t>
                          </a:r>
                          <a:r>
                            <a:rPr lang="it-IT" sz="1600" b="1" dirty="0" err="1"/>
                            <a:t>deviation</a:t>
                          </a:r>
                          <a:endParaRPr lang="en-GB" sz="1600" b="1" dirty="0"/>
                        </a:p>
                      </a:txBody>
                      <a:tcPr anchor="ctr" anchorCtr="1"/>
                    </a:tc>
                    <a:tc>
                      <a:txBody>
                        <a:bodyPr/>
                        <a:lstStyle/>
                        <a:p>
                          <a:pPr algn="ctr"/>
                          <a14:m>
                            <m:oMathPara xmlns:m="http://schemas.openxmlformats.org/officeDocument/2006/math">
                              <m:oMathParaPr>
                                <m:jc m:val="centerGroup"/>
                              </m:oMathParaPr>
                              <m:oMath xmlns:m="http://schemas.openxmlformats.org/officeDocument/2006/math">
                                <m:r>
                                  <a:rPr lang="el-GR" sz="1200" b="0" i="1" smtClean="0">
                                    <a:latin typeface="Cambria Math" panose="02040503050406030204" pitchFamily="18" charset="0"/>
                                  </a:rPr>
                                  <m:t>𝜎</m:t>
                                </m:r>
                                <m:r>
                                  <a:rPr lang="en-GB" sz="1200" b="0" i="1" smtClean="0">
                                    <a:latin typeface="Cambria Math" panose="02040503050406030204" pitchFamily="18" charset="0"/>
                                  </a:rPr>
                                  <m:t>=</m:t>
                                </m:r>
                                <m:rad>
                                  <m:radPr>
                                    <m:degHide m:val="on"/>
                                    <m:ctrlPr>
                                      <a:rPr lang="en-GB" sz="1200" i="1" smtClean="0">
                                        <a:latin typeface="Cambria Math" panose="02040503050406030204" pitchFamily="18" charset="0"/>
                                      </a:rPr>
                                    </m:ctrlPr>
                                  </m:radPr>
                                  <m:deg/>
                                  <m:e>
                                    <m:f>
                                      <m:fPr>
                                        <m:ctrlPr>
                                          <a:rPr lang="en-GB" sz="1200" i="1">
                                            <a:latin typeface="Cambria Math" panose="02040503050406030204" pitchFamily="18" charset="0"/>
                                          </a:rPr>
                                        </m:ctrlPr>
                                      </m:fPr>
                                      <m:num>
                                        <m:nary>
                                          <m:naryPr>
                                            <m:chr m:val="∑"/>
                                            <m:ctrlPr>
                                              <a:rPr lang="en-GB" sz="1200" i="1">
                                                <a:latin typeface="Cambria Math" panose="02040503050406030204" pitchFamily="18" charset="0"/>
                                              </a:rPr>
                                            </m:ctrlPr>
                                          </m:naryPr>
                                          <m:sub>
                                            <m:r>
                                              <m:rPr>
                                                <m:brk m:alnAt="23"/>
                                              </m:rPr>
                                              <a:rPr lang="it-IT" sz="1200" b="0" i="1">
                                                <a:latin typeface="Cambria Math" panose="02040503050406030204" pitchFamily="18" charset="0"/>
                                              </a:rPr>
                                              <m:t>𝑖</m:t>
                                            </m:r>
                                            <m:r>
                                              <a:rPr lang="it-IT" sz="1200" b="0" i="1">
                                                <a:latin typeface="Cambria Math" panose="02040503050406030204" pitchFamily="18" charset="0"/>
                                              </a:rPr>
                                              <m:t>=1</m:t>
                                            </m:r>
                                          </m:sub>
                                          <m:sup>
                                            <m:r>
                                              <a:rPr lang="it-IT" sz="1200" b="0" i="1">
                                                <a:latin typeface="Cambria Math" panose="02040503050406030204" pitchFamily="18" charset="0"/>
                                              </a:rPr>
                                              <m:t>𝑁</m:t>
                                            </m:r>
                                          </m:sup>
                                          <m:e>
                                            <m:sSup>
                                              <m:sSupPr>
                                                <m:ctrlPr>
                                                  <a:rPr lang="en-GB" sz="1200" i="1">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−µ)</m:t>
                                                </m:r>
                                              </m:e>
                                              <m:sup>
                                                <m:r>
                                                  <a:rPr lang="it-IT" sz="1200" b="0" i="1">
                                                    <a:latin typeface="Cambria Math" panose="02040503050406030204" pitchFamily="18" charset="0"/>
                                                  </a:rPr>
                                                  <m:t>2</m:t>
                                                </m:r>
                                              </m:sup>
                                            </m:sSup>
                                          </m:e>
                                        </m:nary>
                                      </m:num>
                                      <m:den>
                                        <m:r>
                                          <a:rPr lang="it-IT" sz="1200" b="0" i="1">
                                            <a:latin typeface="Cambria Math" panose="02040503050406030204" pitchFamily="18" charset="0"/>
                                          </a:rPr>
                                          <m:t>𝑁</m:t>
                                        </m:r>
                                      </m:den>
                                    </m:f>
                                  </m:e>
                                </m:rad>
                              </m:oMath>
                            </m:oMathPara>
                          </a14:m>
                          <a:endParaRPr lang="en-GB" sz="1200"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200" b="0" i="0" smtClean="0">
                                    <a:latin typeface="Cambria Math" panose="02040503050406030204" pitchFamily="18" charset="0"/>
                                  </a:rPr>
                                  <m:t> </m:t>
                                </m:r>
                                <m:r>
                                  <m:rPr>
                                    <m:sty m:val="p"/>
                                  </m:rPr>
                                  <a:rPr lang="en-GB" sz="1200" b="0" i="0" smtClean="0">
                                    <a:latin typeface="Cambria Math" panose="02040503050406030204" pitchFamily="18" charset="0"/>
                                  </a:rPr>
                                  <m:t>s</m:t>
                                </m:r>
                                <m:r>
                                  <a:rPr lang="en-GB" sz="1200" b="0" i="1" smtClean="0">
                                    <a:latin typeface="Cambria Math" panose="02040503050406030204" pitchFamily="18" charset="0"/>
                                  </a:rPr>
                                  <m:t>=</m:t>
                                </m:r>
                                <m:rad>
                                  <m:radPr>
                                    <m:degHide m:val="on"/>
                                    <m:ctrlPr>
                                      <a:rPr lang="en-GB" sz="1200" i="1" smtClean="0">
                                        <a:latin typeface="Cambria Math" panose="02040503050406030204" pitchFamily="18" charset="0"/>
                                      </a:rPr>
                                    </m:ctrlPr>
                                  </m:radPr>
                                  <m:deg/>
                                  <m:e>
                                    <m:f>
                                      <m:fPr>
                                        <m:ctrlPr>
                                          <a:rPr lang="en-GB" sz="1200" i="1">
                                            <a:latin typeface="Cambria Math" panose="02040503050406030204" pitchFamily="18" charset="0"/>
                                          </a:rPr>
                                        </m:ctrlPr>
                                      </m:fPr>
                                      <m:num>
                                        <m:nary>
                                          <m:naryPr>
                                            <m:chr m:val="∑"/>
                                            <m:ctrlPr>
                                              <a:rPr lang="en-GB" sz="1200" i="1">
                                                <a:latin typeface="Cambria Math" panose="02040503050406030204" pitchFamily="18" charset="0"/>
                                              </a:rPr>
                                            </m:ctrlPr>
                                          </m:naryPr>
                                          <m:sub>
                                            <m:r>
                                              <m:rPr>
                                                <m:brk m:alnAt="23"/>
                                              </m:rPr>
                                              <a:rPr lang="it-IT" sz="1200" b="0" i="1">
                                                <a:latin typeface="Cambria Math" panose="02040503050406030204" pitchFamily="18" charset="0"/>
                                              </a:rPr>
                                              <m:t>𝑖</m:t>
                                            </m:r>
                                            <m:r>
                                              <a:rPr lang="it-IT" sz="1200" b="0" i="1">
                                                <a:latin typeface="Cambria Math" panose="02040503050406030204" pitchFamily="18" charset="0"/>
                                              </a:rPr>
                                              <m:t>=1</m:t>
                                            </m:r>
                                          </m:sub>
                                          <m:sup>
                                            <m:r>
                                              <a:rPr lang="en-GB" sz="1200" b="0" i="1" smtClean="0">
                                                <a:latin typeface="Cambria Math" panose="02040503050406030204" pitchFamily="18" charset="0"/>
                                              </a:rPr>
                                              <m:t>𝑛</m:t>
                                            </m:r>
                                          </m:sup>
                                          <m:e>
                                            <m:sSup>
                                              <m:sSupPr>
                                                <m:ctrlPr>
                                                  <a:rPr lang="en-GB" sz="1200" i="1">
                                                    <a:latin typeface="Cambria Math" panose="02040503050406030204" pitchFamily="18" charset="0"/>
                                                  </a:rPr>
                                                </m:ctrlPr>
                                              </m:sSupPr>
                                              <m:e>
                                                <m:r>
                                                  <a:rPr lang="it-IT" sz="1200" b="0" i="1">
                                                    <a:latin typeface="Cambria Math" panose="02040503050406030204" pitchFamily="18" charset="0"/>
                                                  </a:rPr>
                                                  <m:t>(</m:t>
                                                </m:r>
                                                <m:sSub>
                                                  <m:sSubPr>
                                                    <m:ctrlPr>
                                                      <a:rPr lang="it-IT" sz="1200" i="1">
                                                        <a:latin typeface="Cambria Math" panose="02040503050406030204" pitchFamily="18" charset="0"/>
                                                      </a:rPr>
                                                    </m:ctrlPr>
                                                  </m:sSubPr>
                                                  <m:e>
                                                    <m:r>
                                                      <a:rPr lang="en-GB" sz="1200" b="0" i="1" smtClean="0">
                                                        <a:latin typeface="Cambria Math" panose="02040503050406030204" pitchFamily="18" charset="0"/>
                                                      </a:rPr>
                                                      <m:t>𝑥</m:t>
                                                    </m:r>
                                                  </m:e>
                                                  <m:sub>
                                                    <m:r>
                                                      <a:rPr lang="it-IT" sz="1200" b="0" i="1">
                                                        <a:latin typeface="Cambria Math" panose="02040503050406030204" pitchFamily="18" charset="0"/>
                                                      </a:rPr>
                                                      <m:t>𝑖</m:t>
                                                    </m:r>
                                                  </m:sub>
                                                </m:sSub>
                                                <m:r>
                                                  <a:rPr lang="it-IT" sz="1200" b="0" i="1">
                                                    <a:latin typeface="Cambria Math" panose="02040503050406030204" pitchFamily="18" charset="0"/>
                                                  </a:rPr>
                                                  <m:t>−</m:t>
                                                </m:r>
                                                <m:acc>
                                                  <m:accPr>
                                                    <m:chr m:val="̅"/>
                                                    <m:ctrlPr>
                                                      <a:rPr lang="it-IT" sz="1200" b="0" i="1" smtClean="0">
                                                        <a:latin typeface="Cambria Math" panose="02040503050406030204" pitchFamily="18" charset="0"/>
                                                      </a:rPr>
                                                    </m:ctrlPr>
                                                  </m:accPr>
                                                  <m:e>
                                                    <m:r>
                                                      <a:rPr lang="en-GB" sz="1200" b="0" i="1" smtClean="0">
                                                        <a:latin typeface="Cambria Math" panose="02040503050406030204" pitchFamily="18" charset="0"/>
                                                      </a:rPr>
                                                      <m:t>𝑥</m:t>
                                                    </m:r>
                                                  </m:e>
                                                </m:acc>
                                                <m:r>
                                                  <a:rPr lang="it-IT" sz="1200" b="0" i="1">
                                                    <a:latin typeface="Cambria Math" panose="02040503050406030204" pitchFamily="18" charset="0"/>
                                                  </a:rPr>
                                                  <m:t>)</m:t>
                                                </m:r>
                                              </m:e>
                                              <m:sup>
                                                <m:r>
                                                  <a:rPr lang="it-IT" sz="1200" b="0" i="1">
                                                    <a:latin typeface="Cambria Math" panose="02040503050406030204" pitchFamily="18" charset="0"/>
                                                  </a:rPr>
                                                  <m:t>2</m:t>
                                                </m:r>
                                              </m:sup>
                                            </m:sSup>
                                          </m:e>
                                        </m:nary>
                                      </m:num>
                                      <m:den>
                                        <m:r>
                                          <a:rPr lang="en-GB" sz="1200" b="0" i="1" smtClean="0">
                                            <a:latin typeface="Cambria Math" panose="02040503050406030204" pitchFamily="18" charset="0"/>
                                          </a:rPr>
                                          <m:t>𝑛</m:t>
                                        </m:r>
                                        <m:r>
                                          <a:rPr lang="en-GB" sz="1200" b="0" i="1" smtClean="0">
                                            <a:latin typeface="Cambria Math" panose="02040503050406030204" pitchFamily="18" charset="0"/>
                                          </a:rPr>
                                          <m:t>−1</m:t>
                                        </m:r>
                                      </m:den>
                                    </m:f>
                                  </m:e>
                                </m:rad>
                              </m:oMath>
                            </m:oMathPara>
                          </a14:m>
                          <a:endParaRPr lang="en-GB" sz="1200" b="1" dirty="0"/>
                        </a:p>
                      </a:txBody>
                      <a:tcPr anchor="ctr" anchorCtr="1"/>
                    </a:tc>
                    <a:extLst>
                      <a:ext uri="{0D108BD9-81ED-4DB2-BD59-A6C34878D82A}">
                        <a16:rowId xmlns:a16="http://schemas.microsoft.com/office/drawing/2014/main" val="563218465"/>
                      </a:ext>
                    </a:extLst>
                  </a:tr>
                </a:tbl>
              </a:graphicData>
            </a:graphic>
          </p:graphicFrame>
        </mc:Choice>
        <mc:Fallback>
          <p:graphicFrame>
            <p:nvGraphicFramePr>
              <p:cNvPr id="6" name="Table 6">
                <a:extLst>
                  <a:ext uri="{FF2B5EF4-FFF2-40B4-BE49-F238E27FC236}">
                    <a16:creationId xmlns:a16="http://schemas.microsoft.com/office/drawing/2014/main" id="{54985AEF-2E2B-60D5-39ED-1A3D1C45A47E}"/>
                  </a:ext>
                </a:extLst>
              </p:cNvPr>
              <p:cNvGraphicFramePr>
                <a:graphicFrameLocks noGrp="1"/>
              </p:cNvGraphicFramePr>
              <p:nvPr>
                <p:extLst>
                  <p:ext uri="{D42A27DB-BD31-4B8C-83A1-F6EECF244321}">
                    <p14:modId xmlns:p14="http://schemas.microsoft.com/office/powerpoint/2010/main" val="2258090586"/>
                  </p:ext>
                </p:extLst>
              </p:nvPr>
            </p:nvGraphicFramePr>
            <p:xfrm>
              <a:off x="1732084" y="1234029"/>
              <a:ext cx="7506435" cy="1595751"/>
            </p:xfrm>
            <a:graphic>
              <a:graphicData uri="http://schemas.openxmlformats.org/drawingml/2006/table">
                <a:tbl>
                  <a:tblPr firstRow="1" bandRow="1">
                    <a:tableStyleId>{5C22544A-7EE6-4342-B048-85BDC9FD1C3A}</a:tableStyleId>
                  </a:tblPr>
                  <a:tblGrid>
                    <a:gridCol w="2502145">
                      <a:extLst>
                        <a:ext uri="{9D8B030D-6E8A-4147-A177-3AD203B41FA5}">
                          <a16:colId xmlns:a16="http://schemas.microsoft.com/office/drawing/2014/main" val="3962999171"/>
                        </a:ext>
                      </a:extLst>
                    </a:gridCol>
                    <a:gridCol w="2502145">
                      <a:extLst>
                        <a:ext uri="{9D8B030D-6E8A-4147-A177-3AD203B41FA5}">
                          <a16:colId xmlns:a16="http://schemas.microsoft.com/office/drawing/2014/main" val="911876905"/>
                        </a:ext>
                      </a:extLst>
                    </a:gridCol>
                    <a:gridCol w="2502145">
                      <a:extLst>
                        <a:ext uri="{9D8B030D-6E8A-4147-A177-3AD203B41FA5}">
                          <a16:colId xmlns:a16="http://schemas.microsoft.com/office/drawing/2014/main" val="1399419699"/>
                        </a:ext>
                      </a:extLst>
                    </a:gridCol>
                  </a:tblGrid>
                  <a:tr h="365760">
                    <a:tc>
                      <a:txBody>
                        <a:bodyPr/>
                        <a:lstStyle/>
                        <a:p>
                          <a:pPr algn="ctr"/>
                          <a:endParaRPr lang="en-GB" dirty="0"/>
                        </a:p>
                      </a:txBody>
                      <a:tcPr/>
                    </a:tc>
                    <a:tc>
                      <a:txBody>
                        <a:bodyPr/>
                        <a:lstStyle/>
                        <a:p>
                          <a:pPr algn="ctr"/>
                          <a:r>
                            <a:rPr lang="en-GB" dirty="0"/>
                            <a:t>Population</a:t>
                          </a:r>
                        </a:p>
                      </a:txBody>
                      <a:tcPr/>
                    </a:tc>
                    <a:tc>
                      <a:txBody>
                        <a:bodyPr/>
                        <a:lstStyle/>
                        <a:p>
                          <a:pPr algn="ctr"/>
                          <a:r>
                            <a:rPr lang="en-GB" dirty="0"/>
                            <a:t>Sample</a:t>
                          </a:r>
                        </a:p>
                      </a:txBody>
                      <a:tcPr/>
                    </a:tc>
                    <a:extLst>
                      <a:ext uri="{0D108BD9-81ED-4DB2-BD59-A6C34878D82A}">
                        <a16:rowId xmlns:a16="http://schemas.microsoft.com/office/drawing/2014/main" val="1969662550"/>
                      </a:ext>
                    </a:extLst>
                  </a:tr>
                  <a:tr h="514875">
                    <a:tc>
                      <a:txBody>
                        <a:bodyPr/>
                        <a:lstStyle/>
                        <a:p>
                          <a:pPr algn="ctr"/>
                          <a:r>
                            <a:rPr lang="it-IT" sz="1600" b="1" dirty="0" err="1"/>
                            <a:t>variance</a:t>
                          </a:r>
                          <a:endParaRPr lang="en-GB" sz="1600" dirty="0"/>
                        </a:p>
                      </a:txBody>
                      <a:tcPr anchor="ctr" anchorCtr="1"/>
                    </a:tc>
                    <a:tc>
                      <a:txBody>
                        <a:bodyPr/>
                        <a:lstStyle/>
                        <a:p>
                          <a:endParaRPr lang="en-US"/>
                        </a:p>
                      </a:txBody>
                      <a:tcPr anchor="ctr" anchorCtr="1">
                        <a:blipFill>
                          <a:blip r:embed="rId2"/>
                          <a:stretch>
                            <a:fillRect l="-100488" t="-76471" r="-101220" b="-141176"/>
                          </a:stretch>
                        </a:blipFill>
                      </a:tcPr>
                    </a:tc>
                    <a:tc>
                      <a:txBody>
                        <a:bodyPr/>
                        <a:lstStyle/>
                        <a:p>
                          <a:endParaRPr lang="en-US"/>
                        </a:p>
                      </a:txBody>
                      <a:tcPr anchor="ctr" anchorCtr="1">
                        <a:blipFill>
                          <a:blip r:embed="rId2"/>
                          <a:stretch>
                            <a:fillRect l="-200000" t="-76471" r="-973" b="-141176"/>
                          </a:stretch>
                        </a:blipFill>
                      </a:tcPr>
                    </a:tc>
                    <a:extLst>
                      <a:ext uri="{0D108BD9-81ED-4DB2-BD59-A6C34878D82A}">
                        <a16:rowId xmlns:a16="http://schemas.microsoft.com/office/drawing/2014/main" val="2435031579"/>
                      </a:ext>
                    </a:extLst>
                  </a:tr>
                  <a:tr h="715116">
                    <a:tc>
                      <a:txBody>
                        <a:bodyPr/>
                        <a:lstStyle/>
                        <a:p>
                          <a:pPr algn="ctr"/>
                          <a:r>
                            <a:rPr lang="it-IT" sz="1600" b="1" dirty="0"/>
                            <a:t>standard </a:t>
                          </a:r>
                          <a:r>
                            <a:rPr lang="it-IT" sz="1600" b="1" dirty="0" err="1"/>
                            <a:t>deviation</a:t>
                          </a:r>
                          <a:endParaRPr lang="en-GB" sz="1600" b="1" dirty="0"/>
                        </a:p>
                      </a:txBody>
                      <a:tcPr anchor="ctr" anchorCtr="1"/>
                    </a:tc>
                    <a:tc>
                      <a:txBody>
                        <a:bodyPr/>
                        <a:lstStyle/>
                        <a:p>
                          <a:endParaRPr lang="en-US"/>
                        </a:p>
                      </a:txBody>
                      <a:tcPr anchor="ctr" anchorCtr="1">
                        <a:blipFill>
                          <a:blip r:embed="rId2"/>
                          <a:stretch>
                            <a:fillRect l="-100488" t="-127119" r="-101220" b="-1695"/>
                          </a:stretch>
                        </a:blipFill>
                      </a:tcPr>
                    </a:tc>
                    <a:tc>
                      <a:txBody>
                        <a:bodyPr/>
                        <a:lstStyle/>
                        <a:p>
                          <a:endParaRPr lang="en-US"/>
                        </a:p>
                      </a:txBody>
                      <a:tcPr anchor="ctr" anchorCtr="1">
                        <a:blipFill>
                          <a:blip r:embed="rId2"/>
                          <a:stretch>
                            <a:fillRect l="-200000" t="-127119" r="-973" b="-1695"/>
                          </a:stretch>
                        </a:blipFill>
                      </a:tcPr>
                    </a:tc>
                    <a:extLst>
                      <a:ext uri="{0D108BD9-81ED-4DB2-BD59-A6C34878D82A}">
                        <a16:rowId xmlns:a16="http://schemas.microsoft.com/office/drawing/2014/main" val="563218465"/>
                      </a:ext>
                    </a:extLst>
                  </a:tr>
                </a:tbl>
              </a:graphicData>
            </a:graphic>
          </p:graphicFrame>
        </mc:Fallback>
      </mc:AlternateContent>
      <p:pic>
        <p:nvPicPr>
          <p:cNvPr id="4098" name="Picture 2">
            <a:extLst>
              <a:ext uri="{FF2B5EF4-FFF2-40B4-BE49-F238E27FC236}">
                <a16:creationId xmlns:a16="http://schemas.microsoft.com/office/drawing/2014/main" id="{11CC432B-E48A-8289-F208-92664BE97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715" y="3097976"/>
            <a:ext cx="5137637" cy="34623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C79BCF5-B46D-DD6F-D0B9-19A29DA61D67}"/>
              </a:ext>
            </a:extLst>
          </p:cNvPr>
          <p:cNvSpPr txBox="1"/>
          <p:nvPr/>
        </p:nvSpPr>
        <p:spPr>
          <a:xfrm>
            <a:off x="3868616" y="3347298"/>
            <a:ext cx="766557" cy="646331"/>
          </a:xfrm>
          <a:prstGeom prst="rect">
            <a:avLst/>
          </a:prstGeom>
          <a:noFill/>
        </p:spPr>
        <p:txBody>
          <a:bodyPr wrap="none" rtlCol="0">
            <a:spAutoFit/>
          </a:bodyPr>
          <a:lstStyle/>
          <a:p>
            <a:r>
              <a:rPr lang="en-GB" dirty="0">
                <a:solidFill>
                  <a:schemeClr val="accent1"/>
                </a:solidFill>
              </a:rPr>
              <a:t>µ = 50</a:t>
            </a:r>
          </a:p>
          <a:p>
            <a:r>
              <a:rPr lang="en-GB" dirty="0">
                <a:solidFill>
                  <a:schemeClr val="accent1"/>
                </a:solidFill>
              </a:rPr>
              <a:t>σ = 10</a:t>
            </a:r>
          </a:p>
        </p:txBody>
      </p:sp>
      <p:sp>
        <p:nvSpPr>
          <p:cNvPr id="11" name="TextBox 10">
            <a:extLst>
              <a:ext uri="{FF2B5EF4-FFF2-40B4-BE49-F238E27FC236}">
                <a16:creationId xmlns:a16="http://schemas.microsoft.com/office/drawing/2014/main" id="{E459F70E-E00F-05AC-7E4B-46E0F4FB42D2}"/>
              </a:ext>
            </a:extLst>
          </p:cNvPr>
          <p:cNvSpPr txBox="1"/>
          <p:nvPr/>
        </p:nvSpPr>
        <p:spPr>
          <a:xfrm>
            <a:off x="7112003" y="3350948"/>
            <a:ext cx="766557" cy="646331"/>
          </a:xfrm>
          <a:prstGeom prst="rect">
            <a:avLst/>
          </a:prstGeom>
          <a:noFill/>
        </p:spPr>
        <p:txBody>
          <a:bodyPr wrap="none" rtlCol="0">
            <a:spAutoFit/>
          </a:bodyPr>
          <a:lstStyle/>
          <a:p>
            <a:r>
              <a:rPr lang="en-GB" dirty="0">
                <a:solidFill>
                  <a:schemeClr val="accent2"/>
                </a:solidFill>
              </a:rPr>
              <a:t>µ = 50</a:t>
            </a:r>
          </a:p>
          <a:p>
            <a:r>
              <a:rPr lang="en-GB" dirty="0">
                <a:solidFill>
                  <a:schemeClr val="accent2"/>
                </a:solidFill>
              </a:rPr>
              <a:t>σ = 10</a:t>
            </a:r>
          </a:p>
        </p:txBody>
      </p:sp>
    </p:spTree>
    <p:extLst>
      <p:ext uri="{BB962C8B-B14F-4D97-AF65-F5344CB8AC3E}">
        <p14:creationId xmlns:p14="http://schemas.microsoft.com/office/powerpoint/2010/main" val="403227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AACC1C-3870-C5E7-5A62-04AC753248F8}"/>
              </a:ext>
            </a:extLst>
          </p:cNvPr>
          <p:cNvSpPr txBox="1"/>
          <p:nvPr/>
        </p:nvSpPr>
        <p:spPr>
          <a:xfrm>
            <a:off x="503853" y="531845"/>
            <a:ext cx="10326072" cy="461665"/>
          </a:xfrm>
          <a:prstGeom prst="rect">
            <a:avLst/>
          </a:prstGeom>
          <a:noFill/>
        </p:spPr>
        <p:txBody>
          <a:bodyPr wrap="square" rtlCol="0">
            <a:spAutoFit/>
          </a:bodyPr>
          <a:lstStyle/>
          <a:p>
            <a:r>
              <a:rPr lang="en-GB" sz="2400" b="1" dirty="0"/>
              <a:t>Measures of relationship between variables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D869223-FE95-E779-DC80-C64746BC90C6}"/>
                  </a:ext>
                </a:extLst>
              </p:cNvPr>
              <p:cNvSpPr txBox="1"/>
              <p:nvPr/>
            </p:nvSpPr>
            <p:spPr>
              <a:xfrm>
                <a:off x="917611" y="1576999"/>
                <a:ext cx="2877522" cy="635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oMath>
                  </m:oMathPara>
                </a14:m>
                <a:endParaRPr lang="en-GB" dirty="0"/>
              </a:p>
            </p:txBody>
          </p:sp>
        </mc:Choice>
        <mc:Fallback>
          <p:sp>
            <p:nvSpPr>
              <p:cNvPr id="6" name="TextBox 5">
                <a:extLst>
                  <a:ext uri="{FF2B5EF4-FFF2-40B4-BE49-F238E27FC236}">
                    <a16:creationId xmlns:a16="http://schemas.microsoft.com/office/drawing/2014/main" id="{ED869223-FE95-E779-DC80-C64746BC90C6}"/>
                  </a:ext>
                </a:extLst>
              </p:cNvPr>
              <p:cNvSpPr txBox="1">
                <a:spLocks noRot="1" noChangeAspect="1" noMove="1" noResize="1" noEditPoints="1" noAdjustHandles="1" noChangeArrowheads="1" noChangeShapeType="1" noTextEdit="1"/>
              </p:cNvSpPr>
              <p:nvPr/>
            </p:nvSpPr>
            <p:spPr>
              <a:xfrm>
                <a:off x="917611" y="1576999"/>
                <a:ext cx="2877522" cy="635495"/>
              </a:xfrm>
              <a:prstGeom prst="rect">
                <a:avLst/>
              </a:prstGeom>
              <a:blipFill>
                <a:blip r:embed="rId2"/>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2339D13-9291-CF1B-D2C6-6F350B893CB0}"/>
              </a:ext>
            </a:extLst>
          </p:cNvPr>
          <p:cNvSpPr txBox="1"/>
          <p:nvPr/>
        </p:nvSpPr>
        <p:spPr>
          <a:xfrm>
            <a:off x="1837537" y="1207667"/>
            <a:ext cx="1415618" cy="369332"/>
          </a:xfrm>
          <a:prstGeom prst="rect">
            <a:avLst/>
          </a:prstGeom>
          <a:noFill/>
        </p:spPr>
        <p:txBody>
          <a:bodyPr wrap="square" rtlCol="0">
            <a:spAutoFit/>
          </a:bodyPr>
          <a:lstStyle/>
          <a:p>
            <a:r>
              <a:rPr lang="en-GB" b="1" dirty="0"/>
              <a:t>Covariance</a:t>
            </a:r>
          </a:p>
        </p:txBody>
      </p:sp>
      <p:sp>
        <p:nvSpPr>
          <p:cNvPr id="8" name="TextBox 7">
            <a:extLst>
              <a:ext uri="{FF2B5EF4-FFF2-40B4-BE49-F238E27FC236}">
                <a16:creationId xmlns:a16="http://schemas.microsoft.com/office/drawing/2014/main" id="{798F5E2E-2FD0-C54C-B57B-5F86965EEC5C}"/>
              </a:ext>
            </a:extLst>
          </p:cNvPr>
          <p:cNvSpPr txBox="1"/>
          <p:nvPr/>
        </p:nvSpPr>
        <p:spPr>
          <a:xfrm>
            <a:off x="7674129" y="1207667"/>
            <a:ext cx="3155796" cy="369332"/>
          </a:xfrm>
          <a:prstGeom prst="rect">
            <a:avLst/>
          </a:prstGeom>
          <a:noFill/>
        </p:spPr>
        <p:txBody>
          <a:bodyPr wrap="square" rtlCol="0">
            <a:spAutoFit/>
          </a:bodyPr>
          <a:lstStyle/>
          <a:p>
            <a:r>
              <a:rPr lang="en-GB" b="1" dirty="0"/>
              <a:t>Linear correlation coefficient</a:t>
            </a:r>
          </a:p>
        </p:txBody>
      </p:sp>
      <p:sp>
        <p:nvSpPr>
          <p:cNvPr id="9" name="Arrow: Right 8">
            <a:extLst>
              <a:ext uri="{FF2B5EF4-FFF2-40B4-BE49-F238E27FC236}">
                <a16:creationId xmlns:a16="http://schemas.microsoft.com/office/drawing/2014/main" id="{F616C44D-D115-9BD6-A096-7A583939FE5E}"/>
              </a:ext>
            </a:extLst>
          </p:cNvPr>
          <p:cNvSpPr/>
          <p:nvPr/>
        </p:nvSpPr>
        <p:spPr>
          <a:xfrm>
            <a:off x="4889277" y="1758203"/>
            <a:ext cx="1660992" cy="273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2BFDF08-FECC-CE14-0052-F3F6DA3BB2DF}"/>
                  </a:ext>
                </a:extLst>
              </p:cNvPr>
              <p:cNvSpPr txBox="1"/>
              <p:nvPr/>
            </p:nvSpPr>
            <p:spPr>
              <a:xfrm>
                <a:off x="7674129" y="1576999"/>
                <a:ext cx="2501008" cy="6519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GB" b="0" i="1" smtClean="0">
                              <a:latin typeface="Cambria Math" panose="02040503050406030204" pitchFamily="18" charset="0"/>
                            </a:rPr>
                            <m:t>𝑐𝑜𝑟𝑟</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𝑥𝑦</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𝑦</m:t>
                              </m:r>
                            </m:sub>
                          </m:sSub>
                        </m:den>
                      </m:f>
                    </m:oMath>
                  </m:oMathPara>
                </a14:m>
                <a:endParaRPr lang="en-GB" dirty="0"/>
              </a:p>
            </p:txBody>
          </p:sp>
        </mc:Choice>
        <mc:Fallback>
          <p:sp>
            <p:nvSpPr>
              <p:cNvPr id="10" name="TextBox 9">
                <a:extLst>
                  <a:ext uri="{FF2B5EF4-FFF2-40B4-BE49-F238E27FC236}">
                    <a16:creationId xmlns:a16="http://schemas.microsoft.com/office/drawing/2014/main" id="{62BFDF08-FECC-CE14-0052-F3F6DA3BB2DF}"/>
                  </a:ext>
                </a:extLst>
              </p:cNvPr>
              <p:cNvSpPr txBox="1">
                <a:spLocks noRot="1" noChangeAspect="1" noMove="1" noResize="1" noEditPoints="1" noAdjustHandles="1" noChangeArrowheads="1" noChangeShapeType="1" noTextEdit="1"/>
              </p:cNvSpPr>
              <p:nvPr/>
            </p:nvSpPr>
            <p:spPr>
              <a:xfrm>
                <a:off x="7674129" y="1576999"/>
                <a:ext cx="2501008" cy="651973"/>
              </a:xfrm>
              <a:prstGeom prst="rect">
                <a:avLst/>
              </a:prstGeom>
              <a:blipFill>
                <a:blip r:embed="rId3"/>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CB1C416-3126-C266-2554-371FB83B36BE}"/>
              </a:ext>
            </a:extLst>
          </p:cNvPr>
          <p:cNvSpPr txBox="1"/>
          <p:nvPr/>
        </p:nvSpPr>
        <p:spPr>
          <a:xfrm>
            <a:off x="2971800" y="6207370"/>
            <a:ext cx="4985852" cy="461665"/>
          </a:xfrm>
          <a:prstGeom prst="rect">
            <a:avLst/>
          </a:prstGeom>
          <a:noFill/>
        </p:spPr>
        <p:txBody>
          <a:bodyPr wrap="none" rtlCol="0">
            <a:spAutoFit/>
          </a:bodyPr>
          <a:lstStyle/>
          <a:p>
            <a:r>
              <a:rPr lang="en-GB" sz="2400" b="1" dirty="0"/>
              <a:t>Correlation does not imply causation!</a:t>
            </a:r>
          </a:p>
        </p:txBody>
      </p:sp>
      <p:pic>
        <p:nvPicPr>
          <p:cNvPr id="3074" name="Picture 2">
            <a:extLst>
              <a:ext uri="{FF2B5EF4-FFF2-40B4-BE49-F238E27FC236}">
                <a16:creationId xmlns:a16="http://schemas.microsoft.com/office/drawing/2014/main" id="{4F71FDE8-F79B-95EE-9C30-AC328FEDC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840" y="3290386"/>
            <a:ext cx="3019156" cy="198082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09E2D40-CDA6-2143-A1E1-363F90A7A47F}"/>
              </a:ext>
            </a:extLst>
          </p:cNvPr>
          <p:cNvSpPr txBox="1"/>
          <p:nvPr/>
        </p:nvSpPr>
        <p:spPr>
          <a:xfrm>
            <a:off x="5330063" y="5240811"/>
            <a:ext cx="1192634" cy="369332"/>
          </a:xfrm>
          <a:prstGeom prst="rect">
            <a:avLst/>
          </a:prstGeom>
          <a:noFill/>
        </p:spPr>
        <p:txBody>
          <a:bodyPr wrap="none" rtlCol="0">
            <a:spAutoFit/>
          </a:bodyPr>
          <a:lstStyle/>
          <a:p>
            <a:r>
              <a:rPr lang="en-GB" dirty="0" err="1"/>
              <a:t>corr</a:t>
            </a:r>
            <a:r>
              <a:rPr lang="en-GB" dirty="0"/>
              <a:t> = 0.08</a:t>
            </a:r>
          </a:p>
        </p:txBody>
      </p:sp>
      <p:pic>
        <p:nvPicPr>
          <p:cNvPr id="14" name="Picture 13">
            <a:extLst>
              <a:ext uri="{FF2B5EF4-FFF2-40B4-BE49-F238E27FC236}">
                <a16:creationId xmlns:a16="http://schemas.microsoft.com/office/drawing/2014/main" id="{972AE0B2-4174-4082-988F-95F8E93B0C1A}"/>
              </a:ext>
            </a:extLst>
          </p:cNvPr>
          <p:cNvPicPr>
            <a:picLocks noChangeAspect="1"/>
          </p:cNvPicPr>
          <p:nvPr/>
        </p:nvPicPr>
        <p:blipFill>
          <a:blip r:embed="rId5"/>
          <a:stretch>
            <a:fillRect/>
          </a:stretch>
        </p:blipFill>
        <p:spPr>
          <a:xfrm>
            <a:off x="588018" y="3368206"/>
            <a:ext cx="2877523" cy="1903002"/>
          </a:xfrm>
          <a:prstGeom prst="rect">
            <a:avLst/>
          </a:prstGeom>
        </p:spPr>
      </p:pic>
      <p:pic>
        <p:nvPicPr>
          <p:cNvPr id="3076" name="Picture 4">
            <a:extLst>
              <a:ext uri="{FF2B5EF4-FFF2-40B4-BE49-F238E27FC236}">
                <a16:creationId xmlns:a16="http://schemas.microsoft.com/office/drawing/2014/main" id="{6BF2D218-CD74-4CDA-AB99-4BBE081E7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6611" y="3290386"/>
            <a:ext cx="3059092" cy="198082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8F3DC422-23F0-E365-BAD9-633F160072DF}"/>
              </a:ext>
            </a:extLst>
          </p:cNvPr>
          <p:cNvSpPr txBox="1"/>
          <p:nvPr/>
        </p:nvSpPr>
        <p:spPr>
          <a:xfrm>
            <a:off x="9470653" y="5240811"/>
            <a:ext cx="1408967" cy="369332"/>
          </a:xfrm>
          <a:prstGeom prst="rect">
            <a:avLst/>
          </a:prstGeom>
          <a:noFill/>
        </p:spPr>
        <p:txBody>
          <a:bodyPr wrap="square">
            <a:spAutoFit/>
          </a:bodyPr>
          <a:lstStyle/>
          <a:p>
            <a:r>
              <a:rPr lang="en-GB" dirty="0" err="1"/>
              <a:t>corr</a:t>
            </a:r>
            <a:r>
              <a:rPr lang="en-GB" dirty="0"/>
              <a:t> = -0.90</a:t>
            </a:r>
          </a:p>
        </p:txBody>
      </p:sp>
      <p:sp>
        <p:nvSpPr>
          <p:cNvPr id="15" name="TextBox 14">
            <a:extLst>
              <a:ext uri="{FF2B5EF4-FFF2-40B4-BE49-F238E27FC236}">
                <a16:creationId xmlns:a16="http://schemas.microsoft.com/office/drawing/2014/main" id="{148B0424-29FE-2C93-30EA-3811FF2165A0}"/>
              </a:ext>
            </a:extLst>
          </p:cNvPr>
          <p:cNvSpPr txBox="1"/>
          <p:nvPr/>
        </p:nvSpPr>
        <p:spPr>
          <a:xfrm>
            <a:off x="1411079" y="5271208"/>
            <a:ext cx="1231400" cy="369332"/>
          </a:xfrm>
          <a:prstGeom prst="rect">
            <a:avLst/>
          </a:prstGeom>
          <a:noFill/>
        </p:spPr>
        <p:txBody>
          <a:bodyPr wrap="square">
            <a:spAutoFit/>
          </a:bodyPr>
          <a:lstStyle/>
          <a:p>
            <a:r>
              <a:rPr lang="en-GB" dirty="0" err="1"/>
              <a:t>corr</a:t>
            </a:r>
            <a:r>
              <a:rPr lang="en-GB" dirty="0"/>
              <a:t> = 0.89</a:t>
            </a:r>
          </a:p>
        </p:txBody>
      </p:sp>
    </p:spTree>
    <p:extLst>
      <p:ext uri="{BB962C8B-B14F-4D97-AF65-F5344CB8AC3E}">
        <p14:creationId xmlns:p14="http://schemas.microsoft.com/office/powerpoint/2010/main" val="125367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6385201-4727-9DD6-BB3E-9D9A746BFEA7}"/>
              </a:ext>
            </a:extLst>
          </p:cNvPr>
          <p:cNvGraphicFramePr>
            <a:graphicFrameLocks noGrp="1"/>
          </p:cNvGraphicFramePr>
          <p:nvPr>
            <p:extLst>
              <p:ext uri="{D42A27DB-BD31-4B8C-83A1-F6EECF244321}">
                <p14:modId xmlns:p14="http://schemas.microsoft.com/office/powerpoint/2010/main" val="3415329742"/>
              </p:ext>
            </p:extLst>
          </p:nvPr>
        </p:nvGraphicFramePr>
        <p:xfrm>
          <a:off x="790575" y="493752"/>
          <a:ext cx="10610849" cy="1519632"/>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1489837091"/>
                    </a:ext>
                  </a:extLst>
                </a:gridCol>
                <a:gridCol w="5200649">
                  <a:extLst>
                    <a:ext uri="{9D8B030D-6E8A-4147-A177-3AD203B41FA5}">
                      <a16:colId xmlns:a16="http://schemas.microsoft.com/office/drawing/2014/main" val="3141874766"/>
                    </a:ext>
                  </a:extLst>
                </a:gridCol>
              </a:tblGrid>
              <a:tr h="0">
                <a:tc>
                  <a:txBody>
                    <a:bodyPr/>
                    <a:lstStyle/>
                    <a:p>
                      <a:r>
                        <a:rPr lang="en-GB" sz="2400" b="1" dirty="0"/>
                        <a:t>Discrete distribution</a:t>
                      </a:r>
                    </a:p>
                  </a:txBody>
                  <a:tcPr/>
                </a:tc>
                <a:tc>
                  <a:txBody>
                    <a:bodyPr/>
                    <a:lstStyle/>
                    <a:p>
                      <a:r>
                        <a:rPr lang="en-GB" sz="2400" dirty="0"/>
                        <a:t>Continuous distribution</a:t>
                      </a:r>
                    </a:p>
                  </a:txBody>
                  <a:tcPr/>
                </a:tc>
                <a:extLst>
                  <a:ext uri="{0D108BD9-81ED-4DB2-BD59-A6C34878D82A}">
                    <a16:rowId xmlns:a16="http://schemas.microsoft.com/office/drawing/2014/main" val="2761735125"/>
                  </a:ext>
                </a:extLst>
              </a:tr>
              <a:tr h="422352">
                <a:tc>
                  <a:txBody>
                    <a:bodyPr/>
                    <a:lstStyle/>
                    <a:p>
                      <a:pPr algn="ctr"/>
                      <a:r>
                        <a:rPr lang="it-IT" dirty="0" err="1"/>
                        <a:t>Every</a:t>
                      </a:r>
                      <a:r>
                        <a:rPr lang="it-IT" dirty="0"/>
                        <a:t> </a:t>
                      </a:r>
                      <a:r>
                        <a:rPr lang="it-IT" dirty="0" err="1"/>
                        <a:t>unique</a:t>
                      </a:r>
                      <a:r>
                        <a:rPr lang="it-IT" dirty="0"/>
                        <a:t> </a:t>
                      </a:r>
                      <a:r>
                        <a:rPr lang="it-IT" dirty="0" err="1"/>
                        <a:t>outcome</a:t>
                      </a:r>
                      <a:r>
                        <a:rPr lang="it-IT" dirty="0"/>
                        <a:t> </a:t>
                      </a:r>
                      <a:r>
                        <a:rPr lang="it-IT" dirty="0" err="1"/>
                        <a:t>has</a:t>
                      </a:r>
                      <a:r>
                        <a:rPr lang="it-IT" dirty="0"/>
                        <a:t> a </a:t>
                      </a:r>
                      <a:r>
                        <a:rPr lang="it-IT" dirty="0" err="1"/>
                        <a:t>probability</a:t>
                      </a:r>
                      <a:r>
                        <a:rPr lang="it-IT" dirty="0"/>
                        <a:t> </a:t>
                      </a:r>
                      <a:r>
                        <a:rPr lang="it-IT" dirty="0" err="1"/>
                        <a:t>assigned</a:t>
                      </a:r>
                      <a:r>
                        <a:rPr lang="it-IT" dirty="0"/>
                        <a:t> to </a:t>
                      </a:r>
                      <a:r>
                        <a:rPr lang="it-IT" dirty="0" err="1"/>
                        <a:t>it</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dirty="0" err="1"/>
                        <a:t>We</a:t>
                      </a:r>
                      <a:r>
                        <a:rPr lang="it-IT" sz="1800" b="0" dirty="0"/>
                        <a:t> </a:t>
                      </a:r>
                      <a:r>
                        <a:rPr lang="it-IT" sz="1800" b="0" dirty="0" err="1"/>
                        <a:t>cannot</a:t>
                      </a:r>
                      <a:r>
                        <a:rPr lang="it-IT" sz="1800" b="0" dirty="0"/>
                        <a:t> record the </a:t>
                      </a:r>
                      <a:r>
                        <a:rPr lang="it-IT" sz="1800" b="0" dirty="0" err="1"/>
                        <a:t>frequecy</a:t>
                      </a:r>
                      <a:r>
                        <a:rPr lang="it-IT" sz="1800" b="0" dirty="0"/>
                        <a:t> (or </a:t>
                      </a:r>
                      <a:r>
                        <a:rPr lang="it-IT" sz="1800" b="0" dirty="0" err="1"/>
                        <a:t>probability</a:t>
                      </a:r>
                      <a:r>
                        <a:rPr lang="it-IT" sz="1800" b="0" dirty="0"/>
                        <a:t>) of </a:t>
                      </a:r>
                      <a:r>
                        <a:rPr lang="it-IT" sz="1800" b="0" dirty="0" err="1"/>
                        <a:t>each</a:t>
                      </a:r>
                      <a:r>
                        <a:rPr lang="it-IT" sz="1800" b="0" dirty="0"/>
                        <a:t> </a:t>
                      </a:r>
                      <a:r>
                        <a:rPr lang="it-IT" sz="1800" b="0" dirty="0" err="1"/>
                        <a:t>distinct</a:t>
                      </a:r>
                      <a:r>
                        <a:rPr lang="it-IT" sz="1800" b="0" dirty="0"/>
                        <a:t> </a:t>
                      </a:r>
                      <a:r>
                        <a:rPr lang="it-IT" sz="1800" b="0" dirty="0" err="1"/>
                        <a:t>value</a:t>
                      </a:r>
                      <a:endParaRPr lang="en-GB" sz="1800" b="0" dirty="0"/>
                    </a:p>
                  </a:txBody>
                  <a:tcPr anchor="ctr" anchorCtr="1"/>
                </a:tc>
                <a:extLst>
                  <a:ext uri="{0D108BD9-81ED-4DB2-BD59-A6C34878D82A}">
                    <a16:rowId xmlns:a16="http://schemas.microsoft.com/office/drawing/2014/main" val="415676452"/>
                  </a:ext>
                </a:extLst>
              </a:tr>
              <a:tr h="422352">
                <a:tc>
                  <a:txBody>
                    <a:bodyPr/>
                    <a:lstStyle/>
                    <a:p>
                      <a:r>
                        <a:rPr lang="it-IT" dirty="0"/>
                        <a:t>Finite sample </a:t>
                      </a:r>
                      <a:r>
                        <a:rPr lang="it-IT" dirty="0" err="1"/>
                        <a:t>space</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b="0" dirty="0"/>
                        <a:t>Infinite sample </a:t>
                      </a:r>
                      <a:r>
                        <a:rPr lang="it-IT" sz="1800" b="0" dirty="0" err="1"/>
                        <a:t>space</a:t>
                      </a:r>
                      <a:endParaRPr lang="en-GB" sz="1800" b="0" dirty="0"/>
                    </a:p>
                  </a:txBody>
                  <a:tcPr anchor="ctr" anchorCtr="1"/>
                </a:tc>
                <a:extLst>
                  <a:ext uri="{0D108BD9-81ED-4DB2-BD59-A6C34878D82A}">
                    <a16:rowId xmlns:a16="http://schemas.microsoft.com/office/drawing/2014/main" val="2542234855"/>
                  </a:ext>
                </a:extLst>
              </a:tr>
            </a:tbl>
          </a:graphicData>
        </a:graphic>
      </p:graphicFrame>
      <p:graphicFrame>
        <p:nvGraphicFramePr>
          <p:cNvPr id="5" name="Table 4">
            <a:extLst>
              <a:ext uri="{FF2B5EF4-FFF2-40B4-BE49-F238E27FC236}">
                <a16:creationId xmlns:a16="http://schemas.microsoft.com/office/drawing/2014/main" id="{67CCBA3D-2F2B-58C4-B5BA-CC7096EF8518}"/>
              </a:ext>
            </a:extLst>
          </p:cNvPr>
          <p:cNvGraphicFramePr>
            <a:graphicFrameLocks noGrp="1"/>
          </p:cNvGraphicFramePr>
          <p:nvPr>
            <p:extLst>
              <p:ext uri="{D42A27DB-BD31-4B8C-83A1-F6EECF244321}">
                <p14:modId xmlns:p14="http://schemas.microsoft.com/office/powerpoint/2010/main" val="2627580015"/>
              </p:ext>
            </p:extLst>
          </p:nvPr>
        </p:nvGraphicFramePr>
        <p:xfrm>
          <a:off x="2039344" y="2227894"/>
          <a:ext cx="1899437" cy="2159710"/>
        </p:xfrm>
        <a:graphic>
          <a:graphicData uri="http://schemas.openxmlformats.org/drawingml/2006/table">
            <a:tbl>
              <a:tblPr>
                <a:tableStyleId>{5C22544A-7EE6-4342-B048-85BDC9FD1C3A}</a:tableStyleId>
              </a:tblPr>
              <a:tblGrid>
                <a:gridCol w="327813">
                  <a:extLst>
                    <a:ext uri="{9D8B030D-6E8A-4147-A177-3AD203B41FA5}">
                      <a16:colId xmlns:a16="http://schemas.microsoft.com/office/drawing/2014/main" val="3312187892"/>
                    </a:ext>
                  </a:extLst>
                </a:gridCol>
                <a:gridCol w="752475">
                  <a:extLst>
                    <a:ext uri="{9D8B030D-6E8A-4147-A177-3AD203B41FA5}">
                      <a16:colId xmlns:a16="http://schemas.microsoft.com/office/drawing/2014/main" val="1670313452"/>
                    </a:ext>
                  </a:extLst>
                </a:gridCol>
                <a:gridCol w="819149">
                  <a:extLst>
                    <a:ext uri="{9D8B030D-6E8A-4147-A177-3AD203B41FA5}">
                      <a16:colId xmlns:a16="http://schemas.microsoft.com/office/drawing/2014/main" val="1037139391"/>
                    </a:ext>
                  </a:extLst>
                </a:gridCol>
              </a:tblGrid>
              <a:tr h="350276">
                <a:tc>
                  <a:txBody>
                    <a:bodyPr/>
                    <a:lstStyle/>
                    <a:p>
                      <a:pPr algn="l" fontAlgn="b"/>
                      <a:r>
                        <a:rPr lang="en-GB" sz="1100" u="none" strike="noStrike">
                          <a:effectLst/>
                        </a:rPr>
                        <a:t>Sum</a:t>
                      </a:r>
                      <a:endParaRPr lang="en-GB"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Frequency</a:t>
                      </a:r>
                      <a:endParaRPr lang="en-GB"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Probability</a:t>
                      </a:r>
                      <a:endParaRPr lang="en-GB"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4807342"/>
                  </a:ext>
                </a:extLst>
              </a:tr>
              <a:tr h="164494">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89201384"/>
                  </a:ext>
                </a:extLst>
              </a:tr>
              <a:tr h="164494">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0.056</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21274505"/>
                  </a:ext>
                </a:extLst>
              </a:tr>
              <a:tr h="164494">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08854803"/>
                  </a:ext>
                </a:extLst>
              </a:tr>
              <a:tr h="164494">
                <a:tc>
                  <a:txBody>
                    <a:bodyPr/>
                    <a:lstStyle/>
                    <a:p>
                      <a:pPr algn="r" fontAlgn="ctr"/>
                      <a:r>
                        <a:rPr lang="en-GB" sz="1000" u="none" strike="noStrike" dirty="0">
                          <a:effectLst/>
                        </a:rPr>
                        <a:t>5</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0.111</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75707237"/>
                  </a:ext>
                </a:extLst>
              </a:tr>
              <a:tr h="164494">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20513678"/>
                  </a:ext>
                </a:extLst>
              </a:tr>
              <a:tr h="164494">
                <a:tc>
                  <a:txBody>
                    <a:bodyPr/>
                    <a:lstStyle/>
                    <a:p>
                      <a:pPr algn="r" fontAlgn="ctr"/>
                      <a:r>
                        <a:rPr lang="en-GB" sz="1000" u="none" strike="noStrike" dirty="0">
                          <a:effectLst/>
                        </a:rPr>
                        <a:t>7</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0.167</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7283043"/>
                  </a:ext>
                </a:extLst>
              </a:tr>
              <a:tr h="164494">
                <a:tc>
                  <a:txBody>
                    <a:bodyPr/>
                    <a:lstStyle/>
                    <a:p>
                      <a:pPr algn="r" fontAlgn="ctr"/>
                      <a:r>
                        <a:rPr lang="en-GB" sz="1000" u="none" strike="noStrike" dirty="0">
                          <a:effectLst/>
                        </a:rPr>
                        <a:t>8</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43443882"/>
                  </a:ext>
                </a:extLst>
              </a:tr>
              <a:tr h="164494">
                <a:tc>
                  <a:txBody>
                    <a:bodyPr/>
                    <a:lstStyle/>
                    <a:p>
                      <a:pPr algn="r" fontAlgn="ctr"/>
                      <a:r>
                        <a:rPr lang="en-GB" sz="1000" u="none" strike="noStrike" dirty="0">
                          <a:effectLst/>
                        </a:rPr>
                        <a:t>9</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4</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0.111</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77851141"/>
                  </a:ext>
                </a:extLst>
              </a:tr>
              <a:tr h="164494">
                <a:tc>
                  <a:txBody>
                    <a:bodyPr/>
                    <a:lstStyle/>
                    <a:p>
                      <a:pPr algn="r" fontAlgn="ctr"/>
                      <a:r>
                        <a:rPr lang="en-GB" sz="1000" u="none" strike="noStrike" dirty="0">
                          <a:effectLst/>
                        </a:rPr>
                        <a:t>10</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3</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2291224"/>
                  </a:ext>
                </a:extLst>
              </a:tr>
              <a:tr h="164494">
                <a:tc>
                  <a:txBody>
                    <a:bodyPr/>
                    <a:lstStyle/>
                    <a:p>
                      <a:pPr algn="r" fontAlgn="ctr"/>
                      <a:r>
                        <a:rPr lang="en-GB" sz="1000" u="none" strike="noStrike" dirty="0">
                          <a:effectLst/>
                        </a:rPr>
                        <a:t>11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2</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0.056</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90215075"/>
                  </a:ext>
                </a:extLst>
              </a:tr>
              <a:tr h="164494">
                <a:tc>
                  <a:txBody>
                    <a:bodyPr/>
                    <a:lstStyle/>
                    <a:p>
                      <a:pPr algn="r" fontAlgn="ctr"/>
                      <a:r>
                        <a:rPr lang="en-GB" sz="1000" u="none" strike="noStrike" dirty="0">
                          <a:effectLst/>
                        </a:rPr>
                        <a:t>12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1</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0220839"/>
                  </a:ext>
                </a:extLst>
              </a:tr>
            </a:tbl>
          </a:graphicData>
        </a:graphic>
      </p:graphicFrame>
      <p:pic>
        <p:nvPicPr>
          <p:cNvPr id="6" name="Picture 4">
            <a:extLst>
              <a:ext uri="{FF2B5EF4-FFF2-40B4-BE49-F238E27FC236}">
                <a16:creationId xmlns:a16="http://schemas.microsoft.com/office/drawing/2014/main" id="{8EDD6AB2-0461-D3B8-A27C-08C68AC0D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927" y="4602114"/>
            <a:ext cx="3318272" cy="207491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903F190-F432-D39F-6506-F3A52D470772}"/>
              </a:ext>
            </a:extLst>
          </p:cNvPr>
          <p:cNvGrpSpPr/>
          <p:nvPr/>
        </p:nvGrpSpPr>
        <p:grpSpPr>
          <a:xfrm>
            <a:off x="6274959" y="2255804"/>
            <a:ext cx="3564367" cy="4421220"/>
            <a:chOff x="6903609" y="2255804"/>
            <a:chExt cx="3564367" cy="4421220"/>
          </a:xfrm>
        </p:grpSpPr>
        <p:pic>
          <p:nvPicPr>
            <p:cNvPr id="7" name="Picture 2">
              <a:extLst>
                <a:ext uri="{FF2B5EF4-FFF2-40B4-BE49-F238E27FC236}">
                  <a16:creationId xmlns:a16="http://schemas.microsoft.com/office/drawing/2014/main" id="{FC31D046-42CC-A50F-9FE9-3B952C562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609" y="2255804"/>
              <a:ext cx="3564367" cy="234639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E289C1AF-EF07-6D08-6E05-D797E7856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4" y="4528576"/>
              <a:ext cx="3457572" cy="21484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313CC966-50C0-6AEA-9794-1B210EC383C2}"/>
                </a:ext>
              </a:extLst>
            </p:cNvPr>
            <p:cNvCxnSpPr/>
            <p:nvPr/>
          </p:nvCxnSpPr>
          <p:spPr>
            <a:xfrm>
              <a:off x="8524875" y="3887821"/>
              <a:ext cx="76200" cy="2047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D5E9909-973F-F3EC-3B94-A54C29F8490F}"/>
                </a:ext>
              </a:extLst>
            </p:cNvPr>
            <p:cNvSpPr/>
            <p:nvPr/>
          </p:nvSpPr>
          <p:spPr>
            <a:xfrm>
              <a:off x="8582025" y="59817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a:extLst>
              <a:ext uri="{FF2B5EF4-FFF2-40B4-BE49-F238E27FC236}">
                <a16:creationId xmlns:a16="http://schemas.microsoft.com/office/drawing/2014/main" id="{C5275F25-1D01-D683-1F70-FDC2D202C32F}"/>
              </a:ext>
            </a:extLst>
          </p:cNvPr>
          <p:cNvSpPr txBox="1"/>
          <p:nvPr/>
        </p:nvSpPr>
        <p:spPr>
          <a:xfrm>
            <a:off x="9991725" y="2993980"/>
            <a:ext cx="1902187" cy="276999"/>
          </a:xfrm>
          <a:prstGeom prst="rect">
            <a:avLst/>
          </a:prstGeom>
          <a:noFill/>
        </p:spPr>
        <p:txBody>
          <a:bodyPr wrap="none" rtlCol="0">
            <a:spAutoFit/>
          </a:bodyPr>
          <a:lstStyle/>
          <a:p>
            <a:r>
              <a:rPr lang="it-IT" sz="1200" dirty="0" err="1"/>
              <a:t>Probability</a:t>
            </a:r>
            <a:r>
              <a:rPr lang="it-IT" sz="1200" dirty="0"/>
              <a:t> </a:t>
            </a:r>
            <a:r>
              <a:rPr lang="it-IT" sz="1200" dirty="0" err="1"/>
              <a:t>density</a:t>
            </a:r>
            <a:r>
              <a:rPr lang="it-IT" sz="1200" dirty="0"/>
              <a:t> </a:t>
            </a:r>
            <a:r>
              <a:rPr lang="it-IT" sz="1200" dirty="0" err="1"/>
              <a:t>function</a:t>
            </a:r>
            <a:endParaRPr lang="en-GB" sz="1200" dirty="0"/>
          </a:p>
        </p:txBody>
      </p:sp>
      <p:sp>
        <p:nvSpPr>
          <p:cNvPr id="14" name="TextBox 13">
            <a:extLst>
              <a:ext uri="{FF2B5EF4-FFF2-40B4-BE49-F238E27FC236}">
                <a16:creationId xmlns:a16="http://schemas.microsoft.com/office/drawing/2014/main" id="{C53347EA-5D92-95D6-962E-F48DB08BD8A7}"/>
              </a:ext>
            </a:extLst>
          </p:cNvPr>
          <p:cNvSpPr txBox="1"/>
          <p:nvPr/>
        </p:nvSpPr>
        <p:spPr>
          <a:xfrm>
            <a:off x="9850868" y="5194255"/>
            <a:ext cx="2203039" cy="276999"/>
          </a:xfrm>
          <a:prstGeom prst="rect">
            <a:avLst/>
          </a:prstGeom>
          <a:noFill/>
        </p:spPr>
        <p:txBody>
          <a:bodyPr wrap="none" rtlCol="0">
            <a:spAutoFit/>
          </a:bodyPr>
          <a:lstStyle/>
          <a:p>
            <a:r>
              <a:rPr lang="it-IT" sz="1200" dirty="0"/>
              <a:t>Cumulative </a:t>
            </a:r>
            <a:r>
              <a:rPr lang="it-IT" sz="1200" dirty="0" err="1"/>
              <a:t>distribution</a:t>
            </a:r>
            <a:r>
              <a:rPr lang="it-IT" sz="1200" dirty="0"/>
              <a:t> </a:t>
            </a:r>
            <a:r>
              <a:rPr lang="it-IT" sz="1200" dirty="0" err="1"/>
              <a:t>function</a:t>
            </a:r>
            <a:endParaRPr lang="en-GB" sz="1200" dirty="0"/>
          </a:p>
        </p:txBody>
      </p:sp>
    </p:spTree>
    <p:extLst>
      <p:ext uri="{BB962C8B-B14F-4D97-AF65-F5344CB8AC3E}">
        <p14:creationId xmlns:p14="http://schemas.microsoft.com/office/powerpoint/2010/main" val="199438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5154F-2CCB-3B1E-1E86-8D3DD435674B}"/>
              </a:ext>
            </a:extLst>
          </p:cNvPr>
          <p:cNvSpPr txBox="1"/>
          <p:nvPr/>
        </p:nvSpPr>
        <p:spPr>
          <a:xfrm>
            <a:off x="503853" y="531845"/>
            <a:ext cx="11392678" cy="1015663"/>
          </a:xfrm>
          <a:prstGeom prst="rect">
            <a:avLst/>
          </a:prstGeom>
          <a:noFill/>
        </p:spPr>
        <p:txBody>
          <a:bodyPr wrap="square" rtlCol="0">
            <a:spAutoFit/>
          </a:bodyPr>
          <a:lstStyle/>
          <a:p>
            <a:r>
              <a:rPr lang="en-GB" sz="2400" b="1" dirty="0"/>
              <a:t>Uniform distribution</a:t>
            </a:r>
          </a:p>
          <a:p>
            <a:endParaRPr lang="en-GB" dirty="0"/>
          </a:p>
          <a:p>
            <a:r>
              <a:rPr lang="en-GB" dirty="0"/>
              <a:t>describes an experiment where there is an arbitrary outcome that lies between certain bounds.</a:t>
            </a:r>
          </a:p>
        </p:txBody>
      </p:sp>
      <p:pic>
        <p:nvPicPr>
          <p:cNvPr id="12290" name="Picture 2" descr="🎲 Game Die Emoji on WhatsApp 2.19.352">
            <a:extLst>
              <a:ext uri="{FF2B5EF4-FFF2-40B4-BE49-F238E27FC236}">
                <a16:creationId xmlns:a16="http://schemas.microsoft.com/office/drawing/2014/main" id="{8427A363-DA45-1D92-C953-1A9E961B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170" y="2265784"/>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DAECB0F9-55A4-A583-3FCD-86DA8F564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356" y="2239569"/>
            <a:ext cx="5478332" cy="401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657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5154F-2CCB-3B1E-1E86-8D3DD435674B}"/>
              </a:ext>
            </a:extLst>
          </p:cNvPr>
          <p:cNvSpPr txBox="1"/>
          <p:nvPr/>
        </p:nvSpPr>
        <p:spPr>
          <a:xfrm>
            <a:off x="503853" y="531845"/>
            <a:ext cx="11243388" cy="1292662"/>
          </a:xfrm>
          <a:prstGeom prst="rect">
            <a:avLst/>
          </a:prstGeom>
          <a:noFill/>
        </p:spPr>
        <p:txBody>
          <a:bodyPr wrap="square" rtlCol="0">
            <a:spAutoFit/>
          </a:bodyPr>
          <a:lstStyle/>
          <a:p>
            <a:r>
              <a:rPr lang="en-GB" sz="2400" b="1" dirty="0"/>
              <a:t>Binomial distribution</a:t>
            </a:r>
          </a:p>
          <a:p>
            <a:endParaRPr lang="en-GB" b="1" dirty="0"/>
          </a:p>
          <a:p>
            <a:r>
              <a:rPr lang="en-GB" dirty="0"/>
              <a:t>distribution of the possible number of successful outcomes in a given number of trials in each of which there is the same probability of success.</a:t>
            </a:r>
            <a:endParaRPr lang="en-GB" b="1" dirty="0"/>
          </a:p>
        </p:txBody>
      </p:sp>
      <p:pic>
        <p:nvPicPr>
          <p:cNvPr id="3" name="Picture 2" descr="Heads Tails Coin Images – Browse 1,543 Stock Photos, Vectors, and Video |  Adobe Stock">
            <a:extLst>
              <a:ext uri="{FF2B5EF4-FFF2-40B4-BE49-F238E27FC236}">
                <a16:creationId xmlns:a16="http://schemas.microsoft.com/office/drawing/2014/main" id="{B453A81E-7C54-1497-0DD1-DC48CD5D5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31" y="2151078"/>
            <a:ext cx="3177851" cy="19067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079FB3-7417-11DE-EB7B-61487C8299ED}"/>
              </a:ext>
            </a:extLst>
          </p:cNvPr>
          <p:cNvPicPr>
            <a:picLocks noChangeAspect="1"/>
          </p:cNvPicPr>
          <p:nvPr/>
        </p:nvPicPr>
        <p:blipFill>
          <a:blip r:embed="rId3"/>
          <a:stretch>
            <a:fillRect/>
          </a:stretch>
        </p:blipFill>
        <p:spPr>
          <a:xfrm>
            <a:off x="4729357" y="2239569"/>
            <a:ext cx="5478332" cy="4011692"/>
          </a:xfrm>
          <a:prstGeom prst="rect">
            <a:avLst/>
          </a:prstGeom>
        </p:spPr>
      </p:pic>
    </p:spTree>
    <p:extLst>
      <p:ext uri="{BB962C8B-B14F-4D97-AF65-F5344CB8AC3E}">
        <p14:creationId xmlns:p14="http://schemas.microsoft.com/office/powerpoint/2010/main" val="216794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1015663"/>
          </a:xfrm>
          <a:prstGeom prst="rect">
            <a:avLst/>
          </a:prstGeom>
          <a:noFill/>
        </p:spPr>
        <p:txBody>
          <a:bodyPr wrap="square" rtlCol="0">
            <a:spAutoFit/>
          </a:bodyPr>
          <a:lstStyle/>
          <a:p>
            <a:r>
              <a:rPr lang="en-GB" sz="2400" b="1" dirty="0"/>
              <a:t>Normal distribution</a:t>
            </a:r>
          </a:p>
          <a:p>
            <a:r>
              <a:rPr lang="en-GB" dirty="0"/>
              <a:t>Normal distribution, also known as the Gaussian distribution, is a probability distribution that is symmetric about the mean, showing that data near the mean are more frequent in occurrence than data far from the mean. </a:t>
            </a:r>
          </a:p>
        </p:txBody>
      </p:sp>
      <p:sp>
        <p:nvSpPr>
          <p:cNvPr id="11" name="TextBox 10">
            <a:extLst>
              <a:ext uri="{FF2B5EF4-FFF2-40B4-BE49-F238E27FC236}">
                <a16:creationId xmlns:a16="http://schemas.microsoft.com/office/drawing/2014/main" id="{DF2AE8E9-469D-73A1-03B5-96884E27E58E}"/>
              </a:ext>
            </a:extLst>
          </p:cNvPr>
          <p:cNvSpPr txBox="1"/>
          <p:nvPr/>
        </p:nvSpPr>
        <p:spPr>
          <a:xfrm>
            <a:off x="3489729" y="6215468"/>
            <a:ext cx="3754554" cy="276999"/>
          </a:xfrm>
          <a:prstGeom prst="rect">
            <a:avLst/>
          </a:prstGeom>
          <a:noFill/>
        </p:spPr>
        <p:txBody>
          <a:bodyPr wrap="none" rtlCol="0">
            <a:spAutoFit/>
          </a:bodyPr>
          <a:lstStyle/>
          <a:p>
            <a:r>
              <a:rPr lang="it-IT" sz="1200" dirty="0"/>
              <a:t>* 2019, </a:t>
            </a:r>
            <a:r>
              <a:rPr lang="it-IT" sz="1200" dirty="0" err="1"/>
              <a:t>height</a:t>
            </a:r>
            <a:r>
              <a:rPr lang="it-IT" sz="1200" dirty="0"/>
              <a:t> </a:t>
            </a:r>
            <a:r>
              <a:rPr lang="it-IT" sz="1200" dirty="0" err="1"/>
              <a:t>distribution</a:t>
            </a:r>
            <a:r>
              <a:rPr lang="it-IT" sz="1200" dirty="0"/>
              <a:t> of women </a:t>
            </a:r>
            <a:r>
              <a:rPr lang="it-IT" sz="1200" dirty="0" err="1"/>
              <a:t>born</a:t>
            </a:r>
            <a:r>
              <a:rPr lang="it-IT" sz="1200" dirty="0"/>
              <a:t> in </a:t>
            </a:r>
            <a:r>
              <a:rPr lang="it-IT" sz="1200" dirty="0" err="1"/>
              <a:t>Italy</a:t>
            </a:r>
            <a:r>
              <a:rPr lang="it-IT" sz="1200" dirty="0"/>
              <a:t> in 2000</a:t>
            </a:r>
            <a:endParaRPr lang="en-GB" sz="1200" dirty="0"/>
          </a:p>
        </p:txBody>
      </p:sp>
      <p:grpSp>
        <p:nvGrpSpPr>
          <p:cNvPr id="20" name="Group 19">
            <a:extLst>
              <a:ext uri="{FF2B5EF4-FFF2-40B4-BE49-F238E27FC236}">
                <a16:creationId xmlns:a16="http://schemas.microsoft.com/office/drawing/2014/main" id="{C56E38EC-99F4-2D6B-1592-41F7EEFE6AD9}"/>
              </a:ext>
            </a:extLst>
          </p:cNvPr>
          <p:cNvGrpSpPr/>
          <p:nvPr/>
        </p:nvGrpSpPr>
        <p:grpSpPr>
          <a:xfrm>
            <a:off x="1847850" y="1861846"/>
            <a:ext cx="6457950" cy="4316283"/>
            <a:chOff x="1847850" y="1861846"/>
            <a:chExt cx="6457950" cy="4316283"/>
          </a:xfrm>
        </p:grpSpPr>
        <p:grpSp>
          <p:nvGrpSpPr>
            <p:cNvPr id="13" name="Group 12">
              <a:extLst>
                <a:ext uri="{FF2B5EF4-FFF2-40B4-BE49-F238E27FC236}">
                  <a16:creationId xmlns:a16="http://schemas.microsoft.com/office/drawing/2014/main" id="{8EE00E3B-7884-0585-0555-767D9F36BC58}"/>
                </a:ext>
              </a:extLst>
            </p:cNvPr>
            <p:cNvGrpSpPr/>
            <p:nvPr/>
          </p:nvGrpSpPr>
          <p:grpSpPr>
            <a:xfrm>
              <a:off x="1847850" y="1861846"/>
              <a:ext cx="6457950" cy="4316283"/>
              <a:chOff x="1847850" y="1747546"/>
              <a:chExt cx="6457950" cy="4316283"/>
            </a:xfrm>
          </p:grpSpPr>
          <p:pic>
            <p:nvPicPr>
              <p:cNvPr id="11274" name="Picture 10">
                <a:extLst>
                  <a:ext uri="{FF2B5EF4-FFF2-40B4-BE49-F238E27FC236}">
                    <a16:creationId xmlns:a16="http://schemas.microsoft.com/office/drawing/2014/main" id="{54CA1AC0-FF4F-324F-3DB3-C609436B3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747546"/>
                <a:ext cx="6457950" cy="43162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29900FD-2C5E-CB7C-5A89-38F57481D54F}"/>
                  </a:ext>
                </a:extLst>
              </p:cNvPr>
              <p:cNvSpPr txBox="1"/>
              <p:nvPr/>
            </p:nvSpPr>
            <p:spPr>
              <a:xfrm>
                <a:off x="6715125" y="2333625"/>
                <a:ext cx="1218603" cy="646331"/>
              </a:xfrm>
              <a:prstGeom prst="rect">
                <a:avLst/>
              </a:prstGeom>
              <a:noFill/>
            </p:spPr>
            <p:txBody>
              <a:bodyPr wrap="none" rtlCol="0">
                <a:spAutoFit/>
              </a:bodyPr>
              <a:lstStyle/>
              <a:p>
                <a:r>
                  <a:rPr lang="en-GB" dirty="0"/>
                  <a:t>µ = 164 cm</a:t>
                </a:r>
              </a:p>
              <a:p>
                <a:r>
                  <a:rPr lang="en-GB" dirty="0"/>
                  <a:t>σ = 7 cm</a:t>
                </a:r>
              </a:p>
            </p:txBody>
          </p:sp>
        </p:grpSp>
        <p:cxnSp>
          <p:nvCxnSpPr>
            <p:cNvPr id="17" name="Straight Connector 16">
              <a:extLst>
                <a:ext uri="{FF2B5EF4-FFF2-40B4-BE49-F238E27FC236}">
                  <a16:creationId xmlns:a16="http://schemas.microsoft.com/office/drawing/2014/main" id="{54071080-C864-8DDB-8716-D492249F8AE7}"/>
                </a:ext>
              </a:extLst>
            </p:cNvPr>
            <p:cNvCxnSpPr/>
            <p:nvPr/>
          </p:nvCxnSpPr>
          <p:spPr>
            <a:xfrm>
              <a:off x="4819650" y="3533775"/>
              <a:ext cx="12763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DF11561-6F0A-60E5-0BDF-FE6785E6B152}"/>
                </a:ext>
              </a:extLst>
            </p:cNvPr>
            <p:cNvCxnSpPr>
              <a:cxnSpLocks/>
            </p:cNvCxnSpPr>
            <p:nvPr/>
          </p:nvCxnSpPr>
          <p:spPr>
            <a:xfrm>
              <a:off x="4191000" y="4972050"/>
              <a:ext cx="252412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AD7A17A-E5FF-D671-6FC6-653C644E31D9}"/>
                </a:ext>
              </a:extLst>
            </p:cNvPr>
            <p:cNvSpPr txBox="1"/>
            <p:nvPr/>
          </p:nvSpPr>
          <p:spPr>
            <a:xfrm>
              <a:off x="5399976" y="3195221"/>
              <a:ext cx="696024" cy="338554"/>
            </a:xfrm>
            <a:prstGeom prst="rect">
              <a:avLst/>
            </a:prstGeom>
            <a:noFill/>
          </p:spPr>
          <p:txBody>
            <a:bodyPr wrap="none" rtlCol="0">
              <a:spAutoFit/>
            </a:bodyPr>
            <a:lstStyle/>
            <a:p>
              <a:r>
                <a:rPr lang="it-IT" sz="1600" dirty="0"/>
                <a:t>68.3%</a:t>
              </a:r>
              <a:endParaRPr lang="en-GB" sz="1600" dirty="0"/>
            </a:p>
          </p:txBody>
        </p:sp>
        <p:sp>
          <p:nvSpPr>
            <p:cNvPr id="26" name="TextBox 25">
              <a:extLst>
                <a:ext uri="{FF2B5EF4-FFF2-40B4-BE49-F238E27FC236}">
                  <a16:creationId xmlns:a16="http://schemas.microsoft.com/office/drawing/2014/main" id="{5BB7A8FF-12EC-7BD0-0C8D-6DF4180FC668}"/>
                </a:ext>
              </a:extLst>
            </p:cNvPr>
            <p:cNvSpPr txBox="1"/>
            <p:nvPr/>
          </p:nvSpPr>
          <p:spPr>
            <a:xfrm>
              <a:off x="5989195" y="4697873"/>
              <a:ext cx="632749" cy="338554"/>
            </a:xfrm>
            <a:prstGeom prst="rect">
              <a:avLst/>
            </a:prstGeom>
            <a:noFill/>
          </p:spPr>
          <p:txBody>
            <a:bodyPr wrap="none" rtlCol="0">
              <a:spAutoFit/>
            </a:bodyPr>
            <a:lstStyle/>
            <a:p>
              <a:r>
                <a:rPr lang="it-IT" sz="1600" dirty="0"/>
                <a:t>95.4%</a:t>
              </a:r>
              <a:endParaRPr lang="en-GB" sz="1600" dirty="0"/>
            </a:p>
          </p:txBody>
        </p:sp>
      </p:grpSp>
    </p:spTree>
    <p:extLst>
      <p:ext uri="{BB962C8B-B14F-4D97-AF65-F5344CB8AC3E}">
        <p14:creationId xmlns:p14="http://schemas.microsoft.com/office/powerpoint/2010/main" val="282099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2E911C-7854-C731-8689-B7F077F504E5}"/>
              </a:ext>
            </a:extLst>
          </p:cNvPr>
          <p:cNvSpPr txBox="1"/>
          <p:nvPr/>
        </p:nvSpPr>
        <p:spPr>
          <a:xfrm>
            <a:off x="503853" y="531845"/>
            <a:ext cx="11243388" cy="738664"/>
          </a:xfrm>
          <a:prstGeom prst="rect">
            <a:avLst/>
          </a:prstGeom>
          <a:noFill/>
        </p:spPr>
        <p:txBody>
          <a:bodyPr wrap="square" rtlCol="0">
            <a:spAutoFit/>
          </a:bodyPr>
          <a:lstStyle/>
          <a:p>
            <a:r>
              <a:rPr lang="en-GB" sz="2400" b="1" dirty="0"/>
              <a:t>Standard normal distribution</a:t>
            </a:r>
          </a:p>
          <a:p>
            <a:endParaRPr lang="en-GB" b="1" dirty="0"/>
          </a:p>
        </p:txBody>
      </p:sp>
      <p:pic>
        <p:nvPicPr>
          <p:cNvPr id="18434" name="Picture 2">
            <a:extLst>
              <a:ext uri="{FF2B5EF4-FFF2-40B4-BE49-F238E27FC236}">
                <a16:creationId xmlns:a16="http://schemas.microsoft.com/office/drawing/2014/main" id="{97FF5744-D598-A04C-2313-799C541ED6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3" r="12105"/>
          <a:stretch/>
        </p:blipFill>
        <p:spPr bwMode="auto">
          <a:xfrm>
            <a:off x="6308468" y="997680"/>
            <a:ext cx="5624056" cy="52888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9F0DC2D-BCFC-280A-F7BA-7E75E1550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59" y="1785502"/>
            <a:ext cx="5438775" cy="36381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9FB8F9-3763-90B2-FC4A-3DDA99303EEC}"/>
                  </a:ext>
                </a:extLst>
              </p:cNvPr>
              <p:cNvSpPr txBox="1"/>
              <p:nvPr/>
            </p:nvSpPr>
            <p:spPr>
              <a:xfrm>
                <a:off x="444759" y="1147106"/>
                <a:ext cx="2468240" cy="461024"/>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rPr>
                        <m:t>𝑓</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𝑋</m:t>
                          </m:r>
                        </m:e>
                      </m:d>
                      <m:r>
                        <a:rPr lang="it-IT" sz="1600" b="0" i="1" smtClean="0">
                          <a:latin typeface="Cambria Math" panose="02040503050406030204" pitchFamily="18" charset="0"/>
                        </a:rPr>
                        <m:t>→</m:t>
                      </m:r>
                      <m:r>
                        <a:rPr lang="it-IT" sz="1600" b="0" i="1" smtClean="0">
                          <a:latin typeface="Cambria Math" panose="02040503050406030204" pitchFamily="18" charset="0"/>
                        </a:rPr>
                        <m:t>𝑓</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𝑧</m:t>
                          </m:r>
                        </m:e>
                      </m:d>
                      <m:r>
                        <a:rPr lang="it-IT" sz="1600" b="0" i="1" smtClean="0">
                          <a:latin typeface="Cambria Math" panose="02040503050406030204" pitchFamily="18" charset="0"/>
                        </a:rPr>
                        <m:t>,  </m:t>
                      </m:r>
                      <m:r>
                        <a:rPr lang="it-IT" sz="1600" i="1">
                          <a:latin typeface="Cambria Math" panose="02040503050406030204" pitchFamily="18" charset="0"/>
                        </a:rPr>
                        <m:t>𝑧</m:t>
                      </m:r>
                      <m:r>
                        <a:rPr lang="it-IT" sz="1600" i="1">
                          <a:latin typeface="Cambria Math" panose="02040503050406030204" pitchFamily="18" charset="0"/>
                        </a:rPr>
                        <m:t>=</m:t>
                      </m:r>
                      <m:f>
                        <m:fPr>
                          <m:ctrlPr>
                            <a:rPr lang="it-IT" sz="1600" i="1">
                              <a:latin typeface="Cambria Math" panose="02040503050406030204" pitchFamily="18" charset="0"/>
                            </a:rPr>
                          </m:ctrlPr>
                        </m:fPr>
                        <m:num>
                          <m:r>
                            <a:rPr lang="it-IT" sz="1600" i="1">
                              <a:latin typeface="Cambria Math" panose="02040503050406030204" pitchFamily="18" charset="0"/>
                            </a:rPr>
                            <m:t>𝑋</m:t>
                          </m:r>
                          <m:r>
                            <a:rPr lang="it-IT" sz="1600" i="1">
                              <a:latin typeface="Cambria Math" panose="02040503050406030204" pitchFamily="18" charset="0"/>
                            </a:rPr>
                            <m:t>−µ</m:t>
                          </m:r>
                        </m:num>
                        <m:den>
                          <m:r>
                            <m:rPr>
                              <m:sty m:val="p"/>
                            </m:rPr>
                            <a:rPr lang="el-GR" sz="1600" i="1">
                              <a:latin typeface="Cambria Math" panose="02040503050406030204" pitchFamily="18" charset="0"/>
                            </a:rPr>
                            <m:t>σ</m:t>
                          </m:r>
                        </m:den>
                      </m:f>
                    </m:oMath>
                  </m:oMathPara>
                </a14:m>
                <a:endParaRPr lang="en-GB" dirty="0"/>
              </a:p>
            </p:txBody>
          </p:sp>
        </mc:Choice>
        <mc:Fallback xmlns="">
          <p:sp>
            <p:nvSpPr>
              <p:cNvPr id="8" name="TextBox 7">
                <a:extLst>
                  <a:ext uri="{FF2B5EF4-FFF2-40B4-BE49-F238E27FC236}">
                    <a16:creationId xmlns:a16="http://schemas.microsoft.com/office/drawing/2014/main" id="{579FB8F9-3763-90B2-FC4A-3DDA99303EEC}"/>
                  </a:ext>
                </a:extLst>
              </p:cNvPr>
              <p:cNvSpPr txBox="1">
                <a:spLocks noRot="1" noChangeAspect="1" noMove="1" noResize="1" noEditPoints="1" noAdjustHandles="1" noChangeArrowheads="1" noChangeShapeType="1" noTextEdit="1"/>
              </p:cNvSpPr>
              <p:nvPr/>
            </p:nvSpPr>
            <p:spPr>
              <a:xfrm>
                <a:off x="444759" y="1147106"/>
                <a:ext cx="2468240" cy="461024"/>
              </a:xfrm>
              <a:prstGeom prst="rect">
                <a:avLst/>
              </a:prstGeom>
              <a:blipFill>
                <a:blip r:embed="rId4"/>
                <a:stretch>
                  <a:fillRect/>
                </a:stretch>
              </a:blipFill>
              <a:ln>
                <a:solidFill>
                  <a:schemeClr val="tx1"/>
                </a:solidFill>
              </a:ln>
            </p:spPr>
            <p:txBody>
              <a:bodyPr/>
              <a:lstStyle/>
              <a:p>
                <a:r>
                  <a:rPr lang="en-GB">
                    <a:noFill/>
                  </a:rPr>
                  <a:t> </a:t>
                </a:r>
              </a:p>
            </p:txBody>
          </p:sp>
        </mc:Fallback>
      </mc:AlternateContent>
      <p:sp>
        <p:nvSpPr>
          <p:cNvPr id="10" name="TextBox 9">
            <a:extLst>
              <a:ext uri="{FF2B5EF4-FFF2-40B4-BE49-F238E27FC236}">
                <a16:creationId xmlns:a16="http://schemas.microsoft.com/office/drawing/2014/main" id="{93338E2D-2559-287D-F975-A9F3FB0FC275}"/>
              </a:ext>
            </a:extLst>
          </p:cNvPr>
          <p:cNvSpPr txBox="1"/>
          <p:nvPr/>
        </p:nvSpPr>
        <p:spPr>
          <a:xfrm>
            <a:off x="391413" y="5601020"/>
            <a:ext cx="5734134" cy="861774"/>
          </a:xfrm>
          <a:prstGeom prst="rect">
            <a:avLst/>
          </a:prstGeom>
          <a:noFill/>
        </p:spPr>
        <p:txBody>
          <a:bodyPr wrap="none" rtlCol="0">
            <a:spAutoFit/>
          </a:bodyPr>
          <a:lstStyle/>
          <a:p>
            <a:r>
              <a:rPr lang="it-IT" sz="1600" b="1" dirty="0"/>
              <a:t>Confidence </a:t>
            </a:r>
            <a:r>
              <a:rPr lang="it-IT" sz="1600" b="1" dirty="0" err="1"/>
              <a:t>interval</a:t>
            </a:r>
            <a:r>
              <a:rPr lang="it-IT" sz="1600" dirty="0"/>
              <a:t> </a:t>
            </a:r>
            <a:r>
              <a:rPr lang="it-IT" sz="1600" dirty="0" err="1"/>
              <a:t>provides</a:t>
            </a:r>
            <a:r>
              <a:rPr lang="it-IT" sz="1600" dirty="0"/>
              <a:t> a range </a:t>
            </a:r>
            <a:r>
              <a:rPr lang="it-IT" sz="1600" dirty="0" err="1"/>
              <a:t>that</a:t>
            </a:r>
            <a:r>
              <a:rPr lang="it-IT" sz="1600" dirty="0"/>
              <a:t> </a:t>
            </a:r>
            <a:r>
              <a:rPr lang="it-IT" sz="1600" dirty="0" err="1"/>
              <a:t>is</a:t>
            </a:r>
            <a:r>
              <a:rPr lang="it-IT" sz="1600" dirty="0"/>
              <a:t> </a:t>
            </a:r>
            <a:r>
              <a:rPr lang="it-IT" sz="1600" dirty="0" err="1"/>
              <a:t>likely</a:t>
            </a:r>
            <a:r>
              <a:rPr lang="it-IT" sz="1600" dirty="0"/>
              <a:t> to </a:t>
            </a:r>
            <a:r>
              <a:rPr lang="it-IT" sz="1600" dirty="0" err="1"/>
              <a:t>contain</a:t>
            </a:r>
            <a:endParaRPr lang="it-IT" sz="1600" dirty="0"/>
          </a:p>
          <a:p>
            <a:r>
              <a:rPr lang="it-IT" sz="1600" dirty="0"/>
              <a:t> the </a:t>
            </a:r>
            <a:r>
              <a:rPr lang="it-IT" sz="1600" dirty="0" err="1"/>
              <a:t>unknown</a:t>
            </a:r>
            <a:r>
              <a:rPr lang="it-IT" sz="1600" dirty="0"/>
              <a:t> </a:t>
            </a:r>
            <a:r>
              <a:rPr lang="it-IT" sz="1600" dirty="0" err="1"/>
              <a:t>value</a:t>
            </a:r>
            <a:r>
              <a:rPr lang="it-IT" sz="1600" dirty="0"/>
              <a:t> and a degree of confidence (</a:t>
            </a:r>
            <a:r>
              <a:rPr lang="it-IT" sz="1600" b="1" dirty="0"/>
              <a:t>confidence </a:t>
            </a:r>
            <a:r>
              <a:rPr lang="it-IT" sz="1600" b="1" dirty="0" err="1"/>
              <a:t>level</a:t>
            </a:r>
            <a:r>
              <a:rPr lang="it-IT" sz="1600" dirty="0"/>
              <a:t>) </a:t>
            </a:r>
          </a:p>
          <a:p>
            <a:r>
              <a:rPr lang="it-IT" sz="1600" dirty="0" err="1"/>
              <a:t>that</a:t>
            </a:r>
            <a:r>
              <a:rPr lang="it-IT" sz="1600" dirty="0"/>
              <a:t> the </a:t>
            </a:r>
            <a:r>
              <a:rPr lang="it-IT" sz="1600" dirty="0" err="1"/>
              <a:t>unknown</a:t>
            </a:r>
            <a:r>
              <a:rPr lang="it-IT" sz="1600" dirty="0"/>
              <a:t> </a:t>
            </a:r>
            <a:r>
              <a:rPr lang="it-IT" sz="1600" dirty="0" err="1"/>
              <a:t>value</a:t>
            </a:r>
            <a:r>
              <a:rPr lang="it-IT" sz="1600" dirty="0"/>
              <a:t> </a:t>
            </a:r>
            <a:r>
              <a:rPr lang="it-IT" sz="1600" dirty="0" err="1"/>
              <a:t>lies</a:t>
            </a:r>
            <a:r>
              <a:rPr lang="it-IT" sz="1600" dirty="0"/>
              <a:t> </a:t>
            </a:r>
            <a:r>
              <a:rPr lang="it-IT" sz="1600" dirty="0" err="1"/>
              <a:t>within</a:t>
            </a:r>
            <a:r>
              <a:rPr lang="it-IT" sz="1600" dirty="0"/>
              <a:t> </a:t>
            </a:r>
            <a:r>
              <a:rPr lang="it-IT" sz="1600" dirty="0" err="1"/>
              <a:t>that</a:t>
            </a:r>
            <a:r>
              <a:rPr lang="it-IT" sz="1600" dirty="0"/>
              <a:t> range.</a:t>
            </a:r>
            <a:endParaRPr lang="en-GB" sz="1600" dirty="0"/>
          </a:p>
        </p:txBody>
      </p:sp>
    </p:spTree>
    <p:extLst>
      <p:ext uri="{BB962C8B-B14F-4D97-AF65-F5344CB8AC3E}">
        <p14:creationId xmlns:p14="http://schemas.microsoft.com/office/powerpoint/2010/main" val="3789516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1846659"/>
          </a:xfrm>
          <a:prstGeom prst="rect">
            <a:avLst/>
          </a:prstGeom>
          <a:noFill/>
        </p:spPr>
        <p:txBody>
          <a:bodyPr wrap="square" rtlCol="0">
            <a:spAutoFit/>
          </a:bodyPr>
          <a:lstStyle/>
          <a:p>
            <a:r>
              <a:rPr lang="en-GB" sz="2400" b="1" dirty="0"/>
              <a:t>Central limit theorem</a:t>
            </a:r>
          </a:p>
          <a:p>
            <a:endParaRPr lang="en-GB" b="1" dirty="0"/>
          </a:p>
          <a:p>
            <a:pPr marL="285750" indent="-285750">
              <a:buFont typeface="Arial" panose="020B0604020202020204" pitchFamily="34" charset="0"/>
              <a:buChar char="•"/>
            </a:pPr>
            <a:r>
              <a:rPr lang="en-GB" dirty="0"/>
              <a:t>Given</a:t>
            </a:r>
            <a:r>
              <a:rPr lang="en-GB" b="1" dirty="0"/>
              <a:t> </a:t>
            </a:r>
            <a:r>
              <a:rPr lang="en-GB" dirty="0"/>
              <a:t>a set of sufficiently large samples drawn from the same population, the means of the samples will be approximately normally distributed.</a:t>
            </a:r>
          </a:p>
          <a:p>
            <a:pPr marL="285750" indent="-285750">
              <a:buFont typeface="Arial" panose="020B0604020202020204" pitchFamily="34" charset="0"/>
              <a:buChar char="•"/>
            </a:pPr>
            <a:r>
              <a:rPr lang="en-GB" dirty="0"/>
              <a:t>The normal distribution will have a mean close to the mean of the population.</a:t>
            </a:r>
          </a:p>
          <a:p>
            <a:pPr marL="285750" indent="-285750">
              <a:buFont typeface="Arial" panose="020B0604020202020204" pitchFamily="34" charset="0"/>
              <a:buChar char="•"/>
            </a:pPr>
            <a:r>
              <a:rPr lang="en-GB" dirty="0"/>
              <a:t>The variance of the sample mean will be close to the variance of the population divided by the sample size.</a:t>
            </a:r>
          </a:p>
        </p:txBody>
      </p:sp>
      <p:sp>
        <p:nvSpPr>
          <p:cNvPr id="7" name="TextBox 6">
            <a:extLst>
              <a:ext uri="{FF2B5EF4-FFF2-40B4-BE49-F238E27FC236}">
                <a16:creationId xmlns:a16="http://schemas.microsoft.com/office/drawing/2014/main" id="{90CB089E-8DDE-7F25-1192-71BB323C6C6A}"/>
              </a:ext>
            </a:extLst>
          </p:cNvPr>
          <p:cNvSpPr txBox="1"/>
          <p:nvPr/>
        </p:nvSpPr>
        <p:spPr>
          <a:xfrm>
            <a:off x="1215957" y="6080690"/>
            <a:ext cx="10243226" cy="523220"/>
          </a:xfrm>
          <a:prstGeom prst="rect">
            <a:avLst/>
          </a:prstGeom>
          <a:noFill/>
        </p:spPr>
        <p:txBody>
          <a:bodyPr wrap="square" rtlCol="0">
            <a:spAutoFit/>
          </a:bodyPr>
          <a:lstStyle/>
          <a:p>
            <a:r>
              <a:rPr lang="it-IT" sz="1400" dirty="0"/>
              <a:t>The </a:t>
            </a:r>
            <a:r>
              <a:rPr lang="it-IT" sz="1400" dirty="0" err="1"/>
              <a:t>primary</a:t>
            </a:r>
            <a:r>
              <a:rPr lang="it-IT" sz="1400" dirty="0"/>
              <a:t> </a:t>
            </a:r>
            <a:r>
              <a:rPr lang="it-IT" sz="1400" dirty="0" err="1"/>
              <a:t>value</a:t>
            </a:r>
            <a:r>
              <a:rPr lang="it-IT" sz="1400" dirty="0"/>
              <a:t> of the CLT </a:t>
            </a:r>
            <a:r>
              <a:rPr lang="it-IT" sz="1400" dirty="0" err="1"/>
              <a:t>is</a:t>
            </a:r>
            <a:r>
              <a:rPr lang="it-IT" sz="1400" dirty="0"/>
              <a:t> </a:t>
            </a:r>
            <a:r>
              <a:rPr lang="it-IT" sz="1400" dirty="0" err="1"/>
              <a:t>that</a:t>
            </a:r>
            <a:r>
              <a:rPr lang="it-IT" sz="1400" dirty="0"/>
              <a:t> </a:t>
            </a:r>
            <a:r>
              <a:rPr lang="it-IT" sz="1400" dirty="0" err="1"/>
              <a:t>it</a:t>
            </a:r>
            <a:r>
              <a:rPr lang="it-IT" sz="1400" dirty="0"/>
              <a:t> </a:t>
            </a:r>
            <a:r>
              <a:rPr lang="it-IT" sz="1400" dirty="0" err="1"/>
              <a:t>allows</a:t>
            </a:r>
            <a:r>
              <a:rPr lang="it-IT" sz="1400" dirty="0"/>
              <a:t> </a:t>
            </a:r>
            <a:r>
              <a:rPr lang="it-IT" sz="1400" dirty="0" err="1"/>
              <a:t>us</a:t>
            </a:r>
            <a:r>
              <a:rPr lang="it-IT" sz="1400" dirty="0"/>
              <a:t> to compute confidence </a:t>
            </a:r>
            <a:r>
              <a:rPr lang="it-IT" sz="1400" dirty="0" err="1"/>
              <a:t>levels</a:t>
            </a:r>
            <a:r>
              <a:rPr lang="it-IT" sz="1400" dirty="0"/>
              <a:t> and </a:t>
            </a:r>
            <a:r>
              <a:rPr lang="it-IT" sz="1400" dirty="0" err="1"/>
              <a:t>intervals</a:t>
            </a:r>
            <a:r>
              <a:rPr lang="it-IT" sz="1400" dirty="0"/>
              <a:t> </a:t>
            </a:r>
            <a:r>
              <a:rPr lang="it-IT" sz="1400" dirty="0" err="1"/>
              <a:t>even</a:t>
            </a:r>
            <a:r>
              <a:rPr lang="it-IT" sz="1400" dirty="0"/>
              <a:t> </a:t>
            </a:r>
            <a:r>
              <a:rPr lang="it-IT" sz="1400" dirty="0" err="1"/>
              <a:t>when</a:t>
            </a:r>
            <a:r>
              <a:rPr lang="it-IT" sz="1400" dirty="0"/>
              <a:t> the </a:t>
            </a:r>
            <a:r>
              <a:rPr lang="it-IT" sz="1400" dirty="0" err="1"/>
              <a:t>underlying</a:t>
            </a:r>
            <a:r>
              <a:rPr lang="it-IT" sz="1400" dirty="0"/>
              <a:t> </a:t>
            </a:r>
            <a:r>
              <a:rPr lang="it-IT" sz="1400" dirty="0" err="1"/>
              <a:t>population</a:t>
            </a:r>
            <a:r>
              <a:rPr lang="it-IT" sz="1400" dirty="0"/>
              <a:t>  </a:t>
            </a:r>
            <a:r>
              <a:rPr lang="it-IT" sz="1400" dirty="0" err="1"/>
              <a:t>distribution</a:t>
            </a:r>
            <a:r>
              <a:rPr lang="it-IT" sz="1400" dirty="0"/>
              <a:t> </a:t>
            </a:r>
            <a:r>
              <a:rPr lang="it-IT" sz="1400" dirty="0" err="1"/>
              <a:t>is</a:t>
            </a:r>
            <a:r>
              <a:rPr lang="it-IT" sz="1400" dirty="0"/>
              <a:t> </a:t>
            </a:r>
            <a:r>
              <a:rPr lang="it-IT" sz="1400" dirty="0" err="1"/>
              <a:t>not</a:t>
            </a:r>
            <a:r>
              <a:rPr lang="it-IT" sz="1400" dirty="0"/>
              <a:t> </a:t>
            </a:r>
            <a:r>
              <a:rPr lang="it-IT" sz="1400" dirty="0" err="1"/>
              <a:t>normal</a:t>
            </a:r>
            <a:r>
              <a:rPr lang="it-IT" sz="1400" dirty="0"/>
              <a:t>.</a:t>
            </a:r>
            <a:endParaRPr lang="en-GB" sz="1400" dirty="0"/>
          </a:p>
        </p:txBody>
      </p:sp>
      <p:grpSp>
        <p:nvGrpSpPr>
          <p:cNvPr id="11" name="Group 10">
            <a:extLst>
              <a:ext uri="{FF2B5EF4-FFF2-40B4-BE49-F238E27FC236}">
                <a16:creationId xmlns:a16="http://schemas.microsoft.com/office/drawing/2014/main" id="{7AF58E45-A338-DD6C-31A3-CFFC921079B5}"/>
              </a:ext>
            </a:extLst>
          </p:cNvPr>
          <p:cNvGrpSpPr/>
          <p:nvPr/>
        </p:nvGrpSpPr>
        <p:grpSpPr>
          <a:xfrm>
            <a:off x="503853" y="2831271"/>
            <a:ext cx="11315253" cy="3141512"/>
            <a:chOff x="243191" y="2785350"/>
            <a:chExt cx="11575915" cy="3187433"/>
          </a:xfrm>
        </p:grpSpPr>
        <p:grpSp>
          <p:nvGrpSpPr>
            <p:cNvPr id="8" name="Group 7">
              <a:extLst>
                <a:ext uri="{FF2B5EF4-FFF2-40B4-BE49-F238E27FC236}">
                  <a16:creationId xmlns:a16="http://schemas.microsoft.com/office/drawing/2014/main" id="{973DDA88-64B8-E172-6E96-DC124733D4AB}"/>
                </a:ext>
              </a:extLst>
            </p:cNvPr>
            <p:cNvGrpSpPr/>
            <p:nvPr/>
          </p:nvGrpSpPr>
          <p:grpSpPr>
            <a:xfrm>
              <a:off x="301996" y="2834700"/>
              <a:ext cx="11043052" cy="3023354"/>
              <a:chOff x="301996" y="2834700"/>
              <a:chExt cx="11043052" cy="3023354"/>
            </a:xfrm>
          </p:grpSpPr>
          <p:sp>
            <p:nvSpPr>
              <p:cNvPr id="2" name="TextBox 1">
                <a:extLst>
                  <a:ext uri="{FF2B5EF4-FFF2-40B4-BE49-F238E27FC236}">
                    <a16:creationId xmlns:a16="http://schemas.microsoft.com/office/drawing/2014/main" id="{E1D8BD6E-9E78-0E01-1DE4-C57CC41B2994}"/>
                  </a:ext>
                </a:extLst>
              </p:cNvPr>
              <p:cNvSpPr txBox="1"/>
              <p:nvPr/>
            </p:nvSpPr>
            <p:spPr>
              <a:xfrm>
                <a:off x="1160120" y="2844572"/>
                <a:ext cx="2216184" cy="461665"/>
              </a:xfrm>
              <a:prstGeom prst="rect">
                <a:avLst/>
              </a:prstGeom>
              <a:noFill/>
            </p:spPr>
            <p:txBody>
              <a:bodyPr wrap="none" rtlCol="0">
                <a:spAutoFit/>
              </a:bodyPr>
              <a:lstStyle/>
              <a:p>
                <a:r>
                  <a:rPr lang="it-IT" sz="1200" dirty="0" err="1"/>
                  <a:t>Population</a:t>
                </a:r>
                <a:r>
                  <a:rPr lang="it-IT" sz="1200" dirty="0"/>
                  <a:t> with 10000 </a:t>
                </a:r>
                <a:r>
                  <a:rPr lang="it-IT" sz="1200" dirty="0" err="1"/>
                  <a:t>elements</a:t>
                </a:r>
                <a:endParaRPr lang="it-IT" sz="1200" dirty="0"/>
              </a:p>
              <a:p>
                <a:r>
                  <a:rPr lang="it-IT" sz="1200" dirty="0"/>
                  <a:t>following </a:t>
                </a:r>
                <a:r>
                  <a:rPr lang="it-IT" sz="1200" dirty="0" err="1"/>
                  <a:t>uniform</a:t>
                </a:r>
                <a:r>
                  <a:rPr lang="it-IT" sz="1200" dirty="0"/>
                  <a:t> </a:t>
                </a:r>
                <a:r>
                  <a:rPr lang="it-IT" sz="1200" dirty="0" err="1"/>
                  <a:t>distribution</a:t>
                </a:r>
                <a:endParaRPr lang="en-GB" sz="1200" dirty="0"/>
              </a:p>
            </p:txBody>
          </p:sp>
          <p:sp>
            <p:nvSpPr>
              <p:cNvPr id="3" name="Arrow: Right 2">
                <a:extLst>
                  <a:ext uri="{FF2B5EF4-FFF2-40B4-BE49-F238E27FC236}">
                    <a16:creationId xmlns:a16="http://schemas.microsoft.com/office/drawing/2014/main" id="{FE233351-61F4-E38E-BF09-EF0B6C8B410A}"/>
                  </a:ext>
                </a:extLst>
              </p:cNvPr>
              <p:cNvSpPr/>
              <p:nvPr/>
            </p:nvSpPr>
            <p:spPr>
              <a:xfrm>
                <a:off x="4305300" y="4414126"/>
                <a:ext cx="34671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337DBF21-BCDE-3E29-7695-CB3B3AEC8A1F}"/>
                  </a:ext>
                </a:extLst>
              </p:cNvPr>
              <p:cNvSpPr txBox="1"/>
              <p:nvPr/>
            </p:nvSpPr>
            <p:spPr>
              <a:xfrm>
                <a:off x="4378973" y="3937876"/>
                <a:ext cx="3098925" cy="461665"/>
              </a:xfrm>
              <a:prstGeom prst="rect">
                <a:avLst/>
              </a:prstGeom>
              <a:noFill/>
            </p:spPr>
            <p:txBody>
              <a:bodyPr wrap="none" rtlCol="0">
                <a:spAutoFit/>
              </a:bodyPr>
              <a:lstStyle/>
              <a:p>
                <a:r>
                  <a:rPr lang="it-IT" sz="1200" dirty="0"/>
                  <a:t>Take 100 samples with a </a:t>
                </a:r>
                <a:r>
                  <a:rPr lang="it-IT" sz="1200" dirty="0" err="1"/>
                  <a:t>fixed</a:t>
                </a:r>
                <a:r>
                  <a:rPr lang="it-IT" sz="1200" dirty="0"/>
                  <a:t> size and </a:t>
                </a:r>
                <a:r>
                  <a:rPr lang="it-IT" sz="1200" dirty="0" err="1"/>
                  <a:t>calulate</a:t>
                </a:r>
                <a:endParaRPr lang="it-IT" sz="1200" dirty="0"/>
              </a:p>
              <a:p>
                <a:r>
                  <a:rPr lang="it-IT" sz="1200" dirty="0"/>
                  <a:t> the </a:t>
                </a:r>
                <a:r>
                  <a:rPr lang="it-IT" sz="1200" dirty="0" err="1"/>
                  <a:t>average</a:t>
                </a:r>
                <a:r>
                  <a:rPr lang="it-IT" sz="1200" dirty="0"/>
                  <a:t> of </a:t>
                </a:r>
                <a:r>
                  <a:rPr lang="it-IT" sz="1200" dirty="0" err="1"/>
                  <a:t>each</a:t>
                </a:r>
                <a:r>
                  <a:rPr lang="it-IT" sz="1200" dirty="0"/>
                  <a:t> sample</a:t>
                </a:r>
                <a:endParaRPr lang="en-GB" sz="1200" dirty="0"/>
              </a:p>
            </p:txBody>
          </p:sp>
          <p:sp>
            <p:nvSpPr>
              <p:cNvPr id="9" name="TextBox 8">
                <a:extLst>
                  <a:ext uri="{FF2B5EF4-FFF2-40B4-BE49-F238E27FC236}">
                    <a16:creationId xmlns:a16="http://schemas.microsoft.com/office/drawing/2014/main" id="{E44413D1-9AC7-478F-E697-2C3E3D9D116F}"/>
                  </a:ext>
                </a:extLst>
              </p:cNvPr>
              <p:cNvSpPr txBox="1"/>
              <p:nvPr/>
            </p:nvSpPr>
            <p:spPr>
              <a:xfrm>
                <a:off x="8246123" y="2834700"/>
                <a:ext cx="3098925" cy="461665"/>
              </a:xfrm>
              <a:prstGeom prst="rect">
                <a:avLst/>
              </a:prstGeom>
              <a:noFill/>
            </p:spPr>
            <p:txBody>
              <a:bodyPr wrap="none" rtlCol="0">
                <a:spAutoFit/>
              </a:bodyPr>
              <a:lstStyle/>
              <a:p>
                <a:r>
                  <a:rPr lang="it-IT" sz="1200" dirty="0"/>
                  <a:t>Take 100 samples with a </a:t>
                </a:r>
                <a:r>
                  <a:rPr lang="it-IT" sz="1200" dirty="0" err="1"/>
                  <a:t>fixed</a:t>
                </a:r>
                <a:r>
                  <a:rPr lang="it-IT" sz="1200" dirty="0"/>
                  <a:t> size and </a:t>
                </a:r>
                <a:r>
                  <a:rPr lang="it-IT" sz="1200" dirty="0" err="1"/>
                  <a:t>calulate</a:t>
                </a:r>
                <a:endParaRPr lang="it-IT" sz="1200" dirty="0"/>
              </a:p>
              <a:p>
                <a:r>
                  <a:rPr lang="it-IT" sz="1200" dirty="0"/>
                  <a:t> the </a:t>
                </a:r>
                <a:r>
                  <a:rPr lang="it-IT" sz="1200" dirty="0" err="1"/>
                  <a:t>average</a:t>
                </a:r>
                <a:r>
                  <a:rPr lang="it-IT" sz="1200" dirty="0"/>
                  <a:t> of </a:t>
                </a:r>
                <a:r>
                  <a:rPr lang="it-IT" sz="1200" dirty="0" err="1"/>
                  <a:t>each</a:t>
                </a:r>
                <a:r>
                  <a:rPr lang="it-IT" sz="1200" dirty="0"/>
                  <a:t> sample</a:t>
                </a:r>
                <a:endParaRPr lang="en-GB" sz="1200" dirty="0"/>
              </a:p>
            </p:txBody>
          </p:sp>
          <p:pic>
            <p:nvPicPr>
              <p:cNvPr id="14342" name="Picture 6">
                <a:extLst>
                  <a:ext uri="{FF2B5EF4-FFF2-40B4-BE49-F238E27FC236}">
                    <a16:creationId xmlns:a16="http://schemas.microsoft.com/office/drawing/2014/main" id="{19251B3B-60C3-E7A1-2628-23D13CA5D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96" y="3373700"/>
                <a:ext cx="3816689" cy="248435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B351C8E0-465F-0A1E-F251-F660A94D5A74}"/>
                </a:ext>
              </a:extLst>
            </p:cNvPr>
            <p:cNvSpPr/>
            <p:nvPr/>
          </p:nvSpPr>
          <p:spPr>
            <a:xfrm>
              <a:off x="243191" y="2785350"/>
              <a:ext cx="11575915" cy="3187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344" name="Picture 8">
            <a:extLst>
              <a:ext uri="{FF2B5EF4-FFF2-40B4-BE49-F238E27FC236}">
                <a16:creationId xmlns:a16="http://schemas.microsoft.com/office/drawing/2014/main" id="{1D8F1E90-0ADE-026E-0493-157731D11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49" y="3454326"/>
            <a:ext cx="3505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1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DA4EBD2-9ED3-4864-39E1-9BE8E0A55CCF}"/>
              </a:ext>
            </a:extLst>
          </p:cNvPr>
          <p:cNvGrpSpPr/>
          <p:nvPr/>
        </p:nvGrpSpPr>
        <p:grpSpPr>
          <a:xfrm>
            <a:off x="464138" y="883404"/>
            <a:ext cx="11515452" cy="4912105"/>
            <a:chOff x="445476" y="808756"/>
            <a:chExt cx="11515452" cy="4912105"/>
          </a:xfrm>
        </p:grpSpPr>
        <p:grpSp>
          <p:nvGrpSpPr>
            <p:cNvPr id="38" name="Group 37">
              <a:extLst>
                <a:ext uri="{FF2B5EF4-FFF2-40B4-BE49-F238E27FC236}">
                  <a16:creationId xmlns:a16="http://schemas.microsoft.com/office/drawing/2014/main" id="{C2BB8CF1-C7EF-198E-565B-DA0BA8183EAA}"/>
                </a:ext>
              </a:extLst>
            </p:cNvPr>
            <p:cNvGrpSpPr/>
            <p:nvPr/>
          </p:nvGrpSpPr>
          <p:grpSpPr>
            <a:xfrm>
              <a:off x="445476" y="808756"/>
              <a:ext cx="4654061" cy="4912105"/>
              <a:chOff x="818707" y="1199761"/>
              <a:chExt cx="4014788" cy="3400425"/>
            </a:xfrm>
          </p:grpSpPr>
          <p:sp>
            <p:nvSpPr>
              <p:cNvPr id="16" name="Freeform 29">
                <a:extLst>
                  <a:ext uri="{FF2B5EF4-FFF2-40B4-BE49-F238E27FC236}">
                    <a16:creationId xmlns:a16="http://schemas.microsoft.com/office/drawing/2014/main" id="{A0215E2E-9FAF-9694-91C7-0CCD3699869D}"/>
                  </a:ext>
                </a:extLst>
              </p:cNvPr>
              <p:cNvSpPr>
                <a:spLocks/>
              </p:cNvSpPr>
              <p:nvPr/>
            </p:nvSpPr>
            <p:spPr bwMode="auto">
              <a:xfrm>
                <a:off x="818707" y="3668323"/>
                <a:ext cx="1136650" cy="931863"/>
              </a:xfrm>
              <a:custGeom>
                <a:avLst/>
                <a:gdLst>
                  <a:gd name="T0" fmla="*/ 2147483646 w 716"/>
                  <a:gd name="T1" fmla="*/ 0 h 587"/>
                  <a:gd name="T2" fmla="*/ 2147483646 w 716"/>
                  <a:gd name="T3" fmla="*/ 2147483646 h 587"/>
                  <a:gd name="T4" fmla="*/ 0 w 716"/>
                  <a:gd name="T5" fmla="*/ 2147483646 h 587"/>
                  <a:gd name="T6" fmla="*/ 2147483646 w 716"/>
                  <a:gd name="T7" fmla="*/ 2147483646 h 587"/>
                  <a:gd name="T8" fmla="*/ 2147483646 w 716"/>
                  <a:gd name="T9" fmla="*/ 0 h 587"/>
                  <a:gd name="T10" fmla="*/ 2147483646 w 716"/>
                  <a:gd name="T11" fmla="*/ 0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6" h="587">
                    <a:moveTo>
                      <a:pt x="347" y="0"/>
                    </a:moveTo>
                    <a:lnTo>
                      <a:pt x="259" y="149"/>
                    </a:lnTo>
                    <a:lnTo>
                      <a:pt x="0" y="587"/>
                    </a:lnTo>
                    <a:lnTo>
                      <a:pt x="507" y="587"/>
                    </a:lnTo>
                    <a:lnTo>
                      <a:pt x="716" y="0"/>
                    </a:lnTo>
                    <a:lnTo>
                      <a:pt x="347" y="0"/>
                    </a:ln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dirty="0"/>
              </a:p>
            </p:txBody>
          </p:sp>
          <p:sp>
            <p:nvSpPr>
              <p:cNvPr id="17" name="Freeform 30">
                <a:extLst>
                  <a:ext uri="{FF2B5EF4-FFF2-40B4-BE49-F238E27FC236}">
                    <a16:creationId xmlns:a16="http://schemas.microsoft.com/office/drawing/2014/main" id="{E1FCE4BD-444E-EA68-C035-E938A433D9BE}"/>
                  </a:ext>
                </a:extLst>
              </p:cNvPr>
              <p:cNvSpPr>
                <a:spLocks/>
              </p:cNvSpPr>
              <p:nvPr/>
            </p:nvSpPr>
            <p:spPr bwMode="auto">
              <a:xfrm>
                <a:off x="1623570" y="3668323"/>
                <a:ext cx="2411412" cy="931863"/>
              </a:xfrm>
              <a:custGeom>
                <a:avLst/>
                <a:gdLst>
                  <a:gd name="T0" fmla="*/ 2147483646 w 1519"/>
                  <a:gd name="T1" fmla="*/ 0 h 587"/>
                  <a:gd name="T2" fmla="*/ 2147483646 w 1519"/>
                  <a:gd name="T3" fmla="*/ 0 h 587"/>
                  <a:gd name="T4" fmla="*/ 0 w 1519"/>
                  <a:gd name="T5" fmla="*/ 2147483646 h 587"/>
                  <a:gd name="T6" fmla="*/ 2147483646 w 1519"/>
                  <a:gd name="T7" fmla="*/ 2147483646 h 587"/>
                  <a:gd name="T8" fmla="*/ 2147483646 w 1519"/>
                  <a:gd name="T9" fmla="*/ 0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9" h="587">
                    <a:moveTo>
                      <a:pt x="1311" y="0"/>
                    </a:moveTo>
                    <a:lnTo>
                      <a:pt x="209" y="0"/>
                    </a:lnTo>
                    <a:lnTo>
                      <a:pt x="0" y="587"/>
                    </a:lnTo>
                    <a:lnTo>
                      <a:pt x="1519" y="587"/>
                    </a:lnTo>
                    <a:lnTo>
                      <a:pt x="1311" y="0"/>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endParaRPr lang="en-US" dirty="0"/>
              </a:p>
              <a:p>
                <a:pPr algn="ctr"/>
                <a:r>
                  <a:rPr lang="en-US" sz="2800" dirty="0">
                    <a:solidFill>
                      <a:schemeClr val="bg1"/>
                    </a:solidFill>
                  </a:rPr>
                  <a:t>Probability</a:t>
                </a:r>
                <a:endParaRPr lang="en-US" dirty="0">
                  <a:solidFill>
                    <a:schemeClr val="bg1"/>
                  </a:solidFill>
                </a:endParaRPr>
              </a:p>
            </p:txBody>
          </p:sp>
          <p:sp>
            <p:nvSpPr>
              <p:cNvPr id="18" name="Freeform 31">
                <a:extLst>
                  <a:ext uri="{FF2B5EF4-FFF2-40B4-BE49-F238E27FC236}">
                    <a16:creationId xmlns:a16="http://schemas.microsoft.com/office/drawing/2014/main" id="{29D3B5DA-FC89-F7B8-594C-1B5D2CEDEE6C}"/>
                  </a:ext>
                </a:extLst>
              </p:cNvPr>
              <p:cNvSpPr>
                <a:spLocks/>
              </p:cNvSpPr>
              <p:nvPr/>
            </p:nvSpPr>
            <p:spPr bwMode="auto">
              <a:xfrm>
                <a:off x="3698432" y="3668323"/>
                <a:ext cx="1135063" cy="931863"/>
              </a:xfrm>
              <a:custGeom>
                <a:avLst/>
                <a:gdLst>
                  <a:gd name="T0" fmla="*/ 2147483646 w 715"/>
                  <a:gd name="T1" fmla="*/ 2147483646 h 587"/>
                  <a:gd name="T2" fmla="*/ 2147483646 w 715"/>
                  <a:gd name="T3" fmla="*/ 2147483646 h 587"/>
                  <a:gd name="T4" fmla="*/ 2147483646 w 715"/>
                  <a:gd name="T5" fmla="*/ 0 h 587"/>
                  <a:gd name="T6" fmla="*/ 0 w 715"/>
                  <a:gd name="T7" fmla="*/ 0 h 587"/>
                  <a:gd name="T8" fmla="*/ 2147483646 w 715"/>
                  <a:gd name="T9" fmla="*/ 2147483646 h 587"/>
                  <a:gd name="T10" fmla="*/ 2147483646 w 715"/>
                  <a:gd name="T11" fmla="*/ 2147483646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587">
                    <a:moveTo>
                      <a:pt x="715" y="587"/>
                    </a:moveTo>
                    <a:lnTo>
                      <a:pt x="456" y="149"/>
                    </a:lnTo>
                    <a:lnTo>
                      <a:pt x="368" y="0"/>
                    </a:lnTo>
                    <a:lnTo>
                      <a:pt x="0" y="0"/>
                    </a:lnTo>
                    <a:lnTo>
                      <a:pt x="208" y="587"/>
                    </a:lnTo>
                    <a:lnTo>
                      <a:pt x="715" y="587"/>
                    </a:ln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19" name="Freeform 32">
                <a:extLst>
                  <a:ext uri="{FF2B5EF4-FFF2-40B4-BE49-F238E27FC236}">
                    <a16:creationId xmlns:a16="http://schemas.microsoft.com/office/drawing/2014/main" id="{87FD7A3D-6A9B-97D7-1041-01805A8AB209}"/>
                  </a:ext>
                </a:extLst>
              </p:cNvPr>
              <p:cNvSpPr>
                <a:spLocks/>
              </p:cNvSpPr>
              <p:nvPr/>
            </p:nvSpPr>
            <p:spPr bwMode="auto">
              <a:xfrm>
                <a:off x="2831657" y="1199761"/>
                <a:ext cx="817563" cy="1385887"/>
              </a:xfrm>
              <a:custGeom>
                <a:avLst/>
                <a:gdLst>
                  <a:gd name="T0" fmla="*/ 2147483646 w 515"/>
                  <a:gd name="T1" fmla="*/ 2147483646 h 873"/>
                  <a:gd name="T2" fmla="*/ 0 w 515"/>
                  <a:gd name="T3" fmla="*/ 0 h 873"/>
                  <a:gd name="T4" fmla="*/ 2147483646 w 515"/>
                  <a:gd name="T5" fmla="*/ 2147483646 h 873"/>
                  <a:gd name="T6" fmla="*/ 2147483646 w 515"/>
                  <a:gd name="T7" fmla="*/ 2147483646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5" h="873">
                    <a:moveTo>
                      <a:pt x="515" y="873"/>
                    </a:moveTo>
                    <a:lnTo>
                      <a:pt x="0" y="0"/>
                    </a:lnTo>
                    <a:lnTo>
                      <a:pt x="307" y="873"/>
                    </a:lnTo>
                    <a:lnTo>
                      <a:pt x="515" y="873"/>
                    </a:lnTo>
                    <a:close/>
                  </a:path>
                </a:pathLst>
              </a:custGeom>
              <a:solidFill>
                <a:srgbClr val="FAB32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20" name="Freeform 33">
                <a:extLst>
                  <a:ext uri="{FF2B5EF4-FFF2-40B4-BE49-F238E27FC236}">
                    <a16:creationId xmlns:a16="http://schemas.microsoft.com/office/drawing/2014/main" id="{A87D6D10-3F4A-3FB3-EE65-1AD63EAAA235}"/>
                  </a:ext>
                </a:extLst>
              </p:cNvPr>
              <p:cNvSpPr>
                <a:spLocks/>
              </p:cNvSpPr>
              <p:nvPr/>
            </p:nvSpPr>
            <p:spPr bwMode="auto">
              <a:xfrm>
                <a:off x="2009332" y="1199761"/>
                <a:ext cx="822325" cy="1385887"/>
              </a:xfrm>
              <a:custGeom>
                <a:avLst/>
                <a:gdLst>
                  <a:gd name="T0" fmla="*/ 0 w 518"/>
                  <a:gd name="T1" fmla="*/ 2147483646 h 873"/>
                  <a:gd name="T2" fmla="*/ 2147483646 w 518"/>
                  <a:gd name="T3" fmla="*/ 2147483646 h 873"/>
                  <a:gd name="T4" fmla="*/ 2147483646 w 518"/>
                  <a:gd name="T5" fmla="*/ 0 h 873"/>
                  <a:gd name="T6" fmla="*/ 0 w 518"/>
                  <a:gd name="T7" fmla="*/ 2147483646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8" h="873">
                    <a:moveTo>
                      <a:pt x="0" y="873"/>
                    </a:moveTo>
                    <a:lnTo>
                      <a:pt x="209" y="873"/>
                    </a:lnTo>
                    <a:lnTo>
                      <a:pt x="518" y="0"/>
                    </a:lnTo>
                    <a:lnTo>
                      <a:pt x="0" y="873"/>
                    </a:lnTo>
                    <a:close/>
                  </a:path>
                </a:pathLst>
              </a:custGeom>
              <a:solidFill>
                <a:srgbClr val="FFDA8C"/>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21" name="Freeform 34">
                <a:extLst>
                  <a:ext uri="{FF2B5EF4-FFF2-40B4-BE49-F238E27FC236}">
                    <a16:creationId xmlns:a16="http://schemas.microsoft.com/office/drawing/2014/main" id="{AB5AC0EB-D108-1CC4-BAE9-D90B7DD7B293}"/>
                  </a:ext>
                </a:extLst>
              </p:cNvPr>
              <p:cNvSpPr>
                <a:spLocks/>
              </p:cNvSpPr>
              <p:nvPr/>
            </p:nvSpPr>
            <p:spPr bwMode="auto">
              <a:xfrm>
                <a:off x="2341120" y="1199761"/>
                <a:ext cx="977900" cy="1385887"/>
              </a:xfrm>
              <a:custGeom>
                <a:avLst/>
                <a:gdLst>
                  <a:gd name="T0" fmla="*/ 2147483646 w 616"/>
                  <a:gd name="T1" fmla="*/ 0 h 873"/>
                  <a:gd name="T2" fmla="*/ 0 w 616"/>
                  <a:gd name="T3" fmla="*/ 2147483646 h 873"/>
                  <a:gd name="T4" fmla="*/ 2147483646 w 616"/>
                  <a:gd name="T5" fmla="*/ 2147483646 h 873"/>
                  <a:gd name="T6" fmla="*/ 2147483646 w 616"/>
                  <a:gd name="T7" fmla="*/ 0 h 8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6" h="873">
                    <a:moveTo>
                      <a:pt x="309" y="0"/>
                    </a:moveTo>
                    <a:lnTo>
                      <a:pt x="0" y="873"/>
                    </a:lnTo>
                    <a:lnTo>
                      <a:pt x="616" y="873"/>
                    </a:lnTo>
                    <a:lnTo>
                      <a:pt x="309" y="0"/>
                    </a:lnTo>
                    <a:close/>
                  </a:path>
                </a:pathLst>
              </a:custGeom>
              <a:solidFill>
                <a:srgbClr val="FFCC5E"/>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endParaRPr lang="en-US" sz="2400" dirty="0">
                  <a:solidFill>
                    <a:schemeClr val="bg1"/>
                  </a:solidFill>
                </a:endParaRPr>
              </a:p>
              <a:p>
                <a:pPr algn="ctr"/>
                <a:endParaRPr lang="en-US" sz="2400" dirty="0">
                  <a:solidFill>
                    <a:schemeClr val="bg1"/>
                  </a:solidFill>
                </a:endParaRPr>
              </a:p>
              <a:p>
                <a:pPr algn="ctr"/>
                <a:r>
                  <a:rPr lang="en-US" sz="2400" dirty="0">
                    <a:solidFill>
                      <a:schemeClr val="bg1"/>
                    </a:solidFill>
                  </a:rPr>
                  <a:t>Data science</a:t>
                </a:r>
              </a:p>
            </p:txBody>
          </p:sp>
          <p:sp>
            <p:nvSpPr>
              <p:cNvPr id="28" name="Freeform 41">
                <a:extLst>
                  <a:ext uri="{FF2B5EF4-FFF2-40B4-BE49-F238E27FC236}">
                    <a16:creationId xmlns:a16="http://schemas.microsoft.com/office/drawing/2014/main" id="{3E5C078A-79CA-33FA-D5A6-7D1BA304E76D}"/>
                  </a:ext>
                </a:extLst>
              </p:cNvPr>
              <p:cNvSpPr>
                <a:spLocks/>
              </p:cNvSpPr>
              <p:nvPr/>
            </p:nvSpPr>
            <p:spPr bwMode="auto">
              <a:xfrm>
                <a:off x="1417195" y="2663436"/>
                <a:ext cx="893762" cy="927100"/>
              </a:xfrm>
              <a:custGeom>
                <a:avLst/>
                <a:gdLst>
                  <a:gd name="T0" fmla="*/ 2147483646 w 563"/>
                  <a:gd name="T1" fmla="*/ 0 h 584"/>
                  <a:gd name="T2" fmla="*/ 0 w 563"/>
                  <a:gd name="T3" fmla="*/ 2147483646 h 584"/>
                  <a:gd name="T4" fmla="*/ 2147483646 w 563"/>
                  <a:gd name="T5" fmla="*/ 2147483646 h 584"/>
                  <a:gd name="T6" fmla="*/ 2147483646 w 563"/>
                  <a:gd name="T7" fmla="*/ 0 h 584"/>
                  <a:gd name="T8" fmla="*/ 2147483646 w 563"/>
                  <a:gd name="T9" fmla="*/ 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584">
                    <a:moveTo>
                      <a:pt x="344" y="0"/>
                    </a:moveTo>
                    <a:lnTo>
                      <a:pt x="0" y="584"/>
                    </a:lnTo>
                    <a:lnTo>
                      <a:pt x="357" y="584"/>
                    </a:lnTo>
                    <a:lnTo>
                      <a:pt x="563" y="0"/>
                    </a:lnTo>
                    <a:lnTo>
                      <a:pt x="344" y="0"/>
                    </a:lnTo>
                    <a:close/>
                  </a:path>
                </a:pathLst>
              </a:custGeom>
              <a:solidFill>
                <a:srgbClr val="FFA75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29" name="Freeform 42">
                <a:extLst>
                  <a:ext uri="{FF2B5EF4-FFF2-40B4-BE49-F238E27FC236}">
                    <a16:creationId xmlns:a16="http://schemas.microsoft.com/office/drawing/2014/main" id="{3C1053BF-13D8-113F-FFB1-7DC603ABC1D8}"/>
                  </a:ext>
                </a:extLst>
              </p:cNvPr>
              <p:cNvSpPr>
                <a:spLocks/>
              </p:cNvSpPr>
              <p:nvPr/>
            </p:nvSpPr>
            <p:spPr bwMode="auto">
              <a:xfrm>
                <a:off x="3342832" y="2663436"/>
                <a:ext cx="893763" cy="927100"/>
              </a:xfrm>
              <a:custGeom>
                <a:avLst/>
                <a:gdLst>
                  <a:gd name="T0" fmla="*/ 2147483646 w 563"/>
                  <a:gd name="T1" fmla="*/ 2147483646 h 584"/>
                  <a:gd name="T2" fmla="*/ 2147483646 w 563"/>
                  <a:gd name="T3" fmla="*/ 0 h 584"/>
                  <a:gd name="T4" fmla="*/ 0 w 563"/>
                  <a:gd name="T5" fmla="*/ 0 h 584"/>
                  <a:gd name="T6" fmla="*/ 2147483646 w 563"/>
                  <a:gd name="T7" fmla="*/ 2147483646 h 584"/>
                  <a:gd name="T8" fmla="*/ 2147483646 w 563"/>
                  <a:gd name="T9" fmla="*/ 2147483646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584">
                    <a:moveTo>
                      <a:pt x="563" y="584"/>
                    </a:moveTo>
                    <a:lnTo>
                      <a:pt x="218" y="0"/>
                    </a:lnTo>
                    <a:lnTo>
                      <a:pt x="0" y="0"/>
                    </a:lnTo>
                    <a:lnTo>
                      <a:pt x="205" y="584"/>
                    </a:lnTo>
                    <a:lnTo>
                      <a:pt x="563" y="584"/>
                    </a:lnTo>
                    <a:close/>
                  </a:path>
                </a:pathLst>
              </a:custGeom>
              <a:solidFill>
                <a:srgbClr val="FA790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a:p>
            </p:txBody>
          </p:sp>
          <p:sp>
            <p:nvSpPr>
              <p:cNvPr id="30" name="Freeform 43">
                <a:extLst>
                  <a:ext uri="{FF2B5EF4-FFF2-40B4-BE49-F238E27FC236}">
                    <a16:creationId xmlns:a16="http://schemas.microsoft.com/office/drawing/2014/main" id="{48193179-8B73-8622-D270-4973A66CD6E2}"/>
                  </a:ext>
                </a:extLst>
              </p:cNvPr>
              <p:cNvSpPr>
                <a:spLocks/>
              </p:cNvSpPr>
              <p:nvPr/>
            </p:nvSpPr>
            <p:spPr bwMode="auto">
              <a:xfrm>
                <a:off x="1983932" y="2663436"/>
                <a:ext cx="1690688" cy="927100"/>
              </a:xfrm>
              <a:custGeom>
                <a:avLst/>
                <a:gdLst>
                  <a:gd name="T0" fmla="*/ 2147483646 w 1065"/>
                  <a:gd name="T1" fmla="*/ 0 h 584"/>
                  <a:gd name="T2" fmla="*/ 2147483646 w 1065"/>
                  <a:gd name="T3" fmla="*/ 0 h 584"/>
                  <a:gd name="T4" fmla="*/ 0 w 1065"/>
                  <a:gd name="T5" fmla="*/ 2147483646 h 584"/>
                  <a:gd name="T6" fmla="*/ 2147483646 w 1065"/>
                  <a:gd name="T7" fmla="*/ 2147483646 h 584"/>
                  <a:gd name="T8" fmla="*/ 2147483646 w 1065"/>
                  <a:gd name="T9" fmla="*/ 0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5" h="584">
                    <a:moveTo>
                      <a:pt x="860" y="0"/>
                    </a:moveTo>
                    <a:lnTo>
                      <a:pt x="206" y="0"/>
                    </a:lnTo>
                    <a:lnTo>
                      <a:pt x="0" y="584"/>
                    </a:lnTo>
                    <a:lnTo>
                      <a:pt x="1065" y="584"/>
                    </a:lnTo>
                    <a:lnTo>
                      <a:pt x="860" y="0"/>
                    </a:lnTo>
                    <a:close/>
                  </a:path>
                </a:pathLst>
              </a:cu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endParaRPr lang="en-US" sz="2400" dirty="0">
                  <a:solidFill>
                    <a:schemeClr val="bg1"/>
                  </a:solidFill>
                </a:endParaRPr>
              </a:p>
              <a:p>
                <a:pPr algn="ctr"/>
                <a:r>
                  <a:rPr lang="en-US" sz="2800" dirty="0">
                    <a:solidFill>
                      <a:schemeClr val="bg1"/>
                    </a:solidFill>
                  </a:rPr>
                  <a:t>Statistics</a:t>
                </a:r>
              </a:p>
            </p:txBody>
          </p:sp>
        </p:grpSp>
        <p:sp>
          <p:nvSpPr>
            <p:cNvPr id="39" name="TextBox 38">
              <a:extLst>
                <a:ext uri="{FF2B5EF4-FFF2-40B4-BE49-F238E27FC236}">
                  <a16:creationId xmlns:a16="http://schemas.microsoft.com/office/drawing/2014/main" id="{99892B55-02A7-286B-FC3B-10780F9F1C05}"/>
                </a:ext>
              </a:extLst>
            </p:cNvPr>
            <p:cNvSpPr txBox="1"/>
            <p:nvPr/>
          </p:nvSpPr>
          <p:spPr>
            <a:xfrm>
              <a:off x="5227413" y="4813972"/>
              <a:ext cx="6183231" cy="523220"/>
            </a:xfrm>
            <a:prstGeom prst="rect">
              <a:avLst/>
            </a:prstGeom>
            <a:noFill/>
          </p:spPr>
          <p:txBody>
            <a:bodyPr wrap="none" rtlCol="0">
              <a:spAutoFit/>
            </a:bodyPr>
            <a:lstStyle/>
            <a:p>
              <a:r>
                <a:rPr lang="en-GB" sz="1400" dirty="0"/>
                <a:t>Probability theory is a branch of mathematics concerned with probability. </a:t>
              </a:r>
            </a:p>
            <a:p>
              <a:r>
                <a:rPr lang="en-GB" sz="1400" dirty="0"/>
                <a:t>Probability is a numerical description of the likelihood of an event.</a:t>
              </a:r>
            </a:p>
          </p:txBody>
        </p:sp>
        <p:sp>
          <p:nvSpPr>
            <p:cNvPr id="40" name="TextBox 39">
              <a:extLst>
                <a:ext uri="{FF2B5EF4-FFF2-40B4-BE49-F238E27FC236}">
                  <a16:creationId xmlns:a16="http://schemas.microsoft.com/office/drawing/2014/main" id="{C1A48299-C118-F415-3ADE-057B96F11FF1}"/>
                </a:ext>
              </a:extLst>
            </p:cNvPr>
            <p:cNvSpPr txBox="1"/>
            <p:nvPr/>
          </p:nvSpPr>
          <p:spPr>
            <a:xfrm>
              <a:off x="4344908" y="3059668"/>
              <a:ext cx="7616020" cy="738664"/>
            </a:xfrm>
            <a:prstGeom prst="rect">
              <a:avLst/>
            </a:prstGeom>
            <a:noFill/>
          </p:spPr>
          <p:txBody>
            <a:bodyPr wrap="square" rtlCol="0">
              <a:spAutoFit/>
            </a:bodyPr>
            <a:lstStyle/>
            <a:p>
              <a:r>
                <a:rPr lang="it-IT" sz="1400" dirty="0" err="1"/>
                <a:t>Statistics</a:t>
              </a:r>
              <a:r>
                <a:rPr lang="it-IT" sz="1400" dirty="0"/>
                <a:t> </a:t>
              </a:r>
              <a:r>
                <a:rPr lang="it-IT" sz="1400" dirty="0" err="1"/>
                <a:t>is</a:t>
              </a:r>
              <a:r>
                <a:rPr lang="it-IT" sz="1400" dirty="0"/>
                <a:t> </a:t>
              </a:r>
              <a:r>
                <a:rPr lang="en-GB" sz="1400" dirty="0"/>
                <a:t>the practice or science of collecting and analysing numerical data in large quantities, </a:t>
              </a:r>
            </a:p>
            <a:p>
              <a:r>
                <a:rPr lang="en-GB" sz="1400" dirty="0"/>
                <a:t>especially for the purpose of inferring proportions in a whole from those in a representative sample. </a:t>
              </a:r>
            </a:p>
            <a:p>
              <a:r>
                <a:rPr lang="en-GB" sz="1400" dirty="0"/>
                <a:t>Statistics uses probability theory to draw conclusions from data.</a:t>
              </a:r>
            </a:p>
          </p:txBody>
        </p:sp>
        <p:sp>
          <p:nvSpPr>
            <p:cNvPr id="41" name="TextBox 40">
              <a:extLst>
                <a:ext uri="{FF2B5EF4-FFF2-40B4-BE49-F238E27FC236}">
                  <a16:creationId xmlns:a16="http://schemas.microsoft.com/office/drawing/2014/main" id="{EB140E9A-6B6B-D660-BCA6-1B043BA4451E}"/>
                </a:ext>
              </a:extLst>
            </p:cNvPr>
            <p:cNvSpPr txBox="1"/>
            <p:nvPr/>
          </p:nvSpPr>
          <p:spPr>
            <a:xfrm>
              <a:off x="3661583" y="1477671"/>
              <a:ext cx="7616020" cy="738664"/>
            </a:xfrm>
            <a:prstGeom prst="rect">
              <a:avLst/>
            </a:prstGeom>
            <a:noFill/>
          </p:spPr>
          <p:txBody>
            <a:bodyPr wrap="square" rtlCol="0">
              <a:spAutoFit/>
            </a:bodyPr>
            <a:lstStyle/>
            <a:p>
              <a:r>
                <a:rPr lang="en-GB" sz="1400" dirty="0"/>
                <a:t>Data science is a multidisciplinary field which uses scientific methods, processes, and systems to extract knowledge from data in a range of forms. Statistics provides the methodology to collect, </a:t>
              </a:r>
              <a:r>
                <a:rPr lang="en-GB" sz="1400" dirty="0" err="1"/>
                <a:t>analyze</a:t>
              </a:r>
              <a:r>
                <a:rPr lang="en-GB" sz="1400" dirty="0"/>
                <a:t> and make conclusions from data.</a:t>
              </a:r>
            </a:p>
          </p:txBody>
        </p:sp>
      </p:grpSp>
    </p:spTree>
    <p:extLst>
      <p:ext uri="{BB962C8B-B14F-4D97-AF65-F5344CB8AC3E}">
        <p14:creationId xmlns:p14="http://schemas.microsoft.com/office/powerpoint/2010/main" val="346764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2648225"/>
              </a:xfrm>
              <a:prstGeom prst="rect">
                <a:avLst/>
              </a:prstGeom>
              <a:noFill/>
            </p:spPr>
            <p:txBody>
              <a:bodyPr wrap="square" rtlCol="0">
                <a:spAutoFit/>
              </a:bodyPr>
              <a:lstStyle/>
              <a:p>
                <a:r>
                  <a:rPr lang="en-GB" sz="2400" b="1" dirty="0"/>
                  <a:t>Standard error</a:t>
                </a:r>
              </a:p>
              <a:p>
                <a:endParaRPr lang="en-GB" b="1" dirty="0"/>
              </a:p>
              <a:p>
                <a:r>
                  <a:rPr lang="en-GB" dirty="0"/>
                  <a:t>The standard error for a sample size n is the standard deviation of the means of an infinite number of samples of size n drawn from the population.</a:t>
                </a:r>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𝑆𝐸</m:t>
                      </m:r>
                      <m:r>
                        <a:rPr lang="en-GB" i="1" smtClean="0">
                          <a:latin typeface="Cambria Math" panose="02040503050406030204" pitchFamily="18" charset="0"/>
                        </a:rPr>
                        <m:t>=</m:t>
                      </m:r>
                      <m:f>
                        <m:fPr>
                          <m:ctrlPr>
                            <a:rPr lang="en-GB" i="1" smtClean="0">
                              <a:latin typeface="Cambria Math" panose="02040503050406030204" pitchFamily="18" charset="0"/>
                            </a:rPr>
                          </m:ctrlPr>
                        </m:fPr>
                        <m:num>
                          <m:r>
                            <m:rPr>
                              <m:sty m:val="p"/>
                            </m:rPr>
                            <a:rPr lang="el-GR" i="1" smtClean="0">
                              <a:latin typeface="Cambria Math" panose="02040503050406030204" pitchFamily="18" charset="0"/>
                            </a:rPr>
                            <m:t>σ</m:t>
                          </m:r>
                        </m:num>
                        <m:den>
                          <m:rad>
                            <m:radPr>
                              <m:degHide m:val="on"/>
                              <m:ctrlPr>
                                <a:rPr lang="en-GB" i="1" smtClean="0">
                                  <a:latin typeface="Cambria Math" panose="02040503050406030204" pitchFamily="18" charset="0"/>
                                </a:rPr>
                              </m:ctrlPr>
                            </m:radPr>
                            <m:deg/>
                            <m:e>
                              <m:r>
                                <a:rPr lang="it-IT" b="0" i="1" smtClean="0">
                                  <a:latin typeface="Cambria Math" panose="02040503050406030204" pitchFamily="18" charset="0"/>
                                </a:rPr>
                                <m:t>𝑛</m:t>
                              </m:r>
                            </m:e>
                          </m:rad>
                        </m:den>
                      </m:f>
                    </m:oMath>
                  </m:oMathPara>
                </a14:m>
                <a:endParaRPr lang="en-GB" dirty="0"/>
              </a:p>
              <a:p>
                <a:r>
                  <a:rPr lang="en-GB" dirty="0"/>
                  <a:t>If all we have is a single sample, we don’t know the standard deviation of the population. Typically, we assume that the standard deviation of the sample, is a reasonable proxy for the standard deviation of the population. In practice, people use the standard deviation in place of the unknown population standard deviation to estimate SE.</a:t>
                </a:r>
              </a:p>
            </p:txBody>
          </p:sp>
        </mc:Choice>
        <mc:Fallback xmlns="">
          <p:sp>
            <p:nvSpPr>
              <p:cNvPr id="4" name="TextBox 3">
                <a:extLst>
                  <a:ext uri="{FF2B5EF4-FFF2-40B4-BE49-F238E27FC236}">
                    <a16:creationId xmlns:a16="http://schemas.microsoft.com/office/drawing/2014/main" id="{EB45A09E-5C1B-7029-F408-457C3D063C26}"/>
                  </a:ext>
                </a:extLst>
              </p:cNvPr>
              <p:cNvSpPr txBox="1">
                <a:spLocks noRot="1" noChangeAspect="1" noMove="1" noResize="1" noEditPoints="1" noAdjustHandles="1" noChangeArrowheads="1" noChangeShapeType="1" noTextEdit="1"/>
              </p:cNvSpPr>
              <p:nvPr/>
            </p:nvSpPr>
            <p:spPr>
              <a:xfrm>
                <a:off x="503853" y="531845"/>
                <a:ext cx="11243388" cy="2648225"/>
              </a:xfrm>
              <a:prstGeom prst="rect">
                <a:avLst/>
              </a:prstGeom>
              <a:blipFill>
                <a:blip r:embed="rId2"/>
                <a:stretch>
                  <a:fillRect l="-868" t="-1839" r="-542" b="-2529"/>
                </a:stretch>
              </a:blipFill>
            </p:spPr>
            <p:txBody>
              <a:bodyPr/>
              <a:lstStyle/>
              <a:p>
                <a:r>
                  <a:rPr lang="en-GB">
                    <a:noFill/>
                  </a:rPr>
                  <a:t> </a:t>
                </a:r>
              </a:p>
            </p:txBody>
          </p:sp>
        </mc:Fallback>
      </mc:AlternateContent>
      <p:pic>
        <p:nvPicPr>
          <p:cNvPr id="2" name="Picture 1">
            <a:extLst>
              <a:ext uri="{FF2B5EF4-FFF2-40B4-BE49-F238E27FC236}">
                <a16:creationId xmlns:a16="http://schemas.microsoft.com/office/drawing/2014/main" id="{36069CE5-1488-FEBF-125C-22DF1E3378EA}"/>
              </a:ext>
            </a:extLst>
          </p:cNvPr>
          <p:cNvPicPr>
            <a:picLocks noChangeAspect="1"/>
          </p:cNvPicPr>
          <p:nvPr/>
        </p:nvPicPr>
        <p:blipFill>
          <a:blip r:embed="rId3"/>
          <a:stretch>
            <a:fillRect/>
          </a:stretch>
        </p:blipFill>
        <p:spPr>
          <a:xfrm>
            <a:off x="3140209" y="3429000"/>
            <a:ext cx="5118574" cy="3369513"/>
          </a:xfrm>
          <a:prstGeom prst="rect">
            <a:avLst/>
          </a:prstGeom>
        </p:spPr>
      </p:pic>
    </p:spTree>
    <p:extLst>
      <p:ext uri="{BB962C8B-B14F-4D97-AF65-F5344CB8AC3E}">
        <p14:creationId xmlns:p14="http://schemas.microsoft.com/office/powerpoint/2010/main" val="1365238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45A09E-5C1B-7029-F408-457C3D063C26}"/>
              </a:ext>
            </a:extLst>
          </p:cNvPr>
          <p:cNvSpPr txBox="1"/>
          <p:nvPr/>
        </p:nvSpPr>
        <p:spPr>
          <a:xfrm>
            <a:off x="503853" y="531845"/>
            <a:ext cx="11243388" cy="2492990"/>
          </a:xfrm>
          <a:prstGeom prst="rect">
            <a:avLst/>
          </a:prstGeom>
          <a:noFill/>
        </p:spPr>
        <p:txBody>
          <a:bodyPr wrap="square" rtlCol="0">
            <a:spAutoFit/>
          </a:bodyPr>
          <a:lstStyle/>
          <a:p>
            <a:r>
              <a:rPr lang="en-GB" sz="2400" b="1" dirty="0"/>
              <a:t>Hypothesis testing</a:t>
            </a:r>
          </a:p>
          <a:p>
            <a:endParaRPr lang="en-GB" sz="2400" b="1" dirty="0"/>
          </a:p>
          <a:p>
            <a:r>
              <a:rPr lang="en-GB" dirty="0"/>
              <a:t>In any experiment that involves drawing samples at random from a population there is always the possibility that an effect occurred purely by chance. We must set a threshold for </a:t>
            </a:r>
            <a:r>
              <a:rPr lang="en-GB" b="1" dirty="0"/>
              <a:t>statistical significance </a:t>
            </a:r>
            <a:r>
              <a:rPr lang="el-GR" b="1" dirty="0"/>
              <a:t>α</a:t>
            </a:r>
            <a:r>
              <a:rPr lang="en-GB" dirty="0"/>
              <a:t>.</a:t>
            </a:r>
          </a:p>
          <a:p>
            <a:endParaRPr lang="en-GB" dirty="0"/>
          </a:p>
          <a:p>
            <a:pPr marL="285750" indent="-285750">
              <a:buFont typeface="Arial" panose="020B0604020202020204" pitchFamily="34" charset="0"/>
              <a:buChar char="•"/>
            </a:pPr>
            <a:r>
              <a:rPr lang="en-GB" dirty="0"/>
              <a:t>State a </a:t>
            </a:r>
            <a:r>
              <a:rPr lang="en-GB" b="1" dirty="0"/>
              <a:t>null hypothesis </a:t>
            </a:r>
            <a:r>
              <a:rPr lang="en-GB" dirty="0"/>
              <a:t>and an </a:t>
            </a:r>
            <a:r>
              <a:rPr lang="en-GB" b="1" dirty="0"/>
              <a:t>alternative hypothesis</a:t>
            </a:r>
            <a:r>
              <a:rPr lang="en-GB" dirty="0"/>
              <a:t>.</a:t>
            </a:r>
          </a:p>
          <a:p>
            <a:pPr marL="285750" indent="-285750">
              <a:buFont typeface="Arial" panose="020B0604020202020204" pitchFamily="34" charset="0"/>
              <a:buChar char="•"/>
            </a:pPr>
            <a:r>
              <a:rPr lang="en-GB" dirty="0"/>
              <a:t>Compute the probability (</a:t>
            </a:r>
            <a:r>
              <a:rPr lang="en-GB" b="1" dirty="0"/>
              <a:t>p-value</a:t>
            </a:r>
            <a:r>
              <a:rPr lang="en-GB" dirty="0"/>
              <a:t>) of the </a:t>
            </a:r>
            <a:r>
              <a:rPr lang="en-GB" b="1" dirty="0"/>
              <a:t>test statistic</a:t>
            </a:r>
            <a:r>
              <a:rPr lang="en-GB" dirty="0"/>
              <a:t> under null hypothesis.</a:t>
            </a:r>
          </a:p>
          <a:p>
            <a:pPr marL="285750" indent="-285750">
              <a:buFont typeface="Arial" panose="020B0604020202020204" pitchFamily="34" charset="0"/>
              <a:buChar char="•"/>
            </a:pPr>
            <a:r>
              <a:rPr lang="en-GB" dirty="0"/>
              <a:t>Decide whether that probability is sufficiently small (p-value &lt; </a:t>
            </a:r>
            <a:r>
              <a:rPr lang="el-GR" dirty="0"/>
              <a:t>α</a:t>
            </a:r>
            <a:r>
              <a:rPr lang="en-GB" dirty="0"/>
              <a:t>) to reject the null hypothesis.</a:t>
            </a:r>
          </a:p>
        </p:txBody>
      </p:sp>
      <p:pic>
        <p:nvPicPr>
          <p:cNvPr id="19466" name="Picture 10">
            <a:extLst>
              <a:ext uri="{FF2B5EF4-FFF2-40B4-BE49-F238E27FC236}">
                <a16:creationId xmlns:a16="http://schemas.microsoft.com/office/drawing/2014/main" id="{53654438-7A3C-DE5D-8578-3B11AA965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656" y="3301834"/>
            <a:ext cx="4912275" cy="340480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3585024-0D44-E541-89D8-815211BA3480}"/>
              </a:ext>
            </a:extLst>
          </p:cNvPr>
          <p:cNvCxnSpPr>
            <a:cxnSpLocks/>
            <a:stCxn id="5" idx="2"/>
          </p:cNvCxnSpPr>
          <p:nvPr/>
        </p:nvCxnSpPr>
        <p:spPr>
          <a:xfrm flipH="1">
            <a:off x="6096000" y="4793645"/>
            <a:ext cx="473047" cy="1023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60555A3-B75B-2171-795B-6CBA4E7CED70}"/>
              </a:ext>
            </a:extLst>
          </p:cNvPr>
          <p:cNvSpPr txBox="1"/>
          <p:nvPr/>
        </p:nvSpPr>
        <p:spPr>
          <a:xfrm>
            <a:off x="6096000" y="4424313"/>
            <a:ext cx="946093" cy="369332"/>
          </a:xfrm>
          <a:prstGeom prst="rect">
            <a:avLst/>
          </a:prstGeom>
          <a:noFill/>
        </p:spPr>
        <p:txBody>
          <a:bodyPr wrap="none" rtlCol="0">
            <a:spAutoFit/>
          </a:bodyPr>
          <a:lstStyle/>
          <a:p>
            <a:r>
              <a:rPr lang="el-GR" dirty="0"/>
              <a:t>α</a:t>
            </a:r>
            <a:r>
              <a:rPr lang="it-IT" dirty="0"/>
              <a:t> = 0.05</a:t>
            </a:r>
            <a:endParaRPr lang="en-GB" dirty="0"/>
          </a:p>
        </p:txBody>
      </p:sp>
      <p:cxnSp>
        <p:nvCxnSpPr>
          <p:cNvPr id="12" name="Straight Arrow Connector 11">
            <a:extLst>
              <a:ext uri="{FF2B5EF4-FFF2-40B4-BE49-F238E27FC236}">
                <a16:creationId xmlns:a16="http://schemas.microsoft.com/office/drawing/2014/main" id="{CC1F8093-882B-F974-6F7D-8F7803681DB3}"/>
              </a:ext>
            </a:extLst>
          </p:cNvPr>
          <p:cNvCxnSpPr>
            <a:cxnSpLocks/>
            <a:stCxn id="13" idx="2"/>
          </p:cNvCxnSpPr>
          <p:nvPr/>
        </p:nvCxnSpPr>
        <p:spPr>
          <a:xfrm flipH="1">
            <a:off x="6303523" y="5342112"/>
            <a:ext cx="1882686" cy="667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DD5596-075D-F12A-5D79-D5B7B4B98D44}"/>
              </a:ext>
            </a:extLst>
          </p:cNvPr>
          <p:cNvSpPr txBox="1"/>
          <p:nvPr/>
        </p:nvSpPr>
        <p:spPr>
          <a:xfrm>
            <a:off x="7431931" y="4972780"/>
            <a:ext cx="1508555" cy="369332"/>
          </a:xfrm>
          <a:prstGeom prst="rect">
            <a:avLst/>
          </a:prstGeom>
          <a:noFill/>
        </p:spPr>
        <p:txBody>
          <a:bodyPr wrap="none" rtlCol="0">
            <a:spAutoFit/>
          </a:bodyPr>
          <a:lstStyle/>
          <a:p>
            <a:r>
              <a:rPr lang="it-IT" dirty="0"/>
              <a:t>p-</a:t>
            </a:r>
            <a:r>
              <a:rPr lang="it-IT" dirty="0" err="1"/>
              <a:t>value</a:t>
            </a:r>
            <a:r>
              <a:rPr lang="it-IT" dirty="0"/>
              <a:t> &lt; 0.05</a:t>
            </a:r>
            <a:endParaRPr lang="en-GB" dirty="0"/>
          </a:p>
        </p:txBody>
      </p:sp>
      <p:sp>
        <p:nvSpPr>
          <p:cNvPr id="19" name="TextBox 18">
            <a:extLst>
              <a:ext uri="{FF2B5EF4-FFF2-40B4-BE49-F238E27FC236}">
                <a16:creationId xmlns:a16="http://schemas.microsoft.com/office/drawing/2014/main" id="{A26D96D4-9926-70C9-AF3E-07CB16E9648C}"/>
              </a:ext>
            </a:extLst>
          </p:cNvPr>
          <p:cNvSpPr txBox="1"/>
          <p:nvPr/>
        </p:nvSpPr>
        <p:spPr>
          <a:xfrm>
            <a:off x="3125619" y="3429000"/>
            <a:ext cx="1218603" cy="646331"/>
          </a:xfrm>
          <a:prstGeom prst="rect">
            <a:avLst/>
          </a:prstGeom>
          <a:noFill/>
        </p:spPr>
        <p:txBody>
          <a:bodyPr wrap="none" rtlCol="0">
            <a:spAutoFit/>
          </a:bodyPr>
          <a:lstStyle/>
          <a:p>
            <a:r>
              <a:rPr lang="en-GB" dirty="0"/>
              <a:t>µ = 164 cm</a:t>
            </a:r>
          </a:p>
          <a:p>
            <a:r>
              <a:rPr lang="en-GB" dirty="0"/>
              <a:t>σ = 7 cm</a:t>
            </a:r>
          </a:p>
        </p:txBody>
      </p:sp>
    </p:spTree>
    <p:extLst>
      <p:ext uri="{BB962C8B-B14F-4D97-AF65-F5344CB8AC3E}">
        <p14:creationId xmlns:p14="http://schemas.microsoft.com/office/powerpoint/2010/main" val="3701426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25F4BE-1649-65A4-F2B2-93E884365B2D}"/>
              </a:ext>
            </a:extLst>
          </p:cNvPr>
          <p:cNvSpPr txBox="1"/>
          <p:nvPr/>
        </p:nvSpPr>
        <p:spPr>
          <a:xfrm>
            <a:off x="503853" y="531845"/>
            <a:ext cx="11243388" cy="3046988"/>
          </a:xfrm>
          <a:prstGeom prst="rect">
            <a:avLst/>
          </a:prstGeom>
          <a:noFill/>
        </p:spPr>
        <p:txBody>
          <a:bodyPr wrap="square" rtlCol="0">
            <a:spAutoFit/>
          </a:bodyPr>
          <a:lstStyle/>
          <a:p>
            <a:r>
              <a:rPr lang="en-GB" sz="2400" b="1" dirty="0"/>
              <a:t>A/B testing</a:t>
            </a:r>
          </a:p>
          <a:p>
            <a:endParaRPr lang="en-GB" sz="2400" b="1" dirty="0"/>
          </a:p>
          <a:p>
            <a:r>
              <a:rPr lang="en-GB" dirty="0"/>
              <a:t>The process of A/B testing is identical to the process of hypothesis. </a:t>
            </a:r>
          </a:p>
          <a:p>
            <a:r>
              <a:rPr lang="en-GB" dirty="0"/>
              <a:t>It requires analysts to conduct some initial research to understand what is happening and determine what feature needs to be tested. At this point, the analyst can also determine what are the success and tracking metrics because they would have used these statistics to understand the trend of the observations. After this, the hypotheses will be formulated. Without these hypotheses, the testing campaign will be directionless. Next, variations of the testing feature will be randomly assigned to users. Results are then collected and </a:t>
            </a:r>
            <a:r>
              <a:rPr lang="en-GB" dirty="0" err="1"/>
              <a:t>analyzed</a:t>
            </a:r>
            <a:r>
              <a:rPr lang="en-GB" dirty="0"/>
              <a:t>, and the successful variant will be deployed.</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97052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EF3775-F8F9-76D7-38A3-502BDDFBD324}"/>
              </a:ext>
            </a:extLst>
          </p:cNvPr>
          <p:cNvSpPr txBox="1"/>
          <p:nvPr/>
        </p:nvSpPr>
        <p:spPr>
          <a:xfrm>
            <a:off x="826477" y="1746738"/>
            <a:ext cx="10539046" cy="2308324"/>
          </a:xfrm>
          <a:prstGeom prst="rect">
            <a:avLst/>
          </a:prstGeom>
          <a:noFill/>
        </p:spPr>
        <p:txBody>
          <a:bodyPr wrap="square" rtlCol="0">
            <a:spAutoFit/>
          </a:bodyPr>
          <a:lstStyle/>
          <a:p>
            <a:r>
              <a:rPr lang="en-GB" b="1" dirty="0"/>
              <a:t>Frequentists</a:t>
            </a:r>
            <a:r>
              <a:rPr lang="en-GB" dirty="0"/>
              <a:t> address the probability as a measure of the frequency of various outcomes of an experiment. For example, if we have a fair coin (50% probability of landing heads) we expect that the half number of experiments will land on heads.</a:t>
            </a:r>
          </a:p>
          <a:p>
            <a:endParaRPr lang="en-GB" dirty="0"/>
          </a:p>
          <a:p>
            <a:endParaRPr lang="en-GB" dirty="0"/>
          </a:p>
          <a:p>
            <a:r>
              <a:rPr lang="en-GB" b="1" dirty="0"/>
              <a:t>Bayesians</a:t>
            </a:r>
            <a:r>
              <a:rPr lang="en-GB" dirty="0"/>
              <a:t> address the probability as an abstract concept that measures a state of knowledge or a degree of belief in a given proposition. This means that probability has a range of values that may be true, rather than a single one.</a:t>
            </a:r>
          </a:p>
        </p:txBody>
      </p:sp>
    </p:spTree>
    <p:extLst>
      <p:ext uri="{BB962C8B-B14F-4D97-AF65-F5344CB8AC3E}">
        <p14:creationId xmlns:p14="http://schemas.microsoft.com/office/powerpoint/2010/main" val="253790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8A416-C19D-BBDB-BFB8-3E97C4B23177}"/>
              </a:ext>
            </a:extLst>
          </p:cNvPr>
          <p:cNvSpPr txBox="1"/>
          <p:nvPr/>
        </p:nvSpPr>
        <p:spPr>
          <a:xfrm>
            <a:off x="1437630" y="3315245"/>
            <a:ext cx="9721778" cy="2308324"/>
          </a:xfrm>
          <a:prstGeom prst="rect">
            <a:avLst/>
          </a:prstGeom>
          <a:noFill/>
        </p:spPr>
        <p:txBody>
          <a:bodyPr wrap="square" rtlCol="0">
            <a:spAutoFit/>
          </a:bodyPr>
          <a:lstStyle/>
          <a:p>
            <a:pPr algn="l"/>
            <a:r>
              <a:rPr lang="en-GB" b="1" i="0" dirty="0">
                <a:solidFill>
                  <a:srgbClr val="292929"/>
                </a:solidFill>
                <a:effectLst/>
              </a:rPr>
              <a:t>Probability example:</a:t>
            </a:r>
          </a:p>
          <a:p>
            <a:pPr algn="l"/>
            <a:r>
              <a:rPr lang="en-GB" b="0" i="0" dirty="0">
                <a:solidFill>
                  <a:srgbClr val="292929"/>
                </a:solidFill>
                <a:effectLst/>
              </a:rPr>
              <a:t>You have a fair coin (equal probability of heads or tails). You will toss it 100 times. </a:t>
            </a:r>
          </a:p>
          <a:p>
            <a:pPr algn="l"/>
            <a:r>
              <a:rPr lang="en-GB" b="0" i="0" dirty="0">
                <a:solidFill>
                  <a:srgbClr val="292929"/>
                </a:solidFill>
                <a:effectLst/>
              </a:rPr>
              <a:t>What is the probability of 60 or more heads? </a:t>
            </a:r>
          </a:p>
          <a:p>
            <a:pPr algn="l"/>
            <a:endParaRPr lang="en-GB" b="0" i="0" dirty="0">
              <a:solidFill>
                <a:srgbClr val="292929"/>
              </a:solidFill>
              <a:effectLst/>
            </a:endParaRPr>
          </a:p>
          <a:p>
            <a:pPr algn="l"/>
            <a:endParaRPr lang="en-GB" b="0" i="0" dirty="0">
              <a:solidFill>
                <a:srgbClr val="292929"/>
              </a:solidFill>
              <a:effectLst/>
            </a:endParaRPr>
          </a:p>
          <a:p>
            <a:pPr algn="l"/>
            <a:r>
              <a:rPr lang="en-GB" b="1" i="0" dirty="0">
                <a:solidFill>
                  <a:srgbClr val="292929"/>
                </a:solidFill>
                <a:effectLst/>
              </a:rPr>
              <a:t>Statistics example:</a:t>
            </a:r>
          </a:p>
          <a:p>
            <a:pPr algn="l"/>
            <a:r>
              <a:rPr lang="en-GB" b="0" i="0" dirty="0">
                <a:solidFill>
                  <a:srgbClr val="292929"/>
                </a:solidFill>
                <a:effectLst/>
              </a:rPr>
              <a:t>You have an unknown coin. You toss it 100 times and count 60 heads. </a:t>
            </a:r>
          </a:p>
          <a:p>
            <a:pPr algn="l"/>
            <a:r>
              <a:rPr lang="en-GB" b="0" i="0" dirty="0">
                <a:solidFill>
                  <a:srgbClr val="292929"/>
                </a:solidFill>
                <a:effectLst/>
              </a:rPr>
              <a:t>Your job as a statistician is to draw a conclusion (inference) from this data. Is it a fair coin or not?</a:t>
            </a:r>
            <a:endParaRPr lang="en-GB" dirty="0"/>
          </a:p>
        </p:txBody>
      </p:sp>
      <p:pic>
        <p:nvPicPr>
          <p:cNvPr id="10242" name="Picture 2" descr="Heads Tails Coin Images – Browse 1,543 Stock Photos, Vectors, and Video |  Adobe Stock">
            <a:extLst>
              <a:ext uri="{FF2B5EF4-FFF2-40B4-BE49-F238E27FC236}">
                <a16:creationId xmlns:a16="http://schemas.microsoft.com/office/drawing/2014/main" id="{70F5F77D-E297-BB2F-E513-9323105BE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541" y="652748"/>
            <a:ext cx="3177851" cy="190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89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127FC2-7082-FFB5-3157-DC99C87296A5}"/>
              </a:ext>
            </a:extLst>
          </p:cNvPr>
          <p:cNvSpPr txBox="1"/>
          <p:nvPr/>
        </p:nvSpPr>
        <p:spPr>
          <a:xfrm>
            <a:off x="703083" y="503379"/>
            <a:ext cx="11078308" cy="5539978"/>
          </a:xfrm>
          <a:prstGeom prst="rect">
            <a:avLst/>
          </a:prstGeom>
          <a:noFill/>
        </p:spPr>
        <p:txBody>
          <a:bodyPr wrap="square">
            <a:spAutoFit/>
          </a:bodyPr>
          <a:lstStyle/>
          <a:p>
            <a:pPr algn="l"/>
            <a:r>
              <a:rPr lang="en-GB" sz="2400" b="1" i="0" u="none" strike="noStrike" baseline="0" dirty="0">
                <a:solidFill>
                  <a:srgbClr val="000000"/>
                </a:solidFill>
              </a:rPr>
              <a:t>Experimental probabilities</a:t>
            </a:r>
          </a:p>
          <a:p>
            <a:pPr algn="l"/>
            <a:endParaRPr lang="en-GB" sz="2400" b="1" i="0" u="none" strike="noStrike" baseline="0" dirty="0">
              <a:solidFill>
                <a:srgbClr val="000000"/>
              </a:solidFill>
            </a:endParaRPr>
          </a:p>
          <a:p>
            <a:pPr algn="l"/>
            <a:r>
              <a:rPr lang="en-GB" sz="1800" b="1" i="0" u="none" strike="noStrike" baseline="0" dirty="0">
                <a:solidFill>
                  <a:srgbClr val="000000"/>
                </a:solidFill>
              </a:rPr>
              <a:t>Trial</a:t>
            </a:r>
            <a:r>
              <a:rPr lang="en-GB" dirty="0">
                <a:solidFill>
                  <a:srgbClr val="000000"/>
                </a:solidFill>
              </a:rPr>
              <a:t>: o</a:t>
            </a:r>
            <a:r>
              <a:rPr lang="en-GB" sz="1800" b="0" i="0" u="none" strike="noStrike" baseline="0" dirty="0">
                <a:solidFill>
                  <a:srgbClr val="000000"/>
                </a:solidFill>
              </a:rPr>
              <a:t>bserving an event occur and recording the outcome (es. flipping a coin and recording the outcome).</a:t>
            </a:r>
          </a:p>
          <a:p>
            <a:pPr algn="l"/>
            <a:endParaRPr lang="en-GB" sz="1800" b="0" i="0" u="none" strike="noStrike" baseline="0" dirty="0">
              <a:solidFill>
                <a:srgbClr val="000000"/>
              </a:solidFill>
            </a:endParaRPr>
          </a:p>
          <a:p>
            <a:pPr algn="l"/>
            <a:r>
              <a:rPr lang="en-GB" sz="1800" b="1" i="0" u="none" strike="noStrike" baseline="0" dirty="0">
                <a:solidFill>
                  <a:srgbClr val="000000"/>
                </a:solidFill>
              </a:rPr>
              <a:t>Experiment</a:t>
            </a:r>
            <a:r>
              <a:rPr lang="en-GB" sz="1800" i="0" u="none" strike="noStrike" baseline="0" dirty="0">
                <a:solidFill>
                  <a:srgbClr val="000000"/>
                </a:solidFill>
              </a:rPr>
              <a:t>:</a:t>
            </a:r>
            <a:r>
              <a:rPr lang="en-GB" sz="1800" b="1" i="0" u="none" strike="noStrike" baseline="0" dirty="0">
                <a:solidFill>
                  <a:srgbClr val="000000"/>
                </a:solidFill>
              </a:rPr>
              <a:t> </a:t>
            </a:r>
            <a:r>
              <a:rPr lang="en-GB" sz="1800" i="0" u="none" strike="noStrike" baseline="0" dirty="0">
                <a:solidFill>
                  <a:srgbClr val="000000"/>
                </a:solidFill>
              </a:rPr>
              <a:t>a</a:t>
            </a:r>
            <a:r>
              <a:rPr lang="en-GB" sz="1800" b="0" i="0" u="none" strike="noStrike" baseline="0" dirty="0">
                <a:solidFill>
                  <a:srgbClr val="000000"/>
                </a:solidFill>
              </a:rPr>
              <a:t> collection of one or multiple trials (es. </a:t>
            </a:r>
            <a:r>
              <a:rPr lang="en-GB" dirty="0">
                <a:solidFill>
                  <a:srgbClr val="000000"/>
                </a:solidFill>
              </a:rPr>
              <a:t>f</a:t>
            </a:r>
            <a:r>
              <a:rPr lang="en-GB" sz="1800" b="0" i="0" u="none" strike="noStrike" baseline="0" dirty="0">
                <a:solidFill>
                  <a:srgbClr val="000000"/>
                </a:solidFill>
              </a:rPr>
              <a:t>lipping a coin 20 times and recording the 20 individual outcomes).</a:t>
            </a:r>
          </a:p>
          <a:p>
            <a:pPr algn="l"/>
            <a:endParaRPr lang="en-GB" sz="1800" b="0" i="0" u="none" strike="noStrike" baseline="0" dirty="0">
              <a:solidFill>
                <a:srgbClr val="000000"/>
              </a:solidFill>
            </a:endParaRPr>
          </a:p>
          <a:p>
            <a:pPr algn="l"/>
            <a:r>
              <a:rPr lang="en-GB" sz="1800" b="1" i="0" u="none" strike="noStrike" baseline="0" dirty="0">
                <a:solidFill>
                  <a:srgbClr val="000000"/>
                </a:solidFill>
              </a:rPr>
              <a:t>Sample space</a:t>
            </a:r>
            <a:r>
              <a:rPr lang="en-GB" sz="1800" b="0" i="0" u="none" strike="noStrike" baseline="0" dirty="0">
                <a:solidFill>
                  <a:srgbClr val="000000"/>
                </a:solidFill>
              </a:rPr>
              <a:t> is a set of all possible outcomes from an experiment.</a:t>
            </a:r>
          </a:p>
          <a:p>
            <a:pPr algn="l"/>
            <a:endParaRPr lang="en-GB" sz="1800" b="0" i="0" u="none" strike="noStrike" baseline="0" dirty="0">
              <a:solidFill>
                <a:srgbClr val="000000"/>
              </a:solidFill>
            </a:endParaRPr>
          </a:p>
          <a:p>
            <a:pPr algn="l"/>
            <a:r>
              <a:rPr lang="en-GB" sz="1800" b="0" i="0" u="none" strike="noStrike" baseline="0" dirty="0">
                <a:solidFill>
                  <a:srgbClr val="000000"/>
                </a:solidFill>
              </a:rPr>
              <a:t>An </a:t>
            </a:r>
            <a:r>
              <a:rPr lang="en-GB" sz="1800" b="1" i="0" u="none" strike="noStrike" baseline="0" dirty="0">
                <a:solidFill>
                  <a:srgbClr val="000000"/>
                </a:solidFill>
              </a:rPr>
              <a:t>event</a:t>
            </a:r>
            <a:r>
              <a:rPr lang="en-GB" sz="1800" b="0" i="0" u="none" strike="noStrike" baseline="0" dirty="0">
                <a:solidFill>
                  <a:srgbClr val="000000"/>
                </a:solidFill>
              </a:rPr>
              <a:t> is a set of outcomes of an experiment.</a:t>
            </a:r>
          </a:p>
          <a:p>
            <a:pPr algn="l"/>
            <a:endParaRPr lang="en-GB" sz="1800" b="0" i="0" u="none" strike="noStrike" baseline="0" dirty="0">
              <a:solidFill>
                <a:srgbClr val="000000"/>
              </a:solidFill>
            </a:endParaRPr>
          </a:p>
          <a:p>
            <a:pPr algn="l"/>
            <a:r>
              <a:rPr lang="en-GB" sz="1800" b="0" i="0" u="none" strike="noStrike" baseline="0" dirty="0">
                <a:solidFill>
                  <a:srgbClr val="000000"/>
                </a:solidFill>
              </a:rPr>
              <a:t>Events can be:</a:t>
            </a:r>
          </a:p>
          <a:p>
            <a:pPr marL="285750" indent="-285750" algn="l">
              <a:buFont typeface="Arial" panose="020B0604020202020204" pitchFamily="34" charset="0"/>
              <a:buChar char="•"/>
            </a:pPr>
            <a:r>
              <a:rPr lang="en-GB" sz="1800" b="1" i="0" u="none" strike="noStrike" baseline="0" dirty="0">
                <a:solidFill>
                  <a:srgbClr val="000000"/>
                </a:solidFill>
              </a:rPr>
              <a:t>Independent</a:t>
            </a:r>
            <a:r>
              <a:rPr lang="en-GB" sz="1800" b="0" i="0" u="none" strike="noStrike" baseline="0" dirty="0">
                <a:solidFill>
                  <a:srgbClr val="000000"/>
                </a:solidFill>
              </a:rPr>
              <a:t>, which means that they are not affected by other events. For example, if you toss a fair coin, the chance that it lands on “heads” is 1/2 no matter what.</a:t>
            </a:r>
          </a:p>
          <a:p>
            <a:pPr marL="285750" indent="-285750" algn="l">
              <a:buFont typeface="Arial" panose="020B0604020202020204" pitchFamily="34" charset="0"/>
              <a:buChar char="•"/>
            </a:pPr>
            <a:r>
              <a:rPr lang="en-GB" sz="1800" b="1" i="0" u="none" strike="noStrike" baseline="0" dirty="0">
                <a:solidFill>
                  <a:srgbClr val="000000"/>
                </a:solidFill>
              </a:rPr>
              <a:t>Dependent</a:t>
            </a:r>
            <a:r>
              <a:rPr lang="en-GB" sz="1800" b="0" i="0" u="none" strike="noStrike" baseline="0" dirty="0">
                <a:solidFill>
                  <a:srgbClr val="000000"/>
                </a:solidFill>
              </a:rPr>
              <a:t> namely, they are affected by other events. For example, as we remove cards from a deck, the probability of us choosing a king is becoming higher and higher.</a:t>
            </a:r>
          </a:p>
          <a:p>
            <a:pPr marL="285750" indent="-285750" algn="l">
              <a:buFont typeface="Arial" panose="020B0604020202020204" pitchFamily="34" charset="0"/>
              <a:buChar char="•"/>
            </a:pPr>
            <a:r>
              <a:rPr lang="en-GB" sz="1800" b="1" i="0" u="none" strike="noStrike" baseline="0" dirty="0">
                <a:solidFill>
                  <a:srgbClr val="000000"/>
                </a:solidFill>
              </a:rPr>
              <a:t>Mutually exclusive</a:t>
            </a:r>
            <a:r>
              <a:rPr lang="en-GB" sz="1800" b="0" i="0" u="none" strike="noStrike" baseline="0" dirty="0">
                <a:solidFill>
                  <a:srgbClr val="000000"/>
                </a:solidFill>
              </a:rPr>
              <a:t> that is they can’t happen at the same time. E.g. you can’t turn left and right at the same time.</a:t>
            </a:r>
          </a:p>
          <a:p>
            <a:pPr marL="285750" indent="-285750" algn="l">
              <a:buFont typeface="Arial" panose="020B0604020202020204" pitchFamily="34" charset="0"/>
              <a:buChar char="•"/>
            </a:pPr>
            <a:endParaRPr lang="en-GB" dirty="0">
              <a:solidFill>
                <a:srgbClr val="000000"/>
              </a:solidFill>
            </a:endParaRPr>
          </a:p>
          <a:p>
            <a:pPr algn="l"/>
            <a:r>
              <a:rPr lang="en-GB" sz="1800" b="1" i="0" u="none" strike="noStrike" baseline="0" dirty="0">
                <a:solidFill>
                  <a:srgbClr val="000000"/>
                </a:solidFill>
              </a:rPr>
              <a:t>Experimental probability</a:t>
            </a:r>
            <a:r>
              <a:rPr lang="en-GB" sz="1800" b="0" i="0" u="none" strike="noStrike" baseline="0" dirty="0">
                <a:solidFill>
                  <a:srgbClr val="000000"/>
                </a:solidFill>
              </a:rPr>
              <a:t>: probability of an event based on the experiment (preferred outcomes / sample space)</a:t>
            </a:r>
          </a:p>
        </p:txBody>
      </p:sp>
    </p:spTree>
    <p:extLst>
      <p:ext uri="{BB962C8B-B14F-4D97-AF65-F5344CB8AC3E}">
        <p14:creationId xmlns:p14="http://schemas.microsoft.com/office/powerpoint/2010/main" val="329697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AD0B-96D3-8B31-274B-0E3AC1D235D7}"/>
              </a:ext>
            </a:extLst>
          </p:cNvPr>
          <p:cNvSpPr txBox="1"/>
          <p:nvPr/>
        </p:nvSpPr>
        <p:spPr>
          <a:xfrm>
            <a:off x="503853" y="531845"/>
            <a:ext cx="11243388" cy="1569660"/>
          </a:xfrm>
          <a:prstGeom prst="rect">
            <a:avLst/>
          </a:prstGeom>
          <a:noFill/>
        </p:spPr>
        <p:txBody>
          <a:bodyPr wrap="square" rtlCol="0">
            <a:spAutoFit/>
          </a:bodyPr>
          <a:lstStyle/>
          <a:p>
            <a:r>
              <a:rPr lang="en-GB" sz="2400" b="1" dirty="0"/>
              <a:t>Expected value</a:t>
            </a:r>
          </a:p>
          <a:p>
            <a:endParaRPr lang="en-GB" b="1" dirty="0"/>
          </a:p>
          <a:p>
            <a:r>
              <a:rPr lang="en-GB" sz="1800" b="1" i="0" u="none" strike="noStrike" baseline="0" dirty="0">
                <a:solidFill>
                  <a:srgbClr val="000000"/>
                </a:solidFill>
              </a:rPr>
              <a:t>Expected value</a:t>
            </a:r>
            <a:r>
              <a:rPr lang="en-GB" sz="1800" b="0" i="0" u="none" strike="noStrike" baseline="0" dirty="0">
                <a:solidFill>
                  <a:srgbClr val="000000"/>
                </a:solidFill>
              </a:rPr>
              <a:t>: the average outcome we expect if we run an experiment many times.</a:t>
            </a:r>
          </a:p>
          <a:p>
            <a:endParaRPr lang="en-GB" b="1" dirty="0"/>
          </a:p>
          <a:p>
            <a:endParaRPr lang="en-GB" b="1" dirty="0"/>
          </a:p>
        </p:txBody>
      </p:sp>
      <p:pic>
        <p:nvPicPr>
          <p:cNvPr id="5" name="Picture 4">
            <a:extLst>
              <a:ext uri="{FF2B5EF4-FFF2-40B4-BE49-F238E27FC236}">
                <a16:creationId xmlns:a16="http://schemas.microsoft.com/office/drawing/2014/main" id="{6B12FFC9-EA27-9B40-6374-4F1B6428826E}"/>
              </a:ext>
            </a:extLst>
          </p:cNvPr>
          <p:cNvPicPr>
            <a:picLocks noChangeAspect="1"/>
          </p:cNvPicPr>
          <p:nvPr/>
        </p:nvPicPr>
        <p:blipFill>
          <a:blip r:embed="rId2"/>
          <a:stretch>
            <a:fillRect/>
          </a:stretch>
        </p:blipFill>
        <p:spPr>
          <a:xfrm>
            <a:off x="1614364" y="2101505"/>
            <a:ext cx="1973263" cy="1264012"/>
          </a:xfrm>
          <a:prstGeom prst="rect">
            <a:avLst/>
          </a:prstGeom>
        </p:spPr>
      </p:pic>
      <p:pic>
        <p:nvPicPr>
          <p:cNvPr id="1026" name="Picture 2" descr="100 Rolls Task">
            <a:extLst>
              <a:ext uri="{FF2B5EF4-FFF2-40B4-BE49-F238E27FC236}">
                <a16:creationId xmlns:a16="http://schemas.microsoft.com/office/drawing/2014/main" id="{1D7B5EC4-3132-2555-19EF-A4E6CD634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993" y="3671165"/>
            <a:ext cx="3035050" cy="28015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605AEF-8D98-BB6B-F607-12837A85F0FA}"/>
              </a:ext>
            </a:extLst>
          </p:cNvPr>
          <p:cNvSpPr txBox="1"/>
          <p:nvPr/>
        </p:nvSpPr>
        <p:spPr>
          <a:xfrm>
            <a:off x="5527663" y="5765774"/>
            <a:ext cx="4857420" cy="461665"/>
          </a:xfrm>
          <a:prstGeom prst="rect">
            <a:avLst/>
          </a:prstGeom>
          <a:noFill/>
        </p:spPr>
        <p:txBody>
          <a:bodyPr wrap="none" rtlCol="0">
            <a:spAutoFit/>
          </a:bodyPr>
          <a:lstStyle/>
          <a:p>
            <a:r>
              <a:rPr lang="it-IT" sz="2400" b="1" dirty="0"/>
              <a:t>E(X) = P(2)*2 + P(3)*3 + … + P(12)*12</a:t>
            </a:r>
            <a:endParaRPr lang="en-GB" sz="2400" b="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896453-E9F5-A9D8-FC0E-2C77170B0883}"/>
                  </a:ext>
                </a:extLst>
              </p:cNvPr>
              <p:cNvSpPr txBox="1"/>
              <p:nvPr/>
            </p:nvSpPr>
            <p:spPr>
              <a:xfrm>
                <a:off x="6460201" y="2888075"/>
                <a:ext cx="3169298" cy="1342227"/>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3200" b="1" i="1" smtClean="0">
                          <a:latin typeface="Cambria Math" panose="02040503050406030204" pitchFamily="18" charset="0"/>
                        </a:rPr>
                        <m:t>𝑬</m:t>
                      </m:r>
                      <m:d>
                        <m:dPr>
                          <m:ctrlPr>
                            <a:rPr lang="it-IT" sz="3200" b="1" i="1" smtClean="0">
                              <a:latin typeface="Cambria Math" panose="02040503050406030204" pitchFamily="18" charset="0"/>
                            </a:rPr>
                          </m:ctrlPr>
                        </m:dPr>
                        <m:e>
                          <m:r>
                            <a:rPr lang="it-IT" sz="3200" b="1" i="1" smtClean="0">
                              <a:latin typeface="Cambria Math" panose="02040503050406030204" pitchFamily="18" charset="0"/>
                            </a:rPr>
                            <m:t>𝑿</m:t>
                          </m:r>
                        </m:e>
                      </m:d>
                      <m:r>
                        <a:rPr lang="it-IT" sz="3200" b="1" i="1" smtClean="0">
                          <a:latin typeface="Cambria Math" panose="02040503050406030204" pitchFamily="18" charset="0"/>
                        </a:rPr>
                        <m:t>= </m:t>
                      </m:r>
                      <m:nary>
                        <m:naryPr>
                          <m:chr m:val="∑"/>
                          <m:ctrlPr>
                            <a:rPr lang="pt-BR" sz="3200" b="1" i="1" smtClean="0">
                              <a:latin typeface="Cambria Math" panose="02040503050406030204" pitchFamily="18" charset="0"/>
                            </a:rPr>
                          </m:ctrlPr>
                        </m:naryPr>
                        <m:sub>
                          <m:r>
                            <m:rPr>
                              <m:brk m:alnAt="23"/>
                            </m:rPr>
                            <a:rPr lang="it-IT" sz="3200" b="1" i="1" smtClean="0">
                              <a:latin typeface="Cambria Math" panose="02040503050406030204" pitchFamily="18" charset="0"/>
                            </a:rPr>
                            <m:t>𝒊</m:t>
                          </m:r>
                          <m:r>
                            <a:rPr lang="pt-BR" sz="3200" b="1" i="1" smtClean="0">
                              <a:latin typeface="Cambria Math" panose="02040503050406030204" pitchFamily="18" charset="0"/>
                            </a:rPr>
                            <m:t>=</m:t>
                          </m:r>
                          <m:r>
                            <a:rPr lang="it-IT" sz="3200" b="1" i="1" smtClean="0">
                              <a:latin typeface="Cambria Math" panose="02040503050406030204" pitchFamily="18" charset="0"/>
                            </a:rPr>
                            <m:t>𝟏</m:t>
                          </m:r>
                        </m:sub>
                        <m:sup>
                          <m:r>
                            <a:rPr lang="pt-BR" sz="3200" b="1" i="1" smtClean="0">
                              <a:latin typeface="Cambria Math" panose="02040503050406030204" pitchFamily="18" charset="0"/>
                            </a:rPr>
                            <m:t>𝒏</m:t>
                          </m:r>
                        </m:sup>
                        <m:e>
                          <m:sSub>
                            <m:sSubPr>
                              <m:ctrlPr>
                                <a:rPr lang="pt-BR" sz="3200" b="1" i="1">
                                  <a:latin typeface="Cambria Math" panose="02040503050406030204" pitchFamily="18" charset="0"/>
                                </a:rPr>
                              </m:ctrlPr>
                            </m:sSubPr>
                            <m:e>
                              <m:r>
                                <a:rPr lang="it-IT" sz="3200" b="1" i="1">
                                  <a:latin typeface="Cambria Math" panose="02040503050406030204" pitchFamily="18" charset="0"/>
                                </a:rPr>
                                <m:t>𝒑</m:t>
                              </m:r>
                            </m:e>
                            <m:sub>
                              <m:r>
                                <a:rPr lang="it-IT" sz="3200" b="1" i="1">
                                  <a:latin typeface="Cambria Math" panose="02040503050406030204" pitchFamily="18" charset="0"/>
                                </a:rPr>
                                <m:t>𝒊</m:t>
                              </m:r>
                            </m:sub>
                          </m:sSub>
                          <m:sSub>
                            <m:sSubPr>
                              <m:ctrlPr>
                                <a:rPr lang="pt-BR" sz="3200" b="1" i="1">
                                  <a:latin typeface="Cambria Math" panose="02040503050406030204" pitchFamily="18" charset="0"/>
                                </a:rPr>
                              </m:ctrlPr>
                            </m:sSubPr>
                            <m:e>
                              <m:r>
                                <a:rPr lang="it-IT" sz="3200" b="1" i="1" smtClean="0">
                                  <a:latin typeface="Cambria Math" panose="02040503050406030204" pitchFamily="18" charset="0"/>
                                </a:rPr>
                                <m:t>𝒏</m:t>
                              </m:r>
                            </m:e>
                            <m:sub>
                              <m:r>
                                <a:rPr lang="it-IT" sz="3200" b="1" i="1">
                                  <a:latin typeface="Cambria Math" panose="02040503050406030204" pitchFamily="18" charset="0"/>
                                </a:rPr>
                                <m:t>𝒊</m:t>
                              </m:r>
                            </m:sub>
                          </m:sSub>
                        </m:e>
                      </m:nary>
                    </m:oMath>
                  </m:oMathPara>
                </a14:m>
                <a:endParaRPr lang="en-GB" sz="2000" b="1" dirty="0"/>
              </a:p>
            </p:txBody>
          </p:sp>
        </mc:Choice>
        <mc:Fallback xmlns="">
          <p:sp>
            <p:nvSpPr>
              <p:cNvPr id="7" name="TextBox 6">
                <a:extLst>
                  <a:ext uri="{FF2B5EF4-FFF2-40B4-BE49-F238E27FC236}">
                    <a16:creationId xmlns:a16="http://schemas.microsoft.com/office/drawing/2014/main" id="{56896453-E9F5-A9D8-FC0E-2C77170B0883}"/>
                  </a:ext>
                </a:extLst>
              </p:cNvPr>
              <p:cNvSpPr txBox="1">
                <a:spLocks noRot="1" noChangeAspect="1" noMove="1" noResize="1" noEditPoints="1" noAdjustHandles="1" noChangeArrowheads="1" noChangeShapeType="1" noTextEdit="1"/>
              </p:cNvSpPr>
              <p:nvPr/>
            </p:nvSpPr>
            <p:spPr>
              <a:xfrm>
                <a:off x="6460201" y="2888075"/>
                <a:ext cx="3169298" cy="1342227"/>
              </a:xfrm>
              <a:prstGeom prst="rect">
                <a:avLst/>
              </a:prstGeom>
              <a:blipFill>
                <a:blip r:embed="rId4"/>
                <a:stretch>
                  <a:fillRect/>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88864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AD0B-96D3-8B31-274B-0E3AC1D235D7}"/>
              </a:ext>
            </a:extLst>
          </p:cNvPr>
          <p:cNvSpPr txBox="1"/>
          <p:nvPr/>
        </p:nvSpPr>
        <p:spPr>
          <a:xfrm>
            <a:off x="503853" y="531845"/>
            <a:ext cx="11243388" cy="1569660"/>
          </a:xfrm>
          <a:prstGeom prst="rect">
            <a:avLst/>
          </a:prstGeom>
          <a:noFill/>
        </p:spPr>
        <p:txBody>
          <a:bodyPr wrap="square" rtlCol="0">
            <a:spAutoFit/>
          </a:bodyPr>
          <a:lstStyle/>
          <a:p>
            <a:r>
              <a:rPr lang="en-GB" sz="2400" b="1" dirty="0"/>
              <a:t>Expected value</a:t>
            </a:r>
          </a:p>
          <a:p>
            <a:endParaRPr lang="en-GB" b="1" dirty="0"/>
          </a:p>
          <a:p>
            <a:r>
              <a:rPr lang="en-GB" sz="1800" b="1" i="0" u="none" strike="noStrike" baseline="0" dirty="0">
                <a:solidFill>
                  <a:srgbClr val="000000"/>
                </a:solidFill>
              </a:rPr>
              <a:t>Expected value</a:t>
            </a:r>
            <a:r>
              <a:rPr lang="en-GB" sz="1800" b="0" i="0" u="none" strike="noStrike" baseline="0" dirty="0">
                <a:solidFill>
                  <a:srgbClr val="000000"/>
                </a:solidFill>
              </a:rPr>
              <a:t>: the average outcome we expect if we run an experiment many times.</a:t>
            </a:r>
          </a:p>
          <a:p>
            <a:endParaRPr lang="en-GB" b="1" dirty="0"/>
          </a:p>
          <a:p>
            <a:endParaRPr lang="en-GB" b="1" dirty="0"/>
          </a:p>
        </p:txBody>
      </p:sp>
      <p:pic>
        <p:nvPicPr>
          <p:cNvPr id="5" name="Picture 4">
            <a:extLst>
              <a:ext uri="{FF2B5EF4-FFF2-40B4-BE49-F238E27FC236}">
                <a16:creationId xmlns:a16="http://schemas.microsoft.com/office/drawing/2014/main" id="{6B12FFC9-EA27-9B40-6374-4F1B6428826E}"/>
              </a:ext>
            </a:extLst>
          </p:cNvPr>
          <p:cNvPicPr>
            <a:picLocks noChangeAspect="1"/>
          </p:cNvPicPr>
          <p:nvPr/>
        </p:nvPicPr>
        <p:blipFill>
          <a:blip r:embed="rId2"/>
          <a:stretch>
            <a:fillRect/>
          </a:stretch>
        </p:blipFill>
        <p:spPr>
          <a:xfrm>
            <a:off x="1614364" y="2101505"/>
            <a:ext cx="1973263" cy="1264012"/>
          </a:xfrm>
          <a:prstGeom prst="rect">
            <a:avLst/>
          </a:prstGeom>
        </p:spPr>
      </p:pic>
      <p:sp>
        <p:nvSpPr>
          <p:cNvPr id="6" name="TextBox 5">
            <a:extLst>
              <a:ext uri="{FF2B5EF4-FFF2-40B4-BE49-F238E27FC236}">
                <a16:creationId xmlns:a16="http://schemas.microsoft.com/office/drawing/2014/main" id="{A7605AEF-8D98-BB6B-F607-12837A85F0FA}"/>
              </a:ext>
            </a:extLst>
          </p:cNvPr>
          <p:cNvSpPr txBox="1"/>
          <p:nvPr/>
        </p:nvSpPr>
        <p:spPr>
          <a:xfrm>
            <a:off x="5421085" y="5756441"/>
            <a:ext cx="5304657" cy="461665"/>
          </a:xfrm>
          <a:prstGeom prst="rect">
            <a:avLst/>
          </a:prstGeom>
          <a:noFill/>
        </p:spPr>
        <p:txBody>
          <a:bodyPr wrap="none" rtlCol="0">
            <a:spAutoFit/>
          </a:bodyPr>
          <a:lstStyle/>
          <a:p>
            <a:r>
              <a:rPr lang="it-IT" sz="2400" b="1" dirty="0"/>
              <a:t>E(X) = P(2)*2 + P(3)*3 + … + P(12)*12 = 7</a:t>
            </a:r>
            <a:endParaRPr lang="en-GB" sz="2400" b="1" dirty="0"/>
          </a:p>
        </p:txBody>
      </p:sp>
      <p:graphicFrame>
        <p:nvGraphicFramePr>
          <p:cNvPr id="8" name="Table 7">
            <a:extLst>
              <a:ext uri="{FF2B5EF4-FFF2-40B4-BE49-F238E27FC236}">
                <a16:creationId xmlns:a16="http://schemas.microsoft.com/office/drawing/2014/main" id="{A495C765-E61D-5E17-052D-CC1086E256DD}"/>
              </a:ext>
            </a:extLst>
          </p:cNvPr>
          <p:cNvGraphicFramePr>
            <a:graphicFrameLocks noGrp="1"/>
          </p:cNvGraphicFramePr>
          <p:nvPr>
            <p:extLst>
              <p:ext uri="{D42A27DB-BD31-4B8C-83A1-F6EECF244321}">
                <p14:modId xmlns:p14="http://schemas.microsoft.com/office/powerpoint/2010/main" val="306177100"/>
              </p:ext>
            </p:extLst>
          </p:nvPr>
        </p:nvGraphicFramePr>
        <p:xfrm>
          <a:off x="986637" y="3698071"/>
          <a:ext cx="2904228" cy="2774680"/>
        </p:xfrm>
        <a:graphic>
          <a:graphicData uri="http://schemas.openxmlformats.org/drawingml/2006/table">
            <a:tbl>
              <a:tblPr>
                <a:tableStyleId>{5C22544A-7EE6-4342-B048-85BDC9FD1C3A}</a:tableStyleId>
              </a:tblPr>
              <a:tblGrid>
                <a:gridCol w="635817">
                  <a:extLst>
                    <a:ext uri="{9D8B030D-6E8A-4147-A177-3AD203B41FA5}">
                      <a16:colId xmlns:a16="http://schemas.microsoft.com/office/drawing/2014/main" val="3312187892"/>
                    </a:ext>
                  </a:extLst>
                </a:gridCol>
                <a:gridCol w="864315">
                  <a:extLst>
                    <a:ext uri="{9D8B030D-6E8A-4147-A177-3AD203B41FA5}">
                      <a16:colId xmlns:a16="http://schemas.microsoft.com/office/drawing/2014/main" val="1670313452"/>
                    </a:ext>
                  </a:extLst>
                </a:gridCol>
                <a:gridCol w="1404096">
                  <a:extLst>
                    <a:ext uri="{9D8B030D-6E8A-4147-A177-3AD203B41FA5}">
                      <a16:colId xmlns:a16="http://schemas.microsoft.com/office/drawing/2014/main" val="1037139391"/>
                    </a:ext>
                  </a:extLst>
                </a:gridCol>
              </a:tblGrid>
              <a:tr h="221975">
                <a:tc>
                  <a:txBody>
                    <a:bodyPr/>
                    <a:lstStyle/>
                    <a:p>
                      <a:pPr algn="l" fontAlgn="b"/>
                      <a:r>
                        <a:rPr lang="en-GB" sz="1100" u="none" strike="noStrike">
                          <a:effectLst/>
                        </a:rPr>
                        <a:t>Sum</a:t>
                      </a:r>
                      <a:endParaRPr lang="en-GB"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Frequency</a:t>
                      </a:r>
                      <a:endParaRPr lang="en-GB"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Probability</a:t>
                      </a:r>
                      <a:endParaRPr lang="en-GB"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4807342"/>
                  </a:ext>
                </a:extLst>
              </a:tr>
              <a:tr h="233073">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89201384"/>
                  </a:ext>
                </a:extLst>
              </a:tr>
              <a:tr h="233073">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0.056</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21274505"/>
                  </a:ext>
                </a:extLst>
              </a:tr>
              <a:tr h="233073">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3</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08854803"/>
                  </a:ext>
                </a:extLst>
              </a:tr>
              <a:tr h="233073">
                <a:tc>
                  <a:txBody>
                    <a:bodyPr/>
                    <a:lstStyle/>
                    <a:p>
                      <a:pPr algn="r" fontAlgn="ctr"/>
                      <a:r>
                        <a:rPr lang="en-GB" sz="1000" u="none" strike="noStrike" dirty="0">
                          <a:effectLst/>
                        </a:rPr>
                        <a:t>5</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4</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0.111</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75707237"/>
                  </a:ext>
                </a:extLst>
              </a:tr>
              <a:tr h="233073">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20513678"/>
                  </a:ext>
                </a:extLst>
              </a:tr>
              <a:tr h="233073">
                <a:tc>
                  <a:txBody>
                    <a:bodyPr/>
                    <a:lstStyle/>
                    <a:p>
                      <a:pPr algn="r" fontAlgn="ctr"/>
                      <a:r>
                        <a:rPr lang="en-GB" sz="1000" u="none" strike="noStrike" dirty="0">
                          <a:effectLst/>
                        </a:rPr>
                        <a:t>7</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6</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0.167</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7283043"/>
                  </a:ext>
                </a:extLst>
              </a:tr>
              <a:tr h="233073">
                <a:tc>
                  <a:txBody>
                    <a:bodyPr/>
                    <a:lstStyle/>
                    <a:p>
                      <a:pPr algn="r" fontAlgn="ctr"/>
                      <a:r>
                        <a:rPr lang="en-GB" sz="1000" u="none" strike="noStrike" dirty="0">
                          <a:effectLst/>
                        </a:rPr>
                        <a:t>8</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5</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0.139</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43443882"/>
                  </a:ext>
                </a:extLst>
              </a:tr>
              <a:tr h="233073">
                <a:tc>
                  <a:txBody>
                    <a:bodyPr/>
                    <a:lstStyle/>
                    <a:p>
                      <a:pPr algn="r" fontAlgn="ctr"/>
                      <a:r>
                        <a:rPr lang="en-GB" sz="1000" u="none" strike="noStrike" dirty="0">
                          <a:effectLst/>
                        </a:rPr>
                        <a:t>9</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4</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0.111</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77851141"/>
                  </a:ext>
                </a:extLst>
              </a:tr>
              <a:tr h="233073">
                <a:tc>
                  <a:txBody>
                    <a:bodyPr/>
                    <a:lstStyle/>
                    <a:p>
                      <a:pPr algn="r" fontAlgn="ctr"/>
                      <a:r>
                        <a:rPr lang="en-GB" sz="1000" u="none" strike="noStrike" dirty="0">
                          <a:effectLst/>
                        </a:rPr>
                        <a:t>10</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3</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0.083</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2291224"/>
                  </a:ext>
                </a:extLst>
              </a:tr>
              <a:tr h="233073">
                <a:tc>
                  <a:txBody>
                    <a:bodyPr/>
                    <a:lstStyle/>
                    <a:p>
                      <a:pPr algn="r" fontAlgn="ctr"/>
                      <a:r>
                        <a:rPr lang="en-GB" sz="1000" u="none" strike="noStrike" dirty="0">
                          <a:effectLst/>
                        </a:rPr>
                        <a:t>11</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2</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0.056</a:t>
                      </a:r>
                      <a:endParaRPr lang="en-GB" sz="1000" b="0" i="0" u="none" strike="noStrike">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90215075"/>
                  </a:ext>
                </a:extLst>
              </a:tr>
              <a:tr h="221975">
                <a:tc>
                  <a:txBody>
                    <a:bodyPr/>
                    <a:lstStyle/>
                    <a:p>
                      <a:pPr algn="r" fontAlgn="ctr"/>
                      <a:r>
                        <a:rPr lang="en-GB" sz="1000" u="none" strike="noStrike" dirty="0">
                          <a:effectLst/>
                        </a:rPr>
                        <a:t>12</a:t>
                      </a:r>
                      <a:endParaRPr lang="en-GB" sz="1000" b="0" i="0" u="none" strike="noStrike" dirty="0">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a:effectLst/>
                        </a:rPr>
                        <a:t>1</a:t>
                      </a:r>
                      <a:endParaRPr lang="en-GB" sz="1000" b="0" i="0" u="none" strike="noStrike">
                        <a:solidFill>
                          <a:srgbClr val="212121"/>
                        </a:solidFill>
                        <a:effectLst/>
                        <a:latin typeface="Arial" panose="020B0604020202020204" pitchFamily="34" charset="0"/>
                      </a:endParaRPr>
                    </a:p>
                  </a:txBody>
                  <a:tcPr marL="9525" marR="9525" marT="9525" marB="0" anchor="ctr"/>
                </a:tc>
                <a:tc>
                  <a:txBody>
                    <a:bodyPr/>
                    <a:lstStyle/>
                    <a:p>
                      <a:pPr algn="r" fontAlgn="ctr"/>
                      <a:r>
                        <a:rPr lang="en-GB" sz="1000" u="none" strike="noStrike" dirty="0">
                          <a:effectLst/>
                        </a:rPr>
                        <a:t>0.028</a:t>
                      </a:r>
                      <a:endParaRPr lang="en-GB" sz="10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0220839"/>
                  </a:ext>
                </a:extLst>
              </a:tr>
            </a:tbl>
          </a:graphicData>
        </a:graphic>
      </p:graphicFrame>
      <p:pic>
        <p:nvPicPr>
          <p:cNvPr id="9" name="Picture 4">
            <a:extLst>
              <a:ext uri="{FF2B5EF4-FFF2-40B4-BE49-F238E27FC236}">
                <a16:creationId xmlns:a16="http://schemas.microsoft.com/office/drawing/2014/main" id="{E94DACB0-30F4-4D2C-777A-8FF6A77CE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611" y="2001790"/>
            <a:ext cx="5425509" cy="339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7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AD0B-96D3-8B31-274B-0E3AC1D235D7}"/>
              </a:ext>
            </a:extLst>
          </p:cNvPr>
          <p:cNvSpPr txBox="1"/>
          <p:nvPr/>
        </p:nvSpPr>
        <p:spPr>
          <a:xfrm>
            <a:off x="503853" y="531845"/>
            <a:ext cx="11243388" cy="1569660"/>
          </a:xfrm>
          <a:prstGeom prst="rect">
            <a:avLst/>
          </a:prstGeom>
          <a:noFill/>
        </p:spPr>
        <p:txBody>
          <a:bodyPr wrap="square" rtlCol="0">
            <a:spAutoFit/>
          </a:bodyPr>
          <a:lstStyle/>
          <a:p>
            <a:r>
              <a:rPr lang="en-GB" sz="2400" b="1" dirty="0"/>
              <a:t>Complementary events</a:t>
            </a:r>
          </a:p>
          <a:p>
            <a:endParaRPr lang="en-GB" b="1" dirty="0"/>
          </a:p>
          <a:p>
            <a:r>
              <a:rPr lang="en-GB" dirty="0"/>
              <a:t>Two events are said to be complementary when one event occurs if and only if the other does not. </a:t>
            </a:r>
          </a:p>
          <a:p>
            <a:r>
              <a:rPr lang="en-GB" dirty="0"/>
              <a:t>The probabilities of two complimentary events add up to 1.</a:t>
            </a:r>
          </a:p>
          <a:p>
            <a:endParaRPr lang="en-GB" b="1" dirty="0"/>
          </a:p>
        </p:txBody>
      </p:sp>
      <p:pic>
        <p:nvPicPr>
          <p:cNvPr id="7" name="Picture 6">
            <a:extLst>
              <a:ext uri="{FF2B5EF4-FFF2-40B4-BE49-F238E27FC236}">
                <a16:creationId xmlns:a16="http://schemas.microsoft.com/office/drawing/2014/main" id="{294B9B82-F05C-BDDF-C184-A6A9098A7082}"/>
              </a:ext>
            </a:extLst>
          </p:cNvPr>
          <p:cNvPicPr>
            <a:picLocks noChangeAspect="1"/>
          </p:cNvPicPr>
          <p:nvPr/>
        </p:nvPicPr>
        <p:blipFill>
          <a:blip r:embed="rId2"/>
          <a:stretch>
            <a:fillRect/>
          </a:stretch>
        </p:blipFill>
        <p:spPr>
          <a:xfrm>
            <a:off x="1614364" y="2101505"/>
            <a:ext cx="1973263" cy="1264012"/>
          </a:xfrm>
          <a:prstGeom prst="rect">
            <a:avLst/>
          </a:prstGeom>
        </p:spPr>
      </p:pic>
      <p:grpSp>
        <p:nvGrpSpPr>
          <p:cNvPr id="59" name="Group 58">
            <a:extLst>
              <a:ext uri="{FF2B5EF4-FFF2-40B4-BE49-F238E27FC236}">
                <a16:creationId xmlns:a16="http://schemas.microsoft.com/office/drawing/2014/main" id="{2FA91B7D-EFCE-6C0E-95B1-6CD3EEC34116}"/>
              </a:ext>
            </a:extLst>
          </p:cNvPr>
          <p:cNvGrpSpPr/>
          <p:nvPr/>
        </p:nvGrpSpPr>
        <p:grpSpPr>
          <a:xfrm>
            <a:off x="1175061" y="3854657"/>
            <a:ext cx="8565502" cy="2496370"/>
            <a:chOff x="1418253" y="3913762"/>
            <a:chExt cx="8565502" cy="2496370"/>
          </a:xfrm>
        </p:grpSpPr>
        <p:sp>
          <p:nvSpPr>
            <p:cNvPr id="2" name="Rectangle: Rounded Corners 1">
              <a:extLst>
                <a:ext uri="{FF2B5EF4-FFF2-40B4-BE49-F238E27FC236}">
                  <a16:creationId xmlns:a16="http://schemas.microsoft.com/office/drawing/2014/main" id="{186484F6-50E6-1D7A-474C-7BC1BF19AB64}"/>
                </a:ext>
              </a:extLst>
            </p:cNvPr>
            <p:cNvSpPr/>
            <p:nvPr/>
          </p:nvSpPr>
          <p:spPr>
            <a:xfrm>
              <a:off x="1418253" y="3913762"/>
              <a:ext cx="8565502" cy="2496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2240FD6E-2860-02D3-4BAD-70CB14D181C9}"/>
                </a:ext>
              </a:extLst>
            </p:cNvPr>
            <p:cNvSpPr/>
            <p:nvPr/>
          </p:nvSpPr>
          <p:spPr>
            <a:xfrm>
              <a:off x="2006082" y="4076119"/>
              <a:ext cx="3265281" cy="2119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26527A1A-BC81-08D6-6463-B5EF6CF6C8F9}"/>
                </a:ext>
              </a:extLst>
            </p:cNvPr>
            <p:cNvSpPr/>
            <p:nvPr/>
          </p:nvSpPr>
          <p:spPr>
            <a:xfrm>
              <a:off x="5423763" y="4076119"/>
              <a:ext cx="4177437" cy="2119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0AF55A07-637F-CFB1-3537-F38DDA09DA51}"/>
                </a:ext>
              </a:extLst>
            </p:cNvPr>
            <p:cNvGrpSpPr/>
            <p:nvPr/>
          </p:nvGrpSpPr>
          <p:grpSpPr>
            <a:xfrm>
              <a:off x="8246615" y="5248292"/>
              <a:ext cx="777418" cy="777418"/>
              <a:chOff x="10447011" y="3014756"/>
              <a:chExt cx="777418" cy="777418"/>
            </a:xfrm>
          </p:grpSpPr>
          <p:sp>
            <p:nvSpPr>
              <p:cNvPr id="6" name="Rectangle: Rounded Corners 5">
                <a:extLst>
                  <a:ext uri="{FF2B5EF4-FFF2-40B4-BE49-F238E27FC236}">
                    <a16:creationId xmlns:a16="http://schemas.microsoft.com/office/drawing/2014/main" id="{AB87059E-9794-0F89-062D-6A088A9B5A8E}"/>
                  </a:ext>
                </a:extLst>
              </p:cNvPr>
              <p:cNvSpPr/>
              <p:nvPr/>
            </p:nvSpPr>
            <p:spPr>
              <a:xfrm>
                <a:off x="10447011" y="3014756"/>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E31D208-79EA-3699-1D27-899174631D93}"/>
                  </a:ext>
                </a:extLst>
              </p:cNvPr>
              <p:cNvSpPr/>
              <p:nvPr/>
            </p:nvSpPr>
            <p:spPr>
              <a:xfrm>
                <a:off x="10770405" y="3321175"/>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id="{B0D5129A-04CC-0179-7C66-CB2230A1AEF3}"/>
                </a:ext>
              </a:extLst>
            </p:cNvPr>
            <p:cNvGrpSpPr/>
            <p:nvPr/>
          </p:nvGrpSpPr>
          <p:grpSpPr>
            <a:xfrm>
              <a:off x="5676071" y="5054291"/>
              <a:ext cx="777418" cy="777418"/>
              <a:chOff x="8434910" y="1937898"/>
              <a:chExt cx="777418" cy="777418"/>
            </a:xfrm>
          </p:grpSpPr>
          <p:sp>
            <p:nvSpPr>
              <p:cNvPr id="18" name="Rectangle: Rounded Corners 17">
                <a:extLst>
                  <a:ext uri="{FF2B5EF4-FFF2-40B4-BE49-F238E27FC236}">
                    <a16:creationId xmlns:a16="http://schemas.microsoft.com/office/drawing/2014/main" id="{E632D9F3-D7D5-B602-DAAF-C553582C49D3}"/>
                  </a:ext>
                </a:extLst>
              </p:cNvPr>
              <p:cNvSpPr/>
              <p:nvPr/>
            </p:nvSpPr>
            <p:spPr>
              <a:xfrm>
                <a:off x="8434910" y="1937898"/>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2C3BA698-4BDB-CB0C-77C5-A522E9DACBAD}"/>
                  </a:ext>
                </a:extLst>
              </p:cNvPr>
              <p:cNvSpPr/>
              <p:nvPr/>
            </p:nvSpPr>
            <p:spPr>
              <a:xfrm>
                <a:off x="8587310" y="213377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FB095B91-B41C-A152-1E26-248FE529FC52}"/>
                  </a:ext>
                </a:extLst>
              </p:cNvPr>
              <p:cNvSpPr/>
              <p:nvPr/>
            </p:nvSpPr>
            <p:spPr>
              <a:xfrm>
                <a:off x="8870340" y="243316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a:extLst>
                <a:ext uri="{FF2B5EF4-FFF2-40B4-BE49-F238E27FC236}">
                  <a16:creationId xmlns:a16="http://schemas.microsoft.com/office/drawing/2014/main" id="{12394B3D-1A00-7E2A-1E26-386D18299A4D}"/>
                </a:ext>
              </a:extLst>
            </p:cNvPr>
            <p:cNvGrpSpPr/>
            <p:nvPr/>
          </p:nvGrpSpPr>
          <p:grpSpPr>
            <a:xfrm>
              <a:off x="6696085" y="4311427"/>
              <a:ext cx="777418" cy="777418"/>
              <a:chOff x="6974692" y="2941460"/>
              <a:chExt cx="777418" cy="777418"/>
            </a:xfrm>
          </p:grpSpPr>
          <p:sp>
            <p:nvSpPr>
              <p:cNvPr id="16" name="Rectangle: Rounded Corners 15">
                <a:extLst>
                  <a:ext uri="{FF2B5EF4-FFF2-40B4-BE49-F238E27FC236}">
                    <a16:creationId xmlns:a16="http://schemas.microsoft.com/office/drawing/2014/main" id="{7B601BAD-74EF-3993-269A-D0F9E7FD23F1}"/>
                  </a:ext>
                </a:extLst>
              </p:cNvPr>
              <p:cNvSpPr/>
              <p:nvPr/>
            </p:nvSpPr>
            <p:spPr>
              <a:xfrm>
                <a:off x="6974692" y="2941460"/>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4A09735A-F292-6736-8CE0-0FE32CE92DA6}"/>
                  </a:ext>
                </a:extLst>
              </p:cNvPr>
              <p:cNvSpPr/>
              <p:nvPr/>
            </p:nvSpPr>
            <p:spPr>
              <a:xfrm>
                <a:off x="7105322" y="3056965"/>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71C3DBF6-4D00-EBCE-DF75-D01654646BF4}"/>
                  </a:ext>
                </a:extLst>
              </p:cNvPr>
              <p:cNvSpPr/>
              <p:nvPr/>
            </p:nvSpPr>
            <p:spPr>
              <a:xfrm>
                <a:off x="7323037" y="3272578"/>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5D2FEC41-2B30-F9C8-60F7-389A247B378F}"/>
                  </a:ext>
                </a:extLst>
              </p:cNvPr>
              <p:cNvSpPr/>
              <p:nvPr/>
            </p:nvSpPr>
            <p:spPr>
              <a:xfrm>
                <a:off x="7531419" y="3489418"/>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5A42511E-C106-2B30-09F0-EEC12F52DB4D}"/>
                </a:ext>
              </a:extLst>
            </p:cNvPr>
            <p:cNvGrpSpPr/>
            <p:nvPr/>
          </p:nvGrpSpPr>
          <p:grpSpPr>
            <a:xfrm>
              <a:off x="8209243" y="4285322"/>
              <a:ext cx="777418" cy="777418"/>
              <a:chOff x="8683876" y="2954198"/>
              <a:chExt cx="777418" cy="777418"/>
            </a:xfrm>
          </p:grpSpPr>
          <p:sp>
            <p:nvSpPr>
              <p:cNvPr id="12" name="Rectangle: Rounded Corners 11">
                <a:extLst>
                  <a:ext uri="{FF2B5EF4-FFF2-40B4-BE49-F238E27FC236}">
                    <a16:creationId xmlns:a16="http://schemas.microsoft.com/office/drawing/2014/main" id="{EEE0328F-2878-FA26-D8A8-A75EB5742A53}"/>
                  </a:ext>
                </a:extLst>
              </p:cNvPr>
              <p:cNvSpPr/>
              <p:nvPr/>
            </p:nvSpPr>
            <p:spPr>
              <a:xfrm>
                <a:off x="8683876" y="2954198"/>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454392F7-04A3-CB88-0CC6-13A04102CB67}"/>
                  </a:ext>
                </a:extLst>
              </p:cNvPr>
              <p:cNvSpPr/>
              <p:nvPr/>
            </p:nvSpPr>
            <p:spPr>
              <a:xfrm>
                <a:off x="8820524" y="3118325"/>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3D9FD0CE-053A-5C2A-D292-1B4997BFF875}"/>
                  </a:ext>
                </a:extLst>
              </p:cNvPr>
              <p:cNvSpPr/>
              <p:nvPr/>
            </p:nvSpPr>
            <p:spPr>
              <a:xfrm>
                <a:off x="9221754" y="344383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8B65A2B5-D931-FEF9-89EB-045DAD9D6974}"/>
                  </a:ext>
                </a:extLst>
              </p:cNvPr>
              <p:cNvSpPr/>
              <p:nvPr/>
            </p:nvSpPr>
            <p:spPr>
              <a:xfrm>
                <a:off x="8820524" y="345401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A1F26DDD-5A01-9887-2939-BF3664FA5A50}"/>
                  </a:ext>
                </a:extLst>
              </p:cNvPr>
              <p:cNvSpPr/>
              <p:nvPr/>
            </p:nvSpPr>
            <p:spPr>
              <a:xfrm>
                <a:off x="9221754" y="3105246"/>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D19169DB-68E1-98B8-2DF0-ECB2D0E27FD2}"/>
                </a:ext>
              </a:extLst>
            </p:cNvPr>
            <p:cNvGrpSpPr/>
            <p:nvPr/>
          </p:nvGrpSpPr>
          <p:grpSpPr>
            <a:xfrm>
              <a:off x="6892030" y="5248094"/>
              <a:ext cx="777418" cy="777418"/>
              <a:chOff x="9797108" y="2303570"/>
              <a:chExt cx="777418" cy="777418"/>
            </a:xfrm>
          </p:grpSpPr>
          <p:sp>
            <p:nvSpPr>
              <p:cNvPr id="14" name="Rectangle: Rounded Corners 13">
                <a:extLst>
                  <a:ext uri="{FF2B5EF4-FFF2-40B4-BE49-F238E27FC236}">
                    <a16:creationId xmlns:a16="http://schemas.microsoft.com/office/drawing/2014/main" id="{730D7EEB-A806-2787-1E6E-35285E6BF5CC}"/>
                  </a:ext>
                </a:extLst>
              </p:cNvPr>
              <p:cNvSpPr/>
              <p:nvPr/>
            </p:nvSpPr>
            <p:spPr>
              <a:xfrm>
                <a:off x="9797108" y="2303570"/>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AFB2CEDD-7EA7-8B2D-5405-D34E61AAF79B}"/>
                  </a:ext>
                </a:extLst>
              </p:cNvPr>
              <p:cNvSpPr/>
              <p:nvPr/>
            </p:nvSpPr>
            <p:spPr>
              <a:xfrm>
                <a:off x="9924727" y="243262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ABDFDEDC-4A59-79FD-00B7-53F614E0723B}"/>
                  </a:ext>
                </a:extLst>
              </p:cNvPr>
              <p:cNvSpPr/>
              <p:nvPr/>
            </p:nvSpPr>
            <p:spPr>
              <a:xfrm>
                <a:off x="10341326" y="243798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3EB2509D-5301-FB36-2B7C-0E285CEC768D}"/>
                  </a:ext>
                </a:extLst>
              </p:cNvPr>
              <p:cNvSpPr/>
              <p:nvPr/>
            </p:nvSpPr>
            <p:spPr>
              <a:xfrm>
                <a:off x="9924727" y="2868964"/>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FC5DDBBF-C9D1-D6AF-B124-897087FFBA51}"/>
                  </a:ext>
                </a:extLst>
              </p:cNvPr>
              <p:cNvSpPr/>
              <p:nvPr/>
            </p:nvSpPr>
            <p:spPr>
              <a:xfrm>
                <a:off x="10341326" y="2848913"/>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20AC7A76-C661-FDC0-7EB6-00F725A3EE49}"/>
                  </a:ext>
                </a:extLst>
              </p:cNvPr>
              <p:cNvSpPr/>
              <p:nvPr/>
            </p:nvSpPr>
            <p:spPr>
              <a:xfrm>
                <a:off x="10126607" y="263811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5553051A-A98C-7DDD-3D17-61B9CE0D0B63}"/>
                </a:ext>
              </a:extLst>
            </p:cNvPr>
            <p:cNvGrpSpPr/>
            <p:nvPr/>
          </p:nvGrpSpPr>
          <p:grpSpPr>
            <a:xfrm>
              <a:off x="3387429" y="4642545"/>
              <a:ext cx="777418" cy="777418"/>
              <a:chOff x="283761" y="2447051"/>
              <a:chExt cx="777418" cy="777418"/>
            </a:xfrm>
          </p:grpSpPr>
          <p:sp>
            <p:nvSpPr>
              <p:cNvPr id="43" name="Rectangle: Rounded Corners 42">
                <a:extLst>
                  <a:ext uri="{FF2B5EF4-FFF2-40B4-BE49-F238E27FC236}">
                    <a16:creationId xmlns:a16="http://schemas.microsoft.com/office/drawing/2014/main" id="{8548D492-8CF3-B69A-7C7B-54B46AE61ECB}"/>
                  </a:ext>
                </a:extLst>
              </p:cNvPr>
              <p:cNvSpPr/>
              <p:nvPr/>
            </p:nvSpPr>
            <p:spPr>
              <a:xfrm>
                <a:off x="283761" y="2447051"/>
                <a:ext cx="777418" cy="7774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A263CA5B-C90E-83AF-BDF7-228718A0F9F6}"/>
                  </a:ext>
                </a:extLst>
              </p:cNvPr>
              <p:cNvSpPr/>
              <p:nvPr/>
            </p:nvSpPr>
            <p:spPr>
              <a:xfrm>
                <a:off x="796911" y="2561780"/>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D0B1BEE-0F19-4074-70A4-324022138D63}"/>
                  </a:ext>
                </a:extLst>
              </p:cNvPr>
              <p:cNvSpPr/>
              <p:nvPr/>
            </p:nvSpPr>
            <p:spPr>
              <a:xfrm>
                <a:off x="796911" y="278061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10D6B4B3-33A8-1E07-3AE5-C5A029C779FE}"/>
                  </a:ext>
                </a:extLst>
              </p:cNvPr>
              <p:cNvSpPr/>
              <p:nvPr/>
            </p:nvSpPr>
            <p:spPr>
              <a:xfrm>
                <a:off x="796911" y="302214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3832C3CA-F945-775C-B86A-33746D93CFF3}"/>
                  </a:ext>
                </a:extLst>
              </p:cNvPr>
              <p:cNvSpPr/>
              <p:nvPr/>
            </p:nvSpPr>
            <p:spPr>
              <a:xfrm>
                <a:off x="423685" y="2561780"/>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C0743964-6DF6-42E3-CE7C-951B5FB73A9C}"/>
                  </a:ext>
                </a:extLst>
              </p:cNvPr>
              <p:cNvSpPr/>
              <p:nvPr/>
            </p:nvSpPr>
            <p:spPr>
              <a:xfrm>
                <a:off x="423685" y="2780619"/>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D25C6E4C-003E-017E-9CEE-5F57DB0DE60C}"/>
                  </a:ext>
                </a:extLst>
              </p:cNvPr>
              <p:cNvSpPr/>
              <p:nvPr/>
            </p:nvSpPr>
            <p:spPr>
              <a:xfrm>
                <a:off x="423685" y="3022141"/>
                <a:ext cx="130630" cy="1306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6" name="TextBox 55">
              <a:extLst>
                <a:ext uri="{FF2B5EF4-FFF2-40B4-BE49-F238E27FC236}">
                  <a16:creationId xmlns:a16="http://schemas.microsoft.com/office/drawing/2014/main" id="{F1590AA8-07FB-8F0B-FD5F-8A035DC059B7}"/>
                </a:ext>
              </a:extLst>
            </p:cNvPr>
            <p:cNvSpPr txBox="1"/>
            <p:nvPr/>
          </p:nvSpPr>
          <p:spPr>
            <a:xfrm>
              <a:off x="2117111" y="4079744"/>
              <a:ext cx="370614" cy="523220"/>
            </a:xfrm>
            <a:prstGeom prst="rect">
              <a:avLst/>
            </a:prstGeom>
            <a:noFill/>
          </p:spPr>
          <p:txBody>
            <a:bodyPr wrap="none" rtlCol="0">
              <a:spAutoFit/>
            </a:bodyPr>
            <a:lstStyle/>
            <a:p>
              <a:r>
                <a:rPr lang="it-IT" sz="2800" dirty="0">
                  <a:solidFill>
                    <a:srgbClr val="FFC000"/>
                  </a:solidFill>
                </a:rPr>
                <a:t>X</a:t>
              </a:r>
              <a:endParaRPr lang="en-GB" sz="2800" dirty="0">
                <a:solidFill>
                  <a:srgbClr val="FFC000"/>
                </a:solidFill>
              </a:endParaRPr>
            </a:p>
          </p:txBody>
        </p:sp>
        <p:sp>
          <p:nvSpPr>
            <p:cNvPr id="58" name="TextBox 57">
              <a:extLst>
                <a:ext uri="{FF2B5EF4-FFF2-40B4-BE49-F238E27FC236}">
                  <a16:creationId xmlns:a16="http://schemas.microsoft.com/office/drawing/2014/main" id="{3D4A896A-855A-DF8C-CF1C-8B54263D97ED}"/>
                </a:ext>
              </a:extLst>
            </p:cNvPr>
            <p:cNvSpPr txBox="1"/>
            <p:nvPr/>
          </p:nvSpPr>
          <p:spPr>
            <a:xfrm>
              <a:off x="6055027" y="4088886"/>
              <a:ext cx="457946" cy="523220"/>
            </a:xfrm>
            <a:prstGeom prst="rect">
              <a:avLst/>
            </a:prstGeom>
            <a:noFill/>
          </p:spPr>
          <p:txBody>
            <a:bodyPr wrap="none" rtlCol="0">
              <a:spAutoFit/>
            </a:bodyPr>
            <a:lstStyle/>
            <a:p>
              <a:r>
                <a:rPr lang="it-IT" sz="2800" dirty="0">
                  <a:solidFill>
                    <a:srgbClr val="FFC000"/>
                  </a:solidFill>
                </a:rPr>
                <a:t>X’</a:t>
              </a:r>
              <a:endParaRPr lang="en-GB" sz="2800" dirty="0">
                <a:solidFill>
                  <a:srgbClr val="FFC000"/>
                </a:solidFill>
              </a:endParaRPr>
            </a:p>
          </p:txBody>
        </p:sp>
      </p:grpSp>
      <p:sp>
        <p:nvSpPr>
          <p:cNvPr id="57" name="TextBox 56">
            <a:extLst>
              <a:ext uri="{FF2B5EF4-FFF2-40B4-BE49-F238E27FC236}">
                <a16:creationId xmlns:a16="http://schemas.microsoft.com/office/drawing/2014/main" id="{5DEC80DC-1718-85CD-1747-A7C52F2021B0}"/>
              </a:ext>
            </a:extLst>
          </p:cNvPr>
          <p:cNvSpPr txBox="1"/>
          <p:nvPr/>
        </p:nvSpPr>
        <p:spPr>
          <a:xfrm>
            <a:off x="5715333" y="2357013"/>
            <a:ext cx="2919454" cy="646331"/>
          </a:xfrm>
          <a:prstGeom prst="rect">
            <a:avLst/>
          </a:prstGeom>
          <a:noFill/>
        </p:spPr>
        <p:txBody>
          <a:bodyPr wrap="none" rtlCol="0">
            <a:spAutoFit/>
          </a:bodyPr>
          <a:lstStyle/>
          <a:p>
            <a:r>
              <a:rPr lang="it-IT" sz="3600" dirty="0"/>
              <a:t>P(X’) = 1 – P(X)</a:t>
            </a:r>
            <a:endParaRPr lang="en-GB" sz="3600" dirty="0"/>
          </a:p>
        </p:txBody>
      </p:sp>
    </p:spTree>
    <p:extLst>
      <p:ext uri="{BB962C8B-B14F-4D97-AF65-F5344CB8AC3E}">
        <p14:creationId xmlns:p14="http://schemas.microsoft.com/office/powerpoint/2010/main" val="22033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067930-2D62-F802-73B5-2E9BC3425C9D}"/>
              </a:ext>
            </a:extLst>
          </p:cNvPr>
          <p:cNvSpPr txBox="1"/>
          <p:nvPr/>
        </p:nvSpPr>
        <p:spPr>
          <a:xfrm>
            <a:off x="503853" y="531845"/>
            <a:ext cx="10326072" cy="1292662"/>
          </a:xfrm>
          <a:prstGeom prst="rect">
            <a:avLst/>
          </a:prstGeom>
          <a:noFill/>
        </p:spPr>
        <p:txBody>
          <a:bodyPr wrap="square" rtlCol="0">
            <a:spAutoFit/>
          </a:bodyPr>
          <a:lstStyle/>
          <a:p>
            <a:r>
              <a:rPr lang="en-GB" sz="2400" b="1" dirty="0"/>
              <a:t>Probability distributions</a:t>
            </a:r>
          </a:p>
          <a:p>
            <a:endParaRPr lang="en-GB" b="1" dirty="0"/>
          </a:p>
          <a:p>
            <a:r>
              <a:rPr lang="en-GB" dirty="0"/>
              <a:t>A probability distribution describes all the possible values and likelihoods that a random variable can take within a given range.</a:t>
            </a:r>
            <a:endParaRPr lang="en-GB" b="1" dirty="0"/>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0EC0331-782D-1BB0-2312-B8B456831FDA}"/>
                  </a:ext>
                </a:extLst>
              </p:cNvPr>
              <p:cNvSpPr txBox="1"/>
              <p:nvPr/>
            </p:nvSpPr>
            <p:spPr>
              <a:xfrm>
                <a:off x="8234726" y="2183195"/>
                <a:ext cx="2445606" cy="932691"/>
              </a:xfrm>
              <a:prstGeom prst="rect">
                <a:avLst/>
              </a:prstGeom>
              <a:noFill/>
              <a:ln>
                <a:solidFill>
                  <a:schemeClr val="tx1"/>
                </a:solidFill>
              </a:ln>
            </p:spPr>
            <p:txBody>
              <a:bodyPr wrap="square" rtlCol="0">
                <a:spAutoFit/>
              </a:bodyPr>
              <a:lstStyle/>
              <a:p>
                <a:r>
                  <a:rPr lang="it-IT" b="1" dirty="0"/>
                  <a:t>Mean:</a:t>
                </a:r>
                <a:r>
                  <a:rPr lang="it-IT" dirty="0"/>
                  <a:t> </a:t>
                </a:r>
                <a:endParaRPr lang="it-IT"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µ=</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b>
                                <m:sSubPr>
                                  <m:ctrlPr>
                                    <a:rPr lang="it-IT" b="0" i="1" smtClean="0">
                                      <a:latin typeface="Cambria Math" panose="02040503050406030204" pitchFamily="18" charset="0"/>
                                    </a:rPr>
                                  </m:ctrlPr>
                                </m:sSubPr>
                                <m:e>
                                  <m:r>
                                    <a:rPr lang="en-GB" b="0" i="1" smtClean="0">
                                      <a:latin typeface="Cambria Math" panose="02040503050406030204" pitchFamily="18" charset="0"/>
                                    </a:rPr>
                                    <m:t>𝑥</m:t>
                                  </m:r>
                                </m:e>
                                <m:sub>
                                  <m:r>
                                    <a:rPr lang="it-IT" b="0" i="1" smtClean="0">
                                      <a:latin typeface="Cambria Math" panose="02040503050406030204" pitchFamily="18" charset="0"/>
                                    </a:rPr>
                                    <m:t>𝑖</m:t>
                                  </m:r>
                                </m:sub>
                              </m:sSub>
                            </m:e>
                          </m:nary>
                        </m:num>
                        <m:den>
                          <m:r>
                            <a:rPr lang="it-IT" b="0" i="1" smtClean="0">
                              <a:latin typeface="Cambria Math" panose="02040503050406030204" pitchFamily="18" charset="0"/>
                            </a:rPr>
                            <m:t>𝑁</m:t>
                          </m:r>
                        </m:den>
                      </m:f>
                    </m:oMath>
                  </m:oMathPara>
                </a14:m>
                <a:endParaRPr lang="en-GB" dirty="0"/>
              </a:p>
            </p:txBody>
          </p:sp>
        </mc:Choice>
        <mc:Fallback>
          <p:sp>
            <p:nvSpPr>
              <p:cNvPr id="22" name="TextBox 21">
                <a:extLst>
                  <a:ext uri="{FF2B5EF4-FFF2-40B4-BE49-F238E27FC236}">
                    <a16:creationId xmlns:a16="http://schemas.microsoft.com/office/drawing/2014/main" id="{E0EC0331-782D-1BB0-2312-B8B456831FDA}"/>
                  </a:ext>
                </a:extLst>
              </p:cNvPr>
              <p:cNvSpPr txBox="1">
                <a:spLocks noRot="1" noChangeAspect="1" noMove="1" noResize="1" noEditPoints="1" noAdjustHandles="1" noChangeArrowheads="1" noChangeShapeType="1" noTextEdit="1"/>
              </p:cNvSpPr>
              <p:nvPr/>
            </p:nvSpPr>
            <p:spPr>
              <a:xfrm>
                <a:off x="8234726" y="2183195"/>
                <a:ext cx="2445606" cy="932691"/>
              </a:xfrm>
              <a:prstGeom prst="rect">
                <a:avLst/>
              </a:prstGeom>
              <a:blipFill>
                <a:blip r:embed="rId2"/>
                <a:stretch>
                  <a:fillRect l="-1985" t="-2581"/>
                </a:stretch>
              </a:blipFill>
              <a:ln>
                <a:solidFill>
                  <a:schemeClr val="tx1"/>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8297CCC5-2CD9-9399-6ECC-0A6CB8B2E139}"/>
                  </a:ext>
                </a:extLst>
              </p:cNvPr>
              <p:cNvSpPr txBox="1"/>
              <p:nvPr/>
            </p:nvSpPr>
            <p:spPr>
              <a:xfrm>
                <a:off x="8234726" y="3341937"/>
                <a:ext cx="2445606" cy="932691"/>
              </a:xfrm>
              <a:prstGeom prst="rect">
                <a:avLst/>
              </a:prstGeom>
              <a:noFill/>
              <a:ln>
                <a:solidFill>
                  <a:schemeClr val="tx1"/>
                </a:solidFill>
              </a:ln>
            </p:spPr>
            <p:txBody>
              <a:bodyPr wrap="square" rtlCol="0">
                <a:spAutoFit/>
              </a:bodyPr>
              <a:lstStyle/>
              <a:p>
                <a:r>
                  <a:rPr lang="it-IT" b="1" dirty="0"/>
                  <a:t>Variance: </a:t>
                </a:r>
              </a:p>
              <a:p>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l-GR" b="0" i="1">
                              <a:latin typeface="Cambria Math" panose="02040503050406030204" pitchFamily="18" charset="0"/>
                            </a:rPr>
                            <m:t>𝜎</m:t>
                          </m:r>
                        </m:e>
                        <m:sup>
                          <m:r>
                            <a:rPr lang="it-IT" b="0" i="1" smtClean="0">
                              <a:latin typeface="Cambria Math" panose="02040503050406030204" pitchFamily="18" charset="0"/>
                            </a:rPr>
                            <m:t>2</m:t>
                          </m:r>
                        </m:sup>
                      </m:sSup>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en-GB" i="1" smtClean="0">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smtClean="0">
                                      <a:latin typeface="Cambria Math" panose="02040503050406030204" pitchFamily="18" charset="0"/>
                                    </a:rPr>
                                    <m:t>2</m:t>
                                  </m:r>
                                </m:sup>
                              </m:sSup>
                            </m:e>
                          </m:nary>
                        </m:num>
                        <m:den>
                          <m:r>
                            <a:rPr lang="it-IT" b="0" i="1" smtClean="0">
                              <a:latin typeface="Cambria Math" panose="02040503050406030204" pitchFamily="18" charset="0"/>
                            </a:rPr>
                            <m:t>𝑁</m:t>
                          </m:r>
                        </m:den>
                      </m:f>
                    </m:oMath>
                  </m:oMathPara>
                </a14:m>
                <a:endParaRPr lang="en-GB" dirty="0"/>
              </a:p>
            </p:txBody>
          </p:sp>
        </mc:Choice>
        <mc:Fallback>
          <p:sp>
            <p:nvSpPr>
              <p:cNvPr id="31" name="TextBox 30">
                <a:extLst>
                  <a:ext uri="{FF2B5EF4-FFF2-40B4-BE49-F238E27FC236}">
                    <a16:creationId xmlns:a16="http://schemas.microsoft.com/office/drawing/2014/main" id="{8297CCC5-2CD9-9399-6ECC-0A6CB8B2E139}"/>
                  </a:ext>
                </a:extLst>
              </p:cNvPr>
              <p:cNvSpPr txBox="1">
                <a:spLocks noRot="1" noChangeAspect="1" noMove="1" noResize="1" noEditPoints="1" noAdjustHandles="1" noChangeArrowheads="1" noChangeShapeType="1" noTextEdit="1"/>
              </p:cNvSpPr>
              <p:nvPr/>
            </p:nvSpPr>
            <p:spPr>
              <a:xfrm>
                <a:off x="8234726" y="3341937"/>
                <a:ext cx="2445606" cy="932691"/>
              </a:xfrm>
              <a:prstGeom prst="rect">
                <a:avLst/>
              </a:prstGeom>
              <a:blipFill>
                <a:blip r:embed="rId3"/>
                <a:stretch>
                  <a:fillRect l="-1985" t="-2581"/>
                </a:stretch>
              </a:blipFill>
              <a:ln>
                <a:solidFill>
                  <a:schemeClr val="tx1"/>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84F14B0-7689-921E-13C4-A2FEA5074C45}"/>
                  </a:ext>
                </a:extLst>
              </p:cNvPr>
              <p:cNvSpPr txBox="1"/>
              <p:nvPr/>
            </p:nvSpPr>
            <p:spPr>
              <a:xfrm>
                <a:off x="8234727" y="4495801"/>
                <a:ext cx="2445606" cy="1187697"/>
              </a:xfrm>
              <a:prstGeom prst="rect">
                <a:avLst/>
              </a:prstGeom>
              <a:noFill/>
              <a:ln>
                <a:solidFill>
                  <a:schemeClr val="tx1"/>
                </a:solidFill>
              </a:ln>
            </p:spPr>
            <p:txBody>
              <a:bodyPr wrap="square" rtlCol="0">
                <a:spAutoFit/>
              </a:bodyPr>
              <a:lstStyle/>
              <a:p>
                <a:r>
                  <a:rPr lang="it-IT" b="1" dirty="0"/>
                  <a:t>Standard </a:t>
                </a:r>
                <a:r>
                  <a:rPr lang="it-IT" b="1" dirty="0" err="1"/>
                  <a:t>deviation</a:t>
                </a:r>
                <a:r>
                  <a:rPr lang="it-IT" b="1" dirty="0"/>
                  <a:t>: </a:t>
                </a:r>
              </a:p>
              <a:p>
                <a:pP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𝜎</m:t>
                      </m:r>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it-IT" b="0" i="1">
                                      <a:latin typeface="Cambria Math" panose="02040503050406030204" pitchFamily="18" charset="0"/>
                                    </a:rPr>
                                    <m:t>𝑖</m:t>
                                  </m:r>
                                  <m:r>
                                    <a:rPr lang="it-IT" b="0" i="1">
                                      <a:latin typeface="Cambria Math" panose="02040503050406030204" pitchFamily="18" charset="0"/>
                                    </a:rPr>
                                    <m:t>=1</m:t>
                                  </m:r>
                                </m:sub>
                                <m:sup>
                                  <m:r>
                                    <a:rPr lang="it-IT" b="0" i="1">
                                      <a:latin typeface="Cambria Math" panose="02040503050406030204" pitchFamily="18" charset="0"/>
                                    </a:rPr>
                                    <m:t>𝑁</m:t>
                                  </m:r>
                                </m:sup>
                                <m:e>
                                  <m:sSup>
                                    <m:sSupPr>
                                      <m:ctrlPr>
                                        <a:rPr lang="en-GB" i="1">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a:latin typeface="Cambria Math" panose="02040503050406030204" pitchFamily="18" charset="0"/>
                                        </a:rPr>
                                        <m:t>2</m:t>
                                      </m:r>
                                    </m:sup>
                                  </m:sSup>
                                </m:e>
                              </m:nary>
                            </m:num>
                            <m:den>
                              <m:r>
                                <a:rPr lang="it-IT" b="0" i="1">
                                  <a:latin typeface="Cambria Math" panose="02040503050406030204" pitchFamily="18" charset="0"/>
                                </a:rPr>
                                <m:t>𝑁</m:t>
                              </m:r>
                            </m:den>
                          </m:f>
                        </m:e>
                      </m:rad>
                    </m:oMath>
                  </m:oMathPara>
                </a14:m>
                <a:endParaRPr lang="en-GB" dirty="0"/>
              </a:p>
            </p:txBody>
          </p:sp>
        </mc:Choice>
        <mc:Fallback>
          <p:sp>
            <p:nvSpPr>
              <p:cNvPr id="39" name="TextBox 38">
                <a:extLst>
                  <a:ext uri="{FF2B5EF4-FFF2-40B4-BE49-F238E27FC236}">
                    <a16:creationId xmlns:a16="http://schemas.microsoft.com/office/drawing/2014/main" id="{B84F14B0-7689-921E-13C4-A2FEA5074C45}"/>
                  </a:ext>
                </a:extLst>
              </p:cNvPr>
              <p:cNvSpPr txBox="1">
                <a:spLocks noRot="1" noChangeAspect="1" noMove="1" noResize="1" noEditPoints="1" noAdjustHandles="1" noChangeArrowheads="1" noChangeShapeType="1" noTextEdit="1"/>
              </p:cNvSpPr>
              <p:nvPr/>
            </p:nvSpPr>
            <p:spPr>
              <a:xfrm>
                <a:off x="8234727" y="4495801"/>
                <a:ext cx="2445606" cy="1187697"/>
              </a:xfrm>
              <a:prstGeom prst="rect">
                <a:avLst/>
              </a:prstGeom>
              <a:blipFill>
                <a:blip r:embed="rId4"/>
                <a:stretch>
                  <a:fillRect l="-1985" t="-2551"/>
                </a:stretch>
              </a:blipFill>
              <a:ln>
                <a:solidFill>
                  <a:schemeClr val="tx1"/>
                </a:solidFill>
              </a:ln>
            </p:spPr>
            <p:txBody>
              <a:bodyPr/>
              <a:lstStyle/>
              <a:p>
                <a:r>
                  <a:rPr lang="en-GB">
                    <a:noFill/>
                  </a:rPr>
                  <a:t> </a:t>
                </a:r>
              </a:p>
            </p:txBody>
          </p:sp>
        </mc:Fallback>
      </mc:AlternateContent>
      <p:pic>
        <p:nvPicPr>
          <p:cNvPr id="7176" name="Picture 7175">
            <a:extLst>
              <a:ext uri="{FF2B5EF4-FFF2-40B4-BE49-F238E27FC236}">
                <a16:creationId xmlns:a16="http://schemas.microsoft.com/office/drawing/2014/main" id="{55FA3E44-A2AD-CB82-E81E-2B2BFC9E5BFF}"/>
              </a:ext>
            </a:extLst>
          </p:cNvPr>
          <p:cNvPicPr>
            <a:picLocks noChangeAspect="1"/>
          </p:cNvPicPr>
          <p:nvPr/>
        </p:nvPicPr>
        <p:blipFill>
          <a:blip r:embed="rId5"/>
          <a:stretch>
            <a:fillRect/>
          </a:stretch>
        </p:blipFill>
        <p:spPr>
          <a:xfrm>
            <a:off x="799128" y="2183195"/>
            <a:ext cx="5944572" cy="3900142"/>
          </a:xfrm>
          <a:prstGeom prst="rect">
            <a:avLst/>
          </a:prstGeom>
        </p:spPr>
      </p:pic>
    </p:spTree>
    <p:extLst>
      <p:ext uri="{BB962C8B-B14F-4D97-AF65-F5344CB8AC3E}">
        <p14:creationId xmlns:p14="http://schemas.microsoft.com/office/powerpoint/2010/main" val="91131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76385201-4727-9DD6-BB3E-9D9A746BFEA7}"/>
                  </a:ext>
                </a:extLst>
              </p:cNvPr>
              <p:cNvGraphicFramePr>
                <a:graphicFrameLocks noGrp="1"/>
              </p:cNvGraphicFramePr>
              <p:nvPr>
                <p:extLst>
                  <p:ext uri="{D42A27DB-BD31-4B8C-83A1-F6EECF244321}">
                    <p14:modId xmlns:p14="http://schemas.microsoft.com/office/powerpoint/2010/main" val="2513472490"/>
                  </p:ext>
                </p:extLst>
              </p:nvPr>
            </p:nvGraphicFramePr>
            <p:xfrm>
              <a:off x="1085885" y="458100"/>
              <a:ext cx="10020230" cy="5633062"/>
            </p:xfrm>
            <a:graphic>
              <a:graphicData uri="http://schemas.openxmlformats.org/drawingml/2006/table">
                <a:tbl>
                  <a:tblPr firstRow="1" bandRow="1">
                    <a:tableStyleId>{5C22544A-7EE6-4342-B048-85BDC9FD1C3A}</a:tableStyleId>
                  </a:tblPr>
                  <a:tblGrid>
                    <a:gridCol w="3340077">
                      <a:extLst>
                        <a:ext uri="{9D8B030D-6E8A-4147-A177-3AD203B41FA5}">
                          <a16:colId xmlns:a16="http://schemas.microsoft.com/office/drawing/2014/main" val="764888307"/>
                        </a:ext>
                      </a:extLst>
                    </a:gridCol>
                    <a:gridCol w="3472147">
                      <a:extLst>
                        <a:ext uri="{9D8B030D-6E8A-4147-A177-3AD203B41FA5}">
                          <a16:colId xmlns:a16="http://schemas.microsoft.com/office/drawing/2014/main" val="1489837091"/>
                        </a:ext>
                      </a:extLst>
                    </a:gridCol>
                    <a:gridCol w="3208006">
                      <a:extLst>
                        <a:ext uri="{9D8B030D-6E8A-4147-A177-3AD203B41FA5}">
                          <a16:colId xmlns:a16="http://schemas.microsoft.com/office/drawing/2014/main" val="3141874766"/>
                        </a:ext>
                      </a:extLst>
                    </a:gridCol>
                  </a:tblGrid>
                  <a:tr h="1537754">
                    <a:tc>
                      <a:txBody>
                        <a:bodyPr/>
                        <a:lstStyle/>
                        <a:p>
                          <a:endParaRPr lang="en-GB" dirty="0"/>
                        </a:p>
                      </a:txBody>
                      <a:tcPr/>
                    </a:tc>
                    <a:tc>
                      <a:txBody>
                        <a:bodyPr/>
                        <a:lstStyle/>
                        <a:p>
                          <a:r>
                            <a:rPr lang="en-GB" sz="2400" b="1" dirty="0"/>
                            <a:t>Population data</a:t>
                          </a:r>
                        </a:p>
                        <a:p>
                          <a:r>
                            <a:rPr lang="en-GB" sz="1400" dirty="0"/>
                            <a:t>In statistics, a population is the pool of individuals from which a statistical sample is drawn for a study. Any selection of individuals grouped together by a common feature can be said to be a population.</a:t>
                          </a:r>
                        </a:p>
                      </a:txBody>
                      <a:tcPr/>
                    </a:tc>
                    <a:tc>
                      <a:txBody>
                        <a:bodyPr/>
                        <a:lstStyle/>
                        <a:p>
                          <a:r>
                            <a:rPr lang="en-GB" sz="2400" dirty="0"/>
                            <a:t>Sample data</a:t>
                          </a:r>
                          <a:endParaRPr lang="en-GB" sz="2000" dirty="0"/>
                        </a:p>
                        <a:p>
                          <a:r>
                            <a:rPr lang="en-GB" sz="1600" dirty="0"/>
                            <a:t> </a:t>
                          </a:r>
                          <a:r>
                            <a:rPr lang="en-GB" sz="1400" dirty="0"/>
                            <a:t>A sample is a statistically significant portion of a population, not an entire population. The size of the sample is always less than the total size of the population.</a:t>
                          </a:r>
                        </a:p>
                      </a:txBody>
                      <a:tcPr/>
                    </a:tc>
                    <a:extLst>
                      <a:ext uri="{0D108BD9-81ED-4DB2-BD59-A6C34878D82A}">
                        <a16:rowId xmlns:a16="http://schemas.microsoft.com/office/drawing/2014/main" val="2761735125"/>
                      </a:ext>
                    </a:extLst>
                  </a:tr>
                  <a:tr h="986636">
                    <a:tc>
                      <a:txBody>
                        <a:bodyPr/>
                        <a:lstStyle/>
                        <a:p>
                          <a:pPr algn="ctr"/>
                          <a:r>
                            <a:rPr lang="it-IT" b="1" dirty="0" err="1"/>
                            <a:t>mean</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µ=</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b>
                                          <m:sSubPr>
                                            <m:ctrlPr>
                                              <a:rPr lang="it-IT" b="0" i="1" smtClean="0">
                                                <a:latin typeface="Cambria Math" panose="02040503050406030204" pitchFamily="18" charset="0"/>
                                              </a:rPr>
                                            </m:ctrlPr>
                                          </m:sSubPr>
                                          <m:e>
                                            <m:r>
                                              <a:rPr lang="en-GB" b="0" i="1" smtClean="0">
                                                <a:latin typeface="Cambria Math" panose="02040503050406030204" pitchFamily="18" charset="0"/>
                                              </a:rPr>
                                              <m:t>𝑥</m:t>
                                            </m:r>
                                          </m:e>
                                          <m:sub>
                                            <m:r>
                                              <a:rPr lang="it-IT" b="0" i="1" smtClean="0">
                                                <a:latin typeface="Cambria Math" panose="02040503050406030204" pitchFamily="18" charset="0"/>
                                              </a:rPr>
                                              <m:t>𝑖</m:t>
                                            </m:r>
                                          </m:sub>
                                        </m:sSub>
                                      </m:e>
                                    </m:nary>
                                  </m:num>
                                  <m:den>
                                    <m:r>
                                      <a:rPr lang="it-IT" b="0" i="1" smtClean="0">
                                        <a:latin typeface="Cambria Math" panose="02040503050406030204" pitchFamily="18" charset="0"/>
                                      </a:rPr>
                                      <m:t>𝑁</m:t>
                                    </m:r>
                                  </m:den>
                                </m:f>
                              </m:oMath>
                            </m:oMathPara>
                          </a14:m>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nary>
                                  </m:num>
                                  <m:den>
                                    <m:r>
                                      <a:rPr lang="en-GB" b="0" i="1" smtClean="0">
                                        <a:latin typeface="Cambria Math" panose="02040503050406030204" pitchFamily="18" charset="0"/>
                                      </a:rPr>
                                      <m:t>𝑛</m:t>
                                    </m:r>
                                  </m:den>
                                </m:f>
                              </m:oMath>
                            </m:oMathPara>
                          </a14:m>
                          <a:endParaRPr lang="en-GB" sz="1800" b="1"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nchorCtr="1"/>
                    </a:tc>
                    <a:extLst>
                      <a:ext uri="{0D108BD9-81ED-4DB2-BD59-A6C34878D82A}">
                        <a16:rowId xmlns:a16="http://schemas.microsoft.com/office/drawing/2014/main" val="415676452"/>
                      </a:ext>
                    </a:extLst>
                  </a:tr>
                  <a:tr h="767795">
                    <a:tc>
                      <a:txBody>
                        <a:bodyPr/>
                        <a:lstStyle/>
                        <a:p>
                          <a:pPr algn="ctr"/>
                          <a:r>
                            <a:rPr lang="it-IT" b="1" dirty="0" err="1"/>
                            <a:t>variance</a:t>
                          </a:r>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l-GR" b="0" i="1">
                                        <a:latin typeface="Cambria Math" panose="02040503050406030204" pitchFamily="18" charset="0"/>
                                      </a:rPr>
                                      <m:t>𝜎</m:t>
                                    </m:r>
                                  </m:e>
                                  <m:sup>
                                    <m:r>
                                      <a:rPr lang="it-IT" b="0" i="1" smtClean="0">
                                        <a:latin typeface="Cambria Math" panose="02040503050406030204" pitchFamily="18" charset="0"/>
                                      </a:rPr>
                                      <m:t>2</m:t>
                                    </m:r>
                                  </m:sup>
                                </m:sSup>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en-GB" i="1" smtClean="0">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smtClean="0">
                                                <a:latin typeface="Cambria Math" panose="02040503050406030204" pitchFamily="18" charset="0"/>
                                              </a:rPr>
                                              <m:t>2</m:t>
                                            </m:r>
                                          </m:sup>
                                        </m:sSup>
                                      </m:e>
                                    </m:nary>
                                  </m:num>
                                  <m:den>
                                    <m:r>
                                      <a:rPr lang="it-IT" b="0" i="1" smtClean="0">
                                        <a:latin typeface="Cambria Math" panose="02040503050406030204" pitchFamily="18" charset="0"/>
                                      </a:rPr>
                                      <m:t>𝑁</m:t>
                                    </m:r>
                                  </m:den>
                                </m:f>
                              </m:oMath>
                            </m:oMathPara>
                          </a14:m>
                          <a:endParaRPr lang="en-GB" sz="18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n-GB" b="0" i="1" smtClean="0">
                                        <a:latin typeface="Cambria Math" panose="02040503050406030204" pitchFamily="18" charset="0"/>
                                      </a:rPr>
                                      <m:t>𝑠</m:t>
                                    </m:r>
                                  </m:e>
                                  <m:sup>
                                    <m:r>
                                      <a:rPr lang="it-IT" b="0" i="1" smtClean="0">
                                        <a:latin typeface="Cambria Math" panose="02040503050406030204" pitchFamily="18" charset="0"/>
                                      </a:rPr>
                                      <m:t>2</m:t>
                                    </m:r>
                                  </m:sup>
                                </m:sSup>
                                <m:r>
                                  <a:rPr lang="en-GB" b="0" i="1" smtClean="0">
                                    <a:latin typeface="Cambria Math" panose="02040503050406030204" pitchFamily="18" charset="0"/>
                                  </a:rPr>
                                  <m:t>=</m:t>
                                </m:r>
                                <m:f>
                                  <m:fPr>
                                    <m:ctrlPr>
                                      <a:rPr lang="en-GB"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i="1" smtClean="0">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m:t>
                                            </m:r>
                                            <m:acc>
                                              <m:accPr>
                                                <m:chr m:val="̅"/>
                                                <m:ctrlPr>
                                                  <a:rPr lang="it-IT" b="0" i="1" smtClean="0">
                                                    <a:latin typeface="Cambria Math" panose="02040503050406030204" pitchFamily="18" charset="0"/>
                                                  </a:rPr>
                                                </m:ctrlPr>
                                              </m:accPr>
                                              <m:e>
                                                <m:r>
                                                  <a:rPr lang="en-GB" b="0" i="1" smtClean="0">
                                                    <a:latin typeface="Cambria Math" panose="02040503050406030204" pitchFamily="18" charset="0"/>
                                                  </a:rPr>
                                                  <m:t>𝑥</m:t>
                                                </m:r>
                                              </m:e>
                                            </m:acc>
                                            <m:r>
                                              <a:rPr lang="it-IT" b="0" i="1">
                                                <a:latin typeface="Cambria Math" panose="02040503050406030204" pitchFamily="18" charset="0"/>
                                              </a:rPr>
                                              <m:t>)</m:t>
                                            </m:r>
                                          </m:e>
                                          <m:sup>
                                            <m:r>
                                              <a:rPr lang="it-IT" b="0" i="1" smtClean="0">
                                                <a:latin typeface="Cambria Math" panose="02040503050406030204" pitchFamily="18" charset="0"/>
                                              </a:rPr>
                                              <m:t>2</m:t>
                                            </m:r>
                                          </m:sup>
                                        </m:sSup>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oMath>
                            </m:oMathPara>
                          </a14:m>
                          <a:endParaRPr lang="en-GB" sz="1800" b="1" dirty="0"/>
                        </a:p>
                      </a:txBody>
                      <a:tcPr anchor="ctr" anchorCtr="1"/>
                    </a:tc>
                    <a:extLst>
                      <a:ext uri="{0D108BD9-81ED-4DB2-BD59-A6C34878D82A}">
                        <a16:rowId xmlns:a16="http://schemas.microsoft.com/office/drawing/2014/main" val="2542234855"/>
                      </a:ext>
                    </a:extLst>
                  </a:tr>
                  <a:tr h="1066399">
                    <a:tc>
                      <a:txBody>
                        <a:bodyPr/>
                        <a:lstStyle/>
                        <a:p>
                          <a:pPr algn="ctr"/>
                          <a:r>
                            <a:rPr lang="it-IT" b="1" dirty="0"/>
                            <a:t>standard </a:t>
                          </a:r>
                          <a:r>
                            <a:rPr lang="it-IT" b="1" dirty="0" err="1"/>
                            <a:t>deviation</a:t>
                          </a:r>
                          <a:endParaRPr lang="en-GB" b="1" dirty="0"/>
                        </a:p>
                      </a:txBody>
                      <a:tcPr anchor="ctr" anchorCtr="1"/>
                    </a:tc>
                    <a:tc>
                      <a:txBody>
                        <a:bodyPr/>
                        <a:lstStyle/>
                        <a:p>
                          <a:pPr algn="ct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𝜎</m:t>
                                </m:r>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it-IT" b="0" i="1">
                                                <a:latin typeface="Cambria Math" panose="02040503050406030204" pitchFamily="18" charset="0"/>
                                              </a:rPr>
                                              <m:t>𝑖</m:t>
                                            </m:r>
                                            <m:r>
                                              <a:rPr lang="it-IT" b="0" i="1">
                                                <a:latin typeface="Cambria Math" panose="02040503050406030204" pitchFamily="18" charset="0"/>
                                              </a:rPr>
                                              <m:t>=1</m:t>
                                            </m:r>
                                          </m:sub>
                                          <m:sup>
                                            <m:r>
                                              <a:rPr lang="it-IT" b="0" i="1">
                                                <a:latin typeface="Cambria Math" panose="02040503050406030204" pitchFamily="18" charset="0"/>
                                              </a:rPr>
                                              <m:t>𝑁</m:t>
                                            </m:r>
                                          </m:sup>
                                          <m:e>
                                            <m:sSup>
                                              <m:sSupPr>
                                                <m:ctrlPr>
                                                  <a:rPr lang="en-GB" i="1">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−µ)</m:t>
                                                </m:r>
                                              </m:e>
                                              <m:sup>
                                                <m:r>
                                                  <a:rPr lang="it-IT" b="0" i="1">
                                                    <a:latin typeface="Cambria Math" panose="02040503050406030204" pitchFamily="18" charset="0"/>
                                                  </a:rPr>
                                                  <m:t>2</m:t>
                                                </m:r>
                                              </m:sup>
                                            </m:sSup>
                                          </m:e>
                                        </m:nary>
                                      </m:num>
                                      <m:den>
                                        <m:r>
                                          <a:rPr lang="it-IT" b="0" i="1">
                                            <a:latin typeface="Cambria Math" panose="02040503050406030204" pitchFamily="18" charset="0"/>
                                          </a:rPr>
                                          <m:t>𝑁</m:t>
                                        </m:r>
                                      </m:den>
                                    </m:f>
                                  </m:e>
                                </m:rad>
                              </m:oMath>
                            </m:oMathPara>
                          </a14:m>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 </m:t>
                                </m:r>
                                <m:r>
                                  <m:rPr>
                                    <m:sty m:val="p"/>
                                  </m:rPr>
                                  <a:rPr lang="en-GB" b="0" i="0" smtClean="0">
                                    <a:latin typeface="Cambria Math" panose="02040503050406030204" pitchFamily="18" charset="0"/>
                                  </a:rPr>
                                  <m:t>s</m:t>
                                </m:r>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it-IT" b="0" i="1">
                                                <a:latin typeface="Cambria Math" panose="02040503050406030204" pitchFamily="18" charset="0"/>
                                              </a:rPr>
                                              <m:t>𝑖</m:t>
                                            </m:r>
                                            <m:r>
                                              <a:rPr lang="it-IT" b="0" i="1">
                                                <a:latin typeface="Cambria Math" panose="02040503050406030204" pitchFamily="18" charset="0"/>
                                              </a:rPr>
                                              <m:t>=1</m:t>
                                            </m:r>
                                          </m:sub>
                                          <m:sup>
                                            <m:r>
                                              <a:rPr lang="en-GB" b="0" i="1" smtClean="0">
                                                <a:latin typeface="Cambria Math" panose="02040503050406030204" pitchFamily="18" charset="0"/>
                                              </a:rPr>
                                              <m:t>𝑛</m:t>
                                            </m:r>
                                          </m:sup>
                                          <m:e>
                                            <m:sSup>
                                              <m:sSupPr>
                                                <m:ctrlPr>
                                                  <a:rPr lang="en-GB" i="1">
                                                    <a:latin typeface="Cambria Math" panose="02040503050406030204" pitchFamily="18" charset="0"/>
                                                  </a:rPr>
                                                </m:ctrlPr>
                                              </m:sSupPr>
                                              <m:e>
                                                <m:r>
                                                  <a:rPr lang="it-IT" b="0" i="1">
                                                    <a:latin typeface="Cambria Math" panose="02040503050406030204" pitchFamily="18" charset="0"/>
                                                  </a:rPr>
                                                  <m:t>(</m:t>
                                                </m:r>
                                                <m:sSub>
                                                  <m:sSubPr>
                                                    <m:ctrlPr>
                                                      <a:rPr lang="it-IT" i="1">
                                                        <a:latin typeface="Cambria Math" panose="02040503050406030204" pitchFamily="18" charset="0"/>
                                                      </a:rPr>
                                                    </m:ctrlPr>
                                                  </m:sSubPr>
                                                  <m:e>
                                                    <m:r>
                                                      <a:rPr lang="en-GB" b="0" i="1" smtClean="0">
                                                        <a:latin typeface="Cambria Math" panose="02040503050406030204" pitchFamily="18" charset="0"/>
                                                      </a:rPr>
                                                      <m:t>𝑥</m:t>
                                                    </m:r>
                                                  </m:e>
                                                  <m:sub>
                                                    <m:r>
                                                      <a:rPr lang="it-IT" b="0" i="1">
                                                        <a:latin typeface="Cambria Math" panose="02040503050406030204" pitchFamily="18" charset="0"/>
                                                      </a:rPr>
                                                      <m:t>𝑖</m:t>
                                                    </m:r>
                                                  </m:sub>
                                                </m:sSub>
                                                <m:r>
                                                  <a:rPr lang="it-IT" b="0" i="1">
                                                    <a:latin typeface="Cambria Math" panose="02040503050406030204" pitchFamily="18" charset="0"/>
                                                  </a:rPr>
                                                  <m:t>−</m:t>
                                                </m:r>
                                                <m:acc>
                                                  <m:accPr>
                                                    <m:chr m:val="̅"/>
                                                    <m:ctrlPr>
                                                      <a:rPr lang="it-IT" b="0" i="1" smtClean="0">
                                                        <a:latin typeface="Cambria Math" panose="02040503050406030204" pitchFamily="18" charset="0"/>
                                                      </a:rPr>
                                                    </m:ctrlPr>
                                                  </m:accPr>
                                                  <m:e>
                                                    <m:r>
                                                      <a:rPr lang="en-GB" b="0" i="1" smtClean="0">
                                                        <a:latin typeface="Cambria Math" panose="02040503050406030204" pitchFamily="18" charset="0"/>
                                                      </a:rPr>
                                                      <m:t>𝑥</m:t>
                                                    </m:r>
                                                  </m:e>
                                                </m:acc>
                                                <m:r>
                                                  <a:rPr lang="it-IT" b="0" i="1">
                                                    <a:latin typeface="Cambria Math" panose="02040503050406030204" pitchFamily="18" charset="0"/>
                                                  </a:rPr>
                                                  <m:t>)</m:t>
                                                </m:r>
                                              </m:e>
                                              <m:sup>
                                                <m:r>
                                                  <a:rPr lang="it-IT" b="0" i="1">
                                                    <a:latin typeface="Cambria Math" panose="02040503050406030204" pitchFamily="18" charset="0"/>
                                                  </a:rPr>
                                                  <m:t>2</m:t>
                                                </m:r>
                                              </m:sup>
                                            </m:sSup>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e>
                                </m:rad>
                              </m:oMath>
                            </m:oMathPara>
                          </a14:m>
                          <a:endParaRPr lang="en-GB" sz="1800" b="1" dirty="0"/>
                        </a:p>
                      </a:txBody>
                      <a:tcPr anchor="ctr" anchorCtr="1"/>
                    </a:tc>
                    <a:extLst>
                      <a:ext uri="{0D108BD9-81ED-4DB2-BD59-A6C34878D82A}">
                        <a16:rowId xmlns:a16="http://schemas.microsoft.com/office/drawing/2014/main" val="2456668068"/>
                      </a:ext>
                    </a:extLst>
                  </a:tr>
                  <a:tr h="1066399">
                    <a:tc>
                      <a:txBody>
                        <a:bodyPr/>
                        <a:lstStyle/>
                        <a:p>
                          <a:pPr algn="ctr"/>
                          <a:r>
                            <a:rPr lang="en-GB" b="1" dirty="0"/>
                            <a:t>covariance</a:t>
                          </a:r>
                        </a:p>
                      </a:txBody>
                      <a:tcPr anchor="ctr" anchorCtr="1"/>
                    </a:tc>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m:rPr>
                                        <m:sty m:val="p"/>
                                      </m:rPr>
                                      <a:rPr lang="el-GR" i="1" smtClean="0">
                                        <a:latin typeface="Cambria Math" panose="02040503050406030204" pitchFamily="18" charset="0"/>
                                      </a:rPr>
                                      <m:t>σ</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µ</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µ</m:t>
                                            </m:r>
                                          </m:e>
                                          <m:sub>
                                            <m:r>
                                              <a:rPr lang="en-GB" b="0" i="1" smtClean="0">
                                                <a:latin typeface="Cambria Math" panose="02040503050406030204" pitchFamily="18" charset="0"/>
                                              </a:rPr>
                                              <m:t>𝑦</m:t>
                                            </m:r>
                                          </m:sub>
                                        </m:sSub>
                                        <m:r>
                                          <a:rPr lang="en-GB" b="0" i="1" smtClean="0">
                                            <a:latin typeface="Cambria Math" panose="02040503050406030204" pitchFamily="18" charset="0"/>
                                          </a:rPr>
                                          <m:t>)</m:t>
                                        </m:r>
                                      </m:e>
                                    </m:nary>
                                  </m:num>
                                  <m:den>
                                    <m:r>
                                      <a:rPr lang="en-GB" b="0" i="1" smtClean="0">
                                        <a:latin typeface="Cambria Math" panose="02040503050406030204" pitchFamily="18" charset="0"/>
                                      </a:rPr>
                                      <m:t>𝑁</m:t>
                                    </m:r>
                                  </m:den>
                                </m:f>
                              </m:oMath>
                            </m:oMathPara>
                          </a14:m>
                          <a:endParaRPr lang="en-GB"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𝑥𝑦</m:t>
                                    </m:r>
                                  </m:sub>
                                </m:sSub>
                                <m:r>
                                  <a:rPr lang="pt-BR" i="1" smtClean="0">
                                    <a:latin typeface="Cambria Math" panose="02040503050406030204" pitchFamily="18" charset="0"/>
                                  </a:rPr>
                                  <m:t>=</m:t>
                                </m:r>
                                <m:f>
                                  <m:fPr>
                                    <m:ctrlPr>
                                      <a:rPr lang="pt-BR" i="1" smtClean="0">
                                        <a:latin typeface="Cambria Math" panose="02040503050406030204" pitchFamily="18" charset="0"/>
                                      </a:rPr>
                                    </m:ctrlPr>
                                  </m:fPr>
                                  <m:num>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e>
                                    </m:nary>
                                  </m:num>
                                  <m:den>
                                    <m:r>
                                      <a:rPr lang="en-GB" b="0" i="1" smtClean="0">
                                        <a:latin typeface="Cambria Math" panose="02040503050406030204" pitchFamily="18" charset="0"/>
                                      </a:rPr>
                                      <m:t>𝑛</m:t>
                                    </m:r>
                                    <m:r>
                                      <a:rPr lang="en-GB" b="0" i="1" smtClean="0">
                                        <a:latin typeface="Cambria Math" panose="02040503050406030204" pitchFamily="18" charset="0"/>
                                      </a:rPr>
                                      <m:t>−1</m:t>
                                    </m:r>
                                  </m:den>
                                </m:f>
                              </m:oMath>
                            </m:oMathPara>
                          </a14:m>
                          <a:endParaRPr lang="en-GB" sz="1800" b="1" dirty="0"/>
                        </a:p>
                      </a:txBody>
                      <a:tcPr anchor="ctr" anchorCtr="1"/>
                    </a:tc>
                    <a:extLst>
                      <a:ext uri="{0D108BD9-81ED-4DB2-BD59-A6C34878D82A}">
                        <a16:rowId xmlns:a16="http://schemas.microsoft.com/office/drawing/2014/main" val="304724176"/>
                      </a:ext>
                    </a:extLst>
                  </a:tr>
                </a:tbl>
              </a:graphicData>
            </a:graphic>
          </p:graphicFrame>
        </mc:Choice>
        <mc:Fallback>
          <p:graphicFrame>
            <p:nvGraphicFramePr>
              <p:cNvPr id="4" name="Table 4">
                <a:extLst>
                  <a:ext uri="{FF2B5EF4-FFF2-40B4-BE49-F238E27FC236}">
                    <a16:creationId xmlns:a16="http://schemas.microsoft.com/office/drawing/2014/main" id="{76385201-4727-9DD6-BB3E-9D9A746BFEA7}"/>
                  </a:ext>
                </a:extLst>
              </p:cNvPr>
              <p:cNvGraphicFramePr>
                <a:graphicFrameLocks noGrp="1"/>
              </p:cNvGraphicFramePr>
              <p:nvPr>
                <p:extLst>
                  <p:ext uri="{D42A27DB-BD31-4B8C-83A1-F6EECF244321}">
                    <p14:modId xmlns:p14="http://schemas.microsoft.com/office/powerpoint/2010/main" val="2513472490"/>
                  </p:ext>
                </p:extLst>
              </p:nvPr>
            </p:nvGraphicFramePr>
            <p:xfrm>
              <a:off x="1085885" y="458100"/>
              <a:ext cx="10020230" cy="5633062"/>
            </p:xfrm>
            <a:graphic>
              <a:graphicData uri="http://schemas.openxmlformats.org/drawingml/2006/table">
                <a:tbl>
                  <a:tblPr firstRow="1" bandRow="1">
                    <a:tableStyleId>{5C22544A-7EE6-4342-B048-85BDC9FD1C3A}</a:tableStyleId>
                  </a:tblPr>
                  <a:tblGrid>
                    <a:gridCol w="3340077">
                      <a:extLst>
                        <a:ext uri="{9D8B030D-6E8A-4147-A177-3AD203B41FA5}">
                          <a16:colId xmlns:a16="http://schemas.microsoft.com/office/drawing/2014/main" val="764888307"/>
                        </a:ext>
                      </a:extLst>
                    </a:gridCol>
                    <a:gridCol w="3472147">
                      <a:extLst>
                        <a:ext uri="{9D8B030D-6E8A-4147-A177-3AD203B41FA5}">
                          <a16:colId xmlns:a16="http://schemas.microsoft.com/office/drawing/2014/main" val="1489837091"/>
                        </a:ext>
                      </a:extLst>
                    </a:gridCol>
                    <a:gridCol w="3208006">
                      <a:extLst>
                        <a:ext uri="{9D8B030D-6E8A-4147-A177-3AD203B41FA5}">
                          <a16:colId xmlns:a16="http://schemas.microsoft.com/office/drawing/2014/main" val="3141874766"/>
                        </a:ext>
                      </a:extLst>
                    </a:gridCol>
                  </a:tblGrid>
                  <a:tr h="1554480">
                    <a:tc>
                      <a:txBody>
                        <a:bodyPr/>
                        <a:lstStyle/>
                        <a:p>
                          <a:endParaRPr lang="en-GB" dirty="0"/>
                        </a:p>
                      </a:txBody>
                      <a:tcPr/>
                    </a:tc>
                    <a:tc>
                      <a:txBody>
                        <a:bodyPr/>
                        <a:lstStyle/>
                        <a:p>
                          <a:r>
                            <a:rPr lang="en-GB" sz="2400" b="1" dirty="0"/>
                            <a:t>Population data</a:t>
                          </a:r>
                        </a:p>
                        <a:p>
                          <a:r>
                            <a:rPr lang="en-GB" sz="1400" dirty="0"/>
                            <a:t>In statistics, a population is the pool of individuals from which a statistical sample is drawn for a study. Any selection of individuals grouped together by a common feature can be said to be a population.</a:t>
                          </a:r>
                        </a:p>
                      </a:txBody>
                      <a:tcPr/>
                    </a:tc>
                    <a:tc>
                      <a:txBody>
                        <a:bodyPr/>
                        <a:lstStyle/>
                        <a:p>
                          <a:r>
                            <a:rPr lang="en-GB" sz="2400" dirty="0"/>
                            <a:t>Sample data</a:t>
                          </a:r>
                          <a:endParaRPr lang="en-GB" sz="2000" dirty="0"/>
                        </a:p>
                        <a:p>
                          <a:r>
                            <a:rPr lang="en-GB" sz="1600" dirty="0"/>
                            <a:t> </a:t>
                          </a:r>
                          <a:r>
                            <a:rPr lang="en-GB" sz="1400" dirty="0"/>
                            <a:t>A sample is a statistically significant portion of a population, not an entire population. The size of the sample is always less than the total size of the population.</a:t>
                          </a:r>
                        </a:p>
                      </a:txBody>
                      <a:tcPr/>
                    </a:tc>
                    <a:extLst>
                      <a:ext uri="{0D108BD9-81ED-4DB2-BD59-A6C34878D82A}">
                        <a16:rowId xmlns:a16="http://schemas.microsoft.com/office/drawing/2014/main" val="2761735125"/>
                      </a:ext>
                    </a:extLst>
                  </a:tr>
                  <a:tr h="1177989">
                    <a:tc>
                      <a:txBody>
                        <a:bodyPr/>
                        <a:lstStyle/>
                        <a:p>
                          <a:pPr algn="ctr"/>
                          <a:r>
                            <a:rPr lang="it-IT" b="1" dirty="0" err="1"/>
                            <a:t>mean</a:t>
                          </a:r>
                          <a:endParaRPr lang="en-GB" dirty="0"/>
                        </a:p>
                      </a:txBody>
                      <a:tcPr anchor="ctr" anchorCtr="1"/>
                    </a:tc>
                    <a:tc>
                      <a:txBody>
                        <a:bodyPr/>
                        <a:lstStyle/>
                        <a:p>
                          <a:endParaRPr lang="en-US"/>
                        </a:p>
                      </a:txBody>
                      <a:tcPr anchor="ctr" anchorCtr="1">
                        <a:blipFill>
                          <a:blip r:embed="rId2"/>
                          <a:stretch>
                            <a:fillRect l="-96316" t="-135567" r="-93158" b="-246392"/>
                          </a:stretch>
                        </a:blipFill>
                      </a:tcPr>
                    </a:tc>
                    <a:tc>
                      <a:txBody>
                        <a:bodyPr/>
                        <a:lstStyle/>
                        <a:p>
                          <a:endParaRPr lang="en-US"/>
                        </a:p>
                      </a:txBody>
                      <a:tcPr anchor="ctr" anchorCtr="1">
                        <a:blipFill>
                          <a:blip r:embed="rId2"/>
                          <a:stretch>
                            <a:fillRect l="-212738" t="-135567" r="-951" b="-246392"/>
                          </a:stretch>
                        </a:blipFill>
                      </a:tcPr>
                    </a:tc>
                    <a:extLst>
                      <a:ext uri="{0D108BD9-81ED-4DB2-BD59-A6C34878D82A}">
                        <a16:rowId xmlns:a16="http://schemas.microsoft.com/office/drawing/2014/main" val="415676452"/>
                      </a:ext>
                    </a:extLst>
                  </a:tr>
                  <a:tr h="767795">
                    <a:tc>
                      <a:txBody>
                        <a:bodyPr/>
                        <a:lstStyle/>
                        <a:p>
                          <a:pPr algn="ctr"/>
                          <a:r>
                            <a:rPr lang="it-IT" b="1" dirty="0" err="1"/>
                            <a:t>variance</a:t>
                          </a:r>
                          <a:endParaRPr lang="en-GB" dirty="0"/>
                        </a:p>
                      </a:txBody>
                      <a:tcPr anchor="ctr" anchorCtr="1"/>
                    </a:tc>
                    <a:tc>
                      <a:txBody>
                        <a:bodyPr/>
                        <a:lstStyle/>
                        <a:p>
                          <a:endParaRPr lang="en-US"/>
                        </a:p>
                      </a:txBody>
                      <a:tcPr anchor="ctr" anchorCtr="1">
                        <a:blipFill>
                          <a:blip r:embed="rId2"/>
                          <a:stretch>
                            <a:fillRect l="-96316" t="-362698" r="-93158" b="-279365"/>
                          </a:stretch>
                        </a:blipFill>
                      </a:tcPr>
                    </a:tc>
                    <a:tc>
                      <a:txBody>
                        <a:bodyPr/>
                        <a:lstStyle/>
                        <a:p>
                          <a:endParaRPr lang="en-US"/>
                        </a:p>
                      </a:txBody>
                      <a:tcPr anchor="ctr" anchorCtr="1">
                        <a:blipFill>
                          <a:blip r:embed="rId2"/>
                          <a:stretch>
                            <a:fillRect l="-212738" t="-362698" r="-951" b="-279365"/>
                          </a:stretch>
                        </a:blipFill>
                      </a:tcPr>
                    </a:tc>
                    <a:extLst>
                      <a:ext uri="{0D108BD9-81ED-4DB2-BD59-A6C34878D82A}">
                        <a16:rowId xmlns:a16="http://schemas.microsoft.com/office/drawing/2014/main" val="2542234855"/>
                      </a:ext>
                    </a:extLst>
                  </a:tr>
                  <a:tr h="1066399">
                    <a:tc>
                      <a:txBody>
                        <a:bodyPr/>
                        <a:lstStyle/>
                        <a:p>
                          <a:pPr algn="ctr"/>
                          <a:r>
                            <a:rPr lang="it-IT" b="1" dirty="0"/>
                            <a:t>standard </a:t>
                          </a:r>
                          <a:r>
                            <a:rPr lang="it-IT" b="1" dirty="0" err="1"/>
                            <a:t>deviation</a:t>
                          </a:r>
                          <a:endParaRPr lang="en-GB" b="1" dirty="0"/>
                        </a:p>
                      </a:txBody>
                      <a:tcPr anchor="ctr" anchorCtr="1"/>
                    </a:tc>
                    <a:tc>
                      <a:txBody>
                        <a:bodyPr/>
                        <a:lstStyle/>
                        <a:p>
                          <a:endParaRPr lang="en-US"/>
                        </a:p>
                      </a:txBody>
                      <a:tcPr anchor="ctr" anchorCtr="1">
                        <a:blipFill>
                          <a:blip r:embed="rId2"/>
                          <a:stretch>
                            <a:fillRect l="-96316" t="-333143" r="-93158" b="-101143"/>
                          </a:stretch>
                        </a:blipFill>
                      </a:tcPr>
                    </a:tc>
                    <a:tc>
                      <a:txBody>
                        <a:bodyPr/>
                        <a:lstStyle/>
                        <a:p>
                          <a:endParaRPr lang="en-US"/>
                        </a:p>
                      </a:txBody>
                      <a:tcPr anchor="ctr" anchorCtr="1">
                        <a:blipFill>
                          <a:blip r:embed="rId2"/>
                          <a:stretch>
                            <a:fillRect l="-212738" t="-333143" r="-951" b="-101143"/>
                          </a:stretch>
                        </a:blipFill>
                      </a:tcPr>
                    </a:tc>
                    <a:extLst>
                      <a:ext uri="{0D108BD9-81ED-4DB2-BD59-A6C34878D82A}">
                        <a16:rowId xmlns:a16="http://schemas.microsoft.com/office/drawing/2014/main" val="2456668068"/>
                      </a:ext>
                    </a:extLst>
                  </a:tr>
                  <a:tr h="1066399">
                    <a:tc>
                      <a:txBody>
                        <a:bodyPr/>
                        <a:lstStyle/>
                        <a:p>
                          <a:pPr algn="ctr"/>
                          <a:r>
                            <a:rPr lang="en-GB" b="1" dirty="0"/>
                            <a:t>covariance</a:t>
                          </a:r>
                        </a:p>
                      </a:txBody>
                      <a:tcPr anchor="ctr" anchorCtr="1"/>
                    </a:tc>
                    <a:tc>
                      <a:txBody>
                        <a:bodyPr/>
                        <a:lstStyle/>
                        <a:p>
                          <a:endParaRPr lang="en-US"/>
                        </a:p>
                      </a:txBody>
                      <a:tcPr anchor="ctr" anchorCtr="1">
                        <a:blipFill>
                          <a:blip r:embed="rId2"/>
                          <a:stretch>
                            <a:fillRect l="-96316" t="-433143" r="-93158" b="-1143"/>
                          </a:stretch>
                        </a:blipFill>
                      </a:tcPr>
                    </a:tc>
                    <a:tc>
                      <a:txBody>
                        <a:bodyPr/>
                        <a:lstStyle/>
                        <a:p>
                          <a:endParaRPr lang="en-US"/>
                        </a:p>
                      </a:txBody>
                      <a:tcPr anchor="ctr" anchorCtr="1">
                        <a:blipFill>
                          <a:blip r:embed="rId2"/>
                          <a:stretch>
                            <a:fillRect l="-212738" t="-433143" r="-951" b="-1143"/>
                          </a:stretch>
                        </a:blipFill>
                      </a:tcPr>
                    </a:tc>
                    <a:extLst>
                      <a:ext uri="{0D108BD9-81ED-4DB2-BD59-A6C34878D82A}">
                        <a16:rowId xmlns:a16="http://schemas.microsoft.com/office/drawing/2014/main" val="304724176"/>
                      </a:ext>
                    </a:extLst>
                  </a:tr>
                </a:tbl>
              </a:graphicData>
            </a:graphic>
          </p:graphicFrame>
        </mc:Fallback>
      </mc:AlternateContent>
    </p:spTree>
    <p:extLst>
      <p:ext uri="{BB962C8B-B14F-4D97-AF65-F5344CB8AC3E}">
        <p14:creationId xmlns:p14="http://schemas.microsoft.com/office/powerpoint/2010/main" val="4239955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15885</TotalTime>
  <Words>1633</Words>
  <Application>Microsoft Office PowerPoint</Application>
  <PresentationFormat>Widescreen</PresentationFormat>
  <Paragraphs>270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Probability and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di big data,  data mining e data analytics</dc:title>
  <dc:creator>Marco Calbucci</dc:creator>
  <cp:lastModifiedBy>Marco Calbucci</cp:lastModifiedBy>
  <cp:revision>177</cp:revision>
  <cp:lastPrinted>2022-05-15T19:51:26Z</cp:lastPrinted>
  <dcterms:created xsi:type="dcterms:W3CDTF">2021-12-19T13:28:29Z</dcterms:created>
  <dcterms:modified xsi:type="dcterms:W3CDTF">2022-05-15T20:10:51Z</dcterms:modified>
</cp:coreProperties>
</file>