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8" r:id="rId5"/>
    <p:sldId id="25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2D65-3B41-F245-7B89-B98D0E9F8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DCAB8-84B9-07D8-7DE9-C8B21921B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0CA9E-2C8E-AA18-48EC-0915E0B0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31618-99BE-96F8-FD08-885E0AE8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8CFA-6A5E-46C4-93EC-CC4809BA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6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C4F4-3120-07FD-090B-E8293FCA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08BC8-A4D3-5282-6229-AD48A01DD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718A-FE28-B01A-3647-2E2D3C9D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8182-091C-E930-EDF6-E784BD7C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3118-EDBC-5D5C-C665-1F9E2F20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25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EE66E-635F-151C-5E34-4ED8DA908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7BDB2-1A12-3335-65CA-362F6C988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8C96-366B-94A5-89CE-3B4298A4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3CF18-17A0-9B14-D356-92D80689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2A63C-8430-090E-3B01-25722D97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0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372B-584E-BFEF-418C-1809679A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86C2-E27A-D19B-8D8F-F7AA03A8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0D9D3-849E-4050-0B4F-4337A16A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9CF36-BEB9-8102-914A-7EC7CC85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E0F42-003E-4BAF-5213-886A9C04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0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3DB3-39AF-20B0-6A1C-7D1DDF17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E7B18-E558-E354-D30B-CC1B0E510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6652-9ADD-7651-0033-28DF12BC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F198-1C82-A9C4-E8C7-AA2B2BC6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DDDFD-E131-2B0F-CA43-203A32C0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1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CA9D-2F3B-FD6D-1330-68F48F24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6E62-2562-F71D-B1A2-352BC0216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72FF7-54A2-78B1-5205-6685A4001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A0492-D088-1B11-44C2-3AD05A06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399E5-1EAD-1434-9A08-29FCDD92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555C3-3688-E868-94A6-B6F77FF3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2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67DE-9F17-7F58-3F1D-411CCDCB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88FC1-AEAA-587A-6EF4-60C20B5DF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8CF67-D494-A69D-62FE-1FBF99E2E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53ADE-060F-4E09-4297-2CB285701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E0ACB-CDFF-6B51-B6B5-C87AB36FC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C981A-3370-6D37-2359-7858E2BC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3B894-037A-FE53-3CD8-9914A83F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5442F-57F5-C929-1B08-13320EE1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72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8D07-6E93-AC77-3305-B8DA2C8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C1C95-2D85-B0E7-FBE2-1A5F0C0A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83394-D8A2-3089-673D-4D3F9506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4E66F-6C56-2FBE-5432-49E5309F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2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C957F-28F9-43A6-A82C-E1E2B3E5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825D9-8DB8-41C5-662B-544E6617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7D3DC-95F0-91B3-9253-4AADF951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29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CDC9-F598-DB14-0C5D-1C1156F2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EAAD-6390-378F-2FC9-36190BBE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4F425-617F-3038-B91A-6FEC5A1AA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73D03-BB5F-8169-9E19-B722853A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A027D-28F2-89F4-2A80-A296D4F8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474CF-BF93-C44F-E0D2-EB6FE5D2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3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750-FF1E-360D-C660-36058C31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00107-6172-EFD7-820A-489821E2B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68C68-B794-841A-57A1-4664EF9C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27475-69D0-BFCE-A593-57A82DB7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CE49-AA7C-42B2-993D-4CFA52A17704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050DB-C64E-A177-283C-960B9D44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6859A-BC31-94C3-B8DF-F0B57B68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9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3BF2C-73E3-7F4E-B4D2-AE15011C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A093D-E0D2-37DC-C5C8-ED216301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BA83-6495-1AB6-AFF6-DA82F9B8C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6CE49-AA7C-42B2-993D-4CFA52A17704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EA94-DAE2-0B65-D3AA-1FE9A9032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E6B2-C24A-EE39-FF94-E9719190D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AA35-AA8A-4BC4-8F0A-7CF21F96B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0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17BC-76A4-6BA6-B261-29765A3FA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24311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F467D89-81A4-E401-DDC4-ECC1508E0480}"/>
              </a:ext>
            </a:extLst>
          </p:cNvPr>
          <p:cNvGrpSpPr/>
          <p:nvPr/>
        </p:nvGrpSpPr>
        <p:grpSpPr>
          <a:xfrm>
            <a:off x="714971" y="569167"/>
            <a:ext cx="8270509" cy="5257902"/>
            <a:chOff x="714971" y="569167"/>
            <a:chExt cx="8270509" cy="525790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256E386-01C1-6EF9-279E-8F25F5D7FF78}"/>
                </a:ext>
              </a:extLst>
            </p:cNvPr>
            <p:cNvSpPr/>
            <p:nvPr/>
          </p:nvSpPr>
          <p:spPr>
            <a:xfrm>
              <a:off x="3293709" y="569167"/>
              <a:ext cx="309776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MACHINE LEARNING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7682FF1-FA34-6587-3EB2-D0FBAABDE12A}"/>
                </a:ext>
              </a:extLst>
            </p:cNvPr>
            <p:cNvSpPr/>
            <p:nvPr/>
          </p:nvSpPr>
          <p:spPr>
            <a:xfrm rot="7475768">
              <a:off x="3042789" y="1789963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76E293C-F222-970C-1751-24C42FFDE6C0}"/>
                </a:ext>
              </a:extLst>
            </p:cNvPr>
            <p:cNvSpPr/>
            <p:nvPr/>
          </p:nvSpPr>
          <p:spPr>
            <a:xfrm>
              <a:off x="923733" y="2358020"/>
              <a:ext cx="3097764" cy="16448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 err="1">
                  <a:solidFill>
                    <a:schemeClr val="tx1"/>
                  </a:solidFill>
                </a:rPr>
                <a:t>Develop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predicting</a:t>
              </a:r>
              <a:r>
                <a:rPr lang="it-IT" sz="1400" dirty="0">
                  <a:solidFill>
                    <a:schemeClr val="tx1"/>
                  </a:solidFill>
                </a:rPr>
                <a:t> model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on </a:t>
              </a:r>
              <a:r>
                <a:rPr lang="it-IT" sz="1400" dirty="0" err="1">
                  <a:solidFill>
                    <a:schemeClr val="tx1"/>
                  </a:solidFill>
                </a:rPr>
                <a:t>both</a:t>
              </a:r>
              <a:r>
                <a:rPr lang="it-IT" sz="1400" dirty="0">
                  <a:solidFill>
                    <a:schemeClr val="tx1"/>
                  </a:solidFill>
                </a:rPr>
                <a:t> input and output data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35ECBBB-6211-7555-1CCB-AAB947EB9F00}"/>
                </a:ext>
              </a:extLst>
            </p:cNvPr>
            <p:cNvSpPr/>
            <p:nvPr/>
          </p:nvSpPr>
          <p:spPr>
            <a:xfrm>
              <a:off x="5887716" y="2358020"/>
              <a:ext cx="3097764" cy="16588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UNSUPERVISED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Group and </a:t>
              </a:r>
              <a:r>
                <a:rPr lang="it-IT" sz="1400" dirty="0" err="1">
                  <a:solidFill>
                    <a:schemeClr val="tx1"/>
                  </a:solidFill>
                </a:rPr>
                <a:t>interpret</a:t>
              </a:r>
              <a:r>
                <a:rPr lang="it-IT" sz="1400" dirty="0">
                  <a:solidFill>
                    <a:schemeClr val="tx1"/>
                  </a:solidFill>
                </a:rPr>
                <a:t> data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only</a:t>
              </a:r>
              <a:r>
                <a:rPr lang="it-IT" sz="1400" dirty="0">
                  <a:solidFill>
                    <a:schemeClr val="tx1"/>
                  </a:solidFill>
                </a:rPr>
                <a:t> on input data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664A0090-6C71-784A-9BBE-CD5C54BA671E}"/>
                </a:ext>
              </a:extLst>
            </p:cNvPr>
            <p:cNvSpPr/>
            <p:nvPr/>
          </p:nvSpPr>
          <p:spPr>
            <a:xfrm rot="3183887">
              <a:off x="5876813" y="179698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1935559A-1788-E0D1-1F52-D600BF126969}"/>
                </a:ext>
              </a:extLst>
            </p:cNvPr>
            <p:cNvSpPr/>
            <p:nvPr/>
          </p:nvSpPr>
          <p:spPr>
            <a:xfrm rot="7475768">
              <a:off x="1269973" y="433722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D98EB3F5-7B49-C0D2-9FDA-E1C39756A6AA}"/>
                </a:ext>
              </a:extLst>
            </p:cNvPr>
            <p:cNvSpPr/>
            <p:nvPr/>
          </p:nvSpPr>
          <p:spPr>
            <a:xfrm rot="3183887">
              <a:off x="3030174" y="4337220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8B2008C-5381-F826-25B0-EDF29EFEEF00}"/>
                </a:ext>
              </a:extLst>
            </p:cNvPr>
            <p:cNvSpPr/>
            <p:nvPr/>
          </p:nvSpPr>
          <p:spPr>
            <a:xfrm rot="5400000">
              <a:off x="7163674" y="4348904"/>
              <a:ext cx="805567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D18E18B-5DE2-9799-B320-E0EDCBF51A7E}"/>
                </a:ext>
              </a:extLst>
            </p:cNvPr>
            <p:cNvSpPr/>
            <p:nvPr/>
          </p:nvSpPr>
          <p:spPr>
            <a:xfrm>
              <a:off x="714971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REGRESSION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E4F9D12-E36F-6EA1-E45C-8ED17755031A}"/>
                </a:ext>
              </a:extLst>
            </p:cNvPr>
            <p:cNvSpPr/>
            <p:nvPr/>
          </p:nvSpPr>
          <p:spPr>
            <a:xfrm>
              <a:off x="2837386" y="4940660"/>
              <a:ext cx="192093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CLASSIFICATION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8CD8B93-DB1C-1715-12F7-DEA35AA396DF}"/>
                </a:ext>
              </a:extLst>
            </p:cNvPr>
            <p:cNvSpPr/>
            <p:nvPr/>
          </p:nvSpPr>
          <p:spPr>
            <a:xfrm>
              <a:off x="6618743" y="4940660"/>
              <a:ext cx="192093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8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6F2690-027D-4DE2-81BC-378182A687BE}"/>
              </a:ext>
            </a:extLst>
          </p:cNvPr>
          <p:cNvGrpSpPr/>
          <p:nvPr/>
        </p:nvGrpSpPr>
        <p:grpSpPr>
          <a:xfrm>
            <a:off x="714971" y="569167"/>
            <a:ext cx="8270509" cy="5257902"/>
            <a:chOff x="714971" y="569167"/>
            <a:chExt cx="8270509" cy="52579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9D15D6-5F25-4F98-8272-48AA395D902E}"/>
                </a:ext>
              </a:extLst>
            </p:cNvPr>
            <p:cNvSpPr/>
            <p:nvPr/>
          </p:nvSpPr>
          <p:spPr>
            <a:xfrm>
              <a:off x="3293709" y="569167"/>
              <a:ext cx="309776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MACHINE LEARNING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32510B-49C3-4215-9D08-C100398A6063}"/>
                </a:ext>
              </a:extLst>
            </p:cNvPr>
            <p:cNvSpPr/>
            <p:nvPr/>
          </p:nvSpPr>
          <p:spPr>
            <a:xfrm rot="7475768">
              <a:off x="3042789" y="1789963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133CA1-2EA4-4B64-B11C-18EF9191DF63}"/>
                </a:ext>
              </a:extLst>
            </p:cNvPr>
            <p:cNvSpPr/>
            <p:nvPr/>
          </p:nvSpPr>
          <p:spPr>
            <a:xfrm>
              <a:off x="923733" y="2358020"/>
              <a:ext cx="3097764" cy="16448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 err="1">
                  <a:solidFill>
                    <a:schemeClr val="tx1"/>
                  </a:solidFill>
                </a:rPr>
                <a:t>Develop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predicting</a:t>
              </a:r>
              <a:r>
                <a:rPr lang="it-IT" sz="1400" dirty="0">
                  <a:solidFill>
                    <a:schemeClr val="tx1"/>
                  </a:solidFill>
                </a:rPr>
                <a:t> model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on </a:t>
              </a:r>
              <a:r>
                <a:rPr lang="it-IT" sz="1400" dirty="0" err="1">
                  <a:solidFill>
                    <a:schemeClr val="tx1"/>
                  </a:solidFill>
                </a:rPr>
                <a:t>both</a:t>
              </a:r>
              <a:r>
                <a:rPr lang="it-IT" sz="1400" dirty="0">
                  <a:solidFill>
                    <a:schemeClr val="tx1"/>
                  </a:solidFill>
                </a:rPr>
                <a:t> input and output data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44C3C5-86A9-438C-95F1-74445A058027}"/>
                </a:ext>
              </a:extLst>
            </p:cNvPr>
            <p:cNvSpPr/>
            <p:nvPr/>
          </p:nvSpPr>
          <p:spPr>
            <a:xfrm>
              <a:off x="5887716" y="2358020"/>
              <a:ext cx="3097764" cy="16588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UNSUPERVISED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Group and </a:t>
              </a:r>
              <a:r>
                <a:rPr lang="it-IT" sz="1400" dirty="0" err="1">
                  <a:solidFill>
                    <a:schemeClr val="tx1"/>
                  </a:solidFill>
                </a:rPr>
                <a:t>interpret</a:t>
              </a:r>
              <a:r>
                <a:rPr lang="it-IT" sz="1400" dirty="0">
                  <a:solidFill>
                    <a:schemeClr val="tx1"/>
                  </a:solidFill>
                </a:rPr>
                <a:t> data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only</a:t>
              </a:r>
              <a:r>
                <a:rPr lang="it-IT" sz="1400" dirty="0">
                  <a:solidFill>
                    <a:schemeClr val="tx1"/>
                  </a:solidFill>
                </a:rPr>
                <a:t> on input data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1E0467E-F7C9-4FD1-BFC7-BA28BF2F1ECF}"/>
                </a:ext>
              </a:extLst>
            </p:cNvPr>
            <p:cNvSpPr/>
            <p:nvPr/>
          </p:nvSpPr>
          <p:spPr>
            <a:xfrm rot="3183887">
              <a:off x="5876813" y="179698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0D71247-857D-4CE5-83E7-6C01F4C23B70}"/>
                </a:ext>
              </a:extLst>
            </p:cNvPr>
            <p:cNvSpPr/>
            <p:nvPr/>
          </p:nvSpPr>
          <p:spPr>
            <a:xfrm rot="7475768">
              <a:off x="1269973" y="433722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21AAD4D-DB87-438E-BF60-DC03F691834B}"/>
                </a:ext>
              </a:extLst>
            </p:cNvPr>
            <p:cNvSpPr/>
            <p:nvPr/>
          </p:nvSpPr>
          <p:spPr>
            <a:xfrm rot="3183887">
              <a:off x="3030174" y="4337220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5D933DB-1A63-4C7E-A5E9-2CADB04DAA78}"/>
                </a:ext>
              </a:extLst>
            </p:cNvPr>
            <p:cNvSpPr/>
            <p:nvPr/>
          </p:nvSpPr>
          <p:spPr>
            <a:xfrm rot="5400000">
              <a:off x="7163674" y="4348904"/>
              <a:ext cx="805567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C0B8E96-1A4A-4C28-8D6E-276B0F4FAE2D}"/>
                </a:ext>
              </a:extLst>
            </p:cNvPr>
            <p:cNvSpPr/>
            <p:nvPr/>
          </p:nvSpPr>
          <p:spPr>
            <a:xfrm>
              <a:off x="714971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REGRESSION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D3D3DA-9E6D-4FE9-A035-0C009FA7E2F2}"/>
                </a:ext>
              </a:extLst>
            </p:cNvPr>
            <p:cNvSpPr/>
            <p:nvPr/>
          </p:nvSpPr>
          <p:spPr>
            <a:xfrm>
              <a:off x="6568081" y="4940660"/>
              <a:ext cx="1996751" cy="886409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1C8848C-F52E-F5B4-D394-0CEE385D3D63}"/>
                </a:ext>
              </a:extLst>
            </p:cNvPr>
            <p:cNvSpPr/>
            <p:nvPr/>
          </p:nvSpPr>
          <p:spPr>
            <a:xfrm>
              <a:off x="2837386" y="4940660"/>
              <a:ext cx="1835282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CLASSIFICATION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95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9A679-4BCC-025F-02D1-7B82847C8D2E}"/>
              </a:ext>
            </a:extLst>
          </p:cNvPr>
          <p:cNvSpPr txBox="1"/>
          <p:nvPr/>
        </p:nvSpPr>
        <p:spPr>
          <a:xfrm>
            <a:off x="704675" y="461394"/>
            <a:ext cx="18571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Prerequisites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Centroid</a:t>
            </a:r>
          </a:p>
        </p:txBody>
      </p:sp>
    </p:spTree>
    <p:extLst>
      <p:ext uri="{BB962C8B-B14F-4D97-AF65-F5344CB8AC3E}">
        <p14:creationId xmlns:p14="http://schemas.microsoft.com/office/powerpoint/2010/main" val="166608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9A679-4BCC-025F-02D1-7B82847C8D2E}"/>
              </a:ext>
            </a:extLst>
          </p:cNvPr>
          <p:cNvSpPr txBox="1"/>
          <p:nvPr/>
        </p:nvSpPr>
        <p:spPr>
          <a:xfrm>
            <a:off x="704675" y="461394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K-means clustering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82698E-D63F-459D-811F-78E75903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59" y="692226"/>
            <a:ext cx="6858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DF7DC57-D478-7D6C-AB9E-99835B7DC29F}"/>
              </a:ext>
            </a:extLst>
          </p:cNvPr>
          <p:cNvGrpSpPr/>
          <p:nvPr/>
        </p:nvGrpSpPr>
        <p:grpSpPr>
          <a:xfrm>
            <a:off x="704675" y="1333850"/>
            <a:ext cx="3570416" cy="1200329"/>
            <a:chOff x="554811" y="1602297"/>
            <a:chExt cx="3570416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CEBFBE-D39A-C52B-F6C6-0CCDC50A971C}"/>
                </a:ext>
              </a:extLst>
            </p:cNvPr>
            <p:cNvSpPr txBox="1"/>
            <p:nvPr/>
          </p:nvSpPr>
          <p:spPr>
            <a:xfrm>
              <a:off x="704675" y="1602297"/>
              <a:ext cx="34205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GB" dirty="0"/>
                <a:t>Choose the number of clusters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/>
                <a:t>Specify the cluster seeds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/>
                <a:t>Assign each point to a centroid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/>
                <a:t>Adjust the centroid</a:t>
              </a:r>
            </a:p>
          </p:txBody>
        </p:sp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EE30F646-09C6-93A8-F423-A88A51345F17}"/>
                </a:ext>
              </a:extLst>
            </p:cNvPr>
            <p:cNvSpPr/>
            <p:nvPr/>
          </p:nvSpPr>
          <p:spPr>
            <a:xfrm rot="10800000">
              <a:off x="554811" y="2340527"/>
              <a:ext cx="150244" cy="36072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75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3C542B-FB69-C21F-2628-E110AE363D58}"/>
              </a:ext>
            </a:extLst>
          </p:cNvPr>
          <p:cNvSpPr txBox="1"/>
          <p:nvPr/>
        </p:nvSpPr>
        <p:spPr>
          <a:xfrm>
            <a:off x="413158" y="275756"/>
            <a:ext cx="1144048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Elbow method</a:t>
            </a:r>
          </a:p>
          <a:p>
            <a:r>
              <a:rPr lang="en-GB" dirty="0"/>
              <a:t>In the Elbow method, we are actually varying the number of clusters ( K ) from 1 – 10. For each value of K, we are calculating WCSS ( Within-Cluster Sum of Square ). WCSS is the sum of squared distance between each point and the centroid in a cluster. </a:t>
            </a:r>
          </a:p>
          <a:p>
            <a:r>
              <a:rPr lang="en-GB" dirty="0"/>
              <a:t>As the number of clusters increases, the WCSS value will start to decrease. When we </a:t>
            </a:r>
            <a:r>
              <a:rPr lang="en-GB" dirty="0" err="1"/>
              <a:t>analyze</a:t>
            </a:r>
            <a:r>
              <a:rPr lang="en-GB" dirty="0"/>
              <a:t> the graph we can see that the graph will rapidly change at a point and thus creating an elbow shape. From this point, the graph starts to move almost parallel to the X-axis. The K value corresponding to this point is the optimal K value or an optimal number of clusters.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9EB42C-FB7A-E143-C43F-1114B5C6E842}"/>
              </a:ext>
            </a:extLst>
          </p:cNvPr>
          <p:cNvGrpSpPr/>
          <p:nvPr/>
        </p:nvGrpSpPr>
        <p:grpSpPr>
          <a:xfrm>
            <a:off x="2632483" y="3042576"/>
            <a:ext cx="5160890" cy="3539668"/>
            <a:chOff x="2649261" y="3042576"/>
            <a:chExt cx="5160890" cy="353966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B50AE31-68C4-D732-5164-A66FD8F0C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9261" y="3042576"/>
              <a:ext cx="5160890" cy="3539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F7ADB99-E7E8-E857-0826-17FC56F40028}"/>
                </a:ext>
              </a:extLst>
            </p:cNvPr>
            <p:cNvCxnSpPr/>
            <p:nvPr/>
          </p:nvCxnSpPr>
          <p:spPr>
            <a:xfrm flipH="1">
              <a:off x="5016617" y="4949505"/>
              <a:ext cx="327170" cy="553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DD4D6C-1B05-D8A5-48A8-B6449CBBEFC9}"/>
                </a:ext>
              </a:extLst>
            </p:cNvPr>
            <p:cNvSpPr txBox="1"/>
            <p:nvPr/>
          </p:nvSpPr>
          <p:spPr>
            <a:xfrm>
              <a:off x="5229706" y="4627744"/>
              <a:ext cx="757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Elbow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18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210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Marco Calbucci</dc:creator>
  <cp:lastModifiedBy>Marco Calbucci</cp:lastModifiedBy>
  <cp:revision>7</cp:revision>
  <dcterms:created xsi:type="dcterms:W3CDTF">2022-06-06T20:56:35Z</dcterms:created>
  <dcterms:modified xsi:type="dcterms:W3CDTF">2022-06-07T21:47:17Z</dcterms:modified>
</cp:coreProperties>
</file>