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08B3-33E5-E5C3-932E-5026CC88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92E1F-E3A4-903F-1B7E-2338E64A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DFE8-6928-DAE2-228C-7DCDFE8E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1D61-722E-8196-F02D-0F862324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A4D8-9F61-6070-EDD1-494A554B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14CD-CDA5-73DA-A524-5365134F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D9DA-7765-9FF9-FE7F-8E4CDACF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3D4C-F617-7641-83CB-DD5AF430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8B27-041D-342D-46E0-A3AE7233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2186-72AB-519F-EE98-99A354F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9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BAB7-EAEE-EDBE-91CC-722C38AF2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6E93-743C-FA00-0C2F-B9A3AC66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0C93-B1FD-C02C-7E49-A7DD34A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ABA2-8E6A-04E4-795F-108967E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6DF3-1CE0-D0B7-D6B0-018ED93B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3C5-F376-D5EF-152C-56678412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A13F-4B3D-AE41-90C1-180A7857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3C9B-B1E6-4DA2-663B-37CBED46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62E0-57E5-B26E-5120-8A3888AC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5EDD-1C60-2B2E-018B-3A0C9E01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C692-66F6-5557-24AB-D1F96309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8420-FFAF-E752-36B6-1497CF4B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9FDE-02B3-87A8-5384-E2C59ED4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AF78-0727-1B47-4D34-2C8C6B0F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6A04-AFA2-FEAC-E5A3-3F2AA09A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322E-758A-DA46-2644-B632BD9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5C4F-C3D7-AE10-073F-056A0EF6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CC91E-5A50-BFEE-B324-F4810AB42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FC5A7-012C-FE8E-A0C8-3C0C706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5D1F-8174-B86C-43BC-611C58E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BB0FD-87B2-0203-3021-AFA116BF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6DB2-B4D6-4320-C5A6-344D892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6A45B-B3DE-5D2F-3629-2A3C316E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485A-784E-B4D2-45CE-9766102D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9D484-553F-9C0F-7E20-DA4A7007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9EF94-0208-3D8F-66B5-61E3F658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4926A-3809-3FA8-7089-2FB62444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97DD7-AA1D-71E7-B3A7-21861392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A67E0-8CD0-664A-99D3-ED7482BF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3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1E76-5588-C579-E878-FAF3CA8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204A-D21F-85FA-64FA-625C49D1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7B115-FDC3-3BBE-1A36-110AF415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23673-3125-35EB-331D-751E9EE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1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0EB4C-A05E-9F96-3042-1C246F55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AFE41-B28A-FE81-1D2B-AE03CB00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CED2-5BA9-94D8-DB29-F309269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4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74F0-5DC8-9622-ADC8-1F833AE4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19B7-2998-0441-5CE2-156D9397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1A5A2-BB3F-1614-5402-5246A07A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7C5ED-AC5D-595D-8AC0-A8AAD30D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3A09-2E8A-EC4D-D071-A0273FF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BE16-CDF3-0FF3-0445-AEFB0B52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F4F3-028A-8648-2BC9-434853F2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1BC0B-D47E-D2D6-622A-A6D299F20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57E9-3BF3-70B5-C2FE-E94CD7053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5A6E-7DC2-86EC-0FF7-6F0DEB5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019B-8E7B-C004-5411-21A0BE60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6CA6-5715-1759-57C5-32D4F6A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0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94172-0793-7BAF-50E7-1B31CBAD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3454-B5D6-8552-3EBC-255EDE24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B3C6-890B-7A43-2755-22D0513F8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E7C3-A647-7CBD-7E6C-DA44B7D6C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4FCB-4540-996C-6271-9AFC9EA2A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DF1D-7892-3619-DAE4-5BE407361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+mn-lt"/>
              </a:rPr>
              <a:t>Time </a:t>
            </a:r>
            <a:r>
              <a:rPr lang="it-IT" b="1" dirty="0" err="1">
                <a:latin typeface="+mn-lt"/>
              </a:rPr>
              <a:t>series</a:t>
            </a:r>
            <a:endParaRPr lang="en-GB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30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Trends</a:t>
            </a:r>
          </a:p>
          <a:p>
            <a:endParaRPr lang="en-GB" b="1" dirty="0"/>
          </a:p>
        </p:txBody>
      </p:sp>
      <p:pic>
        <p:nvPicPr>
          <p:cNvPr id="1026" name="Picture 2" descr="Time Series Analysis in Python. A very important concept in Time Series… |  by Parkash Sharma | Medium">
            <a:extLst>
              <a:ext uri="{FF2B5EF4-FFF2-40B4-BE49-F238E27FC236}">
                <a16:creationId xmlns:a16="http://schemas.microsoft.com/office/drawing/2014/main" id="{4856CD26-1A08-ED21-279A-1976908BA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4" r="2436"/>
          <a:stretch/>
        </p:blipFill>
        <p:spPr bwMode="auto">
          <a:xfrm>
            <a:off x="2017420" y="1398121"/>
            <a:ext cx="8812505" cy="488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31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Seasonality – repeating trends</a:t>
            </a:r>
          </a:p>
          <a:p>
            <a:endParaRPr lang="en-GB" b="1" dirty="0"/>
          </a:p>
        </p:txBody>
      </p:sp>
      <p:pic>
        <p:nvPicPr>
          <p:cNvPr id="2050" name="Picture 2" descr="The Snowboarding Trends of 2010 According to Google | illicit snowboarding">
            <a:extLst>
              <a:ext uri="{FF2B5EF4-FFF2-40B4-BE49-F238E27FC236}">
                <a16:creationId xmlns:a16="http://schemas.microsoft.com/office/drawing/2014/main" id="{776B48D5-462A-48BF-0F18-804EBFD3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37" y="1627026"/>
            <a:ext cx="9021536" cy="454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Cyclical – trends with no set repetition</a:t>
            </a:r>
          </a:p>
          <a:p>
            <a:endParaRPr lang="en-GB" b="1" dirty="0"/>
          </a:p>
        </p:txBody>
      </p:sp>
      <p:pic>
        <p:nvPicPr>
          <p:cNvPr id="3074" name="Picture 2" descr="S&amp;P 500 Index Fund Average Annual Return Rate | The Motley Fool">
            <a:extLst>
              <a:ext uri="{FF2B5EF4-FFF2-40B4-BE49-F238E27FC236}">
                <a16:creationId xmlns:a16="http://schemas.microsoft.com/office/drawing/2014/main" id="{9CEAFE7C-8E10-B5F6-6452-499A55AB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68" y="1268963"/>
            <a:ext cx="8305800" cy="499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2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67930-2D62-F802-73B5-2E9BC3425C9D}"/>
                  </a:ext>
                </a:extLst>
              </p:cNvPr>
              <p:cNvSpPr txBox="1"/>
              <p:nvPr/>
            </p:nvSpPr>
            <p:spPr>
              <a:xfrm>
                <a:off x="503853" y="531845"/>
                <a:ext cx="1032607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Hodrick-Prescott filter</a:t>
                </a:r>
              </a:p>
              <a:p>
                <a:endParaRPr lang="en-GB" sz="2400" b="1" dirty="0"/>
              </a:p>
              <a:p>
                <a:r>
                  <a:rPr lang="en-GB" sz="2000" dirty="0"/>
                  <a:t>The </a:t>
                </a:r>
                <a:r>
                  <a:rPr lang="en-GB" sz="2000" dirty="0" err="1"/>
                  <a:t>Hodrick-Presctott</a:t>
                </a:r>
                <a:r>
                  <a:rPr lang="en-GB" sz="2000" dirty="0"/>
                  <a:t> filter separates a time-series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into a trend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and a cyclical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67930-2D62-F802-73B5-2E9BC342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531845"/>
                <a:ext cx="10326072" cy="1446550"/>
              </a:xfrm>
              <a:prstGeom prst="rect">
                <a:avLst/>
              </a:prstGeom>
              <a:blipFill>
                <a:blip r:embed="rId2"/>
                <a:stretch>
                  <a:fillRect l="-945" t="-3361" b="-6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2089-519D-62A3-0D3E-C653000BA809}"/>
                  </a:ext>
                </a:extLst>
              </p:cNvPr>
              <p:cNvSpPr txBox="1"/>
              <p:nvPr/>
            </p:nvSpPr>
            <p:spPr>
              <a:xfrm>
                <a:off x="4387875" y="2218818"/>
                <a:ext cx="22306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2089-519D-62A3-0D3E-C653000B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75" y="2218818"/>
                <a:ext cx="22306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AB888A-DF12-E5D3-CA1B-7C4CD93EF0BA}"/>
              </a:ext>
            </a:extLst>
          </p:cNvPr>
          <p:cNvSpPr txBox="1"/>
          <p:nvPr/>
        </p:nvSpPr>
        <p:spPr>
          <a:xfrm>
            <a:off x="503853" y="3059668"/>
            <a:ext cx="797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componets</a:t>
            </a:r>
            <a:r>
              <a:rPr lang="it-IT" dirty="0"/>
              <a:t> are </a:t>
            </a:r>
            <a:r>
              <a:rPr lang="it-IT" dirty="0" err="1"/>
              <a:t>determined</a:t>
            </a:r>
            <a:r>
              <a:rPr lang="it-IT" dirty="0"/>
              <a:t> by </a:t>
            </a:r>
            <a:r>
              <a:rPr lang="it-IT" dirty="0" err="1"/>
              <a:t>minimizing</a:t>
            </a:r>
            <a:r>
              <a:rPr lang="it-IT" dirty="0"/>
              <a:t> the following 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DAF6E-74C4-103A-7FE3-99C3EF3D4053}"/>
                  </a:ext>
                </a:extLst>
              </p:cNvPr>
              <p:cNvSpPr txBox="1"/>
              <p:nvPr/>
            </p:nvSpPr>
            <p:spPr>
              <a:xfrm>
                <a:off x="621107" y="3747179"/>
                <a:ext cx="10091563" cy="763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DAF6E-74C4-103A-7FE3-99C3EF3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3747179"/>
                <a:ext cx="10091563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6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454FE1-B8C9-7806-2CAF-8CE95F583271}"/>
              </a:ext>
            </a:extLst>
          </p:cNvPr>
          <p:cNvSpPr txBox="1"/>
          <p:nvPr/>
        </p:nvSpPr>
        <p:spPr>
          <a:xfrm>
            <a:off x="503853" y="531845"/>
            <a:ext cx="103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Hodrick</a:t>
            </a:r>
            <a:r>
              <a:rPr lang="en-GB" sz="2400" b="1" dirty="0"/>
              <a:t>-Prescott filter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4CC2D1-D2B5-1B11-251D-AB0C7C49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64" y="1174880"/>
            <a:ext cx="3670366" cy="2214722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BE4E423-6201-F070-CA39-26ECFAD1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98" y="4179726"/>
            <a:ext cx="3500689" cy="221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9ABB7B38-CE7B-6E5E-D253-D4DBBC7551A9}"/>
              </a:ext>
            </a:extLst>
          </p:cNvPr>
          <p:cNvSpPr/>
          <p:nvPr/>
        </p:nvSpPr>
        <p:spPr>
          <a:xfrm rot="1615778">
            <a:off x="4152122" y="3526971"/>
            <a:ext cx="177282" cy="410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64AF15-AEC3-0F06-05C6-A8CAE2E1647A}"/>
              </a:ext>
            </a:extLst>
          </p:cNvPr>
          <p:cNvSpPr/>
          <p:nvPr/>
        </p:nvSpPr>
        <p:spPr>
          <a:xfrm rot="19937615">
            <a:off x="7007289" y="3560340"/>
            <a:ext cx="177282" cy="410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99CA4-5558-4E29-C9F7-DA299BF39437}"/>
              </a:ext>
            </a:extLst>
          </p:cNvPr>
          <p:cNvSpPr txBox="1"/>
          <p:nvPr/>
        </p:nvSpPr>
        <p:spPr>
          <a:xfrm>
            <a:off x="5094223" y="8345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</a:t>
            </a:r>
            <a:r>
              <a:rPr lang="it-IT" dirty="0" err="1"/>
              <a:t>series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E71AB-C3B5-5E3E-1BE9-8B26CF6AFC83}"/>
              </a:ext>
            </a:extLst>
          </p:cNvPr>
          <p:cNvSpPr txBox="1"/>
          <p:nvPr/>
        </p:nvSpPr>
        <p:spPr>
          <a:xfrm>
            <a:off x="2191213" y="3732244"/>
            <a:ext cx="71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Trend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77D4B-8F39-73D5-88EA-B10A7BC04EC7}"/>
              </a:ext>
            </a:extLst>
          </p:cNvPr>
          <p:cNvSpPr txBox="1"/>
          <p:nvPr/>
        </p:nvSpPr>
        <p:spPr>
          <a:xfrm>
            <a:off x="7976193" y="377073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Cyclical</a:t>
            </a:r>
            <a:r>
              <a:rPr lang="it-IT" dirty="0"/>
              <a:t> </a:t>
            </a:r>
            <a:r>
              <a:rPr lang="it-IT" dirty="0" err="1"/>
              <a:t>componet</a:t>
            </a:r>
            <a:endParaRPr lang="en-GB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D3FB397-D755-B6D6-30BC-F61FAB47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9" y="4166186"/>
            <a:ext cx="3567015" cy="22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7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Marco Calbucci</dc:creator>
  <cp:lastModifiedBy>Marco Calbucci</cp:lastModifiedBy>
  <cp:revision>9</cp:revision>
  <dcterms:created xsi:type="dcterms:W3CDTF">2022-06-12T08:29:41Z</dcterms:created>
  <dcterms:modified xsi:type="dcterms:W3CDTF">2022-06-12T10:06:20Z</dcterms:modified>
</cp:coreProperties>
</file>