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1" r:id="rId3"/>
    <p:sldId id="262" r:id="rId4"/>
    <p:sldId id="268" r:id="rId5"/>
    <p:sldId id="269" r:id="rId6"/>
    <p:sldId id="267" r:id="rId7"/>
    <p:sldId id="265" r:id="rId8"/>
    <p:sldId id="266" r:id="rId9"/>
    <p:sldId id="263" r:id="rId10"/>
    <p:sldId id="258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lbucci" initials="MC" lastIdx="6" clrIdx="0">
    <p:extLst>
      <p:ext uri="{19B8F6BF-5375-455C-9EA6-DF929625EA0E}">
        <p15:presenceInfo xmlns:p15="http://schemas.microsoft.com/office/powerpoint/2012/main" userId="8ad0cc2cf7555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8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4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54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22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47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3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41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3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0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74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4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1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07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75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0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8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sexiest-job-of-the-22nd-century-ffe753e1d155" TargetMode="External"/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5D335-CADC-4BB3-9BF5-3AB59855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489" y="1477105"/>
            <a:ext cx="8124092" cy="2573728"/>
          </a:xfrm>
        </p:spPr>
        <p:txBody>
          <a:bodyPr/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Opensans"/>
              </a:rPr>
              <a:t>Laboratorio di big data, </a:t>
            </a:r>
            <a:br>
              <a:rPr lang="it-IT" b="0" i="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it-IT" b="0" i="0" dirty="0">
                <a:solidFill>
                  <a:srgbClr val="333333"/>
                </a:solidFill>
                <a:effectLst/>
                <a:latin typeface="Opensans"/>
              </a:rPr>
              <a:t>data mining e data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sans"/>
              </a:rPr>
              <a:t>analytics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6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05CDB8-C904-4423-86FF-4B2D7E3E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7815"/>
            <a:ext cx="8596668" cy="47635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&lt;&lt; At a high level, </a:t>
            </a:r>
            <a:r>
              <a:rPr lang="en-GB" sz="2400" b="1" dirty="0"/>
              <a:t>data science</a:t>
            </a:r>
            <a:r>
              <a:rPr lang="en-GB" sz="2400" dirty="0"/>
              <a:t> is a set of fundamental principles that guide the extraction of knowledge from data. </a:t>
            </a:r>
          </a:p>
          <a:p>
            <a:pPr marL="0" indent="0">
              <a:buNone/>
            </a:pPr>
            <a:r>
              <a:rPr lang="en-GB" sz="2400" b="1" dirty="0"/>
              <a:t>Data mining</a:t>
            </a:r>
            <a:r>
              <a:rPr lang="en-GB" sz="2400" dirty="0"/>
              <a:t> is the extraction of knowledge from data, via technologies that incorporate these principles. &gt;&gt;</a:t>
            </a:r>
          </a:p>
          <a:p>
            <a:endParaRPr lang="en-GB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Provost, Foster; Fawcett, Tom. </a:t>
            </a:r>
            <a:r>
              <a:rPr lang="en-GB" b="1" i="1" dirty="0"/>
              <a:t>Data Science for Business</a:t>
            </a:r>
            <a:r>
              <a:rPr lang="en-GB" i="1" dirty="0"/>
              <a:t>, O'Reilly Media.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E2F1CD-00B0-46F7-9CA4-9B44ECB8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508" y="4055478"/>
            <a:ext cx="1911040" cy="25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4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AA7C-9DC9-44A1-AA1A-B04C025C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197" y="1485482"/>
            <a:ext cx="6895774" cy="4044461"/>
          </a:xfrm>
        </p:spPr>
        <p:txBody>
          <a:bodyPr>
            <a:normAutofit/>
          </a:bodyPr>
          <a:lstStyle/>
          <a:p>
            <a:r>
              <a:rPr lang="it-IT" sz="3200" dirty="0" err="1"/>
              <a:t>NumPy</a:t>
            </a:r>
            <a:r>
              <a:rPr lang="it-IT" sz="3200" dirty="0"/>
              <a:t>, </a:t>
            </a:r>
            <a:r>
              <a:rPr lang="it-IT" sz="3200" dirty="0" err="1"/>
              <a:t>Pandas</a:t>
            </a:r>
            <a:r>
              <a:rPr lang="it-IT" sz="3200" dirty="0"/>
              <a:t>, </a:t>
            </a:r>
            <a:r>
              <a:rPr lang="it-IT" sz="3200" dirty="0" err="1"/>
              <a:t>ScikitLearn</a:t>
            </a:r>
            <a:endParaRPr lang="it-IT" sz="3200" dirty="0"/>
          </a:p>
          <a:p>
            <a:r>
              <a:rPr lang="it-IT" sz="3200" dirty="0" err="1"/>
              <a:t>Probability</a:t>
            </a:r>
            <a:r>
              <a:rPr lang="it-IT" sz="3200" dirty="0"/>
              <a:t> and </a:t>
            </a:r>
            <a:r>
              <a:rPr lang="it-IT" sz="3200" dirty="0" err="1"/>
              <a:t>Statistics</a:t>
            </a:r>
            <a:endParaRPr lang="it-IT" sz="3200" dirty="0"/>
          </a:p>
          <a:p>
            <a:r>
              <a:rPr lang="it-IT" sz="3200" dirty="0"/>
              <a:t>The data mining </a:t>
            </a:r>
            <a:r>
              <a:rPr lang="it-IT" sz="3200" dirty="0" err="1"/>
              <a:t>process</a:t>
            </a:r>
            <a:endParaRPr lang="it-IT" sz="3200" dirty="0"/>
          </a:p>
          <a:p>
            <a:r>
              <a:rPr lang="it-IT" sz="3200" dirty="0"/>
              <a:t>Data </a:t>
            </a:r>
            <a:r>
              <a:rPr lang="it-IT" sz="3200" dirty="0" err="1"/>
              <a:t>preparation</a:t>
            </a:r>
            <a:endParaRPr lang="it-IT" sz="3200" dirty="0"/>
          </a:p>
          <a:p>
            <a:r>
              <a:rPr lang="it-IT" sz="3200" dirty="0" err="1"/>
              <a:t>Predictive</a:t>
            </a:r>
            <a:r>
              <a:rPr lang="it-IT" sz="3200" dirty="0"/>
              <a:t> </a:t>
            </a:r>
            <a:r>
              <a:rPr lang="it-IT" sz="3200" dirty="0" err="1"/>
              <a:t>modeling</a:t>
            </a:r>
            <a:endParaRPr lang="it-IT" sz="3200" dirty="0"/>
          </a:p>
          <a:p>
            <a:r>
              <a:rPr lang="it-IT" sz="3200" dirty="0"/>
              <a:t>Data </a:t>
            </a:r>
            <a:r>
              <a:rPr lang="it-IT" sz="3200" dirty="0" err="1"/>
              <a:t>visualization</a:t>
            </a:r>
            <a:endParaRPr lang="it-IT" sz="3200" dirty="0"/>
          </a:p>
          <a:p>
            <a:pPr>
              <a:buFont typeface="+mj-lt"/>
              <a:buAutoNum type="arabicPeriod"/>
            </a:pPr>
            <a:endParaRPr lang="it-IT" sz="3200" dirty="0"/>
          </a:p>
          <a:p>
            <a:pPr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868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82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82ED29-DBD5-30A5-3F4D-3771C4AC3678}"/>
              </a:ext>
            </a:extLst>
          </p:cNvPr>
          <p:cNvGrpSpPr/>
          <p:nvPr/>
        </p:nvGrpSpPr>
        <p:grpSpPr>
          <a:xfrm>
            <a:off x="478172" y="417037"/>
            <a:ext cx="9446003" cy="6023926"/>
            <a:chOff x="553673" y="365983"/>
            <a:chExt cx="10361688" cy="5900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41B84C-D18B-D269-B6C5-3A7ED672E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673" y="365983"/>
              <a:ext cx="10361688" cy="59005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C6B3C4-4095-867D-79B0-84AD833F6635}"/>
                </a:ext>
              </a:extLst>
            </p:cNvPr>
            <p:cNvSpPr/>
            <p:nvPr/>
          </p:nvSpPr>
          <p:spPr>
            <a:xfrm>
              <a:off x="3850547" y="864066"/>
              <a:ext cx="1015068" cy="4278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2315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1217196-3FD0-7588-25CC-22DBA0324284}"/>
              </a:ext>
            </a:extLst>
          </p:cNvPr>
          <p:cNvGrpSpPr/>
          <p:nvPr/>
        </p:nvGrpSpPr>
        <p:grpSpPr>
          <a:xfrm>
            <a:off x="514000" y="1841302"/>
            <a:ext cx="5752707" cy="4057650"/>
            <a:chOff x="514000" y="965002"/>
            <a:chExt cx="5752707" cy="4057650"/>
          </a:xfrm>
        </p:grpSpPr>
        <p:pic>
          <p:nvPicPr>
            <p:cNvPr id="1026" name="Picture 2" descr="The total amount of data created and replicated from 2010 to 2025">
              <a:extLst>
                <a:ext uri="{FF2B5EF4-FFF2-40B4-BE49-F238E27FC236}">
                  <a16:creationId xmlns:a16="http://schemas.microsoft.com/office/drawing/2014/main" id="{AD872FB0-32BA-4F64-92FA-F7F8A0EA9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000" y="965002"/>
              <a:ext cx="5752707" cy="3645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C94703-4398-432A-8181-013F09432E9D}"/>
                </a:ext>
              </a:extLst>
            </p:cNvPr>
            <p:cNvSpPr txBox="1"/>
            <p:nvPr/>
          </p:nvSpPr>
          <p:spPr>
            <a:xfrm>
              <a:off x="1790098" y="4714875"/>
              <a:ext cx="3043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Source: https://www.statista.com/</a:t>
              </a:r>
              <a:endParaRPr lang="en-GB" sz="1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0D1A24-D203-CA90-85F3-988AC66DBB8B}"/>
              </a:ext>
            </a:extLst>
          </p:cNvPr>
          <p:cNvGrpSpPr/>
          <p:nvPr/>
        </p:nvGrpSpPr>
        <p:grpSpPr>
          <a:xfrm>
            <a:off x="6543675" y="1841301"/>
            <a:ext cx="5334000" cy="4067175"/>
            <a:chOff x="6543675" y="965001"/>
            <a:chExt cx="4933950" cy="40671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E5BEF2-680F-B9A5-DB4F-52DD13A68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675" y="965001"/>
              <a:ext cx="4933950" cy="3650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1AC74D-0AC6-DDA0-EC41-E62B116700DB}"/>
                </a:ext>
              </a:extLst>
            </p:cNvPr>
            <p:cNvSpPr txBox="1"/>
            <p:nvPr/>
          </p:nvSpPr>
          <p:spPr>
            <a:xfrm>
              <a:off x="7358891" y="4724399"/>
              <a:ext cx="39203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Source: https://ourworldindata.org/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956529-F647-E4BC-205B-D0856613D391}"/>
              </a:ext>
            </a:extLst>
          </p:cNvPr>
          <p:cNvSpPr txBox="1"/>
          <p:nvPr/>
        </p:nvSpPr>
        <p:spPr>
          <a:xfrm>
            <a:off x="514000" y="860304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Exponential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of data volume and </a:t>
            </a:r>
            <a:r>
              <a:rPr lang="it-IT" dirty="0" err="1"/>
              <a:t>computational</a:t>
            </a:r>
            <a:r>
              <a:rPr lang="it-IT" dirty="0"/>
              <a:t>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2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719BA-3097-25EB-54E3-4D0CDD47D38F}"/>
              </a:ext>
            </a:extLst>
          </p:cNvPr>
          <p:cNvSpPr txBox="1"/>
          <p:nvPr/>
        </p:nvSpPr>
        <p:spPr>
          <a:xfrm>
            <a:off x="729842" y="361986"/>
            <a:ext cx="95634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“The world’s most valuable resource is no longer oil, it’s data”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(The Economist, 2017)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“Data Scientist: The sexiest job of the 21st century”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(Harvard Business Review, 2012)</a:t>
            </a: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https://hbr.org/2012/10/data-scientist-the-sexiest-job-of-the-21st-century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3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719BA-3097-25EB-54E3-4D0CDD47D38F}"/>
              </a:ext>
            </a:extLst>
          </p:cNvPr>
          <p:cNvSpPr txBox="1"/>
          <p:nvPr/>
        </p:nvSpPr>
        <p:spPr>
          <a:xfrm>
            <a:off x="729842" y="361985"/>
            <a:ext cx="922789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“The world’s most valuable resource is no longer oil, it’s data”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(The Economist, 2017)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“Data Scientist: The sexiest job of the 21st century”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(Harvard Business Review, 2012)</a:t>
            </a: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https://hbr.org/2012/10/data-scientist-the-sexiest-job-of-the-21st-century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dirty="0"/>
              <a:t>…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“Data scientist: The sexiest job of the </a:t>
            </a:r>
            <a:r>
              <a:rPr lang="en-GB" sz="2400" b="1" dirty="0">
                <a:solidFill>
                  <a:srgbClr val="FF0000"/>
                </a:solidFill>
              </a:rPr>
              <a:t>22nd</a:t>
            </a:r>
            <a:r>
              <a:rPr lang="en-GB" sz="2400" b="1" dirty="0">
                <a:solidFill>
                  <a:schemeClr val="tx1"/>
                </a:solidFill>
              </a:rPr>
              <a:t> century”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(Cassie </a:t>
            </a:r>
            <a:r>
              <a:rPr lang="en-GB" dirty="0" err="1">
                <a:solidFill>
                  <a:schemeClr val="tx1"/>
                </a:solidFill>
              </a:rPr>
              <a:t>Kozyrkov</a:t>
            </a:r>
            <a:r>
              <a:rPr lang="en-GB" dirty="0">
                <a:solidFill>
                  <a:schemeClr val="tx1"/>
                </a:solidFill>
              </a:rPr>
              <a:t>, Chief Decision Scientist, Google)</a:t>
            </a: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https://towardsdatascience.com/the-sexiest-job-of-the-22nd-century-ffe753e1d155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73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E0D89A-9BAF-0AA2-C98D-440A04E1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8" y="1145576"/>
            <a:ext cx="9970449" cy="3493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0FFD8A-5920-F1CE-58CD-B8070421BC80}"/>
              </a:ext>
            </a:extLst>
          </p:cNvPr>
          <p:cNvSpPr txBox="1"/>
          <p:nvPr/>
        </p:nvSpPr>
        <p:spPr>
          <a:xfrm>
            <a:off x="414068" y="6478438"/>
            <a:ext cx="7723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https://www.udemy.com/course/the-data-science-course-complete-data-science-bootcamp/</a:t>
            </a:r>
          </a:p>
        </p:txBody>
      </p:sp>
    </p:spTree>
    <p:extLst>
      <p:ext uri="{BB962C8B-B14F-4D97-AF65-F5344CB8AC3E}">
        <p14:creationId xmlns:p14="http://schemas.microsoft.com/office/powerpoint/2010/main" val="9471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49AFD-0A67-1467-8CFC-952E53CC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8" y="73345"/>
            <a:ext cx="7634377" cy="6405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FD4A1-4C09-D3B2-C2C7-15C0DCEE7407}"/>
              </a:ext>
            </a:extLst>
          </p:cNvPr>
          <p:cNvSpPr txBox="1"/>
          <p:nvPr/>
        </p:nvSpPr>
        <p:spPr>
          <a:xfrm>
            <a:off x="414068" y="6478438"/>
            <a:ext cx="10809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https://www.udemy.com/course/the-data-science-course-complete-data-science-bootcamp/</a:t>
            </a:r>
          </a:p>
        </p:txBody>
      </p:sp>
    </p:spTree>
    <p:extLst>
      <p:ext uri="{BB962C8B-B14F-4D97-AF65-F5344CB8AC3E}">
        <p14:creationId xmlns:p14="http://schemas.microsoft.com/office/powerpoint/2010/main" val="306766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4496938-EF38-4C13-A68F-2E956F15D0C2}"/>
              </a:ext>
            </a:extLst>
          </p:cNvPr>
          <p:cNvGrpSpPr/>
          <p:nvPr/>
        </p:nvGrpSpPr>
        <p:grpSpPr>
          <a:xfrm>
            <a:off x="603264" y="386986"/>
            <a:ext cx="7659892" cy="3042014"/>
            <a:chOff x="1551220" y="311485"/>
            <a:chExt cx="7210425" cy="27471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95894F-CF74-ABB2-71DA-2630DAAC7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5508" y="311485"/>
              <a:ext cx="7181850" cy="17049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EB14FA-E1C9-C45C-E78B-9376B12F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1220" y="1953761"/>
              <a:ext cx="7210425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09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5AF8E0-2C07-4B01-BEE3-80C93F43B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72" y="1356973"/>
            <a:ext cx="5595456" cy="51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5277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9589</TotalTime>
  <Words>262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Opensans</vt:lpstr>
      <vt:lpstr>Trebuchet MS</vt:lpstr>
      <vt:lpstr>Wingdings 3</vt:lpstr>
      <vt:lpstr>Sfaccettatura</vt:lpstr>
      <vt:lpstr>Laboratorio di big data,  data mining e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big data,  data mining e data analytics</dc:title>
  <dc:creator>Marco Calbucci</dc:creator>
  <cp:lastModifiedBy>Marco Calbucci</cp:lastModifiedBy>
  <cp:revision>27</cp:revision>
  <dcterms:created xsi:type="dcterms:W3CDTF">2021-12-19T13:28:29Z</dcterms:created>
  <dcterms:modified xsi:type="dcterms:W3CDTF">2022-05-03T21:01:14Z</dcterms:modified>
</cp:coreProperties>
</file>