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62" r:id="rId2"/>
    <p:sldId id="293" r:id="rId3"/>
    <p:sldId id="256" r:id="rId4"/>
    <p:sldId id="257" r:id="rId5"/>
    <p:sldId id="260" r:id="rId6"/>
    <p:sldId id="263" r:id="rId7"/>
    <p:sldId id="265" r:id="rId8"/>
    <p:sldId id="269" r:id="rId9"/>
    <p:sldId id="270" r:id="rId10"/>
    <p:sldId id="279" r:id="rId11"/>
    <p:sldId id="284" r:id="rId12"/>
    <p:sldId id="285" r:id="rId13"/>
    <p:sldId id="286" r:id="rId14"/>
    <p:sldId id="287" r:id="rId15"/>
    <p:sldId id="281" r:id="rId16"/>
    <p:sldId id="272" r:id="rId17"/>
    <p:sldId id="274" r:id="rId18"/>
    <p:sldId id="273" r:id="rId19"/>
    <p:sldId id="282" r:id="rId20"/>
    <p:sldId id="291" r:id="rId21"/>
    <p:sldId id="276" r:id="rId22"/>
    <p:sldId id="277" r:id="rId23"/>
    <p:sldId id="294" r:id="rId24"/>
    <p:sldId id="289" r:id="rId25"/>
    <p:sldId id="290" r:id="rId26"/>
    <p:sldId id="278" r:id="rId27"/>
    <p:sldId id="29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Calbucci" initials="MC" lastIdx="11" clrIdx="0">
    <p:extLst>
      <p:ext uri="{19B8F6BF-5375-455C-9EA6-DF929625EA0E}">
        <p15:presenceInfo xmlns:p15="http://schemas.microsoft.com/office/powerpoint/2012/main" userId="8ad0cc2cf7555d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4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Calbucci" userId="8ad0cc2cf7555d7f" providerId="LiveId" clId="{5E33A9CD-9E24-4F36-9536-425045BE9E10}"/>
    <pc:docChg chg="custSel addSld modSld">
      <pc:chgData name="Marco Calbucci" userId="8ad0cc2cf7555d7f" providerId="LiveId" clId="{5E33A9CD-9E24-4F36-9536-425045BE9E10}" dt="2021-12-19T18:08:32.332" v="11"/>
      <pc:docMkLst>
        <pc:docMk/>
      </pc:docMkLst>
      <pc:sldChg chg="new addCm delCm modCm">
        <pc:chgData name="Marco Calbucci" userId="8ad0cc2cf7555d7f" providerId="LiveId" clId="{5E33A9CD-9E24-4F36-9536-425045BE9E10}" dt="2021-12-19T18:08:32.332" v="11"/>
        <pc:sldMkLst>
          <pc:docMk/>
          <pc:sldMk cId="610898086" sldId="257"/>
        </pc:sldMkLst>
      </pc:sldChg>
    </pc:docChg>
  </pc:docChgLst>
  <pc:docChgLst>
    <pc:chgData name="Marco Calbucci" userId="8ad0cc2cf7555d7f" providerId="LiveId" clId="{F7C7C398-D6BE-46EA-9EDE-D5D987653128}"/>
    <pc:docChg chg="undo custSel addSld modSld modSection">
      <pc:chgData name="Marco Calbucci" userId="8ad0cc2cf7555d7f" providerId="LiveId" clId="{F7C7C398-D6BE-46EA-9EDE-D5D987653128}" dt="2021-12-19T14:26:52.084" v="37" actId="1592"/>
      <pc:docMkLst>
        <pc:docMk/>
      </pc:docMkLst>
      <pc:sldChg chg="addCm delCm modCm">
        <pc:chgData name="Marco Calbucci" userId="8ad0cc2cf7555d7f" providerId="LiveId" clId="{F7C7C398-D6BE-46EA-9EDE-D5D987653128}" dt="2021-12-19T14:20:39.270" v="33"/>
        <pc:sldMkLst>
          <pc:docMk/>
          <pc:sldMk cId="4138514913" sldId="257"/>
        </pc:sldMkLst>
      </pc:sldChg>
      <pc:sldChg chg="addSp delSp modSp mod addCm delCm modCm">
        <pc:chgData name="Marco Calbucci" userId="8ad0cc2cf7555d7f" providerId="LiveId" clId="{F7C7C398-D6BE-46EA-9EDE-D5D987653128}" dt="2021-12-19T14:26:52.084" v="37" actId="1592"/>
        <pc:sldMkLst>
          <pc:docMk/>
          <pc:sldMk cId="3322041352" sldId="258"/>
        </pc:sldMkLst>
        <pc:spChg chg="del">
          <ac:chgData name="Marco Calbucci" userId="8ad0cc2cf7555d7f" providerId="LiveId" clId="{F7C7C398-D6BE-46EA-9EDE-D5D987653128}" dt="2021-12-19T14:12:31.868" v="21" actId="478"/>
          <ac:spMkLst>
            <pc:docMk/>
            <pc:sldMk cId="3322041352" sldId="258"/>
            <ac:spMk id="2" creationId="{3398DF81-FF99-4FCB-AF1B-807763AEB6E7}"/>
          </ac:spMkLst>
        </pc:spChg>
        <pc:spChg chg="mod">
          <ac:chgData name="Marco Calbucci" userId="8ad0cc2cf7555d7f" providerId="LiveId" clId="{F7C7C398-D6BE-46EA-9EDE-D5D987653128}" dt="2021-12-19T14:12:42.924" v="24" actId="6549"/>
          <ac:spMkLst>
            <pc:docMk/>
            <pc:sldMk cId="3322041352" sldId="258"/>
            <ac:spMk id="3" creationId="{B605CDB8-C904-4423-86FF-4B2D7E3E8F1F}"/>
          </ac:spMkLst>
        </pc:spChg>
        <pc:picChg chg="add mod">
          <ac:chgData name="Marco Calbucci" userId="8ad0cc2cf7555d7f" providerId="LiveId" clId="{F7C7C398-D6BE-46EA-9EDE-D5D987653128}" dt="2021-12-19T14:07:11.675" v="15" actId="1076"/>
          <ac:picMkLst>
            <pc:docMk/>
            <pc:sldMk cId="3322041352" sldId="258"/>
            <ac:picMk id="5" creationId="{CDE2F1CD-00B0-46F7-9CA4-9B44ECB8F81B}"/>
          </ac:picMkLst>
        </pc:picChg>
      </pc:sldChg>
      <pc:sldChg chg="new addCm modCm">
        <pc:chgData name="Marco Calbucci" userId="8ad0cc2cf7555d7f" providerId="LiveId" clId="{F7C7C398-D6BE-46EA-9EDE-D5D987653128}" dt="2021-12-19T14:26:44.850" v="36"/>
        <pc:sldMkLst>
          <pc:docMk/>
          <pc:sldMk cId="1406961586" sldId="259"/>
        </pc:sldMkLst>
      </pc:sldChg>
    </pc:docChg>
  </pc:docChgLst>
  <pc:docChgLst>
    <pc:chgData name="Marco Calbucci" userId="8ad0cc2cf7555d7f" providerId="LiveId" clId="{C11226F7-C927-4598-A0E8-A5A3EE9363F1}"/>
    <pc:docChg chg="undo custSel delSld modSld delSection modSection">
      <pc:chgData name="Marco Calbucci" userId="8ad0cc2cf7555d7f" providerId="LiveId" clId="{C11226F7-C927-4598-A0E8-A5A3EE9363F1}" dt="2021-12-19T14:39:43.914" v="24" actId="20577"/>
      <pc:docMkLst>
        <pc:docMk/>
      </pc:docMkLst>
      <pc:sldChg chg="modSp mod">
        <pc:chgData name="Marco Calbucci" userId="8ad0cc2cf7555d7f" providerId="LiveId" clId="{C11226F7-C927-4598-A0E8-A5A3EE9363F1}" dt="2021-12-19T14:39:43.914" v="24" actId="20577"/>
        <pc:sldMkLst>
          <pc:docMk/>
          <pc:sldMk cId="3467641796" sldId="256"/>
        </pc:sldMkLst>
        <pc:spChg chg="mod">
          <ac:chgData name="Marco Calbucci" userId="8ad0cc2cf7555d7f" providerId="LiveId" clId="{C11226F7-C927-4598-A0E8-A5A3EE9363F1}" dt="2021-12-19T14:39:43.914" v="24" actId="20577"/>
          <ac:spMkLst>
            <pc:docMk/>
            <pc:sldMk cId="3467641796" sldId="256"/>
            <ac:spMk id="3" creationId="{B3D8E939-745B-43C8-B974-622A3722A69F}"/>
          </ac:spMkLst>
        </pc:spChg>
      </pc:sldChg>
      <pc:sldChg chg="del">
        <pc:chgData name="Marco Calbucci" userId="8ad0cc2cf7555d7f" providerId="LiveId" clId="{C11226F7-C927-4598-A0E8-A5A3EE9363F1}" dt="2021-12-19T14:38:56.316" v="0" actId="47"/>
        <pc:sldMkLst>
          <pc:docMk/>
          <pc:sldMk cId="4138514913" sldId="257"/>
        </pc:sldMkLst>
      </pc:sldChg>
      <pc:sldChg chg="del">
        <pc:chgData name="Marco Calbucci" userId="8ad0cc2cf7555d7f" providerId="LiveId" clId="{C11226F7-C927-4598-A0E8-A5A3EE9363F1}" dt="2021-12-19T14:38:56.316" v="0" actId="47"/>
        <pc:sldMkLst>
          <pc:docMk/>
          <pc:sldMk cId="3322041352" sldId="258"/>
        </pc:sldMkLst>
      </pc:sldChg>
      <pc:sldChg chg="del">
        <pc:chgData name="Marco Calbucci" userId="8ad0cc2cf7555d7f" providerId="LiveId" clId="{C11226F7-C927-4598-A0E8-A5A3EE9363F1}" dt="2021-12-19T14:38:56.316" v="0" actId="47"/>
        <pc:sldMkLst>
          <pc:docMk/>
          <pc:sldMk cId="1406961586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0266-B509-11A8-A397-ED4F290DE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F17A7-B010-684C-8CD0-E64F12D19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F2D76-05B7-70B1-CFE4-6F32DD7B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22/06/2022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3DCAB-4671-CB22-5D7E-61D4E4E2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E9368-6E54-1814-4F00-D568723A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885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CCEA-FB88-3980-CCC0-D84DD3E0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05B7E-0B17-04F5-3380-E01375DEF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8BC9A-231C-A3AD-8F86-92F5403C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22/06/2022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0AFD3-72E0-0776-679E-DF59AFD4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BCA43-9C96-E69C-728E-0CA54335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479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21799-1E5D-DFC8-5133-F2E0C4137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EC28D-BDD6-957C-0664-D412687A6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5F224-6A4D-2D06-DFA7-95488235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22/06/2022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3C2BD-FD82-3C6A-0DB6-9F8BF3F3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4FB47-7A56-B0AA-6B6D-35ACC5F9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239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6641-0688-1C49-93B0-245A2950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270EA-2120-1354-E153-68D9F1CE4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A2362-D3C0-595C-278B-AEBB2436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22/06/2022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CFF20-BF42-0C00-F2BE-7EE8E196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5FF1A-7AC2-C97F-12F2-8088F8C6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08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46F8-2870-B6EE-5DFC-00043C9F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2F0C5-753A-D5CF-FB85-A702E99C2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E6FD1-C179-5368-8C95-5F5036DA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22/06/2022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A9C02-E5D3-E140-5061-B349AA6F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BFFCA-F941-27C2-1067-73D70DF0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031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BC26-6002-6E4C-41CD-75C00F96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38668-E38C-D55E-4E21-AC70D902B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C04E4-5652-329F-6812-7E4A7A56A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B3BEE-8925-3037-7768-B83F56EF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22/06/2022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E6DE2-3383-B203-B152-A847F937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46D62-0AF7-826E-EA7E-F82F68D0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514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FDCE5-A27D-CB8F-BC5F-F8E096F3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9B940-B0DC-6870-B99A-C8723A7AB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199B7-C5B9-0622-348E-8573616C4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FA3C5A-FDAA-D456-D0B0-08D5C63BA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F085D-A481-177F-1EE3-9CE0CD868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67080-1E6E-575B-B5B9-161C9D67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22/06/2022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5553A5-08EB-C7BF-3F88-3F4AAE93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2F5C2-14ED-E63C-A316-6CB877C5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876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2745-813A-991C-A76C-B2C4FCC4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E4DA7-B52D-C996-7EFC-0686CC23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22/06/2022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E2F05-BF00-9263-6BD6-66CD8143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B9F75-E6BA-367F-59E3-E4615DC9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20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7E258-ED75-F935-7A3E-839E0E0E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22/06/2022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2230FD-9807-6C66-986B-9F30DE80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4AA70-3AE8-F7C3-9ADA-A59D45D4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733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6D7A-B2F5-D48D-3A45-63418996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A0EAC-354E-6466-EAB1-CC116DB89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D819A-6868-1E32-381F-2ABBD291E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DA09C-7164-DF26-DA53-473B5688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22/06/2022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3598C-1780-3CA1-7511-B4B577883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DA639-D94A-0D7C-8972-37B561D9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681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3B2E-689C-AAD3-8A88-48C81E496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A05FB-175E-359D-0BEA-53C70C15B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C64A9-5A9A-3F96-F967-0D767C654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42954-5D48-0DC5-4D7A-9F282083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22/06/2022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E0B57-4D72-2FB2-71B0-72E1EF31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AE8F1-0F06-4EE2-D777-F0367392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884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E406E-8935-3D77-0327-F8057B45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B5D94-029B-9BA3-3BB5-8FD72ECC4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BC071-99B3-06D4-4D20-E96B03242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9705D-41FE-4C2A-AD94-64E2E5127CB0}" type="datetimeFigureOut">
              <a:rPr lang="it-IT" smtClean="0"/>
              <a:t>22/06/2022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D699B-B27C-775C-5AA6-E36776C92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0609C-525D-1AAE-A6EB-EE2AEC460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012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A70FA-FEA3-14F0-CED4-F36FB6958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 err="1"/>
              <a:t>Probability</a:t>
            </a:r>
            <a:r>
              <a:rPr lang="it-IT" b="1" dirty="0"/>
              <a:t> and </a:t>
            </a:r>
            <a:r>
              <a:rPr lang="it-IT" b="1" dirty="0" err="1"/>
              <a:t>Statistics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8231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6385201-4727-9DD6-BB3E-9D9A746BFE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472490"/>
                  </p:ext>
                </p:extLst>
              </p:nvPr>
            </p:nvGraphicFramePr>
            <p:xfrm>
              <a:off x="1085885" y="458100"/>
              <a:ext cx="10020230" cy="56330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40077">
                      <a:extLst>
                        <a:ext uri="{9D8B030D-6E8A-4147-A177-3AD203B41FA5}">
                          <a16:colId xmlns:a16="http://schemas.microsoft.com/office/drawing/2014/main" val="764888307"/>
                        </a:ext>
                      </a:extLst>
                    </a:gridCol>
                    <a:gridCol w="3472147">
                      <a:extLst>
                        <a:ext uri="{9D8B030D-6E8A-4147-A177-3AD203B41FA5}">
                          <a16:colId xmlns:a16="http://schemas.microsoft.com/office/drawing/2014/main" val="1489837091"/>
                        </a:ext>
                      </a:extLst>
                    </a:gridCol>
                    <a:gridCol w="3208006">
                      <a:extLst>
                        <a:ext uri="{9D8B030D-6E8A-4147-A177-3AD203B41FA5}">
                          <a16:colId xmlns:a16="http://schemas.microsoft.com/office/drawing/2014/main" val="3141874766"/>
                        </a:ext>
                      </a:extLst>
                    </a:gridCol>
                  </a:tblGrid>
                  <a:tr h="1537754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b="1" dirty="0"/>
                            <a:t>Population data</a:t>
                          </a:r>
                        </a:p>
                        <a:p>
                          <a:r>
                            <a:rPr lang="en-GB" sz="1400" dirty="0"/>
                            <a:t>In statistics, a population is the pool of individuals from which a statistical sample is drawn for a study. Any selection of individuals grouped together by a common feature can be said to be a population.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Sample data</a:t>
                          </a:r>
                          <a:endParaRPr lang="en-GB" sz="2000" dirty="0"/>
                        </a:p>
                        <a:p>
                          <a:r>
                            <a:rPr lang="en-GB" sz="1600" dirty="0"/>
                            <a:t> </a:t>
                          </a:r>
                          <a:r>
                            <a:rPr lang="en-GB" sz="1400" dirty="0"/>
                            <a:t>A sample is a statistically significant portion of a population, not an entire population. The size of the sample is always less than the total size of the population.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1735125"/>
                      </a:ext>
                    </a:extLst>
                  </a:tr>
                  <a:tr h="986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1" dirty="0" err="1"/>
                            <a:t>mean</a:t>
                          </a:r>
                          <a:endParaRPr lang="en-GB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µ=</m:t>
                                </m:r>
                                <m:f>
                                  <m:f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GB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800" b="1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5676452"/>
                      </a:ext>
                    </a:extLst>
                  </a:tr>
                  <a:tr h="7677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1" dirty="0" err="1"/>
                            <a:t>variance</a:t>
                          </a:r>
                          <a:endParaRPr lang="en-GB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l-G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b="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GB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t-IT" b="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b="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it-IT" b="0" i="1">
                                                <a:latin typeface="Cambria Math" panose="02040503050406030204" pitchFamily="18" charset="0"/>
                                              </a:rPr>
                                              <m:t>−µ)</m:t>
                                            </m:r>
                                          </m:e>
                                          <m:sup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8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l-G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GB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t-IT" b="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b="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it-IT" b="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  <m:r>
                                              <a:rPr lang="it-IT" b="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800" b="1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42234855"/>
                      </a:ext>
                    </a:extLst>
                  </a:tr>
                  <a:tr h="10663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1" dirty="0"/>
                            <a:t>standard </a:t>
                          </a:r>
                          <a:r>
                            <a:rPr lang="it-IT" b="1" dirty="0" err="1"/>
                            <a:t>deviation</a:t>
                          </a:r>
                          <a:endParaRPr lang="en-GB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it-IT" b="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it-IT" b="0" i="1"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it-IT" b="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it-IT" b="0" i="1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it-IT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GB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it-IT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it-IT" b="0" i="1">
                                                    <a:latin typeface="Cambria Math" panose="02040503050406030204" pitchFamily="18" charset="0"/>
                                                  </a:rPr>
                                                  <m:t>−µ)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it-IT" b="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</m:num>
                                      <m:den>
                                        <m:r>
                                          <a:rPr lang="it-IT" b="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it-IT" b="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it-IT" b="0" i="1"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it-IT" b="0" i="1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it-IT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GB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it-IT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it-IT" b="0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it-IT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GB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  <m:r>
                                                  <a:rPr lang="it-IT" b="0" i="1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it-IT" b="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</m:num>
                                      <m:den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GB" sz="1800" b="1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456668068"/>
                      </a:ext>
                    </a:extLst>
                  </a:tr>
                  <a:tr h="10663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/>
                            <a:t>covariance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µ</m:t>
                                            </m:r>
                                          </m:e>
                                          <m:sub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)(</m:t>
                                        </m:r>
                                        <m:sSub>
                                          <m:sSub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µ</m:t>
                                            </m:r>
                                          </m:e>
                                          <m:sub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)(</m:t>
                                        </m:r>
                                        <m:sSub>
                                          <m:sSub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800" b="1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047241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6385201-4727-9DD6-BB3E-9D9A746BFE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472490"/>
                  </p:ext>
                </p:extLst>
              </p:nvPr>
            </p:nvGraphicFramePr>
            <p:xfrm>
              <a:off x="1085885" y="458100"/>
              <a:ext cx="10020230" cy="56330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40077">
                      <a:extLst>
                        <a:ext uri="{9D8B030D-6E8A-4147-A177-3AD203B41FA5}">
                          <a16:colId xmlns:a16="http://schemas.microsoft.com/office/drawing/2014/main" val="764888307"/>
                        </a:ext>
                      </a:extLst>
                    </a:gridCol>
                    <a:gridCol w="3472147">
                      <a:extLst>
                        <a:ext uri="{9D8B030D-6E8A-4147-A177-3AD203B41FA5}">
                          <a16:colId xmlns:a16="http://schemas.microsoft.com/office/drawing/2014/main" val="1489837091"/>
                        </a:ext>
                      </a:extLst>
                    </a:gridCol>
                    <a:gridCol w="3208006">
                      <a:extLst>
                        <a:ext uri="{9D8B030D-6E8A-4147-A177-3AD203B41FA5}">
                          <a16:colId xmlns:a16="http://schemas.microsoft.com/office/drawing/2014/main" val="3141874766"/>
                        </a:ext>
                      </a:extLst>
                    </a:gridCol>
                  </a:tblGrid>
                  <a:tr h="155448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b="1" dirty="0"/>
                            <a:t>Population data</a:t>
                          </a:r>
                        </a:p>
                        <a:p>
                          <a:r>
                            <a:rPr lang="en-GB" sz="1400" dirty="0"/>
                            <a:t>In statistics, a population is the pool of individuals from which a statistical sample is drawn for a study. Any selection of individuals grouped together by a common feature can be said to be a population.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Sample data</a:t>
                          </a:r>
                          <a:endParaRPr lang="en-GB" sz="2000" dirty="0"/>
                        </a:p>
                        <a:p>
                          <a:r>
                            <a:rPr lang="en-GB" sz="1600" dirty="0"/>
                            <a:t> </a:t>
                          </a:r>
                          <a:r>
                            <a:rPr lang="en-GB" sz="1400" dirty="0"/>
                            <a:t>A sample is a statistically significant portion of a population, not an entire population. The size of the sample is always less than the total size of the population.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1735125"/>
                      </a:ext>
                    </a:extLst>
                  </a:tr>
                  <a:tr h="117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1" dirty="0" err="1"/>
                            <a:t>mean</a:t>
                          </a:r>
                          <a:endParaRPr lang="en-GB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96316" t="-135567" r="-93158" b="-2463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212738" t="-135567" r="-951" b="-2463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76452"/>
                      </a:ext>
                    </a:extLst>
                  </a:tr>
                  <a:tr h="7677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1" dirty="0" err="1"/>
                            <a:t>variance</a:t>
                          </a:r>
                          <a:endParaRPr lang="en-GB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96316" t="-362698" r="-93158" b="-2793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212738" t="-362698" r="-951" b="-2793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2234855"/>
                      </a:ext>
                    </a:extLst>
                  </a:tr>
                  <a:tr h="10663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1" dirty="0"/>
                            <a:t>standard </a:t>
                          </a:r>
                          <a:r>
                            <a:rPr lang="it-IT" b="1" dirty="0" err="1"/>
                            <a:t>deviation</a:t>
                          </a:r>
                          <a:endParaRPr lang="en-GB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96316" t="-333143" r="-93158" b="-101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212738" t="-333143" r="-951" b="-101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6668068"/>
                      </a:ext>
                    </a:extLst>
                  </a:tr>
                  <a:tr h="10663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/>
                            <a:t>covariance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96316" t="-433143" r="-93158" b="-1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212738" t="-433143" r="-951" b="-1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7241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39955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AA3064-02C1-7481-49BD-A93635158CF9}"/>
              </a:ext>
            </a:extLst>
          </p:cNvPr>
          <p:cNvSpPr txBox="1"/>
          <p:nvPr/>
        </p:nvSpPr>
        <p:spPr>
          <a:xfrm>
            <a:off x="503853" y="531845"/>
            <a:ext cx="103260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Measures of central tendency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Mean: </a:t>
            </a:r>
            <a:r>
              <a:rPr lang="en-GB" dirty="0"/>
              <a:t>sum of values divided by the number of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Median: </a:t>
            </a:r>
            <a:r>
              <a:rPr lang="en-GB" dirty="0"/>
              <a:t>the middle number in an ordered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Mode: </a:t>
            </a:r>
            <a:r>
              <a:rPr lang="en-GB" dirty="0"/>
              <a:t>the most frequent value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968730E-25F9-D039-4A58-41C01666F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571" y="2833200"/>
            <a:ext cx="5406823" cy="376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5999C9-ED95-626D-EBEA-C591DDD1B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955477"/>
              </p:ext>
            </p:extLst>
          </p:nvPr>
        </p:nvGraphicFramePr>
        <p:xfrm>
          <a:off x="609600" y="3370702"/>
          <a:ext cx="1224573" cy="2462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573">
                  <a:extLst>
                    <a:ext uri="{9D8B030D-6E8A-4147-A177-3AD203B41FA5}">
                      <a16:colId xmlns:a16="http://schemas.microsoft.com/office/drawing/2014/main" val="1614060573"/>
                    </a:ext>
                  </a:extLst>
                </a:gridCol>
              </a:tblGrid>
              <a:tr h="2157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u="none" strike="noStrike" dirty="0">
                          <a:effectLst/>
                        </a:rPr>
                        <a:t>Annual income</a:t>
                      </a:r>
                      <a:endParaRPr lang="en-GB" sz="9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3879938"/>
                  </a:ext>
                </a:extLst>
              </a:tr>
              <a:tr h="2030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 $          62,000.00 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5717495"/>
                  </a:ext>
                </a:extLst>
              </a:tr>
              <a:tr h="2030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 $          64,000.00 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6999786"/>
                  </a:ext>
                </a:extLst>
              </a:tr>
              <a:tr h="2030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 $          49,000.00 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4272744"/>
                  </a:ext>
                </a:extLst>
              </a:tr>
              <a:tr h="2030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 $       324,000.00 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7867864"/>
                  </a:ext>
                </a:extLst>
              </a:tr>
              <a:tr h="2030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 $    1,264,000.00 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7508045"/>
                  </a:ext>
                </a:extLst>
              </a:tr>
              <a:tr h="2030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 $          54,330.00 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8133281"/>
                  </a:ext>
                </a:extLst>
              </a:tr>
              <a:tr h="2030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 $          64,000.00 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757448"/>
                  </a:ext>
                </a:extLst>
              </a:tr>
              <a:tr h="2030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 $          51,000.00 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3760851"/>
                  </a:ext>
                </a:extLst>
              </a:tr>
              <a:tr h="2030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 $          55,000.00 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1961149"/>
                  </a:ext>
                </a:extLst>
              </a:tr>
              <a:tr h="20309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 $          48,000.00 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8680897"/>
                  </a:ext>
                </a:extLst>
              </a:tr>
              <a:tr h="2157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 $          53,000.00 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6407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144B70-E7D4-4722-02BA-834AA6266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187079"/>
              </p:ext>
            </p:extLst>
          </p:nvPr>
        </p:nvGraphicFramePr>
        <p:xfrm>
          <a:off x="3034615" y="4081546"/>
          <a:ext cx="2107810" cy="1028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1982">
                  <a:extLst>
                    <a:ext uri="{9D8B030D-6E8A-4147-A177-3AD203B41FA5}">
                      <a16:colId xmlns:a16="http://schemas.microsoft.com/office/drawing/2014/main" val="3552463295"/>
                    </a:ext>
                  </a:extLst>
                </a:gridCol>
                <a:gridCol w="1145828">
                  <a:extLst>
                    <a:ext uri="{9D8B030D-6E8A-4147-A177-3AD203B41FA5}">
                      <a16:colId xmlns:a16="http://schemas.microsoft.com/office/drawing/2014/main" val="3689906732"/>
                    </a:ext>
                  </a:extLst>
                </a:gridCol>
              </a:tblGrid>
              <a:tr h="2691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 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u="none" strike="noStrike" dirty="0">
                          <a:effectLst/>
                        </a:rPr>
                        <a:t>Annual income</a:t>
                      </a:r>
                      <a:endParaRPr lang="en-GB" sz="9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8904707"/>
                  </a:ext>
                </a:extLst>
              </a:tr>
              <a:tr h="2532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u="none" strike="noStrike" dirty="0">
                          <a:effectLst/>
                        </a:rPr>
                        <a:t>Mean</a:t>
                      </a:r>
                      <a:endParaRPr lang="en-GB" sz="9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 $   189,848.18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2834085"/>
                  </a:ext>
                </a:extLst>
              </a:tr>
              <a:tr h="2532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u="none" strike="noStrike">
                          <a:effectLst/>
                        </a:rPr>
                        <a:t>Median</a:t>
                      </a:r>
                      <a:endParaRPr lang="en-GB" sz="9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 $     55,000.00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7425729"/>
                  </a:ext>
                </a:extLst>
              </a:tr>
              <a:tr h="2532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u="none" strike="noStrike" dirty="0">
                          <a:effectLst/>
                        </a:rPr>
                        <a:t>Mode</a:t>
                      </a:r>
                      <a:endParaRPr lang="en-GB" sz="9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 $     64,000.00 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6035612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469D268C-5748-0AB5-8481-F7B989C3C457}"/>
              </a:ext>
            </a:extLst>
          </p:cNvPr>
          <p:cNvSpPr/>
          <p:nvPr/>
        </p:nvSpPr>
        <p:spPr>
          <a:xfrm>
            <a:off x="2153040" y="4596009"/>
            <a:ext cx="562708" cy="241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128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AA3064-02C1-7481-49BD-A93635158CF9}"/>
              </a:ext>
            </a:extLst>
          </p:cNvPr>
          <p:cNvSpPr txBox="1"/>
          <p:nvPr/>
        </p:nvSpPr>
        <p:spPr>
          <a:xfrm>
            <a:off x="503853" y="531845"/>
            <a:ext cx="10326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Measures of </a:t>
            </a:r>
            <a:r>
              <a:rPr lang="en-GB" sz="2400" b="1" dirty="0" err="1"/>
              <a:t>asimmetry</a:t>
            </a:r>
            <a:endParaRPr lang="en-GB" sz="2400" b="1" dirty="0"/>
          </a:p>
          <a:p>
            <a:endParaRPr lang="en-GB" dirty="0"/>
          </a:p>
          <a:p>
            <a:r>
              <a:rPr lang="en-GB" b="1" dirty="0"/>
              <a:t>Skewness</a:t>
            </a:r>
            <a:r>
              <a:rPr lang="en-GB" dirty="0"/>
              <a:t> indicates whether the data is concentrated on one side.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F754C1A-7F87-3197-0339-4F11F3748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145" y="3289054"/>
            <a:ext cx="4865802" cy="330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853B01E-F70B-67EA-8861-B03ECDC37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53" y="3289054"/>
            <a:ext cx="4739745" cy="330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589D4E-F50B-49E2-E038-2A5E46D1E35E}"/>
              </a:ext>
            </a:extLst>
          </p:cNvPr>
          <p:cNvSpPr txBox="1"/>
          <p:nvPr/>
        </p:nvSpPr>
        <p:spPr>
          <a:xfrm>
            <a:off x="2938348" y="4308906"/>
            <a:ext cx="1296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Skew = 3.06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B1359-2503-182E-223F-8FECBCD83735}"/>
              </a:ext>
            </a:extLst>
          </p:cNvPr>
          <p:cNvSpPr txBox="1"/>
          <p:nvPr/>
        </p:nvSpPr>
        <p:spPr>
          <a:xfrm>
            <a:off x="9778763" y="4308906"/>
            <a:ext cx="136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Skew = -0.37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C7C580-B0B3-5128-3C28-018370424A5C}"/>
              </a:ext>
            </a:extLst>
          </p:cNvPr>
          <p:cNvSpPr txBox="1"/>
          <p:nvPr/>
        </p:nvSpPr>
        <p:spPr>
          <a:xfrm>
            <a:off x="1975968" y="2409796"/>
            <a:ext cx="322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mean &gt; median </a:t>
            </a:r>
            <a:r>
              <a:rPr lang="en-GB" dirty="0">
                <a:sym typeface="Wingdings" panose="05000000000000000000" pitchFamily="2" charset="2"/>
              </a:rPr>
              <a:t> positive skew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C5B8C4-72D0-834A-C8A4-AF2F598EF21E}"/>
              </a:ext>
            </a:extLst>
          </p:cNvPr>
          <p:cNvSpPr txBox="1"/>
          <p:nvPr/>
        </p:nvSpPr>
        <p:spPr>
          <a:xfrm>
            <a:off x="7427199" y="2409796"/>
            <a:ext cx="3293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mean &lt; median </a:t>
            </a:r>
            <a:r>
              <a:rPr lang="en-GB" dirty="0">
                <a:sym typeface="Wingdings" panose="05000000000000000000" pitchFamily="2" charset="2"/>
              </a:rPr>
              <a:t> negative skew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676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358D59-D1F0-5BD8-FBFA-1276BFEF8772}"/>
              </a:ext>
            </a:extLst>
          </p:cNvPr>
          <p:cNvSpPr txBox="1"/>
          <p:nvPr/>
        </p:nvSpPr>
        <p:spPr>
          <a:xfrm>
            <a:off x="503853" y="531845"/>
            <a:ext cx="10326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Measures of variability</a:t>
            </a:r>
          </a:p>
          <a:p>
            <a:endParaRPr lang="en-GB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4985AEF-2E2B-60D5-39ED-1A3D1C45A4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8090586"/>
                  </p:ext>
                </p:extLst>
              </p:nvPr>
            </p:nvGraphicFramePr>
            <p:xfrm>
              <a:off x="1732084" y="1234029"/>
              <a:ext cx="7506435" cy="15957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02145">
                      <a:extLst>
                        <a:ext uri="{9D8B030D-6E8A-4147-A177-3AD203B41FA5}">
                          <a16:colId xmlns:a16="http://schemas.microsoft.com/office/drawing/2014/main" val="3962999171"/>
                        </a:ext>
                      </a:extLst>
                    </a:gridCol>
                    <a:gridCol w="2502145">
                      <a:extLst>
                        <a:ext uri="{9D8B030D-6E8A-4147-A177-3AD203B41FA5}">
                          <a16:colId xmlns:a16="http://schemas.microsoft.com/office/drawing/2014/main" val="911876905"/>
                        </a:ext>
                      </a:extLst>
                    </a:gridCol>
                    <a:gridCol w="2502145">
                      <a:extLst>
                        <a:ext uri="{9D8B030D-6E8A-4147-A177-3AD203B41FA5}">
                          <a16:colId xmlns:a16="http://schemas.microsoft.com/office/drawing/2014/main" val="1399419699"/>
                        </a:ext>
                      </a:extLst>
                    </a:gridCol>
                  </a:tblGrid>
                  <a:tr h="340727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Population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Sample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9662550"/>
                      </a:ext>
                    </a:extLst>
                  </a:tr>
                  <a:tr h="5148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 err="1"/>
                            <a:t>variance</a:t>
                          </a:r>
                          <a:endParaRPr lang="en-GB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l-G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sz="1200" b="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it-IT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GB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en-GB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it-IT" sz="1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it-IT" sz="12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it-IT" sz="12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GB" sz="1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t-IT" sz="1200" b="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it-IT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sz="1200" b="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it-IT" sz="1200" b="0" i="1">
                                                <a:latin typeface="Cambria Math" panose="02040503050406030204" pitchFamily="18" charset="0"/>
                                              </a:rPr>
                                              <m:t>−µ)</m:t>
                                            </m:r>
                                          </m:e>
                                          <m:sup>
                                            <m:r>
                                              <a:rPr lang="it-IT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r>
                                      <a:rPr lang="it-IT" sz="1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l-G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it-IT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GB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en-GB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it-IT" sz="1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it-IT" sz="12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GB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GB" sz="1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t-IT" sz="1200" b="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it-IT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sz="1200" b="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it-IT" sz="1200" b="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it-IT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GB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  <m:r>
                                              <a:rPr lang="it-IT" sz="1200" b="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it-IT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200" b="1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435031579"/>
                      </a:ext>
                    </a:extLst>
                  </a:tr>
                  <a:tr h="7151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/>
                            <a:t>standard </a:t>
                          </a:r>
                          <a:r>
                            <a:rPr lang="it-IT" sz="1600" b="1" dirty="0" err="1"/>
                            <a:t>deviation</a:t>
                          </a:r>
                          <a:endParaRPr lang="en-GB" sz="16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2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GB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it-IT" sz="1200" b="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it-IT" sz="1200" b="0" i="1"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it-IT" sz="1200" b="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GB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it-IT" sz="1200" b="0" i="1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it-IT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GB" sz="1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it-IT" sz="12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it-IT" sz="1200" b="0" i="1">
                                                    <a:latin typeface="Cambria Math" panose="02040503050406030204" pitchFamily="18" charset="0"/>
                                                  </a:rPr>
                                                  <m:t>−µ)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it-IT" sz="1200" b="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</m:num>
                                      <m:den>
                                        <m:r>
                                          <a:rPr lang="it-IT" sz="1200" b="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2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200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GB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it-IT" sz="1200" b="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it-IT" sz="1200" b="0" i="1"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GB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GB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it-IT" sz="1200" b="0" i="1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it-IT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GB" sz="1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it-IT" sz="12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it-IT" sz="1200" b="0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it-IT" sz="1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GB" sz="1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  <m:r>
                                                  <a:rPr lang="it-IT" sz="1200" b="0" i="1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it-IT" sz="1200" b="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</m:num>
                                      <m:den>
                                        <m:r>
                                          <a:rPr lang="en-GB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sz="12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GB" sz="1200" b="1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5632184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4985AEF-2E2B-60D5-39ED-1A3D1C45A4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8090586"/>
                  </p:ext>
                </p:extLst>
              </p:nvPr>
            </p:nvGraphicFramePr>
            <p:xfrm>
              <a:off x="1732084" y="1234029"/>
              <a:ext cx="7506435" cy="15957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02145">
                      <a:extLst>
                        <a:ext uri="{9D8B030D-6E8A-4147-A177-3AD203B41FA5}">
                          <a16:colId xmlns:a16="http://schemas.microsoft.com/office/drawing/2014/main" val="3962999171"/>
                        </a:ext>
                      </a:extLst>
                    </a:gridCol>
                    <a:gridCol w="2502145">
                      <a:extLst>
                        <a:ext uri="{9D8B030D-6E8A-4147-A177-3AD203B41FA5}">
                          <a16:colId xmlns:a16="http://schemas.microsoft.com/office/drawing/2014/main" val="911876905"/>
                        </a:ext>
                      </a:extLst>
                    </a:gridCol>
                    <a:gridCol w="2502145">
                      <a:extLst>
                        <a:ext uri="{9D8B030D-6E8A-4147-A177-3AD203B41FA5}">
                          <a16:colId xmlns:a16="http://schemas.microsoft.com/office/drawing/2014/main" val="139941969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Population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Sample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9662550"/>
                      </a:ext>
                    </a:extLst>
                  </a:tr>
                  <a:tr h="5148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 err="1"/>
                            <a:t>variance</a:t>
                          </a:r>
                          <a:endParaRPr lang="en-GB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0488" t="-76471" r="-101220" b="-1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200000" t="-76471" r="-973" b="-14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5031579"/>
                      </a:ext>
                    </a:extLst>
                  </a:tr>
                  <a:tr h="7151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/>
                            <a:t>standard </a:t>
                          </a:r>
                          <a:r>
                            <a:rPr lang="it-IT" sz="1600" b="1" dirty="0" err="1"/>
                            <a:t>deviation</a:t>
                          </a:r>
                          <a:endParaRPr lang="en-GB" sz="16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0488" t="-127119" r="-10122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200000" t="-127119" r="-973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321846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11CC432B-E48A-8289-F208-92664BE97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15" y="3097976"/>
            <a:ext cx="5137637" cy="346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79BCF5-B46D-DD6F-D0B9-19A29DA61D67}"/>
              </a:ext>
            </a:extLst>
          </p:cNvPr>
          <p:cNvSpPr txBox="1"/>
          <p:nvPr/>
        </p:nvSpPr>
        <p:spPr>
          <a:xfrm>
            <a:off x="3868616" y="3347298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µ = 50</a:t>
            </a:r>
          </a:p>
          <a:p>
            <a:r>
              <a:rPr lang="en-GB" dirty="0">
                <a:solidFill>
                  <a:schemeClr val="accent1"/>
                </a:solidFill>
              </a:rPr>
              <a:t>σ = 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59F70E-E00F-05AC-7E4B-46E0F4FB42D2}"/>
              </a:ext>
            </a:extLst>
          </p:cNvPr>
          <p:cNvSpPr txBox="1"/>
          <p:nvPr/>
        </p:nvSpPr>
        <p:spPr>
          <a:xfrm>
            <a:off x="7112003" y="3350948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µ = 50</a:t>
            </a:r>
          </a:p>
          <a:p>
            <a:r>
              <a:rPr lang="en-GB" dirty="0">
                <a:solidFill>
                  <a:schemeClr val="accent2"/>
                </a:solidFill>
              </a:rPr>
              <a:t>σ = 2</a:t>
            </a:r>
          </a:p>
        </p:txBody>
      </p:sp>
    </p:spTree>
    <p:extLst>
      <p:ext uri="{BB962C8B-B14F-4D97-AF65-F5344CB8AC3E}">
        <p14:creationId xmlns:p14="http://schemas.microsoft.com/office/powerpoint/2010/main" val="4032279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AACC1C-3870-C5E7-5A62-04AC753248F8}"/>
              </a:ext>
            </a:extLst>
          </p:cNvPr>
          <p:cNvSpPr txBox="1"/>
          <p:nvPr/>
        </p:nvSpPr>
        <p:spPr>
          <a:xfrm>
            <a:off x="503853" y="531845"/>
            <a:ext cx="1032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Measures of relationship between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869223-FE95-E779-DC80-C64746BC90C6}"/>
                  </a:ext>
                </a:extLst>
              </p:cNvPr>
              <p:cNvSpPr txBox="1"/>
              <p:nvPr/>
            </p:nvSpPr>
            <p:spPr>
              <a:xfrm>
                <a:off x="917611" y="1576999"/>
                <a:ext cx="2877522" cy="6354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869223-FE95-E779-DC80-C64746BC9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11" y="1576999"/>
                <a:ext cx="2877522" cy="6354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2339D13-9291-CF1B-D2C6-6F350B893CB0}"/>
              </a:ext>
            </a:extLst>
          </p:cNvPr>
          <p:cNvSpPr txBox="1"/>
          <p:nvPr/>
        </p:nvSpPr>
        <p:spPr>
          <a:xfrm>
            <a:off x="1837537" y="1207667"/>
            <a:ext cx="141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Covariance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F5E2E-2FD0-C54C-B57B-5F86965EEC5C}"/>
              </a:ext>
            </a:extLst>
          </p:cNvPr>
          <p:cNvSpPr txBox="1"/>
          <p:nvPr/>
        </p:nvSpPr>
        <p:spPr>
          <a:xfrm>
            <a:off x="7674129" y="1207667"/>
            <a:ext cx="315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Linear correlation coefficient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616C44D-D115-9BD6-A096-7A583939FE5E}"/>
              </a:ext>
            </a:extLst>
          </p:cNvPr>
          <p:cNvSpPr/>
          <p:nvPr/>
        </p:nvSpPr>
        <p:spPr>
          <a:xfrm>
            <a:off x="4889277" y="1758203"/>
            <a:ext cx="1660992" cy="273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BFDF08-FECC-CE14-0052-F3F6DA3BB2DF}"/>
                  </a:ext>
                </a:extLst>
              </p:cNvPr>
              <p:cNvSpPr txBox="1"/>
              <p:nvPr/>
            </p:nvSpPr>
            <p:spPr>
              <a:xfrm>
                <a:off x="7674129" y="1576999"/>
                <a:ext cx="2501008" cy="6519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𝑐𝑜𝑟𝑟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BFDF08-FECC-CE14-0052-F3F6DA3BB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129" y="1576999"/>
                <a:ext cx="2501008" cy="6519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CB1C416-3126-C266-2554-371FB83B36BE}"/>
              </a:ext>
            </a:extLst>
          </p:cNvPr>
          <p:cNvSpPr txBox="1"/>
          <p:nvPr/>
        </p:nvSpPr>
        <p:spPr>
          <a:xfrm>
            <a:off x="2971800" y="6207370"/>
            <a:ext cx="4985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Correlation does not imply causation!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F71FDE8-F79B-95EE-9C30-AC328FEDC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840" y="3290386"/>
            <a:ext cx="3019156" cy="198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9E2D40-CDA6-2143-A1E1-363F90A7A47F}"/>
              </a:ext>
            </a:extLst>
          </p:cNvPr>
          <p:cNvSpPr txBox="1"/>
          <p:nvPr/>
        </p:nvSpPr>
        <p:spPr>
          <a:xfrm>
            <a:off x="5330063" y="5240811"/>
            <a:ext cx="11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corr</a:t>
            </a:r>
            <a:r>
              <a:rPr lang="en-GB" dirty="0"/>
              <a:t> = 0.08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2AE0B2-4174-4082-988F-95F8E93B0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18" y="3368206"/>
            <a:ext cx="2877523" cy="1903002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BF2D218-CD74-4CDA-AB99-4BBE081E7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611" y="3290386"/>
            <a:ext cx="3059092" cy="198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F3DC422-23F0-E365-BAD9-633F160072DF}"/>
              </a:ext>
            </a:extLst>
          </p:cNvPr>
          <p:cNvSpPr txBox="1"/>
          <p:nvPr/>
        </p:nvSpPr>
        <p:spPr>
          <a:xfrm>
            <a:off x="9470653" y="5240811"/>
            <a:ext cx="1408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corr</a:t>
            </a:r>
            <a:r>
              <a:rPr lang="en-GB" dirty="0"/>
              <a:t> = -0.90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8B0424-29FE-2C93-30EA-3811FF2165A0}"/>
              </a:ext>
            </a:extLst>
          </p:cNvPr>
          <p:cNvSpPr txBox="1"/>
          <p:nvPr/>
        </p:nvSpPr>
        <p:spPr>
          <a:xfrm>
            <a:off x="1411079" y="5271208"/>
            <a:ext cx="123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corr</a:t>
            </a:r>
            <a:r>
              <a:rPr lang="en-GB" dirty="0"/>
              <a:t> = 0.89</a:t>
            </a:r>
          </a:p>
        </p:txBody>
      </p:sp>
    </p:spTree>
    <p:extLst>
      <p:ext uri="{BB962C8B-B14F-4D97-AF65-F5344CB8AC3E}">
        <p14:creationId xmlns:p14="http://schemas.microsoft.com/office/powerpoint/2010/main" val="1253673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385201-4727-9DD6-BB3E-9D9A746BF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329742"/>
              </p:ext>
            </p:extLst>
          </p:nvPr>
        </p:nvGraphicFramePr>
        <p:xfrm>
          <a:off x="790575" y="493752"/>
          <a:ext cx="10610849" cy="1519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1489837091"/>
                    </a:ext>
                  </a:extLst>
                </a:gridCol>
                <a:gridCol w="5200649">
                  <a:extLst>
                    <a:ext uri="{9D8B030D-6E8A-4147-A177-3AD203B41FA5}">
                      <a16:colId xmlns:a16="http://schemas.microsoft.com/office/drawing/2014/main" val="31418747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400" b="1" dirty="0"/>
                        <a:t>Discrete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Continuous 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735125"/>
                  </a:ext>
                </a:extLst>
              </a:tr>
              <a:tr h="422352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Every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unique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outcome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has</a:t>
                      </a:r>
                      <a:r>
                        <a:rPr lang="it-IT" dirty="0"/>
                        <a:t> a </a:t>
                      </a:r>
                      <a:r>
                        <a:rPr lang="it-IT" dirty="0" err="1"/>
                        <a:t>probability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assigned</a:t>
                      </a:r>
                      <a:r>
                        <a:rPr lang="it-IT" dirty="0"/>
                        <a:t> to </a:t>
                      </a:r>
                      <a:r>
                        <a:rPr lang="it-IT" dirty="0" err="1"/>
                        <a:t>it</a:t>
                      </a:r>
                      <a:endParaRPr lang="en-GB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dirty="0" err="1"/>
                        <a:t>We</a:t>
                      </a:r>
                      <a:r>
                        <a:rPr lang="it-IT" sz="1800" b="0" dirty="0"/>
                        <a:t> </a:t>
                      </a:r>
                      <a:r>
                        <a:rPr lang="it-IT" sz="1800" b="0" dirty="0" err="1"/>
                        <a:t>cannot</a:t>
                      </a:r>
                      <a:r>
                        <a:rPr lang="it-IT" sz="1800" b="0" dirty="0"/>
                        <a:t> record the </a:t>
                      </a:r>
                      <a:r>
                        <a:rPr lang="it-IT" sz="1800" b="0" dirty="0" err="1"/>
                        <a:t>frequecy</a:t>
                      </a:r>
                      <a:r>
                        <a:rPr lang="it-IT" sz="1800" b="0" dirty="0"/>
                        <a:t> (or </a:t>
                      </a:r>
                      <a:r>
                        <a:rPr lang="it-IT" sz="1800" b="0" dirty="0" err="1"/>
                        <a:t>probability</a:t>
                      </a:r>
                      <a:r>
                        <a:rPr lang="it-IT" sz="1800" b="0" dirty="0"/>
                        <a:t>) of </a:t>
                      </a:r>
                      <a:r>
                        <a:rPr lang="it-IT" sz="1800" b="0" dirty="0" err="1"/>
                        <a:t>each</a:t>
                      </a:r>
                      <a:r>
                        <a:rPr lang="it-IT" sz="1800" b="0" dirty="0"/>
                        <a:t> </a:t>
                      </a:r>
                      <a:r>
                        <a:rPr lang="it-IT" sz="1800" b="0" dirty="0" err="1"/>
                        <a:t>distinct</a:t>
                      </a:r>
                      <a:r>
                        <a:rPr lang="it-IT" sz="1800" b="0" dirty="0"/>
                        <a:t> </a:t>
                      </a:r>
                      <a:r>
                        <a:rPr lang="it-IT" sz="1800" b="0" dirty="0" err="1"/>
                        <a:t>value</a:t>
                      </a:r>
                      <a:endParaRPr lang="en-GB" sz="1800" b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5676452"/>
                  </a:ext>
                </a:extLst>
              </a:tr>
              <a:tr h="422352">
                <a:tc>
                  <a:txBody>
                    <a:bodyPr/>
                    <a:lstStyle/>
                    <a:p>
                      <a:r>
                        <a:rPr lang="it-IT" dirty="0"/>
                        <a:t>Finite sample </a:t>
                      </a:r>
                      <a:r>
                        <a:rPr lang="it-IT" dirty="0" err="1"/>
                        <a:t>space</a:t>
                      </a:r>
                      <a:endParaRPr lang="en-GB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dirty="0"/>
                        <a:t>Infinite sample </a:t>
                      </a:r>
                      <a:r>
                        <a:rPr lang="it-IT" sz="1800" b="0" dirty="0" err="1"/>
                        <a:t>space</a:t>
                      </a:r>
                      <a:endParaRPr lang="en-GB" sz="1800" b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422348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CCBA3D-2F2B-58C4-B5BA-CC7096EF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80015"/>
              </p:ext>
            </p:extLst>
          </p:nvPr>
        </p:nvGraphicFramePr>
        <p:xfrm>
          <a:off x="2039344" y="2227894"/>
          <a:ext cx="1899437" cy="2159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7813">
                  <a:extLst>
                    <a:ext uri="{9D8B030D-6E8A-4147-A177-3AD203B41FA5}">
                      <a16:colId xmlns:a16="http://schemas.microsoft.com/office/drawing/2014/main" val="3312187892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70313452"/>
                    </a:ext>
                  </a:extLst>
                </a:gridCol>
                <a:gridCol w="819149">
                  <a:extLst>
                    <a:ext uri="{9D8B030D-6E8A-4147-A177-3AD203B41FA5}">
                      <a16:colId xmlns:a16="http://schemas.microsoft.com/office/drawing/2014/main" val="1037139391"/>
                    </a:ext>
                  </a:extLst>
                </a:gridCol>
              </a:tblGrid>
              <a:tr h="35027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Sum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Frequency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Probability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4807342"/>
                  </a:ext>
                </a:extLst>
              </a:tr>
              <a:tr h="16449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2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1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0.028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9201384"/>
                  </a:ext>
                </a:extLst>
              </a:tr>
              <a:tr h="16449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3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2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0.056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1274505"/>
                  </a:ext>
                </a:extLst>
              </a:tr>
              <a:tr h="16449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4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3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0.083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8854803"/>
                  </a:ext>
                </a:extLst>
              </a:tr>
              <a:tr h="16449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5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4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0.111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5707237"/>
                  </a:ext>
                </a:extLst>
              </a:tr>
              <a:tr h="16449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6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5</a:t>
                      </a:r>
                      <a:endParaRPr lang="en-GB" sz="10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0.139</a:t>
                      </a:r>
                      <a:endParaRPr lang="en-GB" sz="10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0513678"/>
                  </a:ext>
                </a:extLst>
              </a:tr>
              <a:tr h="16449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7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6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0.167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7283043"/>
                  </a:ext>
                </a:extLst>
              </a:tr>
              <a:tr h="16449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8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5</a:t>
                      </a:r>
                      <a:endParaRPr lang="en-GB" sz="10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0.139</a:t>
                      </a:r>
                      <a:endParaRPr lang="en-GB" sz="10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3443882"/>
                  </a:ext>
                </a:extLst>
              </a:tr>
              <a:tr h="16449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9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4</a:t>
                      </a:r>
                      <a:endParaRPr lang="en-GB" sz="10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0.111</a:t>
                      </a:r>
                      <a:endParaRPr lang="en-GB" sz="10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7851141"/>
                  </a:ext>
                </a:extLst>
              </a:tr>
              <a:tr h="16449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10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3</a:t>
                      </a:r>
                      <a:endParaRPr lang="en-GB" sz="10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0.083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291224"/>
                  </a:ext>
                </a:extLst>
              </a:tr>
              <a:tr h="16449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11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2</a:t>
                      </a:r>
                      <a:endParaRPr lang="en-GB" sz="10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0.056</a:t>
                      </a:r>
                      <a:endParaRPr lang="en-GB" sz="10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0215075"/>
                  </a:ext>
                </a:extLst>
              </a:tr>
              <a:tr h="164494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12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1</a:t>
                      </a:r>
                      <a:endParaRPr lang="en-GB" sz="10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0.028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0220839"/>
                  </a:ext>
                </a:extLst>
              </a:tr>
            </a:tbl>
          </a:graphicData>
        </a:graphic>
      </p:graphicFrame>
      <p:pic>
        <p:nvPicPr>
          <p:cNvPr id="6" name="Picture 4">
            <a:extLst>
              <a:ext uri="{FF2B5EF4-FFF2-40B4-BE49-F238E27FC236}">
                <a16:creationId xmlns:a16="http://schemas.microsoft.com/office/drawing/2014/main" id="{8EDD6AB2-0461-D3B8-A27C-08C68AC0D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927" y="4602114"/>
            <a:ext cx="3318272" cy="207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903F190-F432-D39F-6506-F3A52D470772}"/>
              </a:ext>
            </a:extLst>
          </p:cNvPr>
          <p:cNvGrpSpPr/>
          <p:nvPr/>
        </p:nvGrpSpPr>
        <p:grpSpPr>
          <a:xfrm>
            <a:off x="6274959" y="2255804"/>
            <a:ext cx="3564367" cy="4421220"/>
            <a:chOff x="6903609" y="2255804"/>
            <a:chExt cx="3564367" cy="442122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C31D046-42CC-A50F-9FE9-3B952C562F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3609" y="2255804"/>
              <a:ext cx="3564367" cy="2346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64" name="Picture 4">
              <a:extLst>
                <a:ext uri="{FF2B5EF4-FFF2-40B4-BE49-F238E27FC236}">
                  <a16:creationId xmlns:a16="http://schemas.microsoft.com/office/drawing/2014/main" id="{E289C1AF-EF07-6D08-6E05-D797E78566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4" y="4528576"/>
              <a:ext cx="3457572" cy="2148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13CC966-50C0-6AEA-9794-1B210EC383C2}"/>
                </a:ext>
              </a:extLst>
            </p:cNvPr>
            <p:cNvCxnSpPr/>
            <p:nvPr/>
          </p:nvCxnSpPr>
          <p:spPr>
            <a:xfrm>
              <a:off x="8524875" y="3887821"/>
              <a:ext cx="76200" cy="2047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5E9909-973F-F3EC-3B94-A54C29F8490F}"/>
                </a:ext>
              </a:extLst>
            </p:cNvPr>
            <p:cNvSpPr/>
            <p:nvPr/>
          </p:nvSpPr>
          <p:spPr>
            <a:xfrm>
              <a:off x="8582025" y="5981700"/>
              <a:ext cx="76200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5275F25-1D01-D683-1F70-FDC2D202C32F}"/>
              </a:ext>
            </a:extLst>
          </p:cNvPr>
          <p:cNvSpPr txBox="1"/>
          <p:nvPr/>
        </p:nvSpPr>
        <p:spPr>
          <a:xfrm>
            <a:off x="9991725" y="2993980"/>
            <a:ext cx="1902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Probability</a:t>
            </a:r>
            <a:r>
              <a:rPr lang="it-IT" sz="1200" dirty="0"/>
              <a:t> </a:t>
            </a:r>
            <a:r>
              <a:rPr lang="it-IT" sz="1200" dirty="0" err="1"/>
              <a:t>density</a:t>
            </a:r>
            <a:r>
              <a:rPr lang="it-IT" sz="1200" dirty="0"/>
              <a:t> </a:t>
            </a:r>
            <a:r>
              <a:rPr lang="it-IT" sz="1200" dirty="0" err="1"/>
              <a:t>function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3347EA-5D92-95D6-962E-F48DB08BD8A7}"/>
              </a:ext>
            </a:extLst>
          </p:cNvPr>
          <p:cNvSpPr txBox="1"/>
          <p:nvPr/>
        </p:nvSpPr>
        <p:spPr>
          <a:xfrm>
            <a:off x="9850868" y="5194255"/>
            <a:ext cx="2203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Cumulative </a:t>
            </a:r>
            <a:r>
              <a:rPr lang="it-IT" sz="1200" dirty="0" err="1"/>
              <a:t>distribution</a:t>
            </a:r>
            <a:r>
              <a:rPr lang="it-IT" sz="1200" dirty="0"/>
              <a:t> </a:t>
            </a:r>
            <a:r>
              <a:rPr lang="it-IT" sz="1200" dirty="0" err="1"/>
              <a:t>function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94382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65154F-2CCB-3B1E-1E86-8D3DD435674B}"/>
              </a:ext>
            </a:extLst>
          </p:cNvPr>
          <p:cNvSpPr txBox="1"/>
          <p:nvPr/>
        </p:nvSpPr>
        <p:spPr>
          <a:xfrm>
            <a:off x="503853" y="531845"/>
            <a:ext cx="113926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Uniform distribution</a:t>
            </a:r>
          </a:p>
          <a:p>
            <a:endParaRPr lang="en-GB" dirty="0"/>
          </a:p>
          <a:p>
            <a:r>
              <a:rPr lang="en-GB" dirty="0"/>
              <a:t>describes an experiment where there is an arbitrary outcome that lies between certain bounds.</a:t>
            </a:r>
          </a:p>
        </p:txBody>
      </p:sp>
      <p:pic>
        <p:nvPicPr>
          <p:cNvPr id="12290" name="Picture 2" descr="🎲 Game Die Emoji on WhatsApp 2.19.352">
            <a:extLst>
              <a:ext uri="{FF2B5EF4-FFF2-40B4-BE49-F238E27FC236}">
                <a16:creationId xmlns:a16="http://schemas.microsoft.com/office/drawing/2014/main" id="{8427A363-DA45-1D92-C953-1A9E961B1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170" y="2265784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>
            <a:extLst>
              <a:ext uri="{FF2B5EF4-FFF2-40B4-BE49-F238E27FC236}">
                <a16:creationId xmlns:a16="http://schemas.microsoft.com/office/drawing/2014/main" id="{DAECB0F9-55A4-A583-3FCD-86DA8F564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356" y="2239569"/>
            <a:ext cx="5478332" cy="401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657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65154F-2CCB-3B1E-1E86-8D3DD435674B}"/>
              </a:ext>
            </a:extLst>
          </p:cNvPr>
          <p:cNvSpPr txBox="1"/>
          <p:nvPr/>
        </p:nvSpPr>
        <p:spPr>
          <a:xfrm>
            <a:off x="503853" y="531845"/>
            <a:ext cx="1124338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Binomial distribution</a:t>
            </a:r>
          </a:p>
          <a:p>
            <a:endParaRPr lang="en-GB" b="1" dirty="0"/>
          </a:p>
          <a:p>
            <a:r>
              <a:rPr lang="en-GB" dirty="0"/>
              <a:t>distribution of the possible number of successful outcomes in a given number of trials in each of which there is the same probability of success.</a:t>
            </a:r>
            <a:endParaRPr lang="en-GB" b="1" dirty="0"/>
          </a:p>
        </p:txBody>
      </p:sp>
      <p:pic>
        <p:nvPicPr>
          <p:cNvPr id="3" name="Picture 2" descr="Heads Tails Coin Images – Browse 1,543 Stock Photos, Vectors, and Video |  Adobe Stock">
            <a:extLst>
              <a:ext uri="{FF2B5EF4-FFF2-40B4-BE49-F238E27FC236}">
                <a16:creationId xmlns:a16="http://schemas.microsoft.com/office/drawing/2014/main" id="{B453A81E-7C54-1497-0DD1-DC48CD5D5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31" y="2151078"/>
            <a:ext cx="3177851" cy="190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079FB3-7417-11DE-EB7B-61487C829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357" y="2239569"/>
            <a:ext cx="5478332" cy="401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45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45A09E-5C1B-7029-F408-457C3D063C26}"/>
              </a:ext>
            </a:extLst>
          </p:cNvPr>
          <p:cNvSpPr txBox="1"/>
          <p:nvPr/>
        </p:nvSpPr>
        <p:spPr>
          <a:xfrm>
            <a:off x="503853" y="531845"/>
            <a:ext cx="11243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Normal distribution</a:t>
            </a:r>
          </a:p>
          <a:p>
            <a:r>
              <a:rPr lang="en-GB" dirty="0"/>
              <a:t>Normal distribution, also known as the Gaussian distribution, is a probability distribution that is symmetric about the mean, showing that data near the mean are more frequent in occurrence than data far from the mean.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2AE8E9-469D-73A1-03B5-96884E27E58E}"/>
              </a:ext>
            </a:extLst>
          </p:cNvPr>
          <p:cNvSpPr txBox="1"/>
          <p:nvPr/>
        </p:nvSpPr>
        <p:spPr>
          <a:xfrm>
            <a:off x="3489729" y="6215468"/>
            <a:ext cx="3754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* 2019, </a:t>
            </a:r>
            <a:r>
              <a:rPr lang="it-IT" sz="1200" dirty="0" err="1"/>
              <a:t>height</a:t>
            </a:r>
            <a:r>
              <a:rPr lang="it-IT" sz="1200" dirty="0"/>
              <a:t> </a:t>
            </a:r>
            <a:r>
              <a:rPr lang="it-IT" sz="1200" dirty="0" err="1"/>
              <a:t>distribution</a:t>
            </a:r>
            <a:r>
              <a:rPr lang="it-IT" sz="1200" dirty="0"/>
              <a:t> of women </a:t>
            </a:r>
            <a:r>
              <a:rPr lang="it-IT" sz="1200" dirty="0" err="1"/>
              <a:t>born</a:t>
            </a:r>
            <a:r>
              <a:rPr lang="it-IT" sz="1200" dirty="0"/>
              <a:t> in </a:t>
            </a:r>
            <a:r>
              <a:rPr lang="it-IT" sz="1200" dirty="0" err="1"/>
              <a:t>Italy</a:t>
            </a:r>
            <a:r>
              <a:rPr lang="it-IT" sz="1200" dirty="0"/>
              <a:t> in 2000</a:t>
            </a:r>
            <a:endParaRPr lang="en-GB" sz="12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6E38EC-99F4-2D6B-1592-41F7EEFE6AD9}"/>
              </a:ext>
            </a:extLst>
          </p:cNvPr>
          <p:cNvGrpSpPr/>
          <p:nvPr/>
        </p:nvGrpSpPr>
        <p:grpSpPr>
          <a:xfrm>
            <a:off x="1847850" y="1861846"/>
            <a:ext cx="6457950" cy="4316283"/>
            <a:chOff x="1847850" y="1861846"/>
            <a:chExt cx="6457950" cy="431628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E00E3B-7884-0585-0555-767D9F36BC58}"/>
                </a:ext>
              </a:extLst>
            </p:cNvPr>
            <p:cNvGrpSpPr/>
            <p:nvPr/>
          </p:nvGrpSpPr>
          <p:grpSpPr>
            <a:xfrm>
              <a:off x="1847850" y="1861846"/>
              <a:ext cx="6457950" cy="4316283"/>
              <a:chOff x="1847850" y="1747546"/>
              <a:chExt cx="6457950" cy="4316283"/>
            </a:xfrm>
          </p:grpSpPr>
          <p:pic>
            <p:nvPicPr>
              <p:cNvPr id="11274" name="Picture 10">
                <a:extLst>
                  <a:ext uri="{FF2B5EF4-FFF2-40B4-BE49-F238E27FC236}">
                    <a16:creationId xmlns:a16="http://schemas.microsoft.com/office/drawing/2014/main" id="{54CA1AC0-FF4F-324F-3DB3-C609436B3F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7850" y="1747546"/>
                <a:ext cx="6457950" cy="43162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9900FD-2C5E-CB7C-5A89-38F57481D54F}"/>
                  </a:ext>
                </a:extLst>
              </p:cNvPr>
              <p:cNvSpPr txBox="1"/>
              <p:nvPr/>
            </p:nvSpPr>
            <p:spPr>
              <a:xfrm>
                <a:off x="6715125" y="2333625"/>
                <a:ext cx="12186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µ = 164 cm</a:t>
                </a:r>
              </a:p>
              <a:p>
                <a:r>
                  <a:rPr lang="en-GB" dirty="0"/>
                  <a:t>σ = 7 cm</a:t>
                </a:r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4071080-C864-8DDB-8716-D492249F8AE7}"/>
                </a:ext>
              </a:extLst>
            </p:cNvPr>
            <p:cNvCxnSpPr/>
            <p:nvPr/>
          </p:nvCxnSpPr>
          <p:spPr>
            <a:xfrm>
              <a:off x="4819650" y="3533775"/>
              <a:ext cx="127635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DF11561-6F0A-60E5-0BDF-FE6785E6B152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4972050"/>
              <a:ext cx="252412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7A17A-E5FF-D671-6FC6-653C644E31D9}"/>
                </a:ext>
              </a:extLst>
            </p:cNvPr>
            <p:cNvSpPr txBox="1"/>
            <p:nvPr/>
          </p:nvSpPr>
          <p:spPr>
            <a:xfrm>
              <a:off x="5399976" y="3195221"/>
              <a:ext cx="696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68.3%</a:t>
              </a:r>
              <a:endParaRPr lang="en-GB" sz="16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B7A8FF-12EC-7BD0-0C8D-6DF4180FC668}"/>
                </a:ext>
              </a:extLst>
            </p:cNvPr>
            <p:cNvSpPr txBox="1"/>
            <p:nvPr/>
          </p:nvSpPr>
          <p:spPr>
            <a:xfrm>
              <a:off x="5989195" y="4697873"/>
              <a:ext cx="6327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95.4%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20993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E911C-7854-C731-8689-B7F077F504E5}"/>
              </a:ext>
            </a:extLst>
          </p:cNvPr>
          <p:cNvSpPr txBox="1"/>
          <p:nvPr/>
        </p:nvSpPr>
        <p:spPr>
          <a:xfrm>
            <a:off x="503853" y="531845"/>
            <a:ext cx="112433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Standard normal distribution</a:t>
            </a:r>
          </a:p>
          <a:p>
            <a:endParaRPr lang="en-GB" b="1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97FF5744-D598-A04C-2313-799C541ED6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3" r="12105"/>
          <a:stretch/>
        </p:blipFill>
        <p:spPr bwMode="auto">
          <a:xfrm>
            <a:off x="6308468" y="997680"/>
            <a:ext cx="5624056" cy="528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9F0DC2D-BCFC-280A-F7BA-7E75E1550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59" y="1785502"/>
            <a:ext cx="5438775" cy="363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9FB8F9-3763-90B2-FC4A-3DDA99303EEC}"/>
                  </a:ext>
                </a:extLst>
              </p:cNvPr>
              <p:cNvSpPr txBox="1"/>
              <p:nvPr/>
            </p:nvSpPr>
            <p:spPr>
              <a:xfrm>
                <a:off x="444759" y="1147106"/>
                <a:ext cx="2468240" cy="4610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−µ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</a:rPr>
                            <m:t>σ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9FB8F9-3763-90B2-FC4A-3DDA99303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59" y="1147106"/>
                <a:ext cx="2468240" cy="4610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51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42F84A-6710-8FE0-50DE-F3EFD9A6973E}"/>
              </a:ext>
            </a:extLst>
          </p:cNvPr>
          <p:cNvSpPr txBox="1"/>
          <p:nvPr/>
        </p:nvSpPr>
        <p:spPr>
          <a:xfrm>
            <a:off x="1994428" y="1934307"/>
            <a:ext cx="82031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Basic terminology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Probability distributions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Correlation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Normal distribution and Central limit theorem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1123984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E911C-7854-C731-8689-B7F077F504E5}"/>
              </a:ext>
            </a:extLst>
          </p:cNvPr>
          <p:cNvSpPr txBox="1"/>
          <p:nvPr/>
        </p:nvSpPr>
        <p:spPr>
          <a:xfrm>
            <a:off x="503853" y="531845"/>
            <a:ext cx="112433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Confidence interval and confidence level</a:t>
            </a:r>
          </a:p>
          <a:p>
            <a:endParaRPr lang="en-GB" sz="2400" b="1" dirty="0"/>
          </a:p>
          <a:p>
            <a:r>
              <a:rPr lang="it-IT" sz="1800" b="1" dirty="0"/>
              <a:t>Confidence </a:t>
            </a:r>
            <a:r>
              <a:rPr lang="it-IT" sz="1800" b="1" dirty="0" err="1"/>
              <a:t>interval</a:t>
            </a:r>
            <a:r>
              <a:rPr lang="it-IT" sz="1800" dirty="0"/>
              <a:t> </a:t>
            </a:r>
            <a:r>
              <a:rPr lang="it-IT" sz="1800" dirty="0" err="1"/>
              <a:t>provides</a:t>
            </a:r>
            <a:r>
              <a:rPr lang="it-IT" sz="1800" dirty="0"/>
              <a:t> a range </a:t>
            </a:r>
            <a:r>
              <a:rPr lang="it-IT" sz="1800" dirty="0" err="1"/>
              <a:t>that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likely</a:t>
            </a:r>
            <a:r>
              <a:rPr lang="it-IT" sz="1800" dirty="0"/>
              <a:t> to </a:t>
            </a:r>
            <a:r>
              <a:rPr lang="it-IT" sz="1800" dirty="0" err="1"/>
              <a:t>contain</a:t>
            </a:r>
            <a:r>
              <a:rPr lang="it-IT" dirty="0"/>
              <a:t> </a:t>
            </a:r>
            <a:r>
              <a:rPr lang="it-IT" sz="1800" dirty="0"/>
              <a:t>the </a:t>
            </a:r>
            <a:r>
              <a:rPr lang="it-IT" sz="1800" dirty="0" err="1"/>
              <a:t>unknown</a:t>
            </a:r>
            <a:r>
              <a:rPr lang="it-IT" sz="1800" dirty="0"/>
              <a:t> </a:t>
            </a:r>
            <a:r>
              <a:rPr lang="it-IT" sz="1800" dirty="0" err="1"/>
              <a:t>value</a:t>
            </a:r>
            <a:r>
              <a:rPr lang="it-IT" sz="1800" dirty="0"/>
              <a:t> and a degree of confidence (</a:t>
            </a:r>
            <a:r>
              <a:rPr lang="it-IT" sz="1800" b="1" dirty="0"/>
              <a:t>confidence </a:t>
            </a:r>
            <a:r>
              <a:rPr lang="it-IT" sz="1800" b="1" dirty="0" err="1"/>
              <a:t>level</a:t>
            </a:r>
            <a:r>
              <a:rPr lang="it-IT" sz="1800" dirty="0"/>
              <a:t>) </a:t>
            </a:r>
            <a:r>
              <a:rPr lang="it-IT" sz="1800" dirty="0" err="1"/>
              <a:t>that</a:t>
            </a:r>
            <a:r>
              <a:rPr lang="it-IT" sz="1800" dirty="0"/>
              <a:t> the </a:t>
            </a:r>
            <a:r>
              <a:rPr lang="it-IT" sz="1800" dirty="0" err="1"/>
              <a:t>unknown</a:t>
            </a:r>
            <a:r>
              <a:rPr lang="it-IT" sz="1800" dirty="0"/>
              <a:t> </a:t>
            </a:r>
            <a:r>
              <a:rPr lang="it-IT" sz="1800" dirty="0" err="1"/>
              <a:t>value</a:t>
            </a:r>
            <a:r>
              <a:rPr lang="it-IT" sz="1800" dirty="0"/>
              <a:t> </a:t>
            </a:r>
            <a:r>
              <a:rPr lang="it-IT" sz="1800" dirty="0" err="1"/>
              <a:t>lies</a:t>
            </a:r>
            <a:r>
              <a:rPr lang="it-IT" sz="1800" dirty="0"/>
              <a:t> </a:t>
            </a:r>
            <a:r>
              <a:rPr lang="it-IT" sz="1800" dirty="0" err="1"/>
              <a:t>within</a:t>
            </a:r>
            <a:r>
              <a:rPr lang="it-IT" sz="1800" dirty="0"/>
              <a:t> </a:t>
            </a:r>
            <a:r>
              <a:rPr lang="it-IT" sz="1800" dirty="0" err="1"/>
              <a:t>that</a:t>
            </a:r>
            <a:r>
              <a:rPr lang="it-IT" sz="1800" dirty="0"/>
              <a:t> range.</a:t>
            </a:r>
            <a:endParaRPr lang="en-GB" sz="1800" dirty="0"/>
          </a:p>
          <a:p>
            <a:endParaRPr lang="en-GB" b="1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8FF79C7-6055-5E6F-C154-33E5F56A3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576" y="2533581"/>
            <a:ext cx="5438775" cy="363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266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45A09E-5C1B-7029-F408-457C3D063C26}"/>
              </a:ext>
            </a:extLst>
          </p:cNvPr>
          <p:cNvSpPr txBox="1"/>
          <p:nvPr/>
        </p:nvSpPr>
        <p:spPr>
          <a:xfrm>
            <a:off x="503853" y="531845"/>
            <a:ext cx="112433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Central limit theorem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Given</a:t>
            </a:r>
            <a:r>
              <a:rPr lang="en-GB" b="1" dirty="0"/>
              <a:t> </a:t>
            </a:r>
            <a:r>
              <a:rPr lang="en-GB" dirty="0"/>
              <a:t>a set of sufficiently large samples drawn from the same population, the means of the samples will be approximately normally distributed.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normal distribution will have a mean close to the mean of the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variance of the sample mean will be close to the variance of the population divided by the sample size.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B089E-8DDE-7F25-1192-71BB323C6C6A}"/>
              </a:ext>
            </a:extLst>
          </p:cNvPr>
          <p:cNvSpPr txBox="1"/>
          <p:nvPr/>
        </p:nvSpPr>
        <p:spPr>
          <a:xfrm>
            <a:off x="1215957" y="6080690"/>
            <a:ext cx="1024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</a:t>
            </a:r>
            <a:r>
              <a:rPr lang="it-IT" sz="1400" dirty="0" err="1"/>
              <a:t>primary</a:t>
            </a:r>
            <a:r>
              <a:rPr lang="it-IT" sz="1400" dirty="0"/>
              <a:t> </a:t>
            </a:r>
            <a:r>
              <a:rPr lang="it-IT" sz="1400" dirty="0" err="1"/>
              <a:t>value</a:t>
            </a:r>
            <a:r>
              <a:rPr lang="it-IT" sz="1400" dirty="0"/>
              <a:t> of the CLT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allows</a:t>
            </a:r>
            <a:r>
              <a:rPr lang="it-IT" sz="1400" dirty="0"/>
              <a:t> </a:t>
            </a:r>
            <a:r>
              <a:rPr lang="it-IT" sz="1400" dirty="0" err="1"/>
              <a:t>us</a:t>
            </a:r>
            <a:r>
              <a:rPr lang="it-IT" sz="1400" dirty="0"/>
              <a:t> to compute confidence </a:t>
            </a:r>
            <a:r>
              <a:rPr lang="it-IT" sz="1400" dirty="0" err="1"/>
              <a:t>levels</a:t>
            </a:r>
            <a:r>
              <a:rPr lang="it-IT" sz="1400" dirty="0"/>
              <a:t> and </a:t>
            </a:r>
            <a:r>
              <a:rPr lang="it-IT" sz="1400" dirty="0" err="1"/>
              <a:t>intervals</a:t>
            </a:r>
            <a:r>
              <a:rPr lang="it-IT" sz="1400" dirty="0"/>
              <a:t> </a:t>
            </a:r>
            <a:r>
              <a:rPr lang="it-IT" sz="1400" dirty="0" err="1"/>
              <a:t>even</a:t>
            </a:r>
            <a:r>
              <a:rPr lang="it-IT" sz="1400" dirty="0"/>
              <a:t> </a:t>
            </a:r>
            <a:r>
              <a:rPr lang="it-IT" sz="1400" dirty="0" err="1"/>
              <a:t>when</a:t>
            </a:r>
            <a:r>
              <a:rPr lang="it-IT" sz="1400" dirty="0"/>
              <a:t> the </a:t>
            </a:r>
            <a:r>
              <a:rPr lang="it-IT" sz="1400" dirty="0" err="1"/>
              <a:t>underlying</a:t>
            </a:r>
            <a:r>
              <a:rPr lang="it-IT" sz="1400" dirty="0"/>
              <a:t> </a:t>
            </a:r>
            <a:r>
              <a:rPr lang="it-IT" sz="1400" dirty="0" err="1"/>
              <a:t>population</a:t>
            </a:r>
            <a:r>
              <a:rPr lang="it-IT" sz="1400" dirty="0"/>
              <a:t>  </a:t>
            </a:r>
            <a:r>
              <a:rPr lang="it-IT" sz="1400" dirty="0" err="1"/>
              <a:t>distribution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normal</a:t>
            </a:r>
            <a:r>
              <a:rPr lang="it-IT" sz="1400" dirty="0"/>
              <a:t>.</a:t>
            </a:r>
            <a:endParaRPr lang="en-GB" sz="1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F58E45-A338-DD6C-31A3-CFFC921079B5}"/>
              </a:ext>
            </a:extLst>
          </p:cNvPr>
          <p:cNvGrpSpPr/>
          <p:nvPr/>
        </p:nvGrpSpPr>
        <p:grpSpPr>
          <a:xfrm>
            <a:off x="503853" y="2831271"/>
            <a:ext cx="11315253" cy="3141512"/>
            <a:chOff x="243191" y="2785350"/>
            <a:chExt cx="11575915" cy="318743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73DDA88-64B8-E172-6E96-DC124733D4AB}"/>
                </a:ext>
              </a:extLst>
            </p:cNvPr>
            <p:cNvGrpSpPr/>
            <p:nvPr/>
          </p:nvGrpSpPr>
          <p:grpSpPr>
            <a:xfrm>
              <a:off x="301996" y="2834700"/>
              <a:ext cx="11043052" cy="3023354"/>
              <a:chOff x="301996" y="2834700"/>
              <a:chExt cx="11043052" cy="3023354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1D8BD6E-9E78-0E01-1DE4-C57CC41B2994}"/>
                  </a:ext>
                </a:extLst>
              </p:cNvPr>
              <p:cNvSpPr txBox="1"/>
              <p:nvPr/>
            </p:nvSpPr>
            <p:spPr>
              <a:xfrm>
                <a:off x="1160120" y="2844572"/>
                <a:ext cx="2216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dirty="0" err="1"/>
                  <a:t>Population</a:t>
                </a:r>
                <a:r>
                  <a:rPr lang="it-IT" sz="1200" dirty="0"/>
                  <a:t> with 10000 </a:t>
                </a:r>
                <a:r>
                  <a:rPr lang="it-IT" sz="1200" dirty="0" err="1"/>
                  <a:t>elements</a:t>
                </a:r>
                <a:endParaRPr lang="it-IT" sz="1200" dirty="0"/>
              </a:p>
              <a:p>
                <a:r>
                  <a:rPr lang="it-IT" sz="1200" dirty="0"/>
                  <a:t>following </a:t>
                </a:r>
                <a:r>
                  <a:rPr lang="it-IT" sz="1200" dirty="0" err="1"/>
                  <a:t>uniform</a:t>
                </a:r>
                <a:r>
                  <a:rPr lang="it-IT" sz="1200" dirty="0"/>
                  <a:t> </a:t>
                </a:r>
                <a:r>
                  <a:rPr lang="it-IT" sz="1200" dirty="0" err="1"/>
                  <a:t>distribution</a:t>
                </a:r>
                <a:endParaRPr lang="en-GB" sz="1200" dirty="0"/>
              </a:p>
            </p:txBody>
          </p:sp>
          <p:sp>
            <p:nvSpPr>
              <p:cNvPr id="3" name="Arrow: Right 2">
                <a:extLst>
                  <a:ext uri="{FF2B5EF4-FFF2-40B4-BE49-F238E27FC236}">
                    <a16:creationId xmlns:a16="http://schemas.microsoft.com/office/drawing/2014/main" id="{FE233351-61F4-E38E-BF09-EF0B6C8B410A}"/>
                  </a:ext>
                </a:extLst>
              </p:cNvPr>
              <p:cNvSpPr/>
              <p:nvPr/>
            </p:nvSpPr>
            <p:spPr>
              <a:xfrm>
                <a:off x="4305300" y="4414126"/>
                <a:ext cx="3467100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7DBF21-BCDE-3E29-7695-CB3B3AEC8A1F}"/>
                  </a:ext>
                </a:extLst>
              </p:cNvPr>
              <p:cNvSpPr txBox="1"/>
              <p:nvPr/>
            </p:nvSpPr>
            <p:spPr>
              <a:xfrm>
                <a:off x="4378973" y="3937876"/>
                <a:ext cx="30989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dirty="0"/>
                  <a:t>Take 100 samples with a </a:t>
                </a:r>
                <a:r>
                  <a:rPr lang="it-IT" sz="1200" dirty="0" err="1"/>
                  <a:t>fixed</a:t>
                </a:r>
                <a:r>
                  <a:rPr lang="it-IT" sz="1200" dirty="0"/>
                  <a:t> size and </a:t>
                </a:r>
                <a:r>
                  <a:rPr lang="it-IT" sz="1200" dirty="0" err="1"/>
                  <a:t>calulate</a:t>
                </a:r>
                <a:endParaRPr lang="it-IT" sz="1200" dirty="0"/>
              </a:p>
              <a:p>
                <a:r>
                  <a:rPr lang="it-IT" sz="1200" dirty="0"/>
                  <a:t> the </a:t>
                </a:r>
                <a:r>
                  <a:rPr lang="it-IT" sz="1200" dirty="0" err="1"/>
                  <a:t>average</a:t>
                </a:r>
                <a:r>
                  <a:rPr lang="it-IT" sz="1200" dirty="0"/>
                  <a:t> of </a:t>
                </a:r>
                <a:r>
                  <a:rPr lang="it-IT" sz="1200" dirty="0" err="1"/>
                  <a:t>each</a:t>
                </a:r>
                <a:r>
                  <a:rPr lang="it-IT" sz="1200" dirty="0"/>
                  <a:t> sample</a:t>
                </a:r>
                <a:endParaRPr lang="en-GB" sz="12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4413D1-9AC7-478F-E697-2C3E3D9D116F}"/>
                  </a:ext>
                </a:extLst>
              </p:cNvPr>
              <p:cNvSpPr txBox="1"/>
              <p:nvPr/>
            </p:nvSpPr>
            <p:spPr>
              <a:xfrm>
                <a:off x="8246123" y="2834700"/>
                <a:ext cx="30989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dirty="0"/>
                  <a:t>Take 100 samples with a </a:t>
                </a:r>
                <a:r>
                  <a:rPr lang="it-IT" sz="1200" dirty="0" err="1"/>
                  <a:t>fixed</a:t>
                </a:r>
                <a:r>
                  <a:rPr lang="it-IT" sz="1200" dirty="0"/>
                  <a:t> size and </a:t>
                </a:r>
                <a:r>
                  <a:rPr lang="it-IT" sz="1200" dirty="0" err="1"/>
                  <a:t>calulate</a:t>
                </a:r>
                <a:endParaRPr lang="it-IT" sz="1200" dirty="0"/>
              </a:p>
              <a:p>
                <a:r>
                  <a:rPr lang="it-IT" sz="1200" dirty="0"/>
                  <a:t> the </a:t>
                </a:r>
                <a:r>
                  <a:rPr lang="it-IT" sz="1200" dirty="0" err="1"/>
                  <a:t>average</a:t>
                </a:r>
                <a:r>
                  <a:rPr lang="it-IT" sz="1200" dirty="0"/>
                  <a:t> of </a:t>
                </a:r>
                <a:r>
                  <a:rPr lang="it-IT" sz="1200" dirty="0" err="1"/>
                  <a:t>each</a:t>
                </a:r>
                <a:r>
                  <a:rPr lang="it-IT" sz="1200" dirty="0"/>
                  <a:t> sample</a:t>
                </a:r>
                <a:endParaRPr lang="en-GB" sz="1200" dirty="0"/>
              </a:p>
            </p:txBody>
          </p:sp>
          <p:pic>
            <p:nvPicPr>
              <p:cNvPr id="14342" name="Picture 6">
                <a:extLst>
                  <a:ext uri="{FF2B5EF4-FFF2-40B4-BE49-F238E27FC236}">
                    <a16:creationId xmlns:a16="http://schemas.microsoft.com/office/drawing/2014/main" id="{19251B3B-60C3-E7A1-2628-23D13CA5DC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996" y="3373700"/>
                <a:ext cx="3816689" cy="24843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51C8E0-465F-0A1E-F251-F660A94D5A74}"/>
                </a:ext>
              </a:extLst>
            </p:cNvPr>
            <p:cNvSpPr/>
            <p:nvPr/>
          </p:nvSpPr>
          <p:spPr>
            <a:xfrm>
              <a:off x="243191" y="2785350"/>
              <a:ext cx="11575915" cy="31874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4344" name="Picture 8">
            <a:extLst>
              <a:ext uri="{FF2B5EF4-FFF2-40B4-BE49-F238E27FC236}">
                <a16:creationId xmlns:a16="http://schemas.microsoft.com/office/drawing/2014/main" id="{1D8F1E90-0ADE-026E-0493-157731D11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949" y="3454326"/>
            <a:ext cx="3505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913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45A09E-5C1B-7029-F408-457C3D063C26}"/>
                  </a:ext>
                </a:extLst>
              </p:cNvPr>
              <p:cNvSpPr txBox="1"/>
              <p:nvPr/>
            </p:nvSpPr>
            <p:spPr>
              <a:xfrm>
                <a:off x="503853" y="531845"/>
                <a:ext cx="11243388" cy="2648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Standard error</a:t>
                </a:r>
              </a:p>
              <a:p>
                <a:endParaRPr lang="en-GB" b="1" dirty="0"/>
              </a:p>
              <a:p>
                <a:r>
                  <a:rPr lang="en-GB" dirty="0"/>
                  <a:t>The standard error for a sample size n is the standard deviation of the means of an infinite number of samples of size n drawn from the population.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If all we have is a single sample, we don’t know the standard deviation of the population. Typically, we assume that the standard deviation of the sample, is a reasonable proxy for the standard deviation of the population. In practice, people use the standard deviation in place of the unknown population standard deviation to estimate SE.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45A09E-5C1B-7029-F408-457C3D063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3" y="531845"/>
                <a:ext cx="11243388" cy="2648225"/>
              </a:xfrm>
              <a:prstGeom prst="rect">
                <a:avLst/>
              </a:prstGeom>
              <a:blipFill>
                <a:blip r:embed="rId2"/>
                <a:stretch>
                  <a:fillRect l="-868" t="-1839" r="-542" b="-2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36069CE5-1488-FEBF-125C-22DF1E337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209" y="3429000"/>
            <a:ext cx="5118574" cy="336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38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E911C-7854-C731-8689-B7F077F504E5}"/>
              </a:ext>
            </a:extLst>
          </p:cNvPr>
          <p:cNvSpPr txBox="1"/>
          <p:nvPr/>
        </p:nvSpPr>
        <p:spPr>
          <a:xfrm>
            <a:off x="503853" y="531845"/>
            <a:ext cx="112433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Confidence interval and confidence level</a:t>
            </a:r>
          </a:p>
          <a:p>
            <a:endParaRPr lang="en-GB" sz="2400" b="1" dirty="0"/>
          </a:p>
          <a:p>
            <a:r>
              <a:rPr lang="it-IT" sz="1800" b="1" dirty="0"/>
              <a:t>Confidence </a:t>
            </a:r>
            <a:r>
              <a:rPr lang="it-IT" sz="1800" b="1" dirty="0" err="1"/>
              <a:t>interval</a:t>
            </a:r>
            <a:r>
              <a:rPr lang="it-IT" sz="1800" dirty="0"/>
              <a:t> </a:t>
            </a:r>
            <a:r>
              <a:rPr lang="it-IT" sz="1800" dirty="0" err="1"/>
              <a:t>provides</a:t>
            </a:r>
            <a:r>
              <a:rPr lang="it-IT" sz="1800" dirty="0"/>
              <a:t> a range </a:t>
            </a:r>
            <a:r>
              <a:rPr lang="it-IT" sz="1800" dirty="0" err="1"/>
              <a:t>that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likely</a:t>
            </a:r>
            <a:r>
              <a:rPr lang="it-IT" sz="1800" dirty="0"/>
              <a:t> to </a:t>
            </a:r>
            <a:r>
              <a:rPr lang="it-IT" sz="1800" dirty="0" err="1"/>
              <a:t>contain</a:t>
            </a:r>
            <a:r>
              <a:rPr lang="it-IT" dirty="0"/>
              <a:t> </a:t>
            </a:r>
            <a:r>
              <a:rPr lang="it-IT" sz="1800" dirty="0"/>
              <a:t>the </a:t>
            </a:r>
            <a:r>
              <a:rPr lang="it-IT" sz="1800" dirty="0" err="1"/>
              <a:t>unknown</a:t>
            </a:r>
            <a:r>
              <a:rPr lang="it-IT" sz="1800" dirty="0"/>
              <a:t> </a:t>
            </a:r>
            <a:r>
              <a:rPr lang="it-IT" sz="1800" dirty="0" err="1"/>
              <a:t>value</a:t>
            </a:r>
            <a:r>
              <a:rPr lang="it-IT" sz="1800" dirty="0"/>
              <a:t> and a degree of confidence (</a:t>
            </a:r>
            <a:r>
              <a:rPr lang="it-IT" sz="1800" b="1" dirty="0"/>
              <a:t>confidence </a:t>
            </a:r>
            <a:r>
              <a:rPr lang="it-IT" sz="1800" b="1" dirty="0" err="1"/>
              <a:t>level</a:t>
            </a:r>
            <a:r>
              <a:rPr lang="it-IT" sz="1800" dirty="0"/>
              <a:t>) </a:t>
            </a:r>
            <a:r>
              <a:rPr lang="it-IT" sz="1800" dirty="0" err="1"/>
              <a:t>that</a:t>
            </a:r>
            <a:r>
              <a:rPr lang="it-IT" sz="1800" dirty="0"/>
              <a:t> the </a:t>
            </a:r>
            <a:r>
              <a:rPr lang="it-IT" sz="1800" dirty="0" err="1"/>
              <a:t>unknown</a:t>
            </a:r>
            <a:r>
              <a:rPr lang="it-IT" sz="1800" dirty="0"/>
              <a:t> </a:t>
            </a:r>
            <a:r>
              <a:rPr lang="it-IT" sz="1800" dirty="0" err="1"/>
              <a:t>value</a:t>
            </a:r>
            <a:r>
              <a:rPr lang="it-IT" sz="1800" dirty="0"/>
              <a:t> </a:t>
            </a:r>
            <a:r>
              <a:rPr lang="it-IT" sz="1800" dirty="0" err="1"/>
              <a:t>lies</a:t>
            </a:r>
            <a:r>
              <a:rPr lang="it-IT" sz="1800" dirty="0"/>
              <a:t> </a:t>
            </a:r>
            <a:r>
              <a:rPr lang="it-IT" sz="1800" dirty="0" err="1"/>
              <a:t>within</a:t>
            </a:r>
            <a:r>
              <a:rPr lang="it-IT" sz="1800" dirty="0"/>
              <a:t> </a:t>
            </a:r>
            <a:r>
              <a:rPr lang="it-IT" sz="1800" dirty="0" err="1"/>
              <a:t>that</a:t>
            </a:r>
            <a:r>
              <a:rPr lang="it-IT" sz="1800" dirty="0"/>
              <a:t> range.</a:t>
            </a:r>
            <a:endParaRPr lang="en-GB" sz="1800" dirty="0"/>
          </a:p>
          <a:p>
            <a:endParaRPr lang="en-GB" b="1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8FF79C7-6055-5E6F-C154-33E5F56A3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51" y="2524056"/>
            <a:ext cx="5438775" cy="363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731A7D8-2C30-F514-BD43-027F0D8AD60C}"/>
              </a:ext>
            </a:extLst>
          </p:cNvPr>
          <p:cNvGrpSpPr/>
          <p:nvPr/>
        </p:nvGrpSpPr>
        <p:grpSpPr>
          <a:xfrm>
            <a:off x="7464669" y="2410864"/>
            <a:ext cx="2728824" cy="1345905"/>
            <a:chOff x="7464669" y="2410864"/>
            <a:chExt cx="2728824" cy="134590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1F09F100-F7A1-D91A-5B68-F0F354445F33}"/>
                    </a:ext>
                  </a:extLst>
                </p:cNvPr>
                <p:cNvSpPr txBox="1"/>
                <p:nvPr/>
              </p:nvSpPr>
              <p:spPr>
                <a:xfrm>
                  <a:off x="7572802" y="2824206"/>
                  <a:ext cx="2427203" cy="9325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±</m:t>
                        </m:r>
                        <m:sSub>
                          <m:sSubPr>
                            <m:ctrlPr>
                              <a:rPr lang="pt-BR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l-GR" sz="3200" i="1" smtClean="0">
                                <a:latin typeface="Cambria Math" panose="02040503050406030204" pitchFamily="18" charset="0"/>
                              </a:rPr>
                              <m:t>α</m:t>
                            </m:r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3200" b="0" i="1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1F09F100-F7A1-D91A-5B68-F0F354445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802" y="2824206"/>
                  <a:ext cx="2427203" cy="9325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6B24E45-2D63-EED0-1431-F72E1E1E6992}"/>
                </a:ext>
              </a:extLst>
            </p:cNvPr>
            <p:cNvSpPr txBox="1"/>
            <p:nvPr/>
          </p:nvSpPr>
          <p:spPr>
            <a:xfrm>
              <a:off x="7464669" y="2410864"/>
              <a:ext cx="2728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Population variance known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6B7A89-9578-57D1-0319-4C681DE83479}"/>
              </a:ext>
            </a:extLst>
          </p:cNvPr>
          <p:cNvGrpSpPr/>
          <p:nvPr/>
        </p:nvGrpSpPr>
        <p:grpSpPr>
          <a:xfrm>
            <a:off x="7464669" y="4343128"/>
            <a:ext cx="3153582" cy="1304716"/>
            <a:chOff x="7464669" y="4343128"/>
            <a:chExt cx="3153582" cy="130471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E32B187-6C4B-010D-261D-6D34A9B1CC19}"/>
                    </a:ext>
                  </a:extLst>
                </p:cNvPr>
                <p:cNvSpPr txBox="1"/>
                <p:nvPr/>
              </p:nvSpPr>
              <p:spPr>
                <a:xfrm>
                  <a:off x="7572802" y="4712460"/>
                  <a:ext cx="3045449" cy="9353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±</m:t>
                        </m:r>
                        <m:sSub>
                          <m:sSubPr>
                            <m:ctrlPr>
                              <a:rPr lang="pt-BR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m:rPr>
                                <m:sty m:val="p"/>
                              </m:rPr>
                              <a:rPr lang="el-GR" sz="3200" i="1" smtClean="0">
                                <a:latin typeface="Cambria Math" panose="02040503050406030204" pitchFamily="18" charset="0"/>
                              </a:rPr>
                              <m:t>α</m:t>
                            </m:r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E32B187-6C4B-010D-261D-6D34A9B1CC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802" y="4712460"/>
                  <a:ext cx="3045449" cy="9353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C1BAD0-C01B-32BF-F8FD-C27CFDB381B9}"/>
                </a:ext>
              </a:extLst>
            </p:cNvPr>
            <p:cNvSpPr txBox="1"/>
            <p:nvPr/>
          </p:nvSpPr>
          <p:spPr>
            <a:xfrm>
              <a:off x="7464669" y="4343128"/>
              <a:ext cx="2972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Population variance unknown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1204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45A09E-5C1B-7029-F408-457C3D063C26}"/>
              </a:ext>
            </a:extLst>
          </p:cNvPr>
          <p:cNvSpPr txBox="1"/>
          <p:nvPr/>
        </p:nvSpPr>
        <p:spPr>
          <a:xfrm>
            <a:off x="503853" y="531845"/>
            <a:ext cx="112433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T distribution</a:t>
            </a:r>
          </a:p>
          <a:p>
            <a:r>
              <a:rPr lang="en-GB" sz="1600" dirty="0"/>
              <a:t>The T distribution, also known as the Student's t-distribution, is a type of probability distribution that is similar to the normal distribution but with a greater chance for extreme values, hence the fatter tails.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9BBFDA-0641-26EE-AF92-8274B5BE2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65" y="2521237"/>
            <a:ext cx="5606318" cy="374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018E26-4685-4F7E-9D58-FB0DA7306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762" y="1257301"/>
            <a:ext cx="3855560" cy="548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16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546FC-3FA5-F4A7-9137-68D234C6086A}"/>
              </a:ext>
            </a:extLst>
          </p:cNvPr>
          <p:cNvSpPr txBox="1"/>
          <p:nvPr/>
        </p:nvSpPr>
        <p:spPr>
          <a:xfrm>
            <a:off x="503853" y="531845"/>
            <a:ext cx="11243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z-score or t-score?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EADBB-8312-99F9-0B92-BBDFEE8263B0}"/>
              </a:ext>
            </a:extLst>
          </p:cNvPr>
          <p:cNvSpPr txBox="1"/>
          <p:nvPr/>
        </p:nvSpPr>
        <p:spPr>
          <a:xfrm>
            <a:off x="3692770" y="1714500"/>
            <a:ext cx="42328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Do you know the population standard dev?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58ECF-77FB-4BC7-B579-3CBEE748D93D}"/>
              </a:ext>
            </a:extLst>
          </p:cNvPr>
          <p:cNvSpPr txBox="1"/>
          <p:nvPr/>
        </p:nvSpPr>
        <p:spPr>
          <a:xfrm>
            <a:off x="1793631" y="3042166"/>
            <a:ext cx="2841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Is the sample size above 30?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0045A-D94E-0824-5EFD-1ACDB7AC0F8A}"/>
              </a:ext>
            </a:extLst>
          </p:cNvPr>
          <p:cNvSpPr txBox="1"/>
          <p:nvPr/>
        </p:nvSpPr>
        <p:spPr>
          <a:xfrm>
            <a:off x="7925660" y="3042166"/>
            <a:ext cx="12377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Use t-score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0A0001-0725-0BE2-6B58-B8B499258243}"/>
              </a:ext>
            </a:extLst>
          </p:cNvPr>
          <p:cNvSpPr txBox="1"/>
          <p:nvPr/>
        </p:nvSpPr>
        <p:spPr>
          <a:xfrm>
            <a:off x="1359414" y="4484104"/>
            <a:ext cx="12521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Use z-score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CBAAB0-BE5D-24A2-E4CA-0B2B9A34B75B}"/>
              </a:ext>
            </a:extLst>
          </p:cNvPr>
          <p:cNvSpPr txBox="1"/>
          <p:nvPr/>
        </p:nvSpPr>
        <p:spPr>
          <a:xfrm>
            <a:off x="3539907" y="4484104"/>
            <a:ext cx="12377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Use t-score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3C86DC-8A66-F6E8-89E2-635EC841D919}"/>
              </a:ext>
            </a:extLst>
          </p:cNvPr>
          <p:cNvCxnSpPr/>
          <p:nvPr/>
        </p:nvCxnSpPr>
        <p:spPr>
          <a:xfrm flipH="1">
            <a:off x="3780693" y="2083832"/>
            <a:ext cx="633046" cy="958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DE622D-E345-8B76-B84E-4DA09D0D7BFB}"/>
              </a:ext>
            </a:extLst>
          </p:cNvPr>
          <p:cNvCxnSpPr>
            <a:cxnSpLocks/>
          </p:cNvCxnSpPr>
          <p:nvPr/>
        </p:nvCxnSpPr>
        <p:spPr>
          <a:xfrm>
            <a:off x="7228044" y="2083832"/>
            <a:ext cx="1025005" cy="958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562C8F-A7B4-9174-BC59-74DB4C16430D}"/>
              </a:ext>
            </a:extLst>
          </p:cNvPr>
          <p:cNvCxnSpPr>
            <a:cxnSpLocks/>
          </p:cNvCxnSpPr>
          <p:nvPr/>
        </p:nvCxnSpPr>
        <p:spPr>
          <a:xfrm flipH="1">
            <a:off x="2136531" y="3420318"/>
            <a:ext cx="633046" cy="1063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119A78-91F1-283F-F39A-95BA4C1DBF1C}"/>
              </a:ext>
            </a:extLst>
          </p:cNvPr>
          <p:cNvCxnSpPr>
            <a:cxnSpLocks/>
          </p:cNvCxnSpPr>
          <p:nvPr/>
        </p:nvCxnSpPr>
        <p:spPr>
          <a:xfrm>
            <a:off x="3608241" y="3418126"/>
            <a:ext cx="550522" cy="106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836C3E0-ACE5-6539-E188-E6D42A8328CC}"/>
              </a:ext>
            </a:extLst>
          </p:cNvPr>
          <p:cNvSpPr txBox="1"/>
          <p:nvPr/>
        </p:nvSpPr>
        <p:spPr>
          <a:xfrm>
            <a:off x="8015975" y="5020408"/>
            <a:ext cx="2294792" cy="646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If sample size n &gt; 30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t-score ~ z-score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4231A4-C66F-F699-E416-CD0EF87E7417}"/>
              </a:ext>
            </a:extLst>
          </p:cNvPr>
          <p:cNvSpPr txBox="1"/>
          <p:nvPr/>
        </p:nvSpPr>
        <p:spPr>
          <a:xfrm>
            <a:off x="3558805" y="2369475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3B746C-D014-C068-7B47-D6A59790BB6F}"/>
              </a:ext>
            </a:extLst>
          </p:cNvPr>
          <p:cNvSpPr txBox="1"/>
          <p:nvPr/>
        </p:nvSpPr>
        <p:spPr>
          <a:xfrm>
            <a:off x="1816615" y="3763135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2FE88E-4836-B03E-240F-C4F5C28943AD}"/>
              </a:ext>
            </a:extLst>
          </p:cNvPr>
          <p:cNvSpPr txBox="1"/>
          <p:nvPr/>
        </p:nvSpPr>
        <p:spPr>
          <a:xfrm>
            <a:off x="3947312" y="36311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FCD6DC-A9DB-4AE3-B37B-806F8572BBE2}"/>
              </a:ext>
            </a:extLst>
          </p:cNvPr>
          <p:cNvSpPr txBox="1"/>
          <p:nvPr/>
        </p:nvSpPr>
        <p:spPr>
          <a:xfrm>
            <a:off x="7770617" y="226849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9105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45A09E-5C1B-7029-F408-457C3D063C26}"/>
              </a:ext>
            </a:extLst>
          </p:cNvPr>
          <p:cNvSpPr txBox="1"/>
          <p:nvPr/>
        </p:nvSpPr>
        <p:spPr>
          <a:xfrm>
            <a:off x="503853" y="531845"/>
            <a:ext cx="1124338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Hypothesis testing</a:t>
            </a:r>
          </a:p>
          <a:p>
            <a:endParaRPr lang="en-GB" sz="2400" b="1" dirty="0"/>
          </a:p>
          <a:p>
            <a:r>
              <a:rPr lang="en-GB" dirty="0"/>
              <a:t>In any experiment that involves drawing samples at random from a population there is always the possibility that an effect occurred purely by chance.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State a </a:t>
            </a:r>
            <a:r>
              <a:rPr lang="en-GB" b="1" dirty="0"/>
              <a:t>null hypothesis </a:t>
            </a:r>
            <a:r>
              <a:rPr lang="en-GB" dirty="0"/>
              <a:t>and an </a:t>
            </a:r>
            <a:r>
              <a:rPr lang="en-GB" b="1" dirty="0"/>
              <a:t>alternative hypothesis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Set a significance level </a:t>
            </a:r>
            <a:r>
              <a:rPr lang="el-GR" b="1" dirty="0"/>
              <a:t>α</a:t>
            </a:r>
            <a:r>
              <a:rPr lang="it-IT" b="1" dirty="0"/>
              <a:t>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Compute the probability (</a:t>
            </a:r>
            <a:r>
              <a:rPr lang="en-GB" b="1" dirty="0"/>
              <a:t>p-value</a:t>
            </a:r>
            <a:r>
              <a:rPr lang="en-GB" dirty="0"/>
              <a:t>) of the </a:t>
            </a:r>
            <a:r>
              <a:rPr lang="en-GB" b="1" dirty="0"/>
              <a:t>test statistic</a:t>
            </a:r>
            <a:r>
              <a:rPr lang="en-GB" dirty="0"/>
              <a:t> under null hypothesis.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Decide whether that probability is sufficiently small (p-value &lt; </a:t>
            </a:r>
            <a:r>
              <a:rPr lang="el-GR" dirty="0"/>
              <a:t>α</a:t>
            </a:r>
            <a:r>
              <a:rPr lang="en-GB" dirty="0"/>
              <a:t>) to reject the null hypothesis.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D4C7478-485F-37A5-E52C-B90F78D6F303}"/>
              </a:ext>
            </a:extLst>
          </p:cNvPr>
          <p:cNvGrpSpPr/>
          <p:nvPr/>
        </p:nvGrpSpPr>
        <p:grpSpPr>
          <a:xfrm>
            <a:off x="2993367" y="3429000"/>
            <a:ext cx="5600279" cy="3271120"/>
            <a:chOff x="2993367" y="3429000"/>
            <a:chExt cx="5600279" cy="3271120"/>
          </a:xfrm>
        </p:grpSpPr>
        <p:pic>
          <p:nvPicPr>
            <p:cNvPr id="1032" name="Picture 8" descr="Level of Significance &amp; Hypothesis Testing - Data Analytics">
              <a:extLst>
                <a:ext uri="{FF2B5EF4-FFF2-40B4-BE49-F238E27FC236}">
                  <a16:creationId xmlns:a16="http://schemas.microsoft.com/office/drawing/2014/main" id="{1C16DE6E-C592-65ED-0A80-2142B2ABC5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3367" y="3429000"/>
              <a:ext cx="5600279" cy="3271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1C5AC5F-5F5B-E664-D7D2-51E85DC4EFA5}"/>
                </a:ext>
              </a:extLst>
            </p:cNvPr>
            <p:cNvCxnSpPr/>
            <p:nvPr/>
          </p:nvCxnSpPr>
          <p:spPr>
            <a:xfrm>
              <a:off x="5667555" y="3588589"/>
              <a:ext cx="0" cy="2234241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1426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45A09E-5C1B-7029-F408-457C3D063C26}"/>
              </a:ext>
            </a:extLst>
          </p:cNvPr>
          <p:cNvSpPr txBox="1"/>
          <p:nvPr/>
        </p:nvSpPr>
        <p:spPr>
          <a:xfrm>
            <a:off x="503853" y="531845"/>
            <a:ext cx="11243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Hypothesis testing</a:t>
            </a:r>
          </a:p>
          <a:p>
            <a:endParaRPr lang="en-GB" sz="2400" b="1" dirty="0"/>
          </a:p>
        </p:txBody>
      </p:sp>
      <p:pic>
        <p:nvPicPr>
          <p:cNvPr id="1028" name="Picture 4" descr="Statistical Tests — When to use Which ? | by vibhor nigam | Towards Data  Science">
            <a:extLst>
              <a:ext uri="{FF2B5EF4-FFF2-40B4-BE49-F238E27FC236}">
                <a16:creationId xmlns:a16="http://schemas.microsoft.com/office/drawing/2014/main" id="{64487C4F-EBE3-69B6-B71B-55F41AF90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1329222"/>
            <a:ext cx="8161217" cy="499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24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DA4EBD2-9ED3-4864-39E1-9BE8E0A55CCF}"/>
              </a:ext>
            </a:extLst>
          </p:cNvPr>
          <p:cNvGrpSpPr/>
          <p:nvPr/>
        </p:nvGrpSpPr>
        <p:grpSpPr>
          <a:xfrm>
            <a:off x="464138" y="883404"/>
            <a:ext cx="11515452" cy="4912105"/>
            <a:chOff x="445476" y="808756"/>
            <a:chExt cx="11515452" cy="491210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2BB8CF1-C7EF-198E-565B-DA0BA8183EAA}"/>
                </a:ext>
              </a:extLst>
            </p:cNvPr>
            <p:cNvGrpSpPr/>
            <p:nvPr/>
          </p:nvGrpSpPr>
          <p:grpSpPr>
            <a:xfrm>
              <a:off x="445476" y="808756"/>
              <a:ext cx="4654061" cy="4912105"/>
              <a:chOff x="818707" y="1199761"/>
              <a:chExt cx="4014788" cy="3400425"/>
            </a:xfrm>
          </p:grpSpPr>
          <p:sp>
            <p:nvSpPr>
              <p:cNvPr id="16" name="Freeform 29">
                <a:extLst>
                  <a:ext uri="{FF2B5EF4-FFF2-40B4-BE49-F238E27FC236}">
                    <a16:creationId xmlns:a16="http://schemas.microsoft.com/office/drawing/2014/main" id="{A0215E2E-9FAF-9694-91C7-0CCD369986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707" y="3668323"/>
                <a:ext cx="1136650" cy="931863"/>
              </a:xfrm>
              <a:custGeom>
                <a:avLst/>
                <a:gdLst>
                  <a:gd name="T0" fmla="*/ 2147483646 w 716"/>
                  <a:gd name="T1" fmla="*/ 0 h 587"/>
                  <a:gd name="T2" fmla="*/ 2147483646 w 716"/>
                  <a:gd name="T3" fmla="*/ 2147483646 h 587"/>
                  <a:gd name="T4" fmla="*/ 0 w 716"/>
                  <a:gd name="T5" fmla="*/ 2147483646 h 587"/>
                  <a:gd name="T6" fmla="*/ 2147483646 w 716"/>
                  <a:gd name="T7" fmla="*/ 2147483646 h 587"/>
                  <a:gd name="T8" fmla="*/ 2147483646 w 716"/>
                  <a:gd name="T9" fmla="*/ 0 h 587"/>
                  <a:gd name="T10" fmla="*/ 2147483646 w 716"/>
                  <a:gd name="T11" fmla="*/ 0 h 5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16" h="587">
                    <a:moveTo>
                      <a:pt x="347" y="0"/>
                    </a:moveTo>
                    <a:lnTo>
                      <a:pt x="259" y="149"/>
                    </a:lnTo>
                    <a:lnTo>
                      <a:pt x="0" y="587"/>
                    </a:lnTo>
                    <a:lnTo>
                      <a:pt x="507" y="587"/>
                    </a:lnTo>
                    <a:lnTo>
                      <a:pt x="716" y="0"/>
                    </a:lnTo>
                    <a:lnTo>
                      <a:pt x="347" y="0"/>
                    </a:lnTo>
                    <a:close/>
                  </a:path>
                </a:pathLst>
              </a:custGeom>
              <a:solidFill>
                <a:srgbClr val="A632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ru-RU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7" name="Freeform 30">
                <a:extLst>
                  <a:ext uri="{FF2B5EF4-FFF2-40B4-BE49-F238E27FC236}">
                    <a16:creationId xmlns:a16="http://schemas.microsoft.com/office/drawing/2014/main" id="{E1FCE4BD-444E-EA68-C035-E938A433D9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3570" y="3668323"/>
                <a:ext cx="2411412" cy="931863"/>
              </a:xfrm>
              <a:custGeom>
                <a:avLst/>
                <a:gdLst>
                  <a:gd name="T0" fmla="*/ 2147483646 w 1519"/>
                  <a:gd name="T1" fmla="*/ 0 h 587"/>
                  <a:gd name="T2" fmla="*/ 2147483646 w 1519"/>
                  <a:gd name="T3" fmla="*/ 0 h 587"/>
                  <a:gd name="T4" fmla="*/ 0 w 1519"/>
                  <a:gd name="T5" fmla="*/ 2147483646 h 587"/>
                  <a:gd name="T6" fmla="*/ 2147483646 w 1519"/>
                  <a:gd name="T7" fmla="*/ 2147483646 h 587"/>
                  <a:gd name="T8" fmla="*/ 2147483646 w 1519"/>
                  <a:gd name="T9" fmla="*/ 0 h 5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19" h="587">
                    <a:moveTo>
                      <a:pt x="1311" y="0"/>
                    </a:moveTo>
                    <a:lnTo>
                      <a:pt x="209" y="0"/>
                    </a:lnTo>
                    <a:lnTo>
                      <a:pt x="0" y="587"/>
                    </a:lnTo>
                    <a:lnTo>
                      <a:pt x="1519" y="587"/>
                    </a:lnTo>
                    <a:lnTo>
                      <a:pt x="1311" y="0"/>
                    </a:lnTo>
                    <a:close/>
                  </a:path>
                </a:pathLst>
              </a:custGeom>
              <a:solidFill>
                <a:srgbClr val="8C10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ru-RU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Probability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Freeform 31">
                <a:extLst>
                  <a:ext uri="{FF2B5EF4-FFF2-40B4-BE49-F238E27FC236}">
                    <a16:creationId xmlns:a16="http://schemas.microsoft.com/office/drawing/2014/main" id="{29D3B5DA-FC89-F7B8-594C-1B5D2CEDE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8432" y="3668323"/>
                <a:ext cx="1135063" cy="931863"/>
              </a:xfrm>
              <a:custGeom>
                <a:avLst/>
                <a:gdLst>
                  <a:gd name="T0" fmla="*/ 2147483646 w 715"/>
                  <a:gd name="T1" fmla="*/ 2147483646 h 587"/>
                  <a:gd name="T2" fmla="*/ 2147483646 w 715"/>
                  <a:gd name="T3" fmla="*/ 2147483646 h 587"/>
                  <a:gd name="T4" fmla="*/ 2147483646 w 715"/>
                  <a:gd name="T5" fmla="*/ 0 h 587"/>
                  <a:gd name="T6" fmla="*/ 0 w 715"/>
                  <a:gd name="T7" fmla="*/ 0 h 587"/>
                  <a:gd name="T8" fmla="*/ 2147483646 w 715"/>
                  <a:gd name="T9" fmla="*/ 2147483646 h 587"/>
                  <a:gd name="T10" fmla="*/ 2147483646 w 715"/>
                  <a:gd name="T11" fmla="*/ 2147483646 h 5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15" h="587">
                    <a:moveTo>
                      <a:pt x="715" y="587"/>
                    </a:moveTo>
                    <a:lnTo>
                      <a:pt x="456" y="149"/>
                    </a:lnTo>
                    <a:lnTo>
                      <a:pt x="368" y="0"/>
                    </a:lnTo>
                    <a:lnTo>
                      <a:pt x="0" y="0"/>
                    </a:lnTo>
                    <a:lnTo>
                      <a:pt x="208" y="587"/>
                    </a:lnTo>
                    <a:lnTo>
                      <a:pt x="715" y="587"/>
                    </a:lnTo>
                    <a:close/>
                  </a:path>
                </a:pathLst>
              </a:custGeom>
              <a:solidFill>
                <a:srgbClr val="7801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ru-RU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87FD7A3D-6A9B-97D7-1041-01805A8AB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1657" y="1199761"/>
                <a:ext cx="817563" cy="1385887"/>
              </a:xfrm>
              <a:custGeom>
                <a:avLst/>
                <a:gdLst>
                  <a:gd name="T0" fmla="*/ 2147483646 w 515"/>
                  <a:gd name="T1" fmla="*/ 2147483646 h 873"/>
                  <a:gd name="T2" fmla="*/ 0 w 515"/>
                  <a:gd name="T3" fmla="*/ 0 h 873"/>
                  <a:gd name="T4" fmla="*/ 2147483646 w 515"/>
                  <a:gd name="T5" fmla="*/ 2147483646 h 873"/>
                  <a:gd name="T6" fmla="*/ 2147483646 w 515"/>
                  <a:gd name="T7" fmla="*/ 2147483646 h 87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5" h="873">
                    <a:moveTo>
                      <a:pt x="515" y="873"/>
                    </a:moveTo>
                    <a:lnTo>
                      <a:pt x="0" y="0"/>
                    </a:lnTo>
                    <a:lnTo>
                      <a:pt x="307" y="873"/>
                    </a:lnTo>
                    <a:lnTo>
                      <a:pt x="515" y="873"/>
                    </a:lnTo>
                    <a:close/>
                  </a:path>
                </a:pathLst>
              </a:custGeom>
              <a:solidFill>
                <a:srgbClr val="FAB3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ru-RU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 33">
                <a:extLst>
                  <a:ext uri="{FF2B5EF4-FFF2-40B4-BE49-F238E27FC236}">
                    <a16:creationId xmlns:a16="http://schemas.microsoft.com/office/drawing/2014/main" id="{A87D6D10-3F4A-3FB3-EE65-1AD63EAAA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9332" y="1199761"/>
                <a:ext cx="822325" cy="1385887"/>
              </a:xfrm>
              <a:custGeom>
                <a:avLst/>
                <a:gdLst>
                  <a:gd name="T0" fmla="*/ 0 w 518"/>
                  <a:gd name="T1" fmla="*/ 2147483646 h 873"/>
                  <a:gd name="T2" fmla="*/ 2147483646 w 518"/>
                  <a:gd name="T3" fmla="*/ 2147483646 h 873"/>
                  <a:gd name="T4" fmla="*/ 2147483646 w 518"/>
                  <a:gd name="T5" fmla="*/ 0 h 873"/>
                  <a:gd name="T6" fmla="*/ 0 w 518"/>
                  <a:gd name="T7" fmla="*/ 2147483646 h 87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8" h="873">
                    <a:moveTo>
                      <a:pt x="0" y="873"/>
                    </a:moveTo>
                    <a:lnTo>
                      <a:pt x="209" y="873"/>
                    </a:lnTo>
                    <a:lnTo>
                      <a:pt x="518" y="0"/>
                    </a:lnTo>
                    <a:lnTo>
                      <a:pt x="0" y="873"/>
                    </a:lnTo>
                    <a:close/>
                  </a:path>
                </a:pathLst>
              </a:custGeom>
              <a:solidFill>
                <a:srgbClr val="FFDA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ru-RU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AB5AC0EB-D108-1CC4-BAE9-D90B7DD7B2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1120" y="1199761"/>
                <a:ext cx="977900" cy="1385887"/>
              </a:xfrm>
              <a:custGeom>
                <a:avLst/>
                <a:gdLst>
                  <a:gd name="T0" fmla="*/ 2147483646 w 616"/>
                  <a:gd name="T1" fmla="*/ 0 h 873"/>
                  <a:gd name="T2" fmla="*/ 0 w 616"/>
                  <a:gd name="T3" fmla="*/ 2147483646 h 873"/>
                  <a:gd name="T4" fmla="*/ 2147483646 w 616"/>
                  <a:gd name="T5" fmla="*/ 2147483646 h 873"/>
                  <a:gd name="T6" fmla="*/ 2147483646 w 616"/>
                  <a:gd name="T7" fmla="*/ 0 h 87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16" h="873">
                    <a:moveTo>
                      <a:pt x="309" y="0"/>
                    </a:moveTo>
                    <a:lnTo>
                      <a:pt x="0" y="873"/>
                    </a:lnTo>
                    <a:lnTo>
                      <a:pt x="616" y="873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FFCC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ru-RU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>
                  <a:solidFill>
                    <a:schemeClr val="bg1"/>
                  </a:solidFill>
                </a:endParaRPr>
              </a:p>
              <a:p>
                <a:pPr algn="ctr"/>
                <a:endParaRPr lang="en-US" sz="24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Data science</a:t>
                </a:r>
              </a:p>
            </p:txBody>
          </p:sp>
          <p:sp>
            <p:nvSpPr>
              <p:cNvPr id="28" name="Freeform 41">
                <a:extLst>
                  <a:ext uri="{FF2B5EF4-FFF2-40B4-BE49-F238E27FC236}">
                    <a16:creationId xmlns:a16="http://schemas.microsoft.com/office/drawing/2014/main" id="{3E5C078A-79CA-33FA-D5A6-7D1BA304E7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195" y="2663436"/>
                <a:ext cx="893762" cy="927100"/>
              </a:xfrm>
              <a:custGeom>
                <a:avLst/>
                <a:gdLst>
                  <a:gd name="T0" fmla="*/ 2147483646 w 563"/>
                  <a:gd name="T1" fmla="*/ 0 h 584"/>
                  <a:gd name="T2" fmla="*/ 0 w 563"/>
                  <a:gd name="T3" fmla="*/ 2147483646 h 584"/>
                  <a:gd name="T4" fmla="*/ 2147483646 w 563"/>
                  <a:gd name="T5" fmla="*/ 2147483646 h 584"/>
                  <a:gd name="T6" fmla="*/ 2147483646 w 563"/>
                  <a:gd name="T7" fmla="*/ 0 h 584"/>
                  <a:gd name="T8" fmla="*/ 2147483646 w 563"/>
                  <a:gd name="T9" fmla="*/ 0 h 5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3" h="584">
                    <a:moveTo>
                      <a:pt x="344" y="0"/>
                    </a:moveTo>
                    <a:lnTo>
                      <a:pt x="0" y="584"/>
                    </a:lnTo>
                    <a:lnTo>
                      <a:pt x="357" y="584"/>
                    </a:lnTo>
                    <a:lnTo>
                      <a:pt x="563" y="0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rgbClr val="FFA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ru-RU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 42">
                <a:extLst>
                  <a:ext uri="{FF2B5EF4-FFF2-40B4-BE49-F238E27FC236}">
                    <a16:creationId xmlns:a16="http://schemas.microsoft.com/office/drawing/2014/main" id="{3C1053BF-13D8-113F-FFB1-7DC603ABC1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832" y="2663436"/>
                <a:ext cx="893763" cy="927100"/>
              </a:xfrm>
              <a:custGeom>
                <a:avLst/>
                <a:gdLst>
                  <a:gd name="T0" fmla="*/ 2147483646 w 563"/>
                  <a:gd name="T1" fmla="*/ 2147483646 h 584"/>
                  <a:gd name="T2" fmla="*/ 2147483646 w 563"/>
                  <a:gd name="T3" fmla="*/ 0 h 584"/>
                  <a:gd name="T4" fmla="*/ 0 w 563"/>
                  <a:gd name="T5" fmla="*/ 0 h 584"/>
                  <a:gd name="T6" fmla="*/ 2147483646 w 563"/>
                  <a:gd name="T7" fmla="*/ 2147483646 h 584"/>
                  <a:gd name="T8" fmla="*/ 2147483646 w 563"/>
                  <a:gd name="T9" fmla="*/ 2147483646 h 5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3" h="584">
                    <a:moveTo>
                      <a:pt x="563" y="584"/>
                    </a:moveTo>
                    <a:lnTo>
                      <a:pt x="218" y="0"/>
                    </a:lnTo>
                    <a:lnTo>
                      <a:pt x="0" y="0"/>
                    </a:lnTo>
                    <a:lnTo>
                      <a:pt x="205" y="584"/>
                    </a:lnTo>
                    <a:lnTo>
                      <a:pt x="563" y="584"/>
                    </a:lnTo>
                    <a:close/>
                  </a:path>
                </a:pathLst>
              </a:custGeom>
              <a:solidFill>
                <a:srgbClr val="FA79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ru-RU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 43">
                <a:extLst>
                  <a:ext uri="{FF2B5EF4-FFF2-40B4-BE49-F238E27FC236}">
                    <a16:creationId xmlns:a16="http://schemas.microsoft.com/office/drawing/2014/main" id="{48193179-8B73-8622-D270-4973A66CD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932" y="2663436"/>
                <a:ext cx="1690688" cy="927100"/>
              </a:xfrm>
              <a:custGeom>
                <a:avLst/>
                <a:gdLst>
                  <a:gd name="T0" fmla="*/ 2147483646 w 1065"/>
                  <a:gd name="T1" fmla="*/ 0 h 584"/>
                  <a:gd name="T2" fmla="*/ 2147483646 w 1065"/>
                  <a:gd name="T3" fmla="*/ 0 h 584"/>
                  <a:gd name="T4" fmla="*/ 0 w 1065"/>
                  <a:gd name="T5" fmla="*/ 2147483646 h 584"/>
                  <a:gd name="T6" fmla="*/ 2147483646 w 1065"/>
                  <a:gd name="T7" fmla="*/ 2147483646 h 584"/>
                  <a:gd name="T8" fmla="*/ 2147483646 w 1065"/>
                  <a:gd name="T9" fmla="*/ 0 h 5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65" h="584">
                    <a:moveTo>
                      <a:pt x="860" y="0"/>
                    </a:moveTo>
                    <a:lnTo>
                      <a:pt x="206" y="0"/>
                    </a:lnTo>
                    <a:lnTo>
                      <a:pt x="0" y="584"/>
                    </a:lnTo>
                    <a:lnTo>
                      <a:pt x="1065" y="584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rgbClr val="FF9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ru-RU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Statistics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9892B55-02A7-286B-FC3B-10780F9F1C05}"/>
                </a:ext>
              </a:extLst>
            </p:cNvPr>
            <p:cNvSpPr txBox="1"/>
            <p:nvPr/>
          </p:nvSpPr>
          <p:spPr>
            <a:xfrm>
              <a:off x="5227413" y="4813972"/>
              <a:ext cx="61832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Probability theory is a branch of mathematics concerned with probability. </a:t>
              </a:r>
            </a:p>
            <a:p>
              <a:r>
                <a:rPr lang="en-GB" sz="1400" dirty="0"/>
                <a:t>Probability is a numerical description of the likelihood of an event.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1A48299-C118-F415-3ADE-057B96F11FF1}"/>
                </a:ext>
              </a:extLst>
            </p:cNvPr>
            <p:cNvSpPr txBox="1"/>
            <p:nvPr/>
          </p:nvSpPr>
          <p:spPr>
            <a:xfrm>
              <a:off x="4344908" y="3059668"/>
              <a:ext cx="76160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err="1"/>
                <a:t>Statistics</a:t>
              </a:r>
              <a:r>
                <a:rPr lang="it-IT" sz="1400" dirty="0"/>
                <a:t> </a:t>
              </a:r>
              <a:r>
                <a:rPr lang="it-IT" sz="1400" dirty="0" err="1"/>
                <a:t>is</a:t>
              </a:r>
              <a:r>
                <a:rPr lang="it-IT" sz="1400" dirty="0"/>
                <a:t> </a:t>
              </a:r>
              <a:r>
                <a:rPr lang="en-GB" sz="1400" dirty="0"/>
                <a:t>the practice or science of collecting and analysing numerical data in large quantities, </a:t>
              </a:r>
            </a:p>
            <a:p>
              <a:r>
                <a:rPr lang="en-GB" sz="1400" dirty="0"/>
                <a:t>especially for the purpose of inferring proportions in a whole from those in a representative sample. </a:t>
              </a:r>
            </a:p>
            <a:p>
              <a:r>
                <a:rPr lang="en-GB" sz="1400" dirty="0"/>
                <a:t>Statistics uses probability theory to draw conclusions from data.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B140E9A-6B6B-D660-BCA6-1B043BA4451E}"/>
                </a:ext>
              </a:extLst>
            </p:cNvPr>
            <p:cNvSpPr txBox="1"/>
            <p:nvPr/>
          </p:nvSpPr>
          <p:spPr>
            <a:xfrm>
              <a:off x="3661583" y="1477671"/>
              <a:ext cx="76160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Data science is a multidisciplinary field which uses scientific methods, processes, and systems to extract knowledge from data in a range of forms. Statistics provides the methodology to collect, </a:t>
              </a:r>
              <a:r>
                <a:rPr lang="en-GB" sz="1400" dirty="0" err="1"/>
                <a:t>analyze</a:t>
              </a:r>
              <a:r>
                <a:rPr lang="en-GB" sz="1400" dirty="0"/>
                <a:t> and make conclusions from data.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764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88A416-C19D-BBDB-BFB8-3E97C4B23177}"/>
              </a:ext>
            </a:extLst>
          </p:cNvPr>
          <p:cNvSpPr txBox="1"/>
          <p:nvPr/>
        </p:nvSpPr>
        <p:spPr>
          <a:xfrm>
            <a:off x="1437630" y="3315245"/>
            <a:ext cx="9721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i="0" dirty="0">
                <a:solidFill>
                  <a:srgbClr val="292929"/>
                </a:solidFill>
                <a:effectLst/>
              </a:rPr>
              <a:t>Probability example:</a:t>
            </a:r>
          </a:p>
          <a:p>
            <a:pPr algn="l"/>
            <a:r>
              <a:rPr lang="en-GB" b="0" i="0" dirty="0">
                <a:solidFill>
                  <a:srgbClr val="292929"/>
                </a:solidFill>
                <a:effectLst/>
              </a:rPr>
              <a:t>You have a fair coin (equal probability of heads or tails). You will toss it 100 times. </a:t>
            </a:r>
          </a:p>
          <a:p>
            <a:pPr algn="l"/>
            <a:r>
              <a:rPr lang="en-GB" b="0" i="0" dirty="0">
                <a:solidFill>
                  <a:srgbClr val="292929"/>
                </a:solidFill>
                <a:effectLst/>
              </a:rPr>
              <a:t>What is the probability of 60 or more heads? </a:t>
            </a:r>
          </a:p>
          <a:p>
            <a:pPr algn="l"/>
            <a:endParaRPr lang="en-GB" b="0" i="0" dirty="0">
              <a:solidFill>
                <a:srgbClr val="292929"/>
              </a:solidFill>
              <a:effectLst/>
            </a:endParaRPr>
          </a:p>
          <a:p>
            <a:pPr algn="l"/>
            <a:endParaRPr lang="en-GB" b="0" i="0" dirty="0">
              <a:solidFill>
                <a:srgbClr val="292929"/>
              </a:solidFill>
              <a:effectLst/>
            </a:endParaRPr>
          </a:p>
          <a:p>
            <a:pPr algn="l"/>
            <a:r>
              <a:rPr lang="en-GB" b="1" i="0" dirty="0">
                <a:solidFill>
                  <a:srgbClr val="292929"/>
                </a:solidFill>
                <a:effectLst/>
              </a:rPr>
              <a:t>Statistics example:</a:t>
            </a:r>
          </a:p>
          <a:p>
            <a:pPr algn="l"/>
            <a:r>
              <a:rPr lang="en-GB" b="0" i="0" dirty="0">
                <a:solidFill>
                  <a:srgbClr val="292929"/>
                </a:solidFill>
                <a:effectLst/>
              </a:rPr>
              <a:t>You have an unknown coin. You toss it 100 times and count 60 heads. </a:t>
            </a:r>
          </a:p>
          <a:p>
            <a:pPr algn="l"/>
            <a:r>
              <a:rPr lang="en-GB" b="0" i="0" dirty="0">
                <a:solidFill>
                  <a:srgbClr val="292929"/>
                </a:solidFill>
                <a:effectLst/>
              </a:rPr>
              <a:t>Your job as a statistician is to draw a conclusion (inference) from this data. Is it a fair coin or not?</a:t>
            </a:r>
            <a:endParaRPr lang="en-GB" dirty="0"/>
          </a:p>
        </p:txBody>
      </p:sp>
      <p:pic>
        <p:nvPicPr>
          <p:cNvPr id="10242" name="Picture 2" descr="Heads Tails Coin Images – Browse 1,543 Stock Photos, Vectors, and Video |  Adobe Stock">
            <a:extLst>
              <a:ext uri="{FF2B5EF4-FFF2-40B4-BE49-F238E27FC236}">
                <a16:creationId xmlns:a16="http://schemas.microsoft.com/office/drawing/2014/main" id="{70F5F77D-E297-BB2F-E513-9323105BE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41" y="652748"/>
            <a:ext cx="3177851" cy="190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89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127FC2-7082-FFB5-3157-DC99C87296A5}"/>
              </a:ext>
            </a:extLst>
          </p:cNvPr>
          <p:cNvSpPr txBox="1"/>
          <p:nvPr/>
        </p:nvSpPr>
        <p:spPr>
          <a:xfrm>
            <a:off x="703083" y="503379"/>
            <a:ext cx="11078308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1" i="0" u="none" strike="noStrike" baseline="0" dirty="0">
                <a:solidFill>
                  <a:srgbClr val="000000"/>
                </a:solidFill>
              </a:rPr>
              <a:t>Experimental probabilities</a:t>
            </a:r>
          </a:p>
          <a:p>
            <a:pPr algn="l"/>
            <a:endParaRPr lang="en-GB" sz="2400" b="1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GB" sz="1800" b="1" i="0" u="none" strike="noStrike" baseline="0" dirty="0">
                <a:solidFill>
                  <a:srgbClr val="000000"/>
                </a:solidFill>
              </a:rPr>
              <a:t>Trial</a:t>
            </a:r>
            <a:r>
              <a:rPr lang="en-GB" dirty="0">
                <a:solidFill>
                  <a:srgbClr val="000000"/>
                </a:solidFill>
              </a:rPr>
              <a:t>: o</a:t>
            </a:r>
            <a:r>
              <a:rPr lang="en-GB" sz="1800" b="0" i="0" u="none" strike="noStrike" baseline="0" dirty="0">
                <a:solidFill>
                  <a:srgbClr val="000000"/>
                </a:solidFill>
              </a:rPr>
              <a:t>bserving an event occur and recording the outcome (es. flipping a coin and recording the outcome).</a:t>
            </a:r>
          </a:p>
          <a:p>
            <a:pPr algn="l"/>
            <a:endParaRPr lang="en-GB" sz="180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GB" sz="1800" b="1" i="0" u="none" strike="noStrike" baseline="0" dirty="0">
                <a:solidFill>
                  <a:srgbClr val="000000"/>
                </a:solidFill>
              </a:rPr>
              <a:t>Experiment</a:t>
            </a:r>
            <a:r>
              <a:rPr lang="en-GB" sz="1800" i="0" u="none" strike="noStrike" baseline="0" dirty="0">
                <a:solidFill>
                  <a:srgbClr val="000000"/>
                </a:solidFill>
              </a:rPr>
              <a:t>:</a:t>
            </a:r>
            <a:r>
              <a:rPr lang="en-GB" sz="18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GB" sz="1800" i="0" u="none" strike="noStrike" baseline="0" dirty="0">
                <a:solidFill>
                  <a:srgbClr val="000000"/>
                </a:solidFill>
              </a:rPr>
              <a:t>a</a:t>
            </a:r>
            <a:r>
              <a:rPr lang="en-GB" sz="1800" b="0" i="0" u="none" strike="noStrike" baseline="0" dirty="0">
                <a:solidFill>
                  <a:srgbClr val="000000"/>
                </a:solidFill>
              </a:rPr>
              <a:t> collection of one or multiple trials (es. </a:t>
            </a:r>
            <a:r>
              <a:rPr lang="en-GB" dirty="0">
                <a:solidFill>
                  <a:srgbClr val="000000"/>
                </a:solidFill>
              </a:rPr>
              <a:t>f</a:t>
            </a:r>
            <a:r>
              <a:rPr lang="en-GB" sz="1800" b="0" i="0" u="none" strike="noStrike" baseline="0" dirty="0">
                <a:solidFill>
                  <a:srgbClr val="000000"/>
                </a:solidFill>
              </a:rPr>
              <a:t>lipping a coin 20 times and recording the 20 individual outcomes).</a:t>
            </a:r>
          </a:p>
          <a:p>
            <a:pPr algn="l"/>
            <a:endParaRPr lang="en-GB" dirty="0">
              <a:solidFill>
                <a:srgbClr val="000000"/>
              </a:solidFill>
            </a:endParaRP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</a:rPr>
              <a:t>An </a:t>
            </a:r>
            <a:r>
              <a:rPr lang="en-GB" sz="1800" b="1" i="0" u="none" strike="noStrike" baseline="0" dirty="0">
                <a:solidFill>
                  <a:srgbClr val="000000"/>
                </a:solidFill>
              </a:rPr>
              <a:t>event</a:t>
            </a:r>
            <a:r>
              <a:rPr lang="en-GB" sz="1800" b="0" i="0" u="none" strike="noStrike" baseline="0" dirty="0">
                <a:solidFill>
                  <a:srgbClr val="000000"/>
                </a:solidFill>
              </a:rPr>
              <a:t> is a set of outcomes of an experiment.</a:t>
            </a:r>
          </a:p>
          <a:p>
            <a:endParaRPr lang="en-GB" dirty="0">
              <a:solidFill>
                <a:srgbClr val="000000"/>
              </a:solidFill>
            </a:endParaRPr>
          </a:p>
          <a:p>
            <a:r>
              <a:rPr lang="en-GB" sz="1800" b="1" i="0" u="none" strike="noStrike" baseline="0" dirty="0">
                <a:solidFill>
                  <a:srgbClr val="000000"/>
                </a:solidFill>
              </a:rPr>
              <a:t>Experimental probability</a:t>
            </a:r>
            <a:r>
              <a:rPr lang="en-GB" sz="1800" b="0" i="0" u="none" strike="noStrike" baseline="0" dirty="0">
                <a:solidFill>
                  <a:srgbClr val="000000"/>
                </a:solidFill>
              </a:rPr>
              <a:t>: probability of an event based on the experiment (preferred outcomes / sample space)</a:t>
            </a:r>
          </a:p>
          <a:p>
            <a:pPr algn="l"/>
            <a:endParaRPr lang="en-GB" sz="180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GB" sz="1800" b="1" i="0" u="none" strike="noStrike" baseline="0" dirty="0">
                <a:solidFill>
                  <a:srgbClr val="000000"/>
                </a:solidFill>
              </a:rPr>
              <a:t>Sample space</a:t>
            </a:r>
            <a:r>
              <a:rPr lang="en-GB" sz="1800" b="0" i="0" u="none" strike="noStrike" baseline="0" dirty="0">
                <a:solidFill>
                  <a:srgbClr val="000000"/>
                </a:solidFill>
              </a:rPr>
              <a:t> is a set of all possible outcomes from an experiment.</a:t>
            </a:r>
          </a:p>
          <a:p>
            <a:pPr algn="l"/>
            <a:endParaRPr lang="en-GB" sz="180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GB" sz="1800" b="0" i="0" u="none" strike="noStrike" baseline="0" dirty="0">
                <a:solidFill>
                  <a:srgbClr val="000000"/>
                </a:solidFill>
              </a:rPr>
              <a:t>Events can be: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1" i="0" u="none" strike="noStrike" baseline="0" dirty="0">
                <a:solidFill>
                  <a:srgbClr val="000000"/>
                </a:solidFill>
              </a:rPr>
              <a:t>Independent</a:t>
            </a:r>
            <a:r>
              <a:rPr lang="en-GB" sz="1800" b="0" i="0" u="none" strike="noStrike" baseline="0" dirty="0">
                <a:solidFill>
                  <a:srgbClr val="000000"/>
                </a:solidFill>
              </a:rPr>
              <a:t>, which means that they are not affected by other events. For example, if you toss a fair coin, the chance that it lands on “heads” is 1/2 no matter what.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1" i="0" u="none" strike="noStrike" baseline="0" dirty="0">
                <a:solidFill>
                  <a:srgbClr val="000000"/>
                </a:solidFill>
              </a:rPr>
              <a:t>Dependent</a:t>
            </a:r>
            <a:r>
              <a:rPr lang="en-GB" sz="1800" b="0" i="0" u="none" strike="noStrike" baseline="0" dirty="0">
                <a:solidFill>
                  <a:srgbClr val="000000"/>
                </a:solidFill>
              </a:rPr>
              <a:t> namely, they are affected by other events. For example, as we remove cards from a deck, the probability of us choosing a king is becoming higher and higher.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1" i="0" u="none" strike="noStrike" baseline="0" dirty="0">
                <a:solidFill>
                  <a:srgbClr val="000000"/>
                </a:solidFill>
              </a:rPr>
              <a:t>Mutually exclusive</a:t>
            </a:r>
            <a:r>
              <a:rPr lang="en-GB" sz="1800" b="0" i="0" u="none" strike="noStrike" baseline="0" dirty="0">
                <a:solidFill>
                  <a:srgbClr val="000000"/>
                </a:solidFill>
              </a:rPr>
              <a:t> that is they can’t happen at the same time. E.g. you can’t turn left and right at the same time.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973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17AD0B-96D3-8B31-274B-0E3AC1D235D7}"/>
              </a:ext>
            </a:extLst>
          </p:cNvPr>
          <p:cNvSpPr txBox="1"/>
          <p:nvPr/>
        </p:nvSpPr>
        <p:spPr>
          <a:xfrm>
            <a:off x="503853" y="531845"/>
            <a:ext cx="11243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Expected value</a:t>
            </a:r>
          </a:p>
          <a:p>
            <a:endParaRPr lang="en-GB" b="1" dirty="0"/>
          </a:p>
          <a:p>
            <a:r>
              <a:rPr lang="en-GB" sz="1800" b="1" i="0" u="none" strike="noStrike" baseline="0" dirty="0">
                <a:solidFill>
                  <a:srgbClr val="000000"/>
                </a:solidFill>
              </a:rPr>
              <a:t>Expected value</a:t>
            </a:r>
            <a:r>
              <a:rPr lang="en-GB" sz="1800" b="0" i="0" u="none" strike="noStrike" baseline="0" dirty="0">
                <a:solidFill>
                  <a:srgbClr val="000000"/>
                </a:solidFill>
              </a:rPr>
              <a:t>: the average outcome we expect if we run an experiment many times.</a:t>
            </a:r>
          </a:p>
          <a:p>
            <a:endParaRPr lang="en-GB" b="1" dirty="0"/>
          </a:p>
          <a:p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2FFC9-EA27-9B40-6374-4F1B64288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364" y="2101505"/>
            <a:ext cx="1973263" cy="1264012"/>
          </a:xfrm>
          <a:prstGeom prst="rect">
            <a:avLst/>
          </a:prstGeom>
        </p:spPr>
      </p:pic>
      <p:pic>
        <p:nvPicPr>
          <p:cNvPr id="1026" name="Picture 2" descr="100 Rolls Task">
            <a:extLst>
              <a:ext uri="{FF2B5EF4-FFF2-40B4-BE49-F238E27FC236}">
                <a16:creationId xmlns:a16="http://schemas.microsoft.com/office/drawing/2014/main" id="{1D7B5EC4-3132-2555-19EF-A4E6CD634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93" y="3671165"/>
            <a:ext cx="3035050" cy="280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605AEF-8D98-BB6B-F607-12837A85F0FA}"/>
              </a:ext>
            </a:extLst>
          </p:cNvPr>
          <p:cNvSpPr txBox="1"/>
          <p:nvPr/>
        </p:nvSpPr>
        <p:spPr>
          <a:xfrm>
            <a:off x="5527663" y="5765774"/>
            <a:ext cx="4857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E(X) = P(2)*2 + P(3)*3 + … + P(12)*12</a:t>
            </a:r>
            <a:endParaRPr lang="en-GB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896453-E9F5-A9D8-FC0E-2C77170B0883}"/>
                  </a:ext>
                </a:extLst>
              </p:cNvPr>
              <p:cNvSpPr txBox="1"/>
              <p:nvPr/>
            </p:nvSpPr>
            <p:spPr>
              <a:xfrm>
                <a:off x="6460201" y="2888075"/>
                <a:ext cx="3169298" cy="13422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it-IT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it-IT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pt-BR" sz="3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pt-BR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pt-BR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it-IT" sz="32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it-IT" sz="32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896453-E9F5-A9D8-FC0E-2C77170B0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201" y="2888075"/>
                <a:ext cx="3169298" cy="13422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646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17AD0B-96D3-8B31-274B-0E3AC1D235D7}"/>
              </a:ext>
            </a:extLst>
          </p:cNvPr>
          <p:cNvSpPr txBox="1"/>
          <p:nvPr/>
        </p:nvSpPr>
        <p:spPr>
          <a:xfrm>
            <a:off x="503853" y="531845"/>
            <a:ext cx="11243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Expected value</a:t>
            </a:r>
          </a:p>
          <a:p>
            <a:endParaRPr lang="en-GB" b="1" dirty="0"/>
          </a:p>
          <a:p>
            <a:r>
              <a:rPr lang="en-GB" sz="1800" b="1" i="0" u="none" strike="noStrike" baseline="0" dirty="0">
                <a:solidFill>
                  <a:srgbClr val="000000"/>
                </a:solidFill>
              </a:rPr>
              <a:t>Expected value</a:t>
            </a:r>
            <a:r>
              <a:rPr lang="en-GB" sz="1800" b="0" i="0" u="none" strike="noStrike" baseline="0" dirty="0">
                <a:solidFill>
                  <a:srgbClr val="000000"/>
                </a:solidFill>
              </a:rPr>
              <a:t>: the average outcome we expect if we run an experiment many times.</a:t>
            </a:r>
          </a:p>
          <a:p>
            <a:endParaRPr lang="en-GB" b="1" dirty="0"/>
          </a:p>
          <a:p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2FFC9-EA27-9B40-6374-4F1B64288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364" y="2101505"/>
            <a:ext cx="1973263" cy="1264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605AEF-8D98-BB6B-F607-12837A85F0FA}"/>
              </a:ext>
            </a:extLst>
          </p:cNvPr>
          <p:cNvSpPr txBox="1"/>
          <p:nvPr/>
        </p:nvSpPr>
        <p:spPr>
          <a:xfrm>
            <a:off x="5421085" y="5756441"/>
            <a:ext cx="5304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E(X) = P(2)*2 + P(3)*3 + … + P(12)*12 = 7</a:t>
            </a:r>
            <a:endParaRPr lang="en-GB" sz="2400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495C765-E61D-5E17-052D-CC1086E25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77100"/>
              </p:ext>
            </p:extLst>
          </p:nvPr>
        </p:nvGraphicFramePr>
        <p:xfrm>
          <a:off x="986637" y="3698071"/>
          <a:ext cx="2904228" cy="277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817">
                  <a:extLst>
                    <a:ext uri="{9D8B030D-6E8A-4147-A177-3AD203B41FA5}">
                      <a16:colId xmlns:a16="http://schemas.microsoft.com/office/drawing/2014/main" val="3312187892"/>
                    </a:ext>
                  </a:extLst>
                </a:gridCol>
                <a:gridCol w="864315">
                  <a:extLst>
                    <a:ext uri="{9D8B030D-6E8A-4147-A177-3AD203B41FA5}">
                      <a16:colId xmlns:a16="http://schemas.microsoft.com/office/drawing/2014/main" val="1670313452"/>
                    </a:ext>
                  </a:extLst>
                </a:gridCol>
                <a:gridCol w="1404096">
                  <a:extLst>
                    <a:ext uri="{9D8B030D-6E8A-4147-A177-3AD203B41FA5}">
                      <a16:colId xmlns:a16="http://schemas.microsoft.com/office/drawing/2014/main" val="1037139391"/>
                    </a:ext>
                  </a:extLst>
                </a:gridCol>
              </a:tblGrid>
              <a:tr h="221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Sum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Frequency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Probability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4807342"/>
                  </a:ext>
                </a:extLst>
              </a:tr>
              <a:tr h="23307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2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1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0.028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9201384"/>
                  </a:ext>
                </a:extLst>
              </a:tr>
              <a:tr h="23307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3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2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0.056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1274505"/>
                  </a:ext>
                </a:extLst>
              </a:tr>
              <a:tr h="23307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4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3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0.083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8854803"/>
                  </a:ext>
                </a:extLst>
              </a:tr>
              <a:tr h="23307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5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4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0.111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5707237"/>
                  </a:ext>
                </a:extLst>
              </a:tr>
              <a:tr h="23307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6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5</a:t>
                      </a:r>
                      <a:endParaRPr lang="en-GB" sz="10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0.139</a:t>
                      </a:r>
                      <a:endParaRPr lang="en-GB" sz="10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0513678"/>
                  </a:ext>
                </a:extLst>
              </a:tr>
              <a:tr h="23307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7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6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0.167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7283043"/>
                  </a:ext>
                </a:extLst>
              </a:tr>
              <a:tr h="23307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8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5</a:t>
                      </a:r>
                      <a:endParaRPr lang="en-GB" sz="10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0.139</a:t>
                      </a:r>
                      <a:endParaRPr lang="en-GB" sz="10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3443882"/>
                  </a:ext>
                </a:extLst>
              </a:tr>
              <a:tr h="23307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9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4</a:t>
                      </a:r>
                      <a:endParaRPr lang="en-GB" sz="10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0.111</a:t>
                      </a:r>
                      <a:endParaRPr lang="en-GB" sz="10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7851141"/>
                  </a:ext>
                </a:extLst>
              </a:tr>
              <a:tr h="23307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10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3</a:t>
                      </a:r>
                      <a:endParaRPr lang="en-GB" sz="10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0.083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291224"/>
                  </a:ext>
                </a:extLst>
              </a:tr>
              <a:tr h="23307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11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2</a:t>
                      </a:r>
                      <a:endParaRPr lang="en-GB" sz="10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0.056</a:t>
                      </a:r>
                      <a:endParaRPr lang="en-GB" sz="10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0215075"/>
                  </a:ext>
                </a:extLst>
              </a:tr>
              <a:tr h="221975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12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1</a:t>
                      </a:r>
                      <a:endParaRPr lang="en-GB" sz="1000" b="0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0.028</a:t>
                      </a:r>
                      <a:endParaRPr lang="en-GB" sz="1000" b="0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0220839"/>
                  </a:ext>
                </a:extLst>
              </a:tr>
            </a:tbl>
          </a:graphicData>
        </a:graphic>
      </p:graphicFrame>
      <p:pic>
        <p:nvPicPr>
          <p:cNvPr id="9" name="Picture 4">
            <a:extLst>
              <a:ext uri="{FF2B5EF4-FFF2-40B4-BE49-F238E27FC236}">
                <a16:creationId xmlns:a16="http://schemas.microsoft.com/office/drawing/2014/main" id="{E94DACB0-30F4-4D2C-777A-8FF6A77CE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611" y="2001790"/>
            <a:ext cx="5425509" cy="339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37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17AD0B-96D3-8B31-274B-0E3AC1D235D7}"/>
              </a:ext>
            </a:extLst>
          </p:cNvPr>
          <p:cNvSpPr txBox="1"/>
          <p:nvPr/>
        </p:nvSpPr>
        <p:spPr>
          <a:xfrm>
            <a:off x="503853" y="531845"/>
            <a:ext cx="11243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Complementary events</a:t>
            </a:r>
          </a:p>
          <a:p>
            <a:endParaRPr lang="en-GB" b="1" dirty="0"/>
          </a:p>
          <a:p>
            <a:r>
              <a:rPr lang="en-GB" dirty="0"/>
              <a:t>Two events are said to be complementary when one event occurs if and only if the other does not. </a:t>
            </a:r>
          </a:p>
          <a:p>
            <a:r>
              <a:rPr lang="en-GB" dirty="0"/>
              <a:t>The probabilities of two complimentary events add up to 1.</a:t>
            </a:r>
          </a:p>
          <a:p>
            <a:endParaRPr lang="en-GB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4B9B82-F05C-BDDF-C184-A6A9098A7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364" y="2101505"/>
            <a:ext cx="1973263" cy="1264012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2FA91B7D-EFCE-6C0E-95B1-6CD3EEC34116}"/>
              </a:ext>
            </a:extLst>
          </p:cNvPr>
          <p:cNvGrpSpPr/>
          <p:nvPr/>
        </p:nvGrpSpPr>
        <p:grpSpPr>
          <a:xfrm>
            <a:off x="1175061" y="3854657"/>
            <a:ext cx="8565502" cy="2496370"/>
            <a:chOff x="1418253" y="3913762"/>
            <a:chExt cx="8565502" cy="249637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86484F6-50E6-1D7A-474C-7BC1BF19AB64}"/>
                </a:ext>
              </a:extLst>
            </p:cNvPr>
            <p:cNvSpPr/>
            <p:nvPr/>
          </p:nvSpPr>
          <p:spPr>
            <a:xfrm>
              <a:off x="1418253" y="3913762"/>
              <a:ext cx="8565502" cy="24963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240FD6E-2860-02D3-4BAD-70CB14D181C9}"/>
                </a:ext>
              </a:extLst>
            </p:cNvPr>
            <p:cNvSpPr/>
            <p:nvPr/>
          </p:nvSpPr>
          <p:spPr>
            <a:xfrm>
              <a:off x="2006082" y="4076119"/>
              <a:ext cx="3265281" cy="21194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6527A1A-BC81-08D6-6463-B5EF6CF6C8F9}"/>
                </a:ext>
              </a:extLst>
            </p:cNvPr>
            <p:cNvSpPr/>
            <p:nvPr/>
          </p:nvSpPr>
          <p:spPr>
            <a:xfrm>
              <a:off x="5423763" y="4076119"/>
              <a:ext cx="4177437" cy="21194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AF55A07-637F-CFB1-3537-F38DDA09DA51}"/>
                </a:ext>
              </a:extLst>
            </p:cNvPr>
            <p:cNvGrpSpPr/>
            <p:nvPr/>
          </p:nvGrpSpPr>
          <p:grpSpPr>
            <a:xfrm>
              <a:off x="8246615" y="5248292"/>
              <a:ext cx="777418" cy="777418"/>
              <a:chOff x="10447011" y="3014756"/>
              <a:chExt cx="777418" cy="777418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AB87059E-9794-0F89-062D-6A088A9B5A8E}"/>
                  </a:ext>
                </a:extLst>
              </p:cNvPr>
              <p:cNvSpPr/>
              <p:nvPr/>
            </p:nvSpPr>
            <p:spPr>
              <a:xfrm>
                <a:off x="10447011" y="3014756"/>
                <a:ext cx="777418" cy="77741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E31D208-79EA-3699-1D27-899174631D93}"/>
                  </a:ext>
                </a:extLst>
              </p:cNvPr>
              <p:cNvSpPr/>
              <p:nvPr/>
            </p:nvSpPr>
            <p:spPr>
              <a:xfrm>
                <a:off x="10770405" y="3321175"/>
                <a:ext cx="130630" cy="13063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5129A-04CC-0179-7C66-CB2230A1AEF3}"/>
                </a:ext>
              </a:extLst>
            </p:cNvPr>
            <p:cNvGrpSpPr/>
            <p:nvPr/>
          </p:nvGrpSpPr>
          <p:grpSpPr>
            <a:xfrm>
              <a:off x="5676071" y="5054291"/>
              <a:ext cx="777418" cy="777418"/>
              <a:chOff x="8434910" y="1937898"/>
              <a:chExt cx="777418" cy="777418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E632D9F3-D7D5-B602-DAAF-C553582C49D3}"/>
                  </a:ext>
                </a:extLst>
              </p:cNvPr>
              <p:cNvSpPr/>
              <p:nvPr/>
            </p:nvSpPr>
            <p:spPr>
              <a:xfrm>
                <a:off x="8434910" y="1937898"/>
                <a:ext cx="777418" cy="77741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C3BA698-4BDB-CB0C-77C5-A522E9DACBAD}"/>
                  </a:ext>
                </a:extLst>
              </p:cNvPr>
              <p:cNvSpPr/>
              <p:nvPr/>
            </p:nvSpPr>
            <p:spPr>
              <a:xfrm>
                <a:off x="8587310" y="2133771"/>
                <a:ext cx="130630" cy="13063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B095B91-B41C-A152-1E26-248FE529FC52}"/>
                  </a:ext>
                </a:extLst>
              </p:cNvPr>
              <p:cNvSpPr/>
              <p:nvPr/>
            </p:nvSpPr>
            <p:spPr>
              <a:xfrm>
                <a:off x="8870340" y="2433161"/>
                <a:ext cx="130630" cy="13063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2394B3D-1A00-7E2A-1E26-386D18299A4D}"/>
                </a:ext>
              </a:extLst>
            </p:cNvPr>
            <p:cNvGrpSpPr/>
            <p:nvPr/>
          </p:nvGrpSpPr>
          <p:grpSpPr>
            <a:xfrm>
              <a:off x="6696085" y="4311427"/>
              <a:ext cx="777418" cy="777418"/>
              <a:chOff x="6974692" y="2941460"/>
              <a:chExt cx="777418" cy="777418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7B601BAD-74EF-3993-269A-D0F9E7FD23F1}"/>
                  </a:ext>
                </a:extLst>
              </p:cNvPr>
              <p:cNvSpPr/>
              <p:nvPr/>
            </p:nvSpPr>
            <p:spPr>
              <a:xfrm>
                <a:off x="6974692" y="2941460"/>
                <a:ext cx="777418" cy="77741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A09735A-F292-6736-8CE0-0FE32CE92DA6}"/>
                  </a:ext>
                </a:extLst>
              </p:cNvPr>
              <p:cNvSpPr/>
              <p:nvPr/>
            </p:nvSpPr>
            <p:spPr>
              <a:xfrm>
                <a:off x="7105322" y="3056965"/>
                <a:ext cx="130630" cy="13063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1C3DBF6-4D00-EBCE-DF75-D01654646BF4}"/>
                  </a:ext>
                </a:extLst>
              </p:cNvPr>
              <p:cNvSpPr/>
              <p:nvPr/>
            </p:nvSpPr>
            <p:spPr>
              <a:xfrm>
                <a:off x="7323037" y="3272578"/>
                <a:ext cx="130630" cy="13063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D2FEC41-2B30-F9C8-60F7-389A247B378F}"/>
                  </a:ext>
                </a:extLst>
              </p:cNvPr>
              <p:cNvSpPr/>
              <p:nvPr/>
            </p:nvSpPr>
            <p:spPr>
              <a:xfrm>
                <a:off x="7531419" y="3489418"/>
                <a:ext cx="130630" cy="13063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A42511E-C106-2B30-09F0-EEC12F52DB4D}"/>
                </a:ext>
              </a:extLst>
            </p:cNvPr>
            <p:cNvGrpSpPr/>
            <p:nvPr/>
          </p:nvGrpSpPr>
          <p:grpSpPr>
            <a:xfrm>
              <a:off x="8209243" y="4285322"/>
              <a:ext cx="777418" cy="777418"/>
              <a:chOff x="8683876" y="2954198"/>
              <a:chExt cx="777418" cy="777418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EE0328F-2878-FA26-D8A8-A75EB5742A53}"/>
                  </a:ext>
                </a:extLst>
              </p:cNvPr>
              <p:cNvSpPr/>
              <p:nvPr/>
            </p:nvSpPr>
            <p:spPr>
              <a:xfrm>
                <a:off x="8683876" y="2954198"/>
                <a:ext cx="777418" cy="77741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54392F7-04A3-CB88-0CC6-13A04102CB67}"/>
                  </a:ext>
                </a:extLst>
              </p:cNvPr>
              <p:cNvSpPr/>
              <p:nvPr/>
            </p:nvSpPr>
            <p:spPr>
              <a:xfrm>
                <a:off x="8820524" y="3118325"/>
                <a:ext cx="130630" cy="13063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D9FD0CE-053A-5C2A-D292-1B4997BFF875}"/>
                  </a:ext>
                </a:extLst>
              </p:cNvPr>
              <p:cNvSpPr/>
              <p:nvPr/>
            </p:nvSpPr>
            <p:spPr>
              <a:xfrm>
                <a:off x="9221754" y="3443839"/>
                <a:ext cx="130630" cy="13063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B65A2B5-D931-FEF9-89EB-045DAD9D6974}"/>
                  </a:ext>
                </a:extLst>
              </p:cNvPr>
              <p:cNvSpPr/>
              <p:nvPr/>
            </p:nvSpPr>
            <p:spPr>
              <a:xfrm>
                <a:off x="8820524" y="3454013"/>
                <a:ext cx="130630" cy="13063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1F26DDD-5A01-9887-2939-BF3664FA5A50}"/>
                  </a:ext>
                </a:extLst>
              </p:cNvPr>
              <p:cNvSpPr/>
              <p:nvPr/>
            </p:nvSpPr>
            <p:spPr>
              <a:xfrm>
                <a:off x="9221754" y="3105246"/>
                <a:ext cx="130630" cy="13063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19169DB-68E1-98B8-2DF0-ECB2D0E27FD2}"/>
                </a:ext>
              </a:extLst>
            </p:cNvPr>
            <p:cNvGrpSpPr/>
            <p:nvPr/>
          </p:nvGrpSpPr>
          <p:grpSpPr>
            <a:xfrm>
              <a:off x="6892030" y="5248094"/>
              <a:ext cx="777418" cy="777418"/>
              <a:chOff x="9797108" y="2303570"/>
              <a:chExt cx="777418" cy="777418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30D7EEB-A806-2787-1E6E-35285E6BF5CC}"/>
                  </a:ext>
                </a:extLst>
              </p:cNvPr>
              <p:cNvSpPr/>
              <p:nvPr/>
            </p:nvSpPr>
            <p:spPr>
              <a:xfrm>
                <a:off x="9797108" y="2303570"/>
                <a:ext cx="777418" cy="77741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FB2CEDD-7EA7-8B2D-5405-D34E61AAF79B}"/>
                  </a:ext>
                </a:extLst>
              </p:cNvPr>
              <p:cNvSpPr/>
              <p:nvPr/>
            </p:nvSpPr>
            <p:spPr>
              <a:xfrm>
                <a:off x="9924727" y="2432623"/>
                <a:ext cx="130630" cy="13063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BDFDEDC-4A59-79FD-00B7-53F614E0723B}"/>
                  </a:ext>
                </a:extLst>
              </p:cNvPr>
              <p:cNvSpPr/>
              <p:nvPr/>
            </p:nvSpPr>
            <p:spPr>
              <a:xfrm>
                <a:off x="10341326" y="2437983"/>
                <a:ext cx="130630" cy="13063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EB2509D-5301-FB36-2B7C-0E285CEC768D}"/>
                  </a:ext>
                </a:extLst>
              </p:cNvPr>
              <p:cNvSpPr/>
              <p:nvPr/>
            </p:nvSpPr>
            <p:spPr>
              <a:xfrm>
                <a:off x="9924727" y="2868964"/>
                <a:ext cx="130630" cy="13063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C5DDBBF-C9D1-D6AF-B124-897087FFBA51}"/>
                  </a:ext>
                </a:extLst>
              </p:cNvPr>
              <p:cNvSpPr/>
              <p:nvPr/>
            </p:nvSpPr>
            <p:spPr>
              <a:xfrm>
                <a:off x="10341326" y="2848913"/>
                <a:ext cx="130630" cy="13063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0AC7A76-C661-FDC0-7EB6-00F725A3EE49}"/>
                  </a:ext>
                </a:extLst>
              </p:cNvPr>
              <p:cNvSpPr/>
              <p:nvPr/>
            </p:nvSpPr>
            <p:spPr>
              <a:xfrm>
                <a:off x="10126607" y="2638119"/>
                <a:ext cx="130630" cy="13063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553051A-A98C-7DDD-3D17-61B9CE0D0B63}"/>
                </a:ext>
              </a:extLst>
            </p:cNvPr>
            <p:cNvGrpSpPr/>
            <p:nvPr/>
          </p:nvGrpSpPr>
          <p:grpSpPr>
            <a:xfrm>
              <a:off x="3387429" y="4642545"/>
              <a:ext cx="777418" cy="777418"/>
              <a:chOff x="283761" y="2447051"/>
              <a:chExt cx="777418" cy="777418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8548D492-8CF3-B69A-7C7B-54B46AE61ECB}"/>
                  </a:ext>
                </a:extLst>
              </p:cNvPr>
              <p:cNvSpPr/>
              <p:nvPr/>
            </p:nvSpPr>
            <p:spPr>
              <a:xfrm>
                <a:off x="283761" y="2447051"/>
                <a:ext cx="777418" cy="77741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263CA5B-C90E-83AF-BDF7-228718A0F9F6}"/>
                  </a:ext>
                </a:extLst>
              </p:cNvPr>
              <p:cNvSpPr/>
              <p:nvPr/>
            </p:nvSpPr>
            <p:spPr>
              <a:xfrm>
                <a:off x="796911" y="2561780"/>
                <a:ext cx="130630" cy="13063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D0B1BEE-0F19-4074-70A4-324022138D63}"/>
                  </a:ext>
                </a:extLst>
              </p:cNvPr>
              <p:cNvSpPr/>
              <p:nvPr/>
            </p:nvSpPr>
            <p:spPr>
              <a:xfrm>
                <a:off x="796911" y="2780619"/>
                <a:ext cx="130630" cy="13063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0D6B4B3-33A8-1E07-3AE5-C5A029C779FE}"/>
                  </a:ext>
                </a:extLst>
              </p:cNvPr>
              <p:cNvSpPr/>
              <p:nvPr/>
            </p:nvSpPr>
            <p:spPr>
              <a:xfrm>
                <a:off x="796911" y="3022141"/>
                <a:ext cx="130630" cy="13063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832C3CA-F945-775C-B86A-33746D93CFF3}"/>
                  </a:ext>
                </a:extLst>
              </p:cNvPr>
              <p:cNvSpPr/>
              <p:nvPr/>
            </p:nvSpPr>
            <p:spPr>
              <a:xfrm>
                <a:off x="423685" y="2561780"/>
                <a:ext cx="130630" cy="13063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0743964-6DF6-42E3-CE7C-951B5FB73A9C}"/>
                  </a:ext>
                </a:extLst>
              </p:cNvPr>
              <p:cNvSpPr/>
              <p:nvPr/>
            </p:nvSpPr>
            <p:spPr>
              <a:xfrm>
                <a:off x="423685" y="2780619"/>
                <a:ext cx="130630" cy="13063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25C6E4C-003E-017E-9CEE-5F57DB0DE60C}"/>
                  </a:ext>
                </a:extLst>
              </p:cNvPr>
              <p:cNvSpPr/>
              <p:nvPr/>
            </p:nvSpPr>
            <p:spPr>
              <a:xfrm>
                <a:off x="423685" y="3022141"/>
                <a:ext cx="130630" cy="13063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1590AA8-07FB-8F0B-FD5F-8A035DC059B7}"/>
                </a:ext>
              </a:extLst>
            </p:cNvPr>
            <p:cNvSpPr txBox="1"/>
            <p:nvPr/>
          </p:nvSpPr>
          <p:spPr>
            <a:xfrm>
              <a:off x="2117111" y="407974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dirty="0">
                  <a:solidFill>
                    <a:srgbClr val="FFC000"/>
                  </a:solidFill>
                </a:rPr>
                <a:t>X</a:t>
              </a:r>
              <a:endParaRPr lang="en-GB" sz="2800" dirty="0">
                <a:solidFill>
                  <a:srgbClr val="FFC00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D4A896A-855A-DF8C-CF1C-8B54263D97ED}"/>
                </a:ext>
              </a:extLst>
            </p:cNvPr>
            <p:cNvSpPr txBox="1"/>
            <p:nvPr/>
          </p:nvSpPr>
          <p:spPr>
            <a:xfrm>
              <a:off x="6055027" y="4088886"/>
              <a:ext cx="4579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dirty="0">
                  <a:solidFill>
                    <a:srgbClr val="FFC000"/>
                  </a:solidFill>
                </a:rPr>
                <a:t>X’</a:t>
              </a:r>
              <a:endParaRPr lang="en-GB" sz="2800" dirty="0">
                <a:solidFill>
                  <a:srgbClr val="FFC000"/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DEC80DC-1718-85CD-1747-A7C52F2021B0}"/>
              </a:ext>
            </a:extLst>
          </p:cNvPr>
          <p:cNvSpPr txBox="1"/>
          <p:nvPr/>
        </p:nvSpPr>
        <p:spPr>
          <a:xfrm>
            <a:off x="5715333" y="2357013"/>
            <a:ext cx="2919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P(X’) = 1 – P(X)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2033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067930-2D62-F802-73B5-2E9BC3425C9D}"/>
              </a:ext>
            </a:extLst>
          </p:cNvPr>
          <p:cNvSpPr txBox="1"/>
          <p:nvPr/>
        </p:nvSpPr>
        <p:spPr>
          <a:xfrm>
            <a:off x="503853" y="531845"/>
            <a:ext cx="103260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Probability distributions</a:t>
            </a:r>
          </a:p>
          <a:p>
            <a:endParaRPr lang="en-GB" b="1" dirty="0"/>
          </a:p>
          <a:p>
            <a:r>
              <a:rPr lang="en-GB" dirty="0"/>
              <a:t>A probability distribution describes all the possible values and likelihoods that a random variable can take within a given range.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0EC0331-782D-1BB0-2312-B8B456831FDA}"/>
                  </a:ext>
                </a:extLst>
              </p:cNvPr>
              <p:cNvSpPr txBox="1"/>
              <p:nvPr/>
            </p:nvSpPr>
            <p:spPr>
              <a:xfrm>
                <a:off x="8234726" y="2183195"/>
                <a:ext cx="2445606" cy="932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Mean:</a:t>
                </a:r>
                <a:r>
                  <a:rPr lang="it-IT" dirty="0"/>
                  <a:t> </a:t>
                </a:r>
                <a:endParaRPr lang="it-IT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µ=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0EC0331-782D-1BB0-2312-B8B456831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726" y="2183195"/>
                <a:ext cx="2445606" cy="932691"/>
              </a:xfrm>
              <a:prstGeom prst="rect">
                <a:avLst/>
              </a:prstGeom>
              <a:blipFill>
                <a:blip r:embed="rId2"/>
                <a:stretch>
                  <a:fillRect l="-1985" t="-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297CCC5-2CD9-9399-6ECC-0A6CB8B2E139}"/>
                  </a:ext>
                </a:extLst>
              </p:cNvPr>
              <p:cNvSpPr txBox="1"/>
              <p:nvPr/>
            </p:nvSpPr>
            <p:spPr>
              <a:xfrm>
                <a:off x="8234726" y="3341937"/>
                <a:ext cx="2445606" cy="932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Variance: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−µ)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297CCC5-2CD9-9399-6ECC-0A6CB8B2E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726" y="3341937"/>
                <a:ext cx="2445606" cy="932691"/>
              </a:xfrm>
              <a:prstGeom prst="rect">
                <a:avLst/>
              </a:prstGeom>
              <a:blipFill>
                <a:blip r:embed="rId3"/>
                <a:stretch>
                  <a:fillRect l="-1985" t="-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84F14B0-7689-921E-13C4-A2FEA5074C45}"/>
                  </a:ext>
                </a:extLst>
              </p:cNvPr>
              <p:cNvSpPr txBox="1"/>
              <p:nvPr/>
            </p:nvSpPr>
            <p:spPr>
              <a:xfrm>
                <a:off x="8234727" y="4495801"/>
                <a:ext cx="2445606" cy="11876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Standard </a:t>
                </a:r>
                <a:r>
                  <a:rPr lang="it-IT" b="1" dirty="0" err="1"/>
                  <a:t>deviation</a:t>
                </a:r>
                <a:r>
                  <a:rPr lang="it-IT" b="1" dirty="0"/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−µ)</m:t>
                                      </m:r>
                                    </m:e>
                                    <m:sup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84F14B0-7689-921E-13C4-A2FEA5074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727" y="4495801"/>
                <a:ext cx="2445606" cy="1187697"/>
              </a:xfrm>
              <a:prstGeom prst="rect">
                <a:avLst/>
              </a:prstGeom>
              <a:blipFill>
                <a:blip r:embed="rId4"/>
                <a:stretch>
                  <a:fillRect l="-1985" t="-255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6" name="Picture 7175">
            <a:extLst>
              <a:ext uri="{FF2B5EF4-FFF2-40B4-BE49-F238E27FC236}">
                <a16:creationId xmlns:a16="http://schemas.microsoft.com/office/drawing/2014/main" id="{55FA3E44-A2AD-CB82-E81E-2B2BFC9E5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128" y="2183195"/>
            <a:ext cx="5944572" cy="39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10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31757</TotalTime>
  <Words>1553</Words>
  <Application>Microsoft Office PowerPoint</Application>
  <PresentationFormat>Widescreen</PresentationFormat>
  <Paragraphs>285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Probability and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di big data,  data mining e data analytics</dc:title>
  <dc:creator>Marco Calbucci</dc:creator>
  <cp:lastModifiedBy>Marco Calbucci</cp:lastModifiedBy>
  <cp:revision>207</cp:revision>
  <cp:lastPrinted>2022-05-15T19:51:26Z</cp:lastPrinted>
  <dcterms:created xsi:type="dcterms:W3CDTF">2021-12-19T13:28:29Z</dcterms:created>
  <dcterms:modified xsi:type="dcterms:W3CDTF">2022-06-24T14:13:18Z</dcterms:modified>
</cp:coreProperties>
</file>