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0c82ee39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0c82ee39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f62d68a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f62d68a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0c82ee3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0c82ee3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90a561c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90a561c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a768dc9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a768dc9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0c82ee3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0c82ee3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Complessivamente va bene! Personalmente avrei fatto slide più specifiche, seguendo i titoli del discorso che abbiamo fatto. Tuttavia va bene così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a695aa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a695aa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f62d68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f62d68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Fatta così ci sta! Personalmente avrei fatto tre slide diverse con un elenco molto riassuntivo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90a561c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90a561c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90a561c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90a561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Propongo di mettere un elenco anche qui con tutti gli approcci, le immagini possiamo metterle nella slide successiva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695aaa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695aaa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f62d68a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f62d68a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Manca una slide sul neural embedding, concetto fondamentale da cui nasce w2v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f62d68a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f62d68a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sta! Anche qui comunque l’avrei strutturata diversamente ma va bene così.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Propongo di aggiungere una slide con elenco che illustra i vantaggi di entrambi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f62d68a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f62d68a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90a561c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90a561c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Word Embedding: Da Word2Vec a Glove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Powered by Marco Carega &amp; Daniele Gambera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66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e contro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</a:rPr>
              <a:t>Vantaggi</a:t>
            </a:r>
            <a:endParaRPr sz="2500">
              <a:solidFill>
                <a:srgbClr val="000000"/>
              </a:solidFill>
            </a:endParaRPr>
          </a:p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Trasforma il corpus grezzo non etichettato in dati etichettati.</a:t>
            </a:r>
            <a:endParaRPr sz="1500">
              <a:solidFill>
                <a:srgbClr val="000000"/>
              </a:solidFill>
            </a:endParaRPr>
          </a:p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Poca </a:t>
            </a:r>
            <a:r>
              <a:rPr lang="it" sz="1500">
                <a:solidFill>
                  <a:srgbClr val="000000"/>
                </a:solidFill>
              </a:rPr>
              <a:t>pre elaborazione.</a:t>
            </a:r>
            <a:endParaRPr sz="1500">
              <a:solidFill>
                <a:srgbClr val="000000"/>
              </a:solidFill>
            </a:endParaRPr>
          </a:p>
          <a:p>
            <a:pPr indent="0" lvl="0" marL="0" marR="279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Semplice da comprendere.</a:t>
            </a:r>
            <a:endParaRPr sz="1500"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788">
                <a:solidFill>
                  <a:srgbClr val="000000"/>
                </a:solidFill>
              </a:rPr>
              <a:t>Svantaggi</a:t>
            </a:r>
            <a:endParaRPr sz="7788">
              <a:solidFill>
                <a:srgbClr val="000000"/>
              </a:solidFill>
            </a:endParaRPr>
          </a:p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817">
                <a:solidFill>
                  <a:srgbClr val="000000"/>
                </a:solidFill>
              </a:rPr>
              <a:t>Le relazioni sub-lineari non sono definite esplicitamente.</a:t>
            </a:r>
            <a:endParaRPr sz="3817">
              <a:solidFill>
                <a:srgbClr val="000000"/>
              </a:solidFill>
            </a:endParaRPr>
          </a:p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817">
                <a:solidFill>
                  <a:srgbClr val="000000"/>
                </a:solidFill>
              </a:rPr>
              <a:t>Difficile da addestrare a volte. </a:t>
            </a:r>
            <a:endParaRPr sz="3817">
              <a:solidFill>
                <a:srgbClr val="000000"/>
              </a:solidFill>
            </a:endParaRPr>
          </a:p>
          <a:p>
            <a:pPr indent="0" lvl="0" marL="0" marR="279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817">
                <a:solidFill>
                  <a:srgbClr val="000000"/>
                </a:solidFill>
              </a:rPr>
              <a:t>I vettori di parole del campionamento negativo</a:t>
            </a:r>
            <a:r>
              <a:rPr lang="it" sz="3817">
                <a:solidFill>
                  <a:srgbClr val="000000"/>
                </a:solidFill>
              </a:rPr>
              <a:t> non </a:t>
            </a:r>
            <a:r>
              <a:rPr lang="it" sz="3817">
                <a:solidFill>
                  <a:srgbClr val="000000"/>
                </a:solidFill>
              </a:rPr>
              <a:t>sono distribuiti uniformemente.</a:t>
            </a:r>
            <a:endParaRPr sz="381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000"/>
              <a:t>GloVe</a:t>
            </a:r>
            <a:endParaRPr b="1" sz="50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Cos’è? In cosa è diverso da Word2Vec?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4294967295" type="title"/>
          </p:nvPr>
        </p:nvSpPr>
        <p:spPr>
          <a:xfrm>
            <a:off x="876775" y="4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matrice di </a:t>
            </a:r>
            <a:r>
              <a:rPr lang="it"/>
              <a:t>co-occorrenza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68175" y="1455325"/>
            <a:ext cx="3375900" cy="25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Ogni riga è una parola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Ogni colonna è un contesto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Ogni cella ij indica la forza, quanto la parola i appare nel contesto della parola j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it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necessità, il numero di contesti deve essere grande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-6574" l="-4660" r="19452" t="-1732"/>
          <a:stretch/>
        </p:blipFill>
        <p:spPr>
          <a:xfrm>
            <a:off x="4820975" y="1358375"/>
            <a:ext cx="3519425" cy="29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307350" y="4456575"/>
            <a:ext cx="55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5605388" y="4246000"/>
            <a:ext cx="1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The cat sat on the mat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696250" y="3423650"/>
            <a:ext cx="67092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P(k|w) la probabilità di avere la parola k nel contesto di una parola w</a:t>
            </a:r>
            <a:endParaRPr sz="1800"/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di costo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938" y="1985950"/>
            <a:ext cx="545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impara GloVe?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generale: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Costruisce la matrice di co-occorrenza dai vettori in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Fattorizza la matrice, producendone di più piccole</a:t>
            </a:r>
            <a:endParaRPr/>
          </a:p>
        </p:txBody>
      </p:sp>
      <p:sp>
        <p:nvSpPr>
          <p:cNvPr id="224" name="Google Shape;224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 caso specifico: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matrice viene pre-elaborata normalizzando e livellando i punteggi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genera i vettori W e W’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Ottimizzazione: si esegue la fase di training su più istanze e si sommano i vari W e W’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Risultato: riduzione del rumore e dell’overfitting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e contro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Vantaggi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Veloce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Scalabile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/>
              <a:t>Si può interrompere</a:t>
            </a:r>
            <a:endParaRPr sz="1500"/>
          </a:p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Svantaggi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Consuma molta memoria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Sensibile al contesto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/>
              <a:t>Soggetto a Bias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presentazione termina qui!</a:t>
            </a:r>
            <a:endParaRPr/>
          </a:p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domande?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word embedding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/>
              <a:t>Rispondiamo ad alcune domande: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it" sz="2000"/>
              <a:t>Che cos’è?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it" sz="2000"/>
              <a:t>Perché</a:t>
            </a:r>
            <a:r>
              <a:rPr lang="it" sz="2000"/>
              <a:t> si è deciso di usarlo?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it" sz="2000"/>
              <a:t>Come si trovano i sinonimi?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Codifica one-hot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Cos’è?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Quali sono le sue criticità?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Perché è importante?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4530" l="0" r="0" t="-4529"/>
          <a:stretch/>
        </p:blipFill>
        <p:spPr>
          <a:xfrm>
            <a:off x="4572000" y="2113300"/>
            <a:ext cx="4243025" cy="16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57300" y="1191350"/>
            <a:ext cx="31515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Distanza euclidea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Angolo tra due vettori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Coseno tra due vettori</a:t>
            </a:r>
            <a:endParaRPr sz="17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395" y="982425"/>
            <a:ext cx="3838801" cy="29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616300" y="4163500"/>
            <a:ext cx="32550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 è la misura migliore? E perchè?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00" y="2145950"/>
            <a:ext cx="2698534" cy="26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1845850" y="318425"/>
            <a:ext cx="5572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due possibili approcci iniziali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Neural embedding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Tecnica che utilizza le reti neurali per il calcolo dei word embedding.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Dalla funzione di calcolo delle parole, ricaviamo la seguente loss function: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J=1-p(w</a:t>
            </a:r>
            <a:r>
              <a:rPr baseline="-25000" lang="it"/>
              <a:t>-t</a:t>
            </a:r>
            <a:r>
              <a:rPr lang="it"/>
              <a:t>,w</a:t>
            </a:r>
            <a:r>
              <a:rPr baseline="-25000" lang="it"/>
              <a:t>t</a:t>
            </a:r>
            <a:r>
              <a:rPr lang="it"/>
              <a:t>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Idea: prevediamo una finestra di parole in base a un contesto dato.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Alternativa: apprendiamo direttamente i vettori di parole basandosi sulle previsioni.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000"/>
              <a:t>Word2Vec</a:t>
            </a:r>
            <a:endParaRPr b="1"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50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due architetture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75" y="1215925"/>
            <a:ext cx="3057347" cy="338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597" y="1254350"/>
            <a:ext cx="3289986" cy="33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819150" y="85415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CBOW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597600" y="85415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Skip-gram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205525" y="4456725"/>
            <a:ext cx="28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Qual’è meglio? E in quali situazioni?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668575" y="1057125"/>
            <a:ext cx="1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The cat sat on the mat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Raffinare il risultato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 gerarchico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Utilizza un albero binario per rappresentare le parole del vocabolario. Le parole chiave sono le foglie degli alberi, quindi per ognuna di esse esiste un solo percorso dalla radice all'unità. </a:t>
            </a:r>
            <a:endParaRPr sz="15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50" y="1952600"/>
            <a:ext cx="39719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Raffinare il risultato</a:t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Campionamento negativo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00"/>
                </a:solidFill>
              </a:rPr>
              <a:t>L'idea è quella di aggiornare solamente un vettore a campione a ogni iterazione. La parola di output deve essere mantenuta nel campione aggiornato.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50" y="2294350"/>
            <a:ext cx="43235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